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5"/>
  </p:notesMasterIdLst>
  <p:handoutMasterIdLst>
    <p:handoutMasterId r:id="rId16"/>
  </p:handoutMasterIdLst>
  <p:sldIdLst>
    <p:sldId id="257" r:id="rId2"/>
    <p:sldId id="303" r:id="rId3"/>
    <p:sldId id="285" r:id="rId4"/>
    <p:sldId id="294" r:id="rId5"/>
    <p:sldId id="296" r:id="rId6"/>
    <p:sldId id="295" r:id="rId7"/>
    <p:sldId id="297" r:id="rId8"/>
    <p:sldId id="300" r:id="rId9"/>
    <p:sldId id="298" r:id="rId10"/>
    <p:sldId id="302" r:id="rId11"/>
    <p:sldId id="301" r:id="rId12"/>
    <p:sldId id="275" r:id="rId13"/>
    <p:sldId id="293" r:id="rId14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0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7" autoAdjust="0"/>
    <p:restoredTop sz="96667" autoAdjust="0"/>
  </p:normalViewPr>
  <p:slideViewPr>
    <p:cSldViewPr snapToGrid="0" showGuides="1">
      <p:cViewPr varScale="1">
        <p:scale>
          <a:sx n="107" d="100"/>
          <a:sy n="107" d="100"/>
        </p:scale>
        <p:origin x="186" y="126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4008" y="-102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0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241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 smtClean="0"/>
              <a:t>Ari Markkula</a:t>
            </a:r>
            <a:endParaRPr lang="fi-FI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 smtClean="0"/>
              <a:t>27.8.2014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60195" cy="3622432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01" y="16182"/>
            <a:ext cx="9124499" cy="3604227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5732392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0" y="0"/>
            <a:ext cx="9144000" cy="3649691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616429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85" y="1"/>
            <a:ext cx="9144000" cy="360782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831052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653815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3766155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8"/>
          <a:stretch/>
        </p:blipFill>
        <p:spPr>
          <a:xfrm>
            <a:off x="16184" y="24274"/>
            <a:ext cx="9144000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682287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241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5" y="16183"/>
            <a:ext cx="9135285" cy="3604218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81721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99" y="16181"/>
            <a:ext cx="9124501" cy="3604227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563330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04" y="16183"/>
            <a:ext cx="9129696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3103543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1268"/>
            <a:ext cx="9160195" cy="3595551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7002902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4069"/>
            <a:ext cx="9160195" cy="3596362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9958939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10" y="0"/>
            <a:ext cx="9146344" cy="3612582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278777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84" y="16182"/>
            <a:ext cx="9127816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8415588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86" y="16183"/>
            <a:ext cx="9128914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878313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83"/>
            <a:ext cx="9143054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544649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821"/>
            <a:ext cx="9144000" cy="3650779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81" y="-1"/>
            <a:ext cx="912443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7034"/>
            <a:ext cx="9144001" cy="3622432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2094"/>
            <a:ext cx="9144001" cy="3666351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094"/>
            <a:ext cx="9144000" cy="3666351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5061"/>
            <a:ext cx="9144001" cy="3673384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5" y="-9007"/>
            <a:ext cx="9127806" cy="3687452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3682800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7" name="Title 2"/>
          <p:cNvSpPr txBox="1">
            <a:spLocks/>
          </p:cNvSpPr>
          <p:nvPr userDrawn="1"/>
        </p:nvSpPr>
        <p:spPr>
          <a:xfrm>
            <a:off x="1795443" y="4848224"/>
            <a:ext cx="6816746" cy="549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KIITOS!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16100" y="5537200"/>
            <a:ext cx="6807200" cy="1155700"/>
          </a:xfrm>
        </p:spPr>
        <p:txBody>
          <a:bodyPr/>
          <a:lstStyle>
            <a:lvl1pPr marL="34290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 kumimoji="0" lang="en-US" sz="2400" b="0" i="0" u="none" strike="noStrike" kern="1200" cap="none" spc="0" normalizeH="0" baseline="0" noProof="0">
                <a:cs typeface="Tahoma" pitchFamily="34" charset="0"/>
              </a:defRPr>
            </a:lvl1pPr>
          </a:lstStyle>
          <a:p>
            <a:pPr marL="342900" lvl="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www.metropolia.fi</a:t>
            </a:r>
            <a:endParaRPr lang="fi-FI" sz="2000" dirty="0" smtClean="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  <a:p>
            <a:pPr marL="342900" lvl="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sz="2000" dirty="0" err="1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www.facebook.com</a:t>
            </a:r>
            <a:r>
              <a:rPr lang="en-US" sz="2000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/</a:t>
            </a:r>
            <a:r>
              <a:rPr lang="en-US" sz="2000" dirty="0" err="1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MetropoliaAMK</a:t>
            </a:r>
            <a:endParaRPr lang="en-US" sz="2000" dirty="0" smtClean="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  <a:p>
            <a:pPr marL="342900" lvl="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etunimi.sukunimi@metropolia.fi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"/>
            <a:ext cx="9159986" cy="4267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1" y="3985679"/>
            <a:ext cx="9144000" cy="34132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9" b="31491"/>
          <a:stretch/>
        </p:blipFill>
        <p:spPr>
          <a:xfrm>
            <a:off x="-3507" y="12236"/>
            <a:ext cx="9144000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150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2" y="0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2" y="0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35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87" y="0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13" r:id="rId2"/>
    <p:sldLayoutId id="2147484014" r:id="rId3"/>
    <p:sldLayoutId id="2147484015" r:id="rId4"/>
    <p:sldLayoutId id="2147484037" r:id="rId5"/>
    <p:sldLayoutId id="2147484018" r:id="rId6"/>
    <p:sldLayoutId id="2147484019" r:id="rId7"/>
    <p:sldLayoutId id="2147484020" r:id="rId8"/>
    <p:sldLayoutId id="2147484021" r:id="rId9"/>
    <p:sldLayoutId id="2147484017" r:id="rId10"/>
    <p:sldLayoutId id="2147483991" r:id="rId11"/>
    <p:sldLayoutId id="2147483992" r:id="rId12"/>
    <p:sldLayoutId id="2147483993" r:id="rId13"/>
    <p:sldLayoutId id="2147484002" r:id="rId14"/>
    <p:sldLayoutId id="2147484023" r:id="rId15"/>
    <p:sldLayoutId id="2147484034" r:id="rId16"/>
    <p:sldLayoutId id="2147484035" r:id="rId17"/>
    <p:sldLayoutId id="2147484036" r:id="rId18"/>
    <p:sldLayoutId id="2147484024" r:id="rId19"/>
    <p:sldLayoutId id="2147484025" r:id="rId20"/>
    <p:sldLayoutId id="2147484026" r:id="rId21"/>
    <p:sldLayoutId id="2147484027" r:id="rId22"/>
    <p:sldLayoutId id="2147484028" r:id="rId23"/>
    <p:sldLayoutId id="2147484029" r:id="rId24"/>
    <p:sldLayoutId id="2147484030" r:id="rId25"/>
    <p:sldLayoutId id="2147484031" r:id="rId26"/>
    <p:sldLayoutId id="2147484032" r:id="rId27"/>
    <p:sldLayoutId id="2147484033" r:id="rId28"/>
    <p:sldLayoutId id="2147484003" r:id="rId29"/>
    <p:sldLayoutId id="2147484004" r:id="rId30"/>
    <p:sldLayoutId id="2147484005" r:id="rId31"/>
    <p:sldLayoutId id="2147484006" r:id="rId32"/>
    <p:sldLayoutId id="2147484007" r:id="rId33"/>
    <p:sldLayoutId id="2147484008" r:id="rId34"/>
    <p:sldLayoutId id="2147484009" r:id="rId35"/>
    <p:sldLayoutId id="2147484022" r:id="rId36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8500"/>
            <a:ext cx="9144000" cy="2743200"/>
          </a:xfrm>
          <a:prstGeom prst="rect">
            <a:avLst/>
          </a:prstGeom>
        </p:spPr>
      </p:pic>
      <p:sp>
        <p:nvSpPr>
          <p:cNvPr id="8" name="Suorakulmio 7"/>
          <p:cNvSpPr/>
          <p:nvPr/>
        </p:nvSpPr>
        <p:spPr bwMode="auto">
          <a:xfrm>
            <a:off x="0" y="2489200"/>
            <a:ext cx="9144000" cy="29337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2692400"/>
            <a:ext cx="7976666" cy="1625600"/>
          </a:xfrm>
        </p:spPr>
        <p:txBody>
          <a:bodyPr/>
          <a:lstStyle/>
          <a:p>
            <a:r>
              <a:rPr lang="fi-FI" sz="4400" dirty="0" err="1" smtClean="0">
                <a:solidFill>
                  <a:srgbClr val="000000"/>
                </a:solidFill>
              </a:rPr>
              <a:t>Opossum</a:t>
            </a:r>
            <a:r>
              <a:rPr lang="fi-FI" sz="4400" dirty="0" smtClean="0">
                <a:solidFill>
                  <a:srgbClr val="000000"/>
                </a:solidFill>
              </a:rPr>
              <a:t>-projektin Ohjausryhmä 27.8.2014</a:t>
            </a:r>
            <a:br>
              <a:rPr lang="fi-FI" sz="4400" dirty="0" smtClean="0">
                <a:solidFill>
                  <a:srgbClr val="000000"/>
                </a:solidFill>
              </a:rPr>
            </a:br>
            <a:endParaRPr lang="fi-FI" sz="4400" dirty="0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4000" y="4318000"/>
            <a:ext cx="5402612" cy="922864"/>
          </a:xfrm>
        </p:spPr>
        <p:txBody>
          <a:bodyPr/>
          <a:lstStyle/>
          <a:p>
            <a:r>
              <a:rPr lang="fi-FI" sz="2000" dirty="0" smtClean="0">
                <a:solidFill>
                  <a:schemeClr val="tx1"/>
                </a:solidFill>
              </a:rPr>
              <a:t>Ari Markkula</a:t>
            </a:r>
            <a:endParaRPr lang="fi-FI" sz="2000" dirty="0">
              <a:solidFill>
                <a:schemeClr val="tx1"/>
              </a:solidFill>
            </a:endParaRPr>
          </a:p>
          <a:p>
            <a:r>
              <a:rPr lang="fi-FI" sz="2000" dirty="0" smtClean="0">
                <a:solidFill>
                  <a:schemeClr val="tx1"/>
                </a:solidFill>
              </a:rPr>
              <a:t>Projektitutkija</a:t>
            </a:r>
            <a:endParaRPr lang="fi-FI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4611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16400"/>
            <a:ext cx="914400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2" y="112327"/>
            <a:ext cx="9009528" cy="533400"/>
          </a:xfrm>
        </p:spPr>
        <p:txBody>
          <a:bodyPr/>
          <a:lstStyle/>
          <a:p>
            <a:r>
              <a:rPr lang="fi-FI" b="1" dirty="0" smtClean="0"/>
              <a:t>Tyytyväisyys opetukseen, ohjaukseen ja tukeen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/>
            </a:r>
            <a:br>
              <a:rPr lang="fi-FI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4" y="833710"/>
            <a:ext cx="8256586" cy="3684502"/>
          </a:xfrm>
        </p:spPr>
        <p:txBody>
          <a:bodyPr/>
          <a:lstStyle/>
          <a:p>
            <a:pPr>
              <a:buFont typeface="Wingdings" charset="2"/>
              <a:buChar char="§"/>
            </a:pPr>
            <a:endParaRPr lang="fi-FI" b="1" dirty="0" smtClean="0"/>
          </a:p>
          <a:p>
            <a:endParaRPr lang="fi-FI" b="1" dirty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9" name="Date Placeholder 5"/>
          <p:cNvSpPr txBox="1">
            <a:spLocks/>
          </p:cNvSpPr>
          <p:nvPr/>
        </p:nvSpPr>
        <p:spPr bwMode="auto">
          <a:xfrm>
            <a:off x="726281" y="6550819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i-FI" dirty="0" smtClean="0"/>
              <a:t>27.8.2014</a:t>
            </a:r>
            <a:endParaRPr lang="fi-FI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2714905" y="833709"/>
            <a:ext cx="2950789" cy="398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2948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-49043"/>
            <a:ext cx="7772400" cy="533400"/>
          </a:xfrm>
        </p:spPr>
        <p:txBody>
          <a:bodyPr/>
          <a:lstStyle/>
          <a:p>
            <a:r>
              <a:rPr lang="fi-FI" b="1" dirty="0" smtClean="0"/>
              <a:t>Mikä on tärkeää? </a:t>
            </a:r>
            <a:r>
              <a:rPr lang="fi-FI" dirty="0" smtClean="0"/>
              <a:t/>
            </a:r>
            <a:br>
              <a:rPr lang="fi-FI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4" y="833710"/>
            <a:ext cx="8256586" cy="3684502"/>
          </a:xfrm>
        </p:spPr>
        <p:txBody>
          <a:bodyPr/>
          <a:lstStyle/>
          <a:p>
            <a:pPr>
              <a:buFont typeface="Wingdings" charset="2"/>
              <a:buChar char="§"/>
            </a:pPr>
            <a:endParaRPr lang="fi-FI" b="1" dirty="0" smtClean="0"/>
          </a:p>
          <a:p>
            <a:endParaRPr lang="fi-FI" b="1" dirty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9" name="Date Placeholder 5"/>
          <p:cNvSpPr txBox="1">
            <a:spLocks/>
          </p:cNvSpPr>
          <p:nvPr/>
        </p:nvSpPr>
        <p:spPr bwMode="auto">
          <a:xfrm>
            <a:off x="726281" y="6550819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i-FI" dirty="0" smtClean="0"/>
              <a:t>27.8.2014</a:t>
            </a:r>
            <a:endParaRPr lang="fi-FI" dirty="0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491295" y="645726"/>
            <a:ext cx="7854846" cy="541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99668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2912"/>
            <a:ext cx="914400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453" y="3876701"/>
            <a:ext cx="7772400" cy="1529011"/>
          </a:xfrm>
        </p:spPr>
        <p:txBody>
          <a:bodyPr/>
          <a:lstStyle/>
          <a:p>
            <a:r>
              <a:rPr lang="fi-FI" dirty="0" smtClean="0"/>
              <a:t>Materiaali kansioissa: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>
                <a:solidFill>
                  <a:srgbClr val="EE8216"/>
                </a:solidFill>
              </a:rPr>
              <a:t>opossum.metropolia.fi</a:t>
            </a:r>
            <a:r>
              <a:rPr lang="fi-FI" dirty="0">
                <a:solidFill>
                  <a:srgbClr val="EE8216"/>
                </a:solidFill>
              </a:rPr>
              <a:t> </a:t>
            </a:r>
            <a:r>
              <a:rPr lang="fi-FI" dirty="0" smtClean="0"/>
              <a:t>-&gt; </a:t>
            </a:r>
            <a:r>
              <a:rPr lang="fi-FI" dirty="0" smtClean="0"/>
              <a:t>Työpajat</a:t>
            </a:r>
            <a:br>
              <a:rPr lang="fi-FI" dirty="0" smtClean="0"/>
            </a:br>
            <a:r>
              <a:rPr lang="fi-FI" dirty="0" smtClean="0"/>
              <a:t>ja </a:t>
            </a:r>
            <a:r>
              <a:rPr lang="fi-FI" dirty="0" smtClean="0"/>
              <a:t>				  -&gt; Julkaisu</a:t>
            </a:r>
            <a:endParaRPr lang="fi-FI" dirty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549453" y="5629833"/>
            <a:ext cx="4429125" cy="306387"/>
          </a:xfrm>
          <a:prstGeom prst="rect">
            <a:avLst/>
          </a:prstGeom>
        </p:spPr>
        <p:txBody>
          <a:bodyPr/>
          <a:lstStyle>
            <a:defPPr>
              <a:defRPr lang="fi-FI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i-FI" dirty="0" smtClean="0"/>
              <a:t>Ari Markkula</a:t>
            </a:r>
          </a:p>
        </p:txBody>
      </p:sp>
    </p:spTree>
    <p:extLst>
      <p:ext uri="{BB962C8B-B14F-4D97-AF65-F5344CB8AC3E}">
        <p14:creationId xmlns:p14="http://schemas.microsoft.com/office/powerpoint/2010/main" val="8383766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1900"/>
            <a:ext cx="9232900" cy="27051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96900" y="4610100"/>
            <a:ext cx="3911600" cy="1155700"/>
          </a:xfrm>
          <a:solidFill>
            <a:schemeClr val="bg1"/>
          </a:solidFill>
        </p:spPr>
        <p:txBody>
          <a:bodyPr/>
          <a:lstStyle/>
          <a:p>
            <a:pPr marL="0" lvl="0" indent="0">
              <a:buNone/>
              <a:defRPr/>
            </a:pPr>
            <a:r>
              <a:rPr lang="fi-FI" sz="2000" dirty="0" err="1"/>
              <a:t>www.metropolia.fi</a:t>
            </a:r>
            <a:endParaRPr lang="fi-FI" sz="2000" dirty="0"/>
          </a:p>
          <a:p>
            <a:pPr marL="0" lvl="0" indent="0">
              <a:buNone/>
              <a:defRPr/>
            </a:pPr>
            <a:r>
              <a:rPr lang="fi-FI" sz="2000" dirty="0" smtClean="0"/>
              <a:t>O</a:t>
            </a:r>
            <a:r>
              <a:rPr lang="en-US" sz="2000" dirty="0" smtClean="0"/>
              <a:t>possum.metropolia.fi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fi-FI" sz="2000" dirty="0" smtClean="0"/>
              <a:t>ari.markkula@metropolia.fi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825101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Tutkimuksen sisällysluettelo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Jaetaan paperikopiona ohjausryhmän kokouksessa ja on myös Opossumin sivuilla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Ari Markkula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27.8.2014</a:t>
            </a:r>
            <a:endParaRPr lang="fi-FI" dirty="0"/>
          </a:p>
        </p:txBody>
      </p:sp>
      <p:pic>
        <p:nvPicPr>
          <p:cNvPr id="7" name="Kuva 8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55083"/>
            <a:ext cx="91440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76191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41" y="762000"/>
            <a:ext cx="8483600" cy="5266764"/>
          </a:xfrm>
        </p:spPr>
        <p:txBody>
          <a:bodyPr/>
          <a:lstStyle/>
          <a:p>
            <a:r>
              <a:rPr lang="fi-FI" dirty="0" smtClean="0"/>
              <a:t>Vastauspyyntö lähetettiin </a:t>
            </a:r>
            <a:r>
              <a:rPr lang="fi-FI" dirty="0" err="1" smtClean="0"/>
              <a:t>spostilla</a:t>
            </a:r>
            <a:r>
              <a:rPr lang="fi-FI" dirty="0" smtClean="0"/>
              <a:t> 104:lle. 18 vastasi.</a:t>
            </a:r>
            <a:endParaRPr lang="fi-FI" dirty="0" smtClean="0"/>
          </a:p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r>
              <a:rPr lang="fi-FI" dirty="0" smtClean="0"/>
              <a:t>Vastaajista </a:t>
            </a:r>
            <a:r>
              <a:rPr lang="fi-FI" dirty="0"/>
              <a:t>puolet on toiminut </a:t>
            </a:r>
            <a:r>
              <a:rPr lang="fi-FI" dirty="0" smtClean="0"/>
              <a:t>oppisopimus-tyyppisessä </a:t>
            </a:r>
            <a:r>
              <a:rPr lang="fi-FI" dirty="0"/>
              <a:t>koulutuksessa opettajana, kolmannes koulutuspäällikkönä tms. vastaavassa päällikön </a:t>
            </a:r>
            <a:r>
              <a:rPr lang="fi-FI" dirty="0" smtClean="0"/>
              <a:t>roolissa</a:t>
            </a:r>
          </a:p>
          <a:p>
            <a:r>
              <a:rPr lang="fi-FI" dirty="0" smtClean="0"/>
              <a:t>Vastaajien työ-</a:t>
            </a:r>
          </a:p>
          <a:p>
            <a:pPr marL="0" indent="0">
              <a:buNone/>
            </a:pPr>
            <a:r>
              <a:rPr lang="fi-FI" smtClean="0"/>
              <a:t>    tehtävien jakauma%: </a:t>
            </a:r>
            <a:r>
              <a:rPr lang="fi-FI" dirty="0" smtClean="0">
                <a:solidFill>
                  <a:srgbClr val="F08A00"/>
                </a:solidFill>
              </a:rPr>
              <a:t/>
            </a:r>
            <a:br>
              <a:rPr lang="fi-FI" dirty="0" smtClean="0">
                <a:solidFill>
                  <a:srgbClr val="F08A00"/>
                </a:solidFill>
              </a:rPr>
            </a:br>
            <a:endParaRPr lang="fi-FI" dirty="0">
              <a:solidFill>
                <a:srgbClr val="F08A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27.8.2014</a:t>
            </a:r>
            <a:endParaRPr lang="fi-FI" dirty="0"/>
          </a:p>
        </p:txBody>
      </p:sp>
      <p:sp>
        <p:nvSpPr>
          <p:cNvPr id="10" name="Tekstiruutu 9"/>
          <p:cNvSpPr txBox="1"/>
          <p:nvPr/>
        </p:nvSpPr>
        <p:spPr>
          <a:xfrm>
            <a:off x="685800" y="-110589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b="1" spc="100" dirty="0" smtClean="0">
                <a:solidFill>
                  <a:srgbClr val="323232"/>
                </a:solidFill>
                <a:latin typeface="+mj-lt"/>
                <a:ea typeface="+mj-ea"/>
                <a:cs typeface="ＭＳ Ｐゴシック" pitchFamily="-110" charset="-128"/>
              </a:rPr>
              <a:t>Kyselytutkimus</a:t>
            </a:r>
            <a:endParaRPr lang="fi-FI" sz="2800" b="1" spc="100" dirty="0">
              <a:solidFill>
                <a:srgbClr val="323232"/>
              </a:solidFill>
              <a:latin typeface="+mj-lt"/>
              <a:ea typeface="+mj-ea"/>
              <a:cs typeface="ＭＳ Ｐゴシック" pitchFamily="-110" charset="-128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2678190" y="1134985"/>
            <a:ext cx="1580046" cy="2027932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1134985"/>
            <a:ext cx="3478306" cy="2050221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3773010" y="4301782"/>
            <a:ext cx="5264233" cy="181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038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-13175"/>
            <a:ext cx="7772400" cy="533400"/>
          </a:xfrm>
        </p:spPr>
        <p:txBody>
          <a:bodyPr/>
          <a:lstStyle/>
          <a:p>
            <a:r>
              <a:rPr lang="fi-FI" b="1" dirty="0"/>
              <a:t>OST-koulutusten </a:t>
            </a:r>
            <a:r>
              <a:rPr lang="fi-FI" b="1" dirty="0" smtClean="0"/>
              <a:t>määrä ja pituus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/>
            </a:r>
            <a:br>
              <a:rPr lang="fi-FI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722" y="574016"/>
            <a:ext cx="8243887" cy="4514949"/>
          </a:xfrm>
        </p:spPr>
        <p:txBody>
          <a:bodyPr/>
          <a:lstStyle/>
          <a:p>
            <a:r>
              <a:rPr lang="fi-FI" dirty="0"/>
              <a:t>Vastaajat olivat osallistuneet yhteensä 44 </a:t>
            </a:r>
            <a:r>
              <a:rPr lang="fi-FI" dirty="0" smtClean="0"/>
              <a:t>OST-toteutukseen, joista </a:t>
            </a:r>
            <a:r>
              <a:rPr lang="fi-FI" dirty="0"/>
              <a:t>22 oli toteutettu lukuvuoden 2013-2014 </a:t>
            </a:r>
            <a:endParaRPr lang="fi-FI" dirty="0" smtClean="0"/>
          </a:p>
          <a:p>
            <a:r>
              <a:rPr lang="fi-FI" dirty="0" smtClean="0"/>
              <a:t>Kukin </a:t>
            </a:r>
            <a:r>
              <a:rPr lang="fi-FI" dirty="0"/>
              <a:t>vastaaja oli keskimäärin osallistunut 2,4 OST-koulutuksen </a:t>
            </a:r>
            <a:r>
              <a:rPr lang="fi-FI" dirty="0" smtClean="0"/>
              <a:t>toteuttamiseen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pPr>
              <a:buFont typeface="Wingdings" charset="2"/>
              <a:buChar char="§"/>
            </a:pPr>
            <a:r>
              <a:rPr lang="fi-FI" dirty="0" smtClean="0"/>
              <a:t>Toteutuksista </a:t>
            </a:r>
            <a:r>
              <a:rPr lang="fi-FI" dirty="0"/>
              <a:t>91% oli pituudeltaan 21-30 op. Toteutuksista 63% kesti 7-12 kk, 29% 13-24 kk ja 7% 25 kk tai enemmän. </a:t>
            </a:r>
          </a:p>
          <a:p>
            <a:pPr>
              <a:buFont typeface="Wingdings" charset="2"/>
              <a:buChar char="§"/>
            </a:pPr>
            <a:endParaRPr lang="fi-FI" dirty="0" smtClean="0"/>
          </a:p>
          <a:p>
            <a:pPr marL="0" indent="0">
              <a:buNone/>
            </a:pPr>
            <a:endParaRPr lang="fi-FI" b="1" dirty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9" name="Date Placeholder 5"/>
          <p:cNvSpPr txBox="1">
            <a:spLocks/>
          </p:cNvSpPr>
          <p:nvPr/>
        </p:nvSpPr>
        <p:spPr bwMode="auto">
          <a:xfrm>
            <a:off x="726281" y="6550819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i-FI" dirty="0" smtClean="0"/>
              <a:t>27.8.2014</a:t>
            </a:r>
            <a:endParaRPr lang="fi-FI" dirty="0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119343" y="2628900"/>
            <a:ext cx="5541807" cy="212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2975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16400"/>
            <a:ext cx="914400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112327"/>
            <a:ext cx="7772400" cy="533400"/>
          </a:xfrm>
        </p:spPr>
        <p:txBody>
          <a:bodyPr/>
          <a:lstStyle/>
          <a:p>
            <a:r>
              <a:rPr lang="fi-FI" b="1" dirty="0" smtClean="0"/>
              <a:t>Yhteistyö OST-koulutuksissa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/>
            </a:r>
            <a:br>
              <a:rPr lang="fi-FI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833710"/>
            <a:ext cx="8243887" cy="4326966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fi-FI" dirty="0" smtClean="0"/>
              <a:t>Toteutuksista 10</a:t>
            </a:r>
            <a:r>
              <a:rPr lang="fi-FI" dirty="0"/>
              <a:t>% (2/20) toteutti AMK yksin. Toteutuksista 70% oli kahden tai useamman </a:t>
            </a:r>
            <a:r>
              <a:rPr lang="fi-FI" dirty="0" err="1"/>
              <a:t>AMKin</a:t>
            </a:r>
            <a:r>
              <a:rPr lang="fi-FI" dirty="0"/>
              <a:t> kanssa yhdessä, ja 20%:</a:t>
            </a:r>
            <a:r>
              <a:rPr lang="fi-FI" dirty="0" err="1"/>
              <a:t>ssa</a:t>
            </a:r>
            <a:r>
              <a:rPr lang="fi-FI" dirty="0"/>
              <a:t> mukana oli ollut yliopisto tai muu oppilaitos kuin AMK</a:t>
            </a:r>
            <a:r>
              <a:rPr lang="fi-FI" dirty="0" smtClean="0"/>
              <a:t>.</a:t>
            </a:r>
          </a:p>
          <a:p>
            <a:pPr>
              <a:buFont typeface="Wingdings" charset="2"/>
              <a:buChar char="§"/>
            </a:pPr>
            <a:endParaRPr lang="fi-FI" b="1" dirty="0" smtClean="0"/>
          </a:p>
          <a:p>
            <a:endParaRPr lang="fi-FI" b="1" dirty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9" name="Date Placeholder 5"/>
          <p:cNvSpPr txBox="1">
            <a:spLocks/>
          </p:cNvSpPr>
          <p:nvPr/>
        </p:nvSpPr>
        <p:spPr bwMode="auto">
          <a:xfrm>
            <a:off x="726281" y="6550819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i-FI" dirty="0" smtClean="0"/>
              <a:t>27.8.2014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0969099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" y="4517465"/>
            <a:ext cx="914400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614363"/>
            <a:ext cx="8078040" cy="533400"/>
          </a:xfrm>
        </p:spPr>
        <p:txBody>
          <a:bodyPr/>
          <a:lstStyle/>
          <a:p>
            <a:r>
              <a:rPr lang="fi-FI" b="1" dirty="0" smtClean="0"/>
              <a:t>Koulutuksen menettelytavat, pedagogiikka</a:t>
            </a:r>
            <a:r>
              <a:rPr lang="fi-FI" sz="1400" dirty="0"/>
              <a:t/>
            </a:r>
            <a:br>
              <a:rPr lang="fi-FI" sz="1400" dirty="0"/>
            </a:br>
            <a:r>
              <a:rPr lang="fi-FI" dirty="0" smtClean="0"/>
              <a:t/>
            </a:r>
            <a:br>
              <a:rPr lang="fi-FI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36688"/>
            <a:ext cx="8305800" cy="4329111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fi-FI" dirty="0"/>
              <a:t>Projektityöskentely, verkko-opetus, vertaisoppiminen, työssä oppiminen, luento-opetus, workshop </a:t>
            </a:r>
            <a:r>
              <a:rPr lang="fi-FI" dirty="0" smtClean="0"/>
              <a:t>–työskentely</a:t>
            </a:r>
          </a:p>
          <a:p>
            <a:pPr>
              <a:buFont typeface="Wingdings" charset="2"/>
              <a:buChar char="§"/>
            </a:pPr>
            <a:r>
              <a:rPr lang="fi-FI" dirty="0" smtClean="0"/>
              <a:t>Osallistujien </a:t>
            </a:r>
            <a:r>
              <a:rPr lang="fi-FI" dirty="0"/>
              <a:t>työyhteisöjen ja näiden palvelutarjonnan sekä toimintakäytäntöjen </a:t>
            </a:r>
            <a:r>
              <a:rPr lang="fi-FI" dirty="0" smtClean="0"/>
              <a:t>kehittämishankkeilla </a:t>
            </a:r>
            <a:r>
              <a:rPr lang="fi-FI" dirty="0"/>
              <a:t>oli merkittävä asema oppimisprosessissa</a:t>
            </a:r>
            <a:r>
              <a:rPr lang="fi-FI" dirty="0" smtClean="0"/>
              <a:t>.</a:t>
            </a:r>
            <a:r>
              <a:rPr lang="fi-FI" dirty="0"/>
              <a:t> </a:t>
            </a:r>
            <a:endParaRPr lang="fi-FI" dirty="0" smtClean="0"/>
          </a:p>
          <a:p>
            <a:pPr>
              <a:buFont typeface="Wingdings" charset="2"/>
              <a:buChar char="§"/>
            </a:pPr>
            <a:r>
              <a:rPr lang="fi-FI" dirty="0" smtClean="0"/>
              <a:t>Kehittämishankkeiden työyhteisö </a:t>
            </a:r>
            <a:r>
              <a:rPr lang="fi-FI" dirty="0"/>
              <a:t>oli oppijana, jota </a:t>
            </a:r>
            <a:r>
              <a:rPr lang="fi-FI" dirty="0" err="1"/>
              <a:t>fasilitoi</a:t>
            </a:r>
            <a:r>
              <a:rPr lang="fi-FI" dirty="0"/>
              <a:t> </a:t>
            </a:r>
            <a:r>
              <a:rPr lang="fi-FI" dirty="0" smtClean="0"/>
              <a:t>opiskelija</a:t>
            </a:r>
          </a:p>
          <a:p>
            <a:pPr>
              <a:buFont typeface="Wingdings" charset="2"/>
              <a:buChar char="§"/>
            </a:pPr>
            <a:r>
              <a:rPr lang="fi-FI" dirty="0" smtClean="0"/>
              <a:t>Työpaikkavalmentajan (mentorin) rooli merkittävä</a:t>
            </a:r>
            <a:endParaRPr lang="fi-FI" dirty="0"/>
          </a:p>
          <a:p>
            <a:pPr>
              <a:buFont typeface="Wingdings" charset="2"/>
              <a:buChar char="§"/>
            </a:pP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8" name="Date Placeholder 5"/>
          <p:cNvSpPr txBox="1">
            <a:spLocks/>
          </p:cNvSpPr>
          <p:nvPr/>
        </p:nvSpPr>
        <p:spPr bwMode="auto">
          <a:xfrm>
            <a:off x="726281" y="6550819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i-FI" dirty="0" smtClean="0"/>
              <a:t>27.8.2014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612661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30" y="112327"/>
            <a:ext cx="8794375" cy="1277202"/>
          </a:xfrm>
        </p:spPr>
        <p:txBody>
          <a:bodyPr/>
          <a:lstStyle/>
          <a:p>
            <a:r>
              <a:rPr lang="fi-FI" b="1" dirty="0" smtClean="0"/>
              <a:t>Mikä oli työläintä ja millä keinoin koulutukseen käytettävää työmäärää voisi vähentää?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/>
            </a:r>
            <a:br>
              <a:rPr lang="fi-FI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573" y="1084729"/>
            <a:ext cx="8243887" cy="4503271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fi-FI" dirty="0"/>
              <a:t>Työpaikkaohjaajien ohjaus ja </a:t>
            </a:r>
            <a:r>
              <a:rPr lang="fi-FI" dirty="0" smtClean="0"/>
              <a:t>motivointi</a:t>
            </a:r>
          </a:p>
          <a:p>
            <a:pPr lvl="0">
              <a:buFont typeface="Wingdings" charset="2"/>
              <a:buChar char="§"/>
            </a:pPr>
            <a:r>
              <a:rPr lang="fi-FI" dirty="0" smtClean="0"/>
              <a:t>Byrokratia, </a:t>
            </a:r>
            <a:r>
              <a:rPr lang="fi-FI" dirty="0"/>
              <a:t>koulutusmallista tiedottaminen ja koulutusten markkinointi </a:t>
            </a:r>
            <a:r>
              <a:rPr lang="fi-FI" dirty="0" smtClean="0"/>
              <a:t>työnantajille</a:t>
            </a:r>
          </a:p>
          <a:p>
            <a:pPr>
              <a:buFont typeface="Wingdings" charset="2"/>
              <a:buChar char="§"/>
            </a:pPr>
            <a:r>
              <a:rPr lang="fi-FI" dirty="0"/>
              <a:t>Työnantajan kanssa asiointi. Heillä liian vähän tietoa oppisopimustyyppisestä </a:t>
            </a:r>
            <a:r>
              <a:rPr lang="fi-FI" dirty="0" smtClean="0"/>
              <a:t>koulutuksesta</a:t>
            </a:r>
          </a:p>
          <a:p>
            <a:pPr>
              <a:buFont typeface="Wingdings" charset="2"/>
              <a:buChar char="§"/>
            </a:pPr>
            <a:r>
              <a:rPr lang="fi-FI" dirty="0" smtClean="0"/>
              <a:t>Verkko-opiskelun toteuttaminen </a:t>
            </a:r>
          </a:p>
          <a:p>
            <a:pPr>
              <a:buFont typeface="Wingdings" charset="2"/>
              <a:buChar char="§"/>
            </a:pPr>
            <a:endParaRPr lang="fi-FI" dirty="0" smtClean="0"/>
          </a:p>
          <a:p>
            <a:pPr marL="0" lvl="0" indent="0">
              <a:buNone/>
            </a:pPr>
            <a:r>
              <a:rPr lang="fi-FI" dirty="0" smtClean="0"/>
              <a:t>=&gt; Koulutustarjonnan </a:t>
            </a:r>
            <a:r>
              <a:rPr lang="fi-FI" dirty="0"/>
              <a:t>tulisi olla suunnitelmallisempaa</a:t>
            </a:r>
          </a:p>
          <a:p>
            <a:pPr>
              <a:buFont typeface="Wingdings" charset="2"/>
              <a:buChar char="§"/>
            </a:pPr>
            <a:endParaRPr lang="fi-FI" dirty="0" smtClean="0"/>
          </a:p>
          <a:p>
            <a:pPr>
              <a:buFont typeface="Wingdings" charset="2"/>
              <a:buChar char="§"/>
            </a:pPr>
            <a:r>
              <a:rPr lang="fi-FI" dirty="0" smtClean="0"/>
              <a:t>Silti: </a:t>
            </a:r>
            <a:r>
              <a:rPr lang="fi-FI" sz="2000" dirty="0"/>
              <a:t>”Oppisopimustyyppisessä toteutuksessa on suurempi kokonaistyömäärä verrattuna tavalliseen toteutustapaan</a:t>
            </a:r>
            <a:r>
              <a:rPr lang="fi-FI" sz="2000" dirty="0" smtClean="0"/>
              <a:t>” </a:t>
            </a:r>
            <a:r>
              <a:rPr lang="fi-FI" dirty="0" smtClean="0"/>
              <a:t>työmäärä oli arvioitu kutakuinkin samaksi</a:t>
            </a:r>
          </a:p>
          <a:p>
            <a:pPr marL="0" indent="0">
              <a:buNone/>
            </a:pPr>
            <a:endParaRPr lang="fi-FI" dirty="0"/>
          </a:p>
          <a:p>
            <a:pPr marL="0" lvl="0" indent="0">
              <a:buNone/>
            </a:pPr>
            <a:endParaRPr lang="fi-FI" dirty="0" smtClean="0"/>
          </a:p>
          <a:p>
            <a:pPr lvl="0">
              <a:buFont typeface="Wingdings" charset="2"/>
              <a:buChar char="§"/>
            </a:pPr>
            <a:endParaRPr lang="fi-FI" dirty="0"/>
          </a:p>
          <a:p>
            <a:pPr>
              <a:buFont typeface="Wingdings" charset="2"/>
              <a:buChar char="§"/>
            </a:pPr>
            <a:endParaRPr lang="fi-FI" dirty="0" smtClean="0"/>
          </a:p>
          <a:p>
            <a:pPr>
              <a:buFont typeface="Wingdings" charset="2"/>
              <a:buChar char="§"/>
            </a:pPr>
            <a:endParaRPr lang="fi-FI" b="1" dirty="0" smtClean="0"/>
          </a:p>
          <a:p>
            <a:endParaRPr lang="fi-FI" b="1" dirty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 dirty="0"/>
          </a:p>
        </p:txBody>
      </p:sp>
      <p:sp>
        <p:nvSpPr>
          <p:cNvPr id="9" name="Date Placeholder 5"/>
          <p:cNvSpPr txBox="1">
            <a:spLocks/>
          </p:cNvSpPr>
          <p:nvPr/>
        </p:nvSpPr>
        <p:spPr bwMode="auto">
          <a:xfrm>
            <a:off x="726281" y="6550819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i-FI" dirty="0" smtClean="0"/>
              <a:t>27.8.2014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4755038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112327"/>
            <a:ext cx="7772400" cy="533400"/>
          </a:xfrm>
        </p:spPr>
        <p:txBody>
          <a:bodyPr/>
          <a:lstStyle/>
          <a:p>
            <a:r>
              <a:rPr lang="fi-FI" b="1" dirty="0" smtClean="0"/>
              <a:t>OST-koulutuksien arviointimenetelmät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/>
            </a:r>
            <a:br>
              <a:rPr lang="fi-FI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281" y="824745"/>
            <a:ext cx="8243887" cy="4326966"/>
          </a:xfrm>
        </p:spPr>
        <p:txBody>
          <a:bodyPr/>
          <a:lstStyle/>
          <a:p>
            <a:endParaRPr lang="fi-FI" b="1" dirty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9" name="Date Placeholder 5"/>
          <p:cNvSpPr txBox="1">
            <a:spLocks/>
          </p:cNvSpPr>
          <p:nvPr/>
        </p:nvSpPr>
        <p:spPr bwMode="auto">
          <a:xfrm>
            <a:off x="726281" y="6550819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i-FI" dirty="0" smtClean="0"/>
              <a:t>27.8.2014</a:t>
            </a:r>
            <a:endParaRPr lang="fi-FI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941433" y="699236"/>
            <a:ext cx="6474615" cy="4083354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726281" y="4812992"/>
            <a:ext cx="8164702" cy="13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400" spc="100">
                <a:solidFill>
                  <a:srgbClr val="323232"/>
                </a:solidFill>
                <a:latin typeface="+mn-lt"/>
                <a:ea typeface="+mn-ea"/>
                <a:cs typeface="ＭＳ Ｐゴシック" pitchFamily="-110" charset="-128"/>
              </a:defRPr>
            </a:lvl1pPr>
            <a:lvl2pPr marL="539750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400" spc="100">
                <a:solidFill>
                  <a:srgbClr val="323232"/>
                </a:solidFill>
                <a:latin typeface="+mn-lt"/>
                <a:ea typeface="+mn-ea"/>
              </a:defRPr>
            </a:lvl2pPr>
            <a:lvl3pPr marL="719138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000" spc="100">
                <a:solidFill>
                  <a:srgbClr val="323232"/>
                </a:solidFill>
                <a:latin typeface="+mn-lt"/>
                <a:ea typeface="+mn-ea"/>
              </a:defRPr>
            </a:lvl3pPr>
            <a:lvl4pPr marL="898525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pc="100">
                <a:solidFill>
                  <a:srgbClr val="323232"/>
                </a:solidFill>
                <a:latin typeface="+mn-lt"/>
                <a:ea typeface="+mn-ea"/>
              </a:defRPr>
            </a:lvl4pPr>
            <a:lvl5pPr marL="1079500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1600" spc="100">
                <a:solidFill>
                  <a:srgbClr val="323232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Wingdings" charset="2"/>
              <a:buChar char="§"/>
            </a:pPr>
            <a:r>
              <a:rPr lang="fi-FI" kern="0" dirty="0" smtClean="0"/>
              <a:t>Kehittämistehtävän arviointi, esitys, arviointi osaamisprofiilityökalua käyttäen</a:t>
            </a:r>
            <a:endParaRPr lang="fi-FI" b="1" kern="0" dirty="0" smtClean="0"/>
          </a:p>
          <a:p>
            <a:endParaRPr lang="fi-FI" b="1" kern="0" dirty="0" smtClean="0"/>
          </a:p>
          <a:p>
            <a:pPr marL="0" indent="0">
              <a:buFont typeface="Wingdings" pitchFamily="2" charset="2"/>
              <a:buNone/>
            </a:pPr>
            <a:r>
              <a:rPr lang="fi-FI" kern="0" dirty="0" smtClean="0"/>
              <a:t>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45638668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49" y="112327"/>
            <a:ext cx="8821271" cy="579382"/>
          </a:xfrm>
        </p:spPr>
        <p:txBody>
          <a:bodyPr/>
          <a:lstStyle/>
          <a:p>
            <a:r>
              <a:rPr lang="fi-FI" b="1" dirty="0" smtClean="0"/>
              <a:t>Työnantaja-organisaation työntekijöiden määrä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/>
            </a:r>
            <a:br>
              <a:rPr lang="fi-FI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4" y="833710"/>
            <a:ext cx="8256586" cy="3684502"/>
          </a:xfrm>
        </p:spPr>
        <p:txBody>
          <a:bodyPr/>
          <a:lstStyle/>
          <a:p>
            <a:pPr>
              <a:buFont typeface="Wingdings" charset="2"/>
              <a:buChar char="§"/>
            </a:pPr>
            <a:endParaRPr lang="fi-FI" b="1" dirty="0" smtClean="0"/>
          </a:p>
          <a:p>
            <a:endParaRPr lang="fi-FI" b="1" dirty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9" name="Date Placeholder 5"/>
          <p:cNvSpPr txBox="1">
            <a:spLocks/>
          </p:cNvSpPr>
          <p:nvPr/>
        </p:nvSpPr>
        <p:spPr bwMode="auto">
          <a:xfrm>
            <a:off x="726281" y="6550819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i-FI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i-FI" dirty="0" smtClean="0"/>
              <a:t>27.8.2014</a:t>
            </a:r>
            <a:endParaRPr lang="fi-FI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706629" y="803825"/>
            <a:ext cx="7066899" cy="2814916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83896" y="3760742"/>
            <a:ext cx="8256586" cy="160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400" spc="100">
                <a:solidFill>
                  <a:srgbClr val="323232"/>
                </a:solidFill>
                <a:latin typeface="+mn-lt"/>
                <a:ea typeface="+mn-ea"/>
                <a:cs typeface="ＭＳ Ｐゴシック" pitchFamily="-110" charset="-128"/>
              </a:defRPr>
            </a:lvl1pPr>
            <a:lvl2pPr marL="539750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400" spc="100">
                <a:solidFill>
                  <a:srgbClr val="323232"/>
                </a:solidFill>
                <a:latin typeface="+mn-lt"/>
                <a:ea typeface="+mn-ea"/>
              </a:defRPr>
            </a:lvl2pPr>
            <a:lvl3pPr marL="719138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000" spc="100">
                <a:solidFill>
                  <a:srgbClr val="323232"/>
                </a:solidFill>
                <a:latin typeface="+mn-lt"/>
                <a:ea typeface="+mn-ea"/>
              </a:defRPr>
            </a:lvl3pPr>
            <a:lvl4pPr marL="898525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pc="100">
                <a:solidFill>
                  <a:srgbClr val="323232"/>
                </a:solidFill>
                <a:latin typeface="+mn-lt"/>
                <a:ea typeface="+mn-ea"/>
              </a:defRPr>
            </a:lvl4pPr>
            <a:lvl5pPr marL="1079500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1600" spc="100">
                <a:solidFill>
                  <a:srgbClr val="323232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Wingdings" charset="2"/>
              <a:buChar char="§"/>
            </a:pPr>
            <a:r>
              <a:rPr lang="fi-FI" kern="0" dirty="0" smtClean="0"/>
              <a:t>Alle 10 työntekijän organisaation osuus on 13%, joka on työntekijämäärään suhteutettuna merkittävän paljon</a:t>
            </a:r>
          </a:p>
          <a:p>
            <a:pPr>
              <a:buFont typeface="Wingdings" charset="2"/>
              <a:buChar char="§"/>
            </a:pPr>
            <a:r>
              <a:rPr lang="fi-FI" kern="0" dirty="0" smtClean="0"/>
              <a:t>=&gt; Koulutuksen vaikuttavuus organisaation toimintaan suuri</a:t>
            </a:r>
          </a:p>
          <a:p>
            <a:pPr>
              <a:buFont typeface="Wingdings" charset="2"/>
              <a:buChar char="§"/>
            </a:pPr>
            <a:endParaRPr lang="fi-FI" b="1" kern="0" dirty="0" smtClean="0"/>
          </a:p>
          <a:p>
            <a:endParaRPr lang="fi-FI" b="1" kern="0" dirty="0" smtClean="0"/>
          </a:p>
          <a:p>
            <a:pPr marL="0" indent="0">
              <a:buFont typeface="Wingdings" pitchFamily="2" charset="2"/>
              <a:buNone/>
            </a:pPr>
            <a:r>
              <a:rPr lang="fi-FI" kern="0" dirty="0" smtClean="0"/>
              <a:t>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32664999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lvosarjapohja_brändi_suo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6424</TotalTime>
  <Words>321</Words>
  <Application>Microsoft Office PowerPoint</Application>
  <PresentationFormat>On-screen Show (4:3)</PresentationFormat>
  <Paragraphs>102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  <vt:variant>
        <vt:lpstr>Custom Shows</vt:lpstr>
      </vt:variant>
      <vt:variant>
        <vt:i4>18</vt:i4>
      </vt:variant>
    </vt:vector>
  </HeadingPairs>
  <TitlesOfParts>
    <vt:vector size="37" baseType="lpstr">
      <vt:lpstr>ＭＳ Ｐゴシック</vt:lpstr>
      <vt:lpstr>Arial</vt:lpstr>
      <vt:lpstr>Tahoma</vt:lpstr>
      <vt:lpstr>Times</vt:lpstr>
      <vt:lpstr>Wingdings</vt:lpstr>
      <vt:lpstr>Kalvosarjapohja_brändi_suo</vt:lpstr>
      <vt:lpstr>Opossum-projektin Ohjausryhmä 27.8.2014 </vt:lpstr>
      <vt:lpstr>Tutkimuksen sisällysluettelo</vt:lpstr>
      <vt:lpstr>PowerPoint Presentation</vt:lpstr>
      <vt:lpstr>OST-koulutusten määrä ja pituus   </vt:lpstr>
      <vt:lpstr>Yhteistyö OST-koulutuksissa   </vt:lpstr>
      <vt:lpstr>Koulutuksen menettelytavat, pedagogiikka  </vt:lpstr>
      <vt:lpstr>Mikä oli työläintä ja millä keinoin koulutukseen käytettävää työmäärää voisi vähentää?   </vt:lpstr>
      <vt:lpstr>OST-koulutuksien arviointimenetelmät   </vt:lpstr>
      <vt:lpstr>Työnantaja-organisaation työntekijöiden määrä   </vt:lpstr>
      <vt:lpstr>Tyytyväisyys opetukseen, ohjaukseen ja tukeen   </vt:lpstr>
      <vt:lpstr>Mikä on tärkeää?  </vt:lpstr>
      <vt:lpstr>Materiaali kansioissa: opossum.metropolia.fi -&gt; Työpajat ja       -&gt; Julkaisu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Ari Markkula</cp:lastModifiedBy>
  <cp:revision>214</cp:revision>
  <dcterms:created xsi:type="dcterms:W3CDTF">2012-03-26T07:11:52Z</dcterms:created>
  <dcterms:modified xsi:type="dcterms:W3CDTF">2014-08-27T09:33:40Z</dcterms:modified>
</cp:coreProperties>
</file>