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8"/>
  </p:notesMasterIdLst>
  <p:handoutMasterIdLst>
    <p:handoutMasterId r:id="rId9"/>
  </p:handoutMasterIdLst>
  <p:sldIdLst>
    <p:sldId id="257" r:id="rId2"/>
    <p:sldId id="285" r:id="rId3"/>
    <p:sldId id="294" r:id="rId4"/>
    <p:sldId id="295" r:id="rId5"/>
    <p:sldId id="275" r:id="rId6"/>
    <p:sldId id="293" r:id="rId7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7" autoAdjust="0"/>
    <p:restoredTop sz="96667" autoAdjust="0"/>
  </p:normalViewPr>
  <p:slideViewPr>
    <p:cSldViewPr snapToGrid="0" showGuides="1">
      <p:cViewPr>
        <p:scale>
          <a:sx n="100" d="100"/>
          <a:sy n="100" d="100"/>
        </p:scale>
        <p:origin x="-1808" y="-768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4008" y="-102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13.5.2014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jpe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2.jpe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8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9.jpe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0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1.jpe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2.jpe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4.jpe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5.jpe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6.jpe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7.jpe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8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9.jpe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40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6.png"/><Relationship Id="rId5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241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60195" cy="3622432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8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01" y="16182"/>
            <a:ext cx="9124499" cy="3604227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05732392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0" y="0"/>
            <a:ext cx="9144000" cy="3649691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6164298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85" y="1"/>
            <a:ext cx="9144000" cy="360782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83105242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653815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37661557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8"/>
          <a:stretch/>
        </p:blipFill>
        <p:spPr>
          <a:xfrm>
            <a:off x="16184" y="24274"/>
            <a:ext cx="9144000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68228725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241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5" y="16183"/>
            <a:ext cx="9135285" cy="3604218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8172125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99" y="16181"/>
            <a:ext cx="9124501" cy="3604227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5633300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04" y="16183"/>
            <a:ext cx="9129696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3103543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1268"/>
            <a:ext cx="9160195" cy="3595551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7002902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4069"/>
            <a:ext cx="9160195" cy="3596362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99589397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10" y="0"/>
            <a:ext cx="9146344" cy="3612582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2787770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84" y="16182"/>
            <a:ext cx="9127816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84155880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86" y="16183"/>
            <a:ext cx="9128914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87831351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83"/>
            <a:ext cx="9143054" cy="3596400"/>
          </a:xfrm>
          <a:prstGeom prst="rect">
            <a:avLst/>
          </a:prstGeom>
        </p:spPr>
      </p:pic>
      <p:pic>
        <p:nvPicPr>
          <p:cNvPr id="7" name="Picture 6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11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35446491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821"/>
            <a:ext cx="9144000" cy="3650779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81" y="-1"/>
            <a:ext cx="912443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7034"/>
            <a:ext cx="9144001" cy="3622432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2094"/>
            <a:ext cx="9144001" cy="3666351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094"/>
            <a:ext cx="9144000" cy="3666351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5061"/>
            <a:ext cx="9144001" cy="3673384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5" y="-9007"/>
            <a:ext cx="9127806" cy="3687452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3682800"/>
          </a:xfrm>
          <a:prstGeom prst="rect">
            <a:avLst/>
          </a:prstGeom>
        </p:spPr>
      </p:pic>
      <p:pic>
        <p:nvPicPr>
          <p:cNvPr id="6" name="Picture 5" descr="Metropolia_RGB_v02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00" y="5847485"/>
            <a:ext cx="1465590" cy="7848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7" name="Title 5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/>
          <a:p>
            <a:pPr lvl="0"/>
            <a:r>
              <a:rPr lang="fi-FI" smtClean="0"/>
              <a:t>Click to edit Master title style</a:t>
            </a:r>
            <a:endParaRPr lang="fi-FI" dirty="0"/>
          </a:p>
        </p:txBody>
      </p:sp>
    </p:spTree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sp>
        <p:nvSpPr>
          <p:cNvPr id="17" name="Title 2"/>
          <p:cNvSpPr txBox="1">
            <a:spLocks/>
          </p:cNvSpPr>
          <p:nvPr userDrawn="1"/>
        </p:nvSpPr>
        <p:spPr>
          <a:xfrm>
            <a:off x="1795443" y="4848224"/>
            <a:ext cx="6816746" cy="5492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b="0" i="0" u="none" strike="noStrike" kern="1200" cap="none" spc="0" normalizeH="0" baseline="0" noProof="0" dirty="0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KIITOS!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  <p:pic>
        <p:nvPicPr>
          <p:cNvPr id="16" name="Picture 15" descr="Metropolia_RGB_v02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1816100" y="5537200"/>
            <a:ext cx="6807200" cy="1155700"/>
          </a:xfrm>
        </p:spPr>
        <p:txBody>
          <a:bodyPr/>
          <a:lstStyle>
            <a:lvl1pPr marL="34290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 kumimoji="0" lang="en-US" sz="2400" b="0" i="0" u="none" strike="noStrike" kern="1200" cap="none" spc="0" normalizeH="0" baseline="0" noProof="0">
                <a:cs typeface="Tahoma" pitchFamily="34" charset="0"/>
              </a:defRPr>
            </a:lvl1pPr>
          </a:lstStyle>
          <a:p>
            <a:pPr marL="342900" lvl="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www.metropolia.fi</a:t>
            </a:r>
            <a:endParaRPr lang="fi-FI" sz="2000" dirty="0" smtClean="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  <a:p>
            <a:pPr marL="342900" lvl="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lang="en-US" sz="2000" dirty="0" err="1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www.facebook.com</a:t>
            </a:r>
            <a:r>
              <a:rPr lang="en-US" sz="2000" dirty="0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/</a:t>
            </a:r>
            <a:r>
              <a:rPr lang="en-US" sz="2000" dirty="0" err="1" smtClean="0">
                <a:solidFill>
                  <a:srgbClr val="323232"/>
                </a:solidFill>
                <a:latin typeface="+mj-lt"/>
                <a:ea typeface="+mj-ea"/>
                <a:cs typeface="Tahoma" pitchFamily="34" charset="0"/>
              </a:rPr>
              <a:t>MetropoliaAMK</a:t>
            </a:r>
            <a:endParaRPr lang="en-US" sz="2000" dirty="0" smtClean="0">
              <a:solidFill>
                <a:srgbClr val="323232"/>
              </a:solidFill>
              <a:latin typeface="+mj-lt"/>
              <a:ea typeface="+mj-ea"/>
              <a:cs typeface="Tahoma" pitchFamily="34" charset="0"/>
            </a:endParaRPr>
          </a:p>
          <a:p>
            <a:pPr marL="342900" lvl="0" indent="-342900" eaLnBrk="0" fontAlgn="auto" hangingPunct="0">
              <a:spcBef>
                <a:spcPts val="200"/>
              </a:spcBef>
              <a:spcAft>
                <a:spcPts val="0"/>
              </a:spcAft>
              <a:buFont typeface="Wingdings" charset="2"/>
              <a:buChar char="§"/>
              <a:defRPr/>
            </a:pPr>
            <a:r>
              <a:rPr kumimoji="0" lang="fi-FI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+mj-lt"/>
                <a:ea typeface="+mj-ea"/>
                <a:cs typeface="Tahoma" pitchFamily="34" charset="0"/>
              </a:rPr>
              <a:t>etunimi.sukunimi@metropolia.fi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23232"/>
              </a:solidFill>
              <a:effectLst/>
              <a:uLnTx/>
              <a:uFillTx/>
              <a:latin typeface="+mj-lt"/>
              <a:ea typeface="+mj-ea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"/>
            <a:ext cx="9159986" cy="4267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1" y="3985679"/>
            <a:ext cx="9144000" cy="34132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29" b="31491"/>
          <a:stretch/>
        </p:blipFill>
        <p:spPr>
          <a:xfrm>
            <a:off x="-3507" y="12236"/>
            <a:ext cx="9144000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Kuva 7" descr="nauhat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15058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2" y="0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2" y="0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35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87" y="0"/>
            <a:ext cx="9144000" cy="4248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13" name="Kuva 7" descr="nauhat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21868" y="377359"/>
            <a:ext cx="3522132" cy="1751413"/>
          </a:xfrm>
          <a:prstGeom prst="rect">
            <a:avLst/>
          </a:prstGeom>
        </p:spPr>
      </p:pic>
      <p:pic>
        <p:nvPicPr>
          <p:cNvPr id="14" name="Picture 13" descr="Metropolia_RGB_v02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00" y="5847485"/>
            <a:ext cx="1465590" cy="784800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Click to edit Master title style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theme" Target="../theme/theme1.xml"/><Relationship Id="rId38" Type="http://schemas.openxmlformats.org/officeDocument/2006/relationships/image" Target="../media/image1.png"/><Relationship Id="rId3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4" name="Picture 3" descr="Metropolia_RGB_v02.png"/>
          <p:cNvPicPr>
            <a:picLocks noChangeAspect="1"/>
          </p:cNvPicPr>
          <p:nvPr/>
        </p:nvPicPr>
        <p:blipFill>
          <a:blip r:embed="rId3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00" y="5592233"/>
            <a:ext cx="1230289" cy="658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13" r:id="rId2"/>
    <p:sldLayoutId id="2147484014" r:id="rId3"/>
    <p:sldLayoutId id="2147484015" r:id="rId4"/>
    <p:sldLayoutId id="2147484037" r:id="rId5"/>
    <p:sldLayoutId id="2147484018" r:id="rId6"/>
    <p:sldLayoutId id="2147484019" r:id="rId7"/>
    <p:sldLayoutId id="2147484020" r:id="rId8"/>
    <p:sldLayoutId id="2147484021" r:id="rId9"/>
    <p:sldLayoutId id="2147484017" r:id="rId10"/>
    <p:sldLayoutId id="2147483991" r:id="rId11"/>
    <p:sldLayoutId id="2147483992" r:id="rId12"/>
    <p:sldLayoutId id="2147483993" r:id="rId13"/>
    <p:sldLayoutId id="2147484002" r:id="rId14"/>
    <p:sldLayoutId id="2147484023" r:id="rId15"/>
    <p:sldLayoutId id="2147484034" r:id="rId16"/>
    <p:sldLayoutId id="2147484035" r:id="rId17"/>
    <p:sldLayoutId id="2147484036" r:id="rId18"/>
    <p:sldLayoutId id="2147484024" r:id="rId19"/>
    <p:sldLayoutId id="2147484025" r:id="rId20"/>
    <p:sldLayoutId id="2147484026" r:id="rId21"/>
    <p:sldLayoutId id="2147484027" r:id="rId22"/>
    <p:sldLayoutId id="2147484028" r:id="rId23"/>
    <p:sldLayoutId id="2147484029" r:id="rId24"/>
    <p:sldLayoutId id="2147484030" r:id="rId25"/>
    <p:sldLayoutId id="2147484031" r:id="rId26"/>
    <p:sldLayoutId id="2147484032" r:id="rId27"/>
    <p:sldLayoutId id="2147484033" r:id="rId28"/>
    <p:sldLayoutId id="2147484003" r:id="rId29"/>
    <p:sldLayoutId id="2147484004" r:id="rId30"/>
    <p:sldLayoutId id="2147484005" r:id="rId31"/>
    <p:sldLayoutId id="2147484006" r:id="rId32"/>
    <p:sldLayoutId id="2147484007" r:id="rId33"/>
    <p:sldLayoutId id="2147484008" r:id="rId34"/>
    <p:sldLayoutId id="2147484009" r:id="rId35"/>
    <p:sldLayoutId id="2147484022" r:id="rId36"/>
  </p:sldLayoutIdLst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1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41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Relationship Id="rId2" Type="http://schemas.openxmlformats.org/officeDocument/2006/relationships/image" Target="../media/image4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8500"/>
            <a:ext cx="9144000" cy="2743200"/>
          </a:xfrm>
          <a:prstGeom prst="rect">
            <a:avLst/>
          </a:prstGeom>
        </p:spPr>
      </p:pic>
      <p:sp>
        <p:nvSpPr>
          <p:cNvPr id="8" name="Suorakulmio 7"/>
          <p:cNvSpPr/>
          <p:nvPr/>
        </p:nvSpPr>
        <p:spPr bwMode="auto">
          <a:xfrm>
            <a:off x="0" y="2489200"/>
            <a:ext cx="9144000" cy="29337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2692400"/>
            <a:ext cx="7976666" cy="1625600"/>
          </a:xfrm>
        </p:spPr>
        <p:txBody>
          <a:bodyPr/>
          <a:lstStyle/>
          <a:p>
            <a:r>
              <a:rPr lang="fi-FI" sz="4400" dirty="0" err="1" smtClean="0">
                <a:solidFill>
                  <a:srgbClr val="000000"/>
                </a:solidFill>
              </a:rPr>
              <a:t>Opossum-projekti</a:t>
            </a:r>
            <a:r>
              <a:rPr lang="fi-FI" sz="4400" dirty="0" smtClean="0">
                <a:solidFill>
                  <a:srgbClr val="000000"/>
                </a:solidFill>
              </a:rPr>
              <a:t> ja tiedotus</a:t>
            </a:r>
            <a:endParaRPr lang="fi-FI" sz="4400" dirty="0">
              <a:solidFill>
                <a:srgbClr val="0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13988" y="3852336"/>
            <a:ext cx="5402612" cy="922864"/>
          </a:xfrm>
        </p:spPr>
        <p:txBody>
          <a:bodyPr/>
          <a:lstStyle/>
          <a:p>
            <a:r>
              <a:rPr lang="fi-FI" sz="2000" dirty="0">
                <a:solidFill>
                  <a:schemeClr val="tx1"/>
                </a:solidFill>
              </a:rPr>
              <a:t>Aleksandra </a:t>
            </a:r>
            <a:r>
              <a:rPr lang="fi-FI" sz="2000" dirty="0" err="1">
                <a:solidFill>
                  <a:schemeClr val="tx1"/>
                </a:solidFill>
              </a:rPr>
              <a:t>Meyer</a:t>
            </a:r>
            <a:endParaRPr lang="fi-FI" sz="2000" dirty="0">
              <a:solidFill>
                <a:schemeClr val="tx1"/>
              </a:solidFill>
            </a:endParaRPr>
          </a:p>
          <a:p>
            <a:r>
              <a:rPr lang="fi-FI" sz="2000" dirty="0" smtClean="0">
                <a:solidFill>
                  <a:schemeClr val="tx1"/>
                </a:solidFill>
              </a:rPr>
              <a:t>Projektisuunnittelija/tiedottaja</a:t>
            </a:r>
            <a:endParaRPr lang="fi-FI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46118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8500"/>
            <a:ext cx="9144000" cy="27432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066800"/>
            <a:ext cx="8256588" cy="4952999"/>
          </a:xfrm>
        </p:spPr>
        <p:txBody>
          <a:bodyPr/>
          <a:lstStyle/>
          <a:p>
            <a:r>
              <a:rPr lang="fi-FI" dirty="0"/>
              <a:t>V</a:t>
            </a:r>
            <a:r>
              <a:rPr lang="fi-FI" dirty="0" smtClean="0"/>
              <a:t>arsinaisena kohderyhmänä </a:t>
            </a:r>
            <a:r>
              <a:rPr lang="fi-FI" dirty="0"/>
              <a:t>Uudenmaan </a:t>
            </a:r>
            <a:r>
              <a:rPr lang="fi-FI" dirty="0" smtClean="0"/>
              <a:t>ammattikorkeakoulut: </a:t>
            </a:r>
            <a:r>
              <a:rPr lang="fi-FI" b="1" dirty="0" smtClean="0">
                <a:solidFill>
                  <a:schemeClr val="tx2"/>
                </a:solidFill>
              </a:rPr>
              <a:t>Metropolia</a:t>
            </a:r>
            <a:r>
              <a:rPr lang="fi-FI" b="1" dirty="0">
                <a:solidFill>
                  <a:schemeClr val="tx2"/>
                </a:solidFill>
              </a:rPr>
              <a:t>, </a:t>
            </a:r>
            <a:r>
              <a:rPr lang="fi-FI" b="1" dirty="0" err="1">
                <a:solidFill>
                  <a:schemeClr val="tx2"/>
                </a:solidFill>
              </a:rPr>
              <a:t>Haaga-Helia</a:t>
            </a:r>
            <a:r>
              <a:rPr lang="fi-FI" b="1" dirty="0" smtClean="0">
                <a:solidFill>
                  <a:schemeClr val="tx2"/>
                </a:solidFill>
              </a:rPr>
              <a:t>, </a:t>
            </a:r>
            <a:r>
              <a:rPr lang="fi-FI" b="1" dirty="0" err="1" smtClean="0">
                <a:solidFill>
                  <a:schemeClr val="tx2"/>
                </a:solidFill>
              </a:rPr>
              <a:t>Laurea</a:t>
            </a:r>
            <a:r>
              <a:rPr lang="fi-FI" b="1" dirty="0">
                <a:solidFill>
                  <a:schemeClr val="tx2"/>
                </a:solidFill>
              </a:rPr>
              <a:t>, </a:t>
            </a:r>
            <a:r>
              <a:rPr lang="fi-FI" b="1" dirty="0" err="1">
                <a:solidFill>
                  <a:schemeClr val="tx2"/>
                </a:solidFill>
              </a:rPr>
              <a:t>Diak</a:t>
            </a:r>
            <a:r>
              <a:rPr lang="fi-FI" b="1" dirty="0">
                <a:solidFill>
                  <a:schemeClr val="tx2"/>
                </a:solidFill>
              </a:rPr>
              <a:t>, Novia, </a:t>
            </a:r>
            <a:r>
              <a:rPr lang="fi-FI" b="1" dirty="0" err="1">
                <a:solidFill>
                  <a:schemeClr val="tx2"/>
                </a:solidFill>
              </a:rPr>
              <a:t>Arcada</a:t>
            </a:r>
            <a:r>
              <a:rPr lang="fi-FI" b="1" dirty="0">
                <a:solidFill>
                  <a:schemeClr val="tx2"/>
                </a:solidFill>
              </a:rPr>
              <a:t> ja </a:t>
            </a:r>
            <a:r>
              <a:rPr lang="fi-FI" b="1" dirty="0" err="1">
                <a:solidFill>
                  <a:schemeClr val="tx2"/>
                </a:solidFill>
              </a:rPr>
              <a:t>Humak</a:t>
            </a:r>
            <a:r>
              <a:rPr lang="fi-FI" b="1" dirty="0">
                <a:solidFill>
                  <a:schemeClr val="tx2"/>
                </a:solidFill>
              </a:rPr>
              <a:t> </a:t>
            </a:r>
            <a:r>
              <a:rPr lang="fi-FI" dirty="0"/>
              <a:t>sekä niiden </a:t>
            </a:r>
            <a:r>
              <a:rPr lang="fi-FI" dirty="0" smtClean="0"/>
              <a:t>yritysyhteistyökumppanit.</a:t>
            </a:r>
          </a:p>
          <a:p>
            <a:endParaRPr lang="fi-FI" dirty="0"/>
          </a:p>
          <a:p>
            <a:r>
              <a:rPr lang="fi-FI" dirty="0" smtClean="0"/>
              <a:t>Välillinen kohderyhmä: </a:t>
            </a:r>
            <a:r>
              <a:rPr lang="fi-FI" b="1" dirty="0" smtClean="0">
                <a:solidFill>
                  <a:srgbClr val="F08A00"/>
                </a:solidFill>
              </a:rPr>
              <a:t>muut </a:t>
            </a:r>
            <a:r>
              <a:rPr lang="fi-FI" b="1" dirty="0">
                <a:solidFill>
                  <a:srgbClr val="F08A00"/>
                </a:solidFill>
              </a:rPr>
              <a:t>ammattikorkeakoulut ja oppilaitokset</a:t>
            </a:r>
            <a:r>
              <a:rPr lang="fi-FI" dirty="0">
                <a:solidFill>
                  <a:schemeClr val="tx1"/>
                </a:solidFill>
              </a:rPr>
              <a:t>,</a:t>
            </a:r>
            <a:r>
              <a:rPr lang="fi-FI" b="1" dirty="0">
                <a:solidFill>
                  <a:srgbClr val="F08A00"/>
                </a:solidFill>
              </a:rPr>
              <a:t> kunnalliset työvoimapalveluiden </a:t>
            </a:r>
            <a:r>
              <a:rPr lang="fi-FI" b="1" dirty="0" smtClean="0">
                <a:solidFill>
                  <a:srgbClr val="F08A00"/>
                </a:solidFill>
              </a:rPr>
              <a:t>tuottajat</a:t>
            </a:r>
            <a:r>
              <a:rPr lang="fi-FI" dirty="0" smtClean="0">
                <a:solidFill>
                  <a:srgbClr val="000000"/>
                </a:solidFill>
              </a:rPr>
              <a:t>,</a:t>
            </a:r>
            <a:r>
              <a:rPr lang="fi-FI" dirty="0" smtClean="0">
                <a:solidFill>
                  <a:srgbClr val="F08A00"/>
                </a:solidFill>
              </a:rPr>
              <a:t> </a:t>
            </a:r>
            <a:r>
              <a:rPr lang="fi-FI" b="1" dirty="0">
                <a:solidFill>
                  <a:srgbClr val="F08A00"/>
                </a:solidFill>
              </a:rPr>
              <a:t>Uudenmaan alueen yrittäjät</a:t>
            </a:r>
            <a:r>
              <a:rPr lang="fi-FI" b="1" dirty="0" smtClean="0">
                <a:solidFill>
                  <a:srgbClr val="000000"/>
                </a:solidFill>
              </a:rPr>
              <a:t>.</a:t>
            </a:r>
            <a:r>
              <a:rPr lang="fi-FI" dirty="0" smtClean="0">
                <a:solidFill>
                  <a:srgbClr val="F08A00"/>
                </a:solidFill>
              </a:rPr>
              <a:t/>
            </a:r>
            <a:br>
              <a:rPr lang="fi-FI" dirty="0" smtClean="0">
                <a:solidFill>
                  <a:srgbClr val="F08A00"/>
                </a:solidFill>
              </a:rPr>
            </a:br>
            <a:endParaRPr lang="fi-FI" dirty="0">
              <a:solidFill>
                <a:srgbClr val="F08A00"/>
              </a:solidFill>
            </a:endParaRPr>
          </a:p>
          <a:p>
            <a:r>
              <a:rPr lang="fi-FI" dirty="0" smtClean="0"/>
              <a:t>Lähtökohtana avoimuus</a:t>
            </a:r>
            <a:r>
              <a:rPr lang="fi-FI" dirty="0"/>
              <a:t>, näkyvyys- ja julkisuusperiaate.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Aleksandra </a:t>
            </a:r>
            <a:r>
              <a:rPr lang="fi-FI" dirty="0" err="1" smtClean="0"/>
              <a:t>Meyer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13.5.2014</a:t>
            </a:r>
            <a:endParaRPr lang="fi-FI" dirty="0"/>
          </a:p>
        </p:txBody>
      </p:sp>
      <p:sp>
        <p:nvSpPr>
          <p:cNvPr id="10" name="Tekstiruutu 9"/>
          <p:cNvSpPr txBox="1"/>
          <p:nvPr/>
        </p:nvSpPr>
        <p:spPr>
          <a:xfrm>
            <a:off x="1092200" y="393700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b="1" spc="100" dirty="0">
                <a:solidFill>
                  <a:srgbClr val="323232"/>
                </a:solidFill>
                <a:latin typeface="+mj-lt"/>
                <a:ea typeface="+mj-ea"/>
                <a:cs typeface="ＭＳ Ｐゴシック" pitchFamily="-110" charset="-128"/>
              </a:rPr>
              <a:t>Kohderyhmä</a:t>
            </a:r>
            <a:endParaRPr lang="fi-FI" sz="2800" b="1" spc="100" dirty="0">
              <a:solidFill>
                <a:srgbClr val="323232"/>
              </a:solidFill>
              <a:latin typeface="+mj-lt"/>
              <a:ea typeface="+mj-ea"/>
              <a:cs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80388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uva 7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16400"/>
            <a:ext cx="914400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614363"/>
            <a:ext cx="7772400" cy="533400"/>
          </a:xfrm>
        </p:spPr>
        <p:txBody>
          <a:bodyPr/>
          <a:lstStyle/>
          <a:p>
            <a:r>
              <a:rPr lang="fi-FI" b="1" dirty="0"/>
              <a:t>Viestinnän </a:t>
            </a:r>
            <a:r>
              <a:rPr lang="fi-FI" b="1" dirty="0"/>
              <a:t>organisointi</a:t>
            </a:r>
            <a:r>
              <a:rPr lang="fi-FI" dirty="0"/>
              <a:t/>
            </a:r>
            <a:br>
              <a:rPr lang="fi-FI" dirty="0"/>
            </a:br>
            <a:r>
              <a:rPr lang="fi-FI" dirty="0" smtClean="0"/>
              <a:t/>
            </a:r>
            <a:br>
              <a:rPr lang="fi-FI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436689"/>
            <a:ext cx="8243887" cy="3948112"/>
          </a:xfrm>
        </p:spPr>
        <p:txBody>
          <a:bodyPr/>
          <a:lstStyle/>
          <a:p>
            <a:r>
              <a:rPr lang="fi-FI" dirty="0" smtClean="0"/>
              <a:t>Päävastuu </a:t>
            </a:r>
            <a:r>
              <a:rPr lang="fi-FI" dirty="0"/>
              <a:t>hankkeen </a:t>
            </a:r>
            <a:r>
              <a:rPr lang="fi-FI" dirty="0" smtClean="0"/>
              <a:t>viestinnästä </a:t>
            </a:r>
            <a:r>
              <a:rPr lang="fi-FI" dirty="0" smtClean="0">
                <a:solidFill>
                  <a:srgbClr val="EE8216"/>
                </a:solidFill>
              </a:rPr>
              <a:t>projektisuunnittelija/tiedottajalla</a:t>
            </a:r>
            <a:r>
              <a:rPr lang="fi-FI" dirty="0" smtClean="0"/>
              <a:t>, mm.</a:t>
            </a:r>
            <a:endParaRPr lang="fi-FI" dirty="0"/>
          </a:p>
          <a:p>
            <a:pPr lvl="1">
              <a:buFont typeface="Arial"/>
              <a:buChar char="•"/>
            </a:pPr>
            <a:r>
              <a:rPr lang="fi-FI" dirty="0" smtClean="0"/>
              <a:t>laatii </a:t>
            </a:r>
            <a:r>
              <a:rPr lang="fi-FI" dirty="0"/>
              <a:t>hankkeen </a:t>
            </a:r>
            <a:r>
              <a:rPr lang="fi-FI" dirty="0">
                <a:solidFill>
                  <a:srgbClr val="EE8216"/>
                </a:solidFill>
              </a:rPr>
              <a:t>uutiskirjeen</a:t>
            </a:r>
            <a:r>
              <a:rPr lang="fi-FI" dirty="0"/>
              <a:t> </a:t>
            </a:r>
            <a:r>
              <a:rPr lang="fi-FI" dirty="0" err="1" smtClean="0"/>
              <a:t>wiki-sivuille</a:t>
            </a:r>
            <a:r>
              <a:rPr lang="fi-FI" dirty="0" smtClean="0"/>
              <a:t> </a:t>
            </a:r>
          </a:p>
          <a:p>
            <a:pPr lvl="1">
              <a:buFont typeface="Arial"/>
              <a:buChar char="•"/>
            </a:pPr>
            <a:r>
              <a:rPr lang="fi-FI" dirty="0" smtClean="0"/>
              <a:t>Tekee</a:t>
            </a:r>
            <a:r>
              <a:rPr lang="fi-FI" dirty="0" smtClean="0">
                <a:solidFill>
                  <a:srgbClr val="EE8216"/>
                </a:solidFill>
              </a:rPr>
              <a:t> tiedotteita </a:t>
            </a:r>
            <a:r>
              <a:rPr lang="fi-FI" dirty="0" smtClean="0"/>
              <a:t>mm. </a:t>
            </a:r>
            <a:r>
              <a:rPr lang="fi-FI" dirty="0" err="1"/>
              <a:t>Metropolian</a:t>
            </a:r>
            <a:r>
              <a:rPr lang="fi-FI" dirty="0"/>
              <a:t> </a:t>
            </a:r>
            <a:r>
              <a:rPr lang="fi-FI" dirty="0">
                <a:solidFill>
                  <a:srgbClr val="EE8216"/>
                </a:solidFill>
              </a:rPr>
              <a:t>intranetiin</a:t>
            </a:r>
            <a:r>
              <a:rPr lang="fi-FI" dirty="0"/>
              <a:t> sekä </a:t>
            </a:r>
            <a:r>
              <a:rPr lang="fi-FI" dirty="0">
                <a:solidFill>
                  <a:srgbClr val="EE8216"/>
                </a:solidFill>
              </a:rPr>
              <a:t>mediaan</a:t>
            </a:r>
          </a:p>
          <a:p>
            <a:pPr lvl="1">
              <a:buFont typeface="Arial"/>
              <a:buChar char="•"/>
            </a:pPr>
            <a:r>
              <a:rPr lang="fi-FI" dirty="0"/>
              <a:t>laatii </a:t>
            </a:r>
            <a:r>
              <a:rPr lang="fi-FI" dirty="0">
                <a:solidFill>
                  <a:srgbClr val="EE8216"/>
                </a:solidFill>
              </a:rPr>
              <a:t>sisältöjä </a:t>
            </a:r>
            <a:r>
              <a:rPr lang="fi-FI" dirty="0" smtClean="0">
                <a:solidFill>
                  <a:srgbClr val="EE8216"/>
                </a:solidFill>
              </a:rPr>
              <a:t>viestintämateriaaleihin</a:t>
            </a:r>
            <a:r>
              <a:rPr lang="fi-FI" dirty="0" smtClean="0"/>
              <a:t> </a:t>
            </a:r>
          </a:p>
          <a:p>
            <a:pPr lvl="1">
              <a:buFont typeface="Arial"/>
              <a:buChar char="•"/>
            </a:pPr>
            <a:r>
              <a:rPr lang="fi-FI" dirty="0" smtClean="0">
                <a:solidFill>
                  <a:srgbClr val="EE8216"/>
                </a:solidFill>
              </a:rPr>
              <a:t>seuraa </a:t>
            </a:r>
            <a:r>
              <a:rPr lang="fi-FI" dirty="0">
                <a:solidFill>
                  <a:srgbClr val="EE8216"/>
                </a:solidFill>
              </a:rPr>
              <a:t>tiedotusvälineitä </a:t>
            </a:r>
            <a:r>
              <a:rPr lang="fi-FI" dirty="0"/>
              <a:t>ja hankkeen näkyvyyttä </a:t>
            </a:r>
            <a:r>
              <a:rPr lang="fi-FI" dirty="0" smtClean="0"/>
              <a:t>niissä</a:t>
            </a:r>
          </a:p>
          <a:p>
            <a:pPr>
              <a:buFont typeface="Wingdings" charset="2"/>
              <a:buChar char="§"/>
            </a:pPr>
            <a:r>
              <a:rPr lang="fi-FI" dirty="0" smtClean="0"/>
              <a:t>Muu projektiryhmä tukee tarvittaessa</a:t>
            </a:r>
            <a:endParaRPr lang="fi-FI" dirty="0"/>
          </a:p>
          <a:p>
            <a:endParaRPr lang="fi-FI" b="1" dirty="0" smtClean="0"/>
          </a:p>
          <a:p>
            <a:endParaRPr lang="fi-FI" b="1" dirty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Aleksandra </a:t>
            </a:r>
            <a:r>
              <a:rPr lang="fi-FI" dirty="0" err="1"/>
              <a:t>Meyer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13.5.2014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02929750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6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08500"/>
            <a:ext cx="914400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513" y="614363"/>
            <a:ext cx="7772400" cy="533400"/>
          </a:xfrm>
        </p:spPr>
        <p:txBody>
          <a:bodyPr/>
          <a:lstStyle/>
          <a:p>
            <a:r>
              <a:rPr lang="fi-FI" b="1" dirty="0"/>
              <a:t>Viestintämateriaalit ja -kanavat</a:t>
            </a:r>
            <a:r>
              <a:rPr lang="fi-FI" sz="1400" dirty="0"/>
              <a:t/>
            </a:r>
            <a:br>
              <a:rPr lang="fi-FI" sz="1400" dirty="0"/>
            </a:br>
            <a:r>
              <a:rPr lang="fi-FI" dirty="0" smtClean="0"/>
              <a:t/>
            </a:r>
            <a:br>
              <a:rPr lang="fi-FI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5000" y="1436688"/>
            <a:ext cx="8305800" cy="4329111"/>
          </a:xfrm>
        </p:spPr>
        <p:txBody>
          <a:bodyPr/>
          <a:lstStyle/>
          <a:p>
            <a:pPr lvl="0"/>
            <a:r>
              <a:rPr lang="fi-FI" dirty="0" err="1" smtClean="0">
                <a:solidFill>
                  <a:srgbClr val="EE8216"/>
                </a:solidFill>
              </a:rPr>
              <a:t>Wiki-sivusto</a:t>
            </a:r>
            <a:r>
              <a:rPr lang="fi-FI" dirty="0" smtClean="0">
                <a:solidFill>
                  <a:srgbClr val="EE8216"/>
                </a:solidFill>
              </a:rPr>
              <a:t> </a:t>
            </a:r>
            <a:r>
              <a:rPr lang="fi-FI" dirty="0"/>
              <a:t>(maaliskuu 2014)</a:t>
            </a:r>
            <a:endParaRPr lang="fi-FI" sz="3600" dirty="0"/>
          </a:p>
          <a:p>
            <a:pPr lvl="0"/>
            <a:r>
              <a:rPr lang="fi-FI" dirty="0" smtClean="0"/>
              <a:t>Kahdesti kuussa </a:t>
            </a:r>
            <a:r>
              <a:rPr lang="fi-FI" dirty="0"/>
              <a:t>ilmestyvä </a:t>
            </a:r>
            <a:r>
              <a:rPr lang="fi-FI" dirty="0" smtClean="0">
                <a:solidFill>
                  <a:srgbClr val="EE8216"/>
                </a:solidFill>
              </a:rPr>
              <a:t>web-uutiskirje</a:t>
            </a:r>
            <a:endParaRPr lang="fi-FI" sz="3600" dirty="0">
              <a:solidFill>
                <a:srgbClr val="EE8216"/>
              </a:solidFill>
            </a:endParaRPr>
          </a:p>
          <a:p>
            <a:pPr lvl="0"/>
            <a:r>
              <a:rPr lang="fi-FI" dirty="0" smtClean="0">
                <a:solidFill>
                  <a:srgbClr val="EE8216"/>
                </a:solidFill>
              </a:rPr>
              <a:t>Hanke</a:t>
            </a:r>
            <a:r>
              <a:rPr lang="fi-FI" dirty="0">
                <a:solidFill>
                  <a:srgbClr val="EE8216"/>
                </a:solidFill>
              </a:rPr>
              <a:t>-</a:t>
            </a:r>
            <a:r>
              <a:rPr lang="fi-FI" dirty="0" smtClean="0">
                <a:solidFill>
                  <a:srgbClr val="EE8216"/>
                </a:solidFill>
              </a:rPr>
              <a:t>esite </a:t>
            </a:r>
            <a:r>
              <a:rPr lang="fi-FI" dirty="0" smtClean="0"/>
              <a:t>(</a:t>
            </a:r>
            <a:r>
              <a:rPr lang="fi-FI" dirty="0" err="1"/>
              <a:t>huhti-/toukokuu</a:t>
            </a:r>
            <a:r>
              <a:rPr lang="fi-FI" dirty="0"/>
              <a:t> 2014)</a:t>
            </a:r>
            <a:endParaRPr lang="fi-FI" sz="3600" dirty="0"/>
          </a:p>
          <a:p>
            <a:r>
              <a:rPr lang="fi-FI" dirty="0">
                <a:solidFill>
                  <a:srgbClr val="EE8216"/>
                </a:solidFill>
              </a:rPr>
              <a:t>Uudenmaan </a:t>
            </a:r>
            <a:r>
              <a:rPr lang="fi-FI" dirty="0" err="1" smtClean="0">
                <a:solidFill>
                  <a:srgbClr val="EE8216"/>
                </a:solidFill>
              </a:rPr>
              <a:t>AMKien</a:t>
            </a:r>
            <a:r>
              <a:rPr lang="fi-FI" dirty="0" smtClean="0">
                <a:solidFill>
                  <a:srgbClr val="EE8216"/>
                </a:solidFill>
              </a:rPr>
              <a:t> viestintäkanavat </a:t>
            </a:r>
          </a:p>
          <a:p>
            <a:r>
              <a:rPr lang="fi-FI" dirty="0">
                <a:solidFill>
                  <a:srgbClr val="EE8216"/>
                </a:solidFill>
              </a:rPr>
              <a:t>E</a:t>
            </a:r>
            <a:r>
              <a:rPr lang="fi-FI" dirty="0" smtClean="0">
                <a:solidFill>
                  <a:srgbClr val="EE8216"/>
                </a:solidFill>
              </a:rPr>
              <a:t>sittelysivu</a:t>
            </a:r>
            <a:r>
              <a:rPr lang="fi-FI" dirty="0" smtClean="0"/>
              <a:t> </a:t>
            </a:r>
            <a:r>
              <a:rPr lang="fi-FI" dirty="0" err="1" smtClean="0"/>
              <a:t>Metropolian</a:t>
            </a:r>
            <a:r>
              <a:rPr lang="fi-FI" dirty="0" smtClean="0"/>
              <a:t> www-hankesivustolle</a:t>
            </a:r>
            <a:endParaRPr lang="fi-FI" sz="3600" dirty="0"/>
          </a:p>
          <a:p>
            <a:r>
              <a:rPr lang="fi-FI" dirty="0" smtClean="0">
                <a:solidFill>
                  <a:srgbClr val="EE8216"/>
                </a:solidFill>
              </a:rPr>
              <a:t>Uutisjutut</a:t>
            </a:r>
            <a:r>
              <a:rPr lang="fi-FI" dirty="0" smtClean="0"/>
              <a:t> yksiköiden </a:t>
            </a:r>
            <a:r>
              <a:rPr lang="fi-FI" dirty="0"/>
              <a:t>ajankohtaisissa asioissa web-sivuilla </a:t>
            </a:r>
            <a:endParaRPr lang="fi-FI" dirty="0"/>
          </a:p>
          <a:p>
            <a:r>
              <a:rPr lang="fi-FI" dirty="0" smtClean="0">
                <a:solidFill>
                  <a:srgbClr val="EE8216"/>
                </a:solidFill>
              </a:rPr>
              <a:t>Sidosryhmälehdet</a:t>
            </a:r>
            <a:endParaRPr lang="fi-FI" sz="3600" dirty="0">
              <a:solidFill>
                <a:srgbClr val="EE8216"/>
              </a:solidFill>
            </a:endParaRPr>
          </a:p>
          <a:p>
            <a:pPr lvl="0"/>
            <a:r>
              <a:rPr lang="fi-FI" dirty="0" smtClean="0">
                <a:solidFill>
                  <a:srgbClr val="EE8216"/>
                </a:solidFill>
              </a:rPr>
              <a:t>Intranet</a:t>
            </a:r>
          </a:p>
          <a:p>
            <a:pPr lvl="0"/>
            <a:r>
              <a:rPr lang="fi-FI" dirty="0">
                <a:solidFill>
                  <a:srgbClr val="EE8216"/>
                </a:solidFill>
              </a:rPr>
              <a:t> </a:t>
            </a:r>
            <a:r>
              <a:rPr lang="fi-FI" dirty="0" smtClean="0">
                <a:solidFill>
                  <a:srgbClr val="EE8216"/>
                </a:solidFill>
              </a:rPr>
              <a:t>Esittelyt </a:t>
            </a:r>
            <a:r>
              <a:rPr lang="fi-FI" dirty="0" smtClean="0"/>
              <a:t>kokouksissa </a:t>
            </a:r>
            <a:r>
              <a:rPr lang="fi-FI" dirty="0"/>
              <a:t>ja tilaisuuksissa</a:t>
            </a:r>
            <a:endParaRPr lang="fi-FI" sz="3600" dirty="0"/>
          </a:p>
          <a:p>
            <a:pPr marL="0" indent="0">
              <a:buNone/>
            </a:pPr>
            <a:r>
              <a:rPr lang="fi-FI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Aleksandra </a:t>
            </a:r>
            <a:r>
              <a:rPr lang="fi-FI" dirty="0" err="1"/>
              <a:t>Meyer</a:t>
            </a:r>
            <a:endParaRPr lang="fi-FI" dirty="0"/>
          </a:p>
          <a:p>
            <a:pPr>
              <a:defRPr/>
            </a:pP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13.5.2014</a:t>
            </a:r>
          </a:p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61266186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4300"/>
            <a:ext cx="9144000" cy="274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453" y="4073930"/>
            <a:ext cx="7772400" cy="533400"/>
          </a:xfrm>
        </p:spPr>
        <p:txBody>
          <a:bodyPr/>
          <a:lstStyle/>
          <a:p>
            <a:r>
              <a:rPr lang="fi-FI" dirty="0" smtClean="0"/>
              <a:t>Viestintäsuunnitelma kokonaisuudessaan:</a:t>
            </a:r>
            <a:br>
              <a:rPr lang="fi-FI" dirty="0" smtClean="0"/>
            </a:br>
            <a:r>
              <a:rPr lang="fi-FI" dirty="0" err="1" smtClean="0">
                <a:solidFill>
                  <a:srgbClr val="EE8216"/>
                </a:solidFill>
              </a:rPr>
              <a:t>opossum.metropolia.fi</a:t>
            </a:r>
            <a:r>
              <a:rPr lang="fi-FI" dirty="0">
                <a:solidFill>
                  <a:srgbClr val="EE8216"/>
                </a:solidFill>
              </a:rPr>
              <a:t> </a:t>
            </a:r>
            <a:r>
              <a:rPr lang="fi-FI" dirty="0" smtClean="0"/>
              <a:t>-&gt; Hallinto -&gt; Suunnitelmat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838376673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Nimetön-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41900"/>
            <a:ext cx="9232900" cy="2705100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96900" y="4610100"/>
            <a:ext cx="3911600" cy="1155700"/>
          </a:xfrm>
          <a:solidFill>
            <a:schemeClr val="bg1"/>
          </a:solidFill>
        </p:spPr>
        <p:txBody>
          <a:bodyPr/>
          <a:lstStyle/>
          <a:p>
            <a:pPr marL="0" lvl="0" indent="0">
              <a:buNone/>
              <a:defRPr/>
            </a:pPr>
            <a:r>
              <a:rPr lang="fi-FI" sz="2000" dirty="0" err="1"/>
              <a:t>www.metropolia.fi</a:t>
            </a:r>
            <a:endParaRPr lang="fi-FI" sz="2000" dirty="0"/>
          </a:p>
          <a:p>
            <a:pPr marL="0" lvl="0" indent="0">
              <a:buNone/>
              <a:defRPr/>
            </a:pPr>
            <a:r>
              <a:rPr lang="fi-FI" sz="2000" dirty="0" smtClean="0"/>
              <a:t>O</a:t>
            </a:r>
            <a:r>
              <a:rPr lang="en-US" sz="2000" dirty="0" err="1" smtClean="0"/>
              <a:t>possum.metropolia.fi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fi-FI" sz="2000" dirty="0" err="1" smtClean="0"/>
              <a:t>aleksandra.meyer</a:t>
            </a:r>
            <a:r>
              <a:rPr lang="fi-FI" sz="2000" dirty="0" err="1" smtClean="0"/>
              <a:t>@</a:t>
            </a:r>
            <a:r>
              <a:rPr lang="fi-FI" sz="2000" dirty="0" err="1" smtClean="0"/>
              <a:t>metropolia.fi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82510114"/>
      </p:ext>
    </p:extLst>
  </p:cSld>
  <p:clrMapOvr>
    <a:masterClrMapping/>
  </p:clrMapOvr>
  <p:transition xmlns:p14="http://schemas.microsoft.com/office/powerpoint/2010/main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alvosarjapohja_brändi_suo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6251</TotalTime>
  <Words>157</Words>
  <Application>Microsoft Macintosh PowerPoint</Application>
  <PresentationFormat>Näytössä katseltava diaesitys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Teema</vt:lpstr>
      </vt:variant>
      <vt:variant>
        <vt:i4>1</vt:i4>
      </vt:variant>
      <vt:variant>
        <vt:lpstr>Dian otsikot</vt:lpstr>
      </vt:variant>
      <vt:variant>
        <vt:i4>6</vt:i4>
      </vt:variant>
      <vt:variant>
        <vt:lpstr>Mukautetut diaesitykset</vt:lpstr>
      </vt:variant>
      <vt:variant>
        <vt:i4>18</vt:i4>
      </vt:variant>
    </vt:vector>
  </HeadingPairs>
  <TitlesOfParts>
    <vt:vector size="25" baseType="lpstr">
      <vt:lpstr>Kalvosarjapohja_brändi_suo</vt:lpstr>
      <vt:lpstr>Opossum-projekti ja tiedotus</vt:lpstr>
      <vt:lpstr>PowerPoint-esitys</vt:lpstr>
      <vt:lpstr>Viestinnän organisointi  </vt:lpstr>
      <vt:lpstr>Viestintämateriaalit ja -kanavat  </vt:lpstr>
      <vt:lpstr>Viestintäsuunnitelma kokonaisuudessaan: opossum.metropolia.fi -&gt; Hallinto -&gt; Suunnitelmat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Aleksandra Meyer</cp:lastModifiedBy>
  <cp:revision>199</cp:revision>
  <dcterms:created xsi:type="dcterms:W3CDTF">2012-03-26T07:11:52Z</dcterms:created>
  <dcterms:modified xsi:type="dcterms:W3CDTF">2014-05-13T07:40:33Z</dcterms:modified>
</cp:coreProperties>
</file>