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13.5.2014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11094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13.5.2014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06562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13.5.2014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06882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13.5.2014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93202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13.5.2014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55874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13.5.2014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62219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13.5.2014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02651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13.5.2014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57541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13.5.2014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77456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13.5.2014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25029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Lisää kuva napsauttamalla kuvaketta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13.5.2014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1148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FFEF4-6DFB-40EC-A31E-79632E98FD5E}" type="datetimeFigureOut">
              <a:rPr lang="fi-FI" smtClean="0"/>
              <a:t>13.5.2014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2422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Jokainen ryhmän jäsen vastaa kyselyyn</a:t>
            </a: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i-FI" dirty="0" smtClean="0"/>
              <a:t>Linkki kyselyyn</a:t>
            </a:r>
          </a:p>
          <a:p>
            <a:endParaRPr lang="fi-FI" dirty="0"/>
          </a:p>
          <a:p>
            <a:r>
              <a:rPr lang="fi-FI" dirty="0" smtClean="0"/>
              <a:t>(innovaatiokyvykkyyden kehittyminen)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253520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Itsearviointi</a:t>
            </a:r>
            <a:r>
              <a:rPr lang="fi-FI" dirty="0" smtClean="0"/>
              <a:t> (</a:t>
            </a:r>
            <a:r>
              <a:rPr lang="fi-FI" dirty="0" err="1" smtClean="0"/>
              <a:t>word</a:t>
            </a:r>
            <a:r>
              <a:rPr lang="fi-FI" dirty="0" smtClean="0"/>
              <a:t>)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i-FI" dirty="0" smtClean="0"/>
              <a:t>Lisäksi </a:t>
            </a:r>
            <a:r>
              <a:rPr lang="fi-FI" dirty="0"/>
              <a:t>jokainen opiskelija tekee </a:t>
            </a:r>
            <a:r>
              <a:rPr lang="fi-FI" dirty="0" smtClean="0"/>
              <a:t>henkilökohtaisen </a:t>
            </a:r>
            <a:r>
              <a:rPr lang="fi-FI" dirty="0" err="1"/>
              <a:t>itsearvioinnin</a:t>
            </a:r>
            <a:r>
              <a:rPr lang="fi-FI" dirty="0"/>
              <a:t> ja käyttää apuna innovaatioprojektiopintojen arviointikriteerejä. </a:t>
            </a:r>
            <a:endParaRPr lang="fi-FI" dirty="0" smtClean="0"/>
          </a:p>
          <a:p>
            <a:r>
              <a:rPr lang="fi-FI" dirty="0" smtClean="0"/>
              <a:t>Jokainen </a:t>
            </a:r>
            <a:r>
              <a:rPr lang="fi-FI" dirty="0"/>
              <a:t>ryhmän jäsen arvioi perustellen omaa työskentelyään ja oppimistaan </a:t>
            </a:r>
            <a:endParaRPr lang="fi-FI" dirty="0" smtClean="0"/>
          </a:p>
          <a:p>
            <a:r>
              <a:rPr lang="fi-FI" dirty="0" smtClean="0"/>
              <a:t>Mitä </a:t>
            </a:r>
            <a:r>
              <a:rPr lang="fi-FI" dirty="0"/>
              <a:t>työtehtäviä minulla oli projektissa? </a:t>
            </a:r>
            <a:endParaRPr lang="fi-FI" dirty="0" smtClean="0"/>
          </a:p>
          <a:p>
            <a:r>
              <a:rPr lang="fi-FI" dirty="0" smtClean="0"/>
              <a:t>Miten </a:t>
            </a:r>
            <a:r>
              <a:rPr lang="fi-FI" dirty="0"/>
              <a:t>hoidin tehtäväni? </a:t>
            </a:r>
            <a:endParaRPr lang="fi-FI" dirty="0" smtClean="0"/>
          </a:p>
          <a:p>
            <a:r>
              <a:rPr lang="fi-FI" dirty="0" smtClean="0"/>
              <a:t>Mitä </a:t>
            </a:r>
            <a:r>
              <a:rPr lang="fi-FI" dirty="0"/>
              <a:t>opin projektityöskentelyn aikana? </a:t>
            </a:r>
            <a:endParaRPr lang="fi-FI" dirty="0" smtClean="0"/>
          </a:p>
          <a:p>
            <a:r>
              <a:rPr lang="fi-FI" dirty="0" smtClean="0"/>
              <a:t>Millainen </a:t>
            </a:r>
            <a:r>
              <a:rPr lang="fi-FI" dirty="0"/>
              <a:t>projektiryhmän jäsen olin? </a:t>
            </a:r>
            <a:endParaRPr lang="fi-FI" dirty="0" smtClean="0"/>
          </a:p>
          <a:p>
            <a:r>
              <a:rPr lang="fi-FI" dirty="0" smtClean="0"/>
              <a:t>Jokainen </a:t>
            </a:r>
            <a:r>
              <a:rPr lang="fi-FI" dirty="0"/>
              <a:t>ryhmän jäsen arvioi oman projektityöskentelynsä asteikolla 0-5 (hylätty-kiitettävä) ja ehdottaa opintopistemäärää</a:t>
            </a:r>
            <a:r>
              <a:rPr lang="fi-FI" dirty="0" smtClean="0"/>
              <a:t>.</a:t>
            </a:r>
          </a:p>
          <a:p>
            <a:r>
              <a:rPr lang="fi-FI" dirty="0" smtClean="0"/>
              <a:t>Ja vastaa kyselyyn: linkki</a:t>
            </a:r>
            <a:endParaRPr lang="fi-FI" dirty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001320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i-FI" altLang="fi-FI" smtClean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fi-FI"/>
          </a:p>
        </p:txBody>
      </p:sp>
      <p:graphicFrame>
        <p:nvGraphicFramePr>
          <p:cNvPr id="4" name="Taulukko 3"/>
          <p:cNvGraphicFramePr>
            <a:graphicFrameLocks noGrp="1"/>
          </p:cNvGraphicFramePr>
          <p:nvPr/>
        </p:nvGraphicFramePr>
        <p:xfrm>
          <a:off x="323850" y="981075"/>
          <a:ext cx="8569324" cy="5631079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084650"/>
                <a:gridCol w="2084650"/>
                <a:gridCol w="2084650"/>
                <a:gridCol w="2315374"/>
              </a:tblGrid>
              <a:tr h="5620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000" dirty="0">
                          <a:effectLst/>
                        </a:rPr>
                        <a:t>Arviointikohteet </a:t>
                      </a:r>
                      <a:br>
                        <a:rPr lang="fi-FI" sz="1000" dirty="0">
                          <a:effectLst/>
                        </a:rPr>
                      </a:br>
                      <a:r>
                        <a:rPr lang="fi-FI" sz="1000" dirty="0">
                          <a:effectLst/>
                        </a:rPr>
                        <a:t>  </a:t>
                      </a:r>
                      <a:endParaRPr lang="fi-FI" sz="12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9536" marR="39536" marT="39529" marB="395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000">
                          <a:effectLst/>
                        </a:rPr>
                        <a:t>Kiitettävä (5) </a:t>
                      </a:r>
                      <a:endParaRPr lang="fi-FI" sz="12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9536" marR="39536" marT="39529" marB="395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000">
                          <a:effectLst/>
                        </a:rPr>
                        <a:t>Hyvä (4-3) </a:t>
                      </a:r>
                      <a:endParaRPr lang="fi-FI" sz="12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9536" marR="39536" marT="39529" marB="395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000">
                          <a:effectLst/>
                        </a:rPr>
                        <a:t>Tyydyttävä (2-1) </a:t>
                      </a:r>
                      <a:endParaRPr lang="fi-FI" sz="12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9536" marR="39536" marT="39529" marB="39529"/>
                </a:tc>
              </a:tr>
              <a:tr h="12095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000" dirty="0">
                          <a:effectLst/>
                        </a:rPr>
                        <a:t>Projekti- ja verkosto-osaaminen </a:t>
                      </a:r>
                      <a:endParaRPr lang="fi-FI" sz="12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9536" marR="39536" marT="39529" marB="395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000">
                          <a:effectLst/>
                        </a:rPr>
                        <a:t>Opiskelija soveltaa ansiokkaasti projekti- ja verkostotyöskentelyn perusteita ja osaamistaan alueellisessa, valtakunnallisessa tai kansainvälisessä kehittämistyössä. </a:t>
                      </a:r>
                      <a:endParaRPr lang="fi-FI" sz="12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9536" marR="39536" marT="39529" marB="395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000">
                          <a:effectLst/>
                        </a:rPr>
                        <a:t>Opiskelija käyttää projekti- ja verkostotyöskentelyn perusteita ja osaamistaan alueellisessa, valtakunnallisessa tai kansainvälisessä kehittämistyössä. </a:t>
                      </a:r>
                      <a:endParaRPr lang="fi-FI" sz="12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9536" marR="39536" marT="39529" marB="395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000">
                          <a:effectLst/>
                        </a:rPr>
                        <a:t>Opiskelija tietää projekti- ja verkostotyöskentelyn perusteet. Opiskelija tunnistaa projekti- ja verkosto-osaamistaan </a:t>
                      </a:r>
                      <a:endParaRPr lang="fi-FI" sz="12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9536" marR="39536" marT="39529" marB="39529"/>
                </a:tc>
              </a:tr>
              <a:tr h="16561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000" dirty="0">
                          <a:effectLst/>
                        </a:rPr>
                        <a:t>Yhteistoiminnallisuus, ryhmätyö-, neuvottelu- ja viestintäosaaminen </a:t>
                      </a:r>
                      <a:endParaRPr lang="fi-FI" sz="12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9536" marR="39536" marT="39529" marB="395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000">
                          <a:effectLst/>
                        </a:rPr>
                        <a:t>Opiskelija analysoi ja kehittää monipuolisesti yhteistyö- ja viestintäosaamistaan yhteisöllisessä kehittämisprosessissa ja päätöksenteossa. Opiskelija osaa tulkita yhteistoiminnallista neuvottelukulttuuria ja rakentaa sitä muiden toimijoiden kanssa. </a:t>
                      </a:r>
                      <a:endParaRPr lang="fi-FI" sz="12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9536" marR="39536" marT="39529" marB="395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000">
                          <a:effectLst/>
                        </a:rPr>
                        <a:t>Opiskelija käyttää tarkoituksenmukaisesti yhteistyö- ja viestintäosaamistaan yhteisöllisessä kehittämisprosessissa ja päätöksenteossa. Opiskelija luo yhteistoiminnallista neuvottelukulttuuria muiden toimijoiden kanssa </a:t>
                      </a:r>
                      <a:endParaRPr lang="fi-FI" sz="12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9536" marR="39536" marT="39529" marB="395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000">
                          <a:effectLst/>
                        </a:rPr>
                        <a:t>Opiskelija käyttää yhteistyö- ja viestintäosaamistaan ja hyödyntää niitä kehittämisprosessissa ja päätöksenteossa. </a:t>
                      </a:r>
                      <a:endParaRPr lang="fi-FI" sz="12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9536" marR="39536" marT="39529" marB="39529"/>
                </a:tc>
              </a:tr>
              <a:tr h="9936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000" dirty="0">
                          <a:effectLst/>
                        </a:rPr>
                        <a:t>Asiantuntijaosaaminen </a:t>
                      </a:r>
                      <a:endParaRPr lang="fi-FI" sz="12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9536" marR="39536" marT="39529" marB="395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000">
                          <a:effectLst/>
                        </a:rPr>
                        <a:t>Opiskelija analysoi ja kehittää asiantuntijaosaamistaan ja tuo sen moniasiantuntijuuteen perustuvaan toimintaan.   </a:t>
                      </a:r>
                      <a:endParaRPr lang="fi-FI" sz="12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9536" marR="39536" marT="39529" marB="395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000">
                          <a:effectLst/>
                        </a:rPr>
                        <a:t>Opiskelija hyödyntää omaa asiantuntijaosaamistaan ja tuo sen moniasiantuntijuuteen perustuvaan toimintaan.  </a:t>
                      </a:r>
                      <a:endParaRPr lang="fi-FI" sz="12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9536" marR="39536" marT="39529" marB="395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000">
                          <a:effectLst/>
                        </a:rPr>
                        <a:t>Opiskelija tunnistaa ja osaa määritellä omaa asiantuntijaosaamistaan ja tuo sitä osittain moniasiantuntijuuteen perustuvaan toimintaa. </a:t>
                      </a:r>
                      <a:endParaRPr lang="fi-FI" sz="12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9536" marR="39536" marT="39529" marB="39529"/>
                </a:tc>
              </a:tr>
              <a:tr h="12095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1200"/>
                        </a:spcAft>
                      </a:pPr>
                      <a:r>
                        <a:rPr lang="fi-FI" sz="1000" dirty="0">
                          <a:effectLst/>
                        </a:rPr>
                        <a:t>Ongelmanratkaisu-, kehittämis- ja uudistamis-osaaminen </a:t>
                      </a:r>
                      <a:endParaRPr lang="fi-FI" sz="12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9536" marR="39536" marT="39529" marB="395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000">
                          <a:effectLst/>
                        </a:rPr>
                        <a:t>Opiskelija kehittää muiden toimijoiden kanssa käytännöllisiä, luovia ja innovatiivisia ratkaisuja, toimintatapoja tai palveluja, joilla vastataan metropolialueen monimuotoisiin tarpeisiin. </a:t>
                      </a:r>
                      <a:endParaRPr lang="fi-FI" sz="120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9536" marR="39536" marT="39529" marB="395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000" dirty="0">
                          <a:effectLst/>
                        </a:rPr>
                        <a:t>Opiskelija kehittää toimijoiden kanssa käytännöllisiä ratkaisuja, toimintatapoja tai palveluja, joilla vastataan metropolialueen monimuotoisiin tarpeisiin. </a:t>
                      </a:r>
                      <a:endParaRPr lang="fi-FI" sz="12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9536" marR="39536" marT="39529" marB="39529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75"/>
                        </a:spcBef>
                        <a:spcAft>
                          <a:spcPts val="375"/>
                        </a:spcAft>
                      </a:pPr>
                      <a:r>
                        <a:rPr lang="fi-FI" sz="1000" dirty="0">
                          <a:effectLst/>
                        </a:rPr>
                        <a:t>Opiskelija on mukana kehittämässä toimintatapoja tai palveluja. </a:t>
                      </a:r>
                      <a:endParaRPr lang="fi-FI" sz="1200" dirty="0">
                        <a:effectLst/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39536" marR="39536" marT="39529" marB="39529"/>
                </a:tc>
              </a:tr>
            </a:tbl>
          </a:graphicData>
        </a:graphic>
      </p:graphicFrame>
      <p:cxnSp>
        <p:nvCxnSpPr>
          <p:cNvPr id="5" name="Suora nuoliyhdysviiva 4"/>
          <p:cNvCxnSpPr/>
          <p:nvPr/>
        </p:nvCxnSpPr>
        <p:spPr bwMode="auto">
          <a:xfrm flipV="1">
            <a:off x="467544" y="378822"/>
            <a:ext cx="576064" cy="36004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6" name="Tekstiruutu 5"/>
          <p:cNvSpPr txBox="1"/>
          <p:nvPr/>
        </p:nvSpPr>
        <p:spPr>
          <a:xfrm>
            <a:off x="1475656" y="420342"/>
            <a:ext cx="54088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200" dirty="0"/>
              <a:t>O</a:t>
            </a:r>
            <a:r>
              <a:rPr lang="fi-FI" sz="1200" dirty="0" smtClean="0"/>
              <a:t>saamiseni on kehittynyt ja on nyt tasoa x (numero)  Ctrl + D = luo uusi nuoli</a:t>
            </a:r>
            <a:endParaRPr lang="fi-FI" sz="1200" dirty="0"/>
          </a:p>
        </p:txBody>
      </p:sp>
    </p:spTree>
    <p:extLst>
      <p:ext uri="{BB962C8B-B14F-4D97-AF65-F5344CB8AC3E}">
        <p14:creationId xmlns:p14="http://schemas.microsoft.com/office/powerpoint/2010/main" val="2791595057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</TotalTime>
  <Words>302</Words>
  <Application>Microsoft Office PowerPoint</Application>
  <PresentationFormat>Näytössä katseltava diaesitys (4:3)</PresentationFormat>
  <Paragraphs>34</Paragraphs>
  <Slides>3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3</vt:i4>
      </vt:variant>
    </vt:vector>
  </HeadingPairs>
  <TitlesOfParts>
    <vt:vector size="4" baseType="lpstr">
      <vt:lpstr>Blank</vt:lpstr>
      <vt:lpstr>Jokainen ryhmän jäsen vastaa kyselyyn</vt:lpstr>
      <vt:lpstr>Itsearviointi (word)</vt:lpstr>
      <vt:lpstr>PowerPoint-esitys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Jokainen ryhmän jäsen vastaa kyselyyn</dc:title>
  <dc:creator>Administrator</dc:creator>
  <cp:lastModifiedBy>Administrator</cp:lastModifiedBy>
  <cp:revision>1</cp:revision>
  <dcterms:created xsi:type="dcterms:W3CDTF">2014-05-13T14:10:52Z</dcterms:created>
  <dcterms:modified xsi:type="dcterms:W3CDTF">2014-05-13T14:14:39Z</dcterms:modified>
</cp:coreProperties>
</file>