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89" r:id="rId1"/>
  </p:sldMasterIdLst>
  <p:notesMasterIdLst>
    <p:notesMasterId r:id="rId24"/>
  </p:notesMasterIdLst>
  <p:handoutMasterIdLst>
    <p:handoutMasterId r:id="rId25"/>
  </p:handoutMasterIdLst>
  <p:sldIdLst>
    <p:sldId id="314" r:id="rId2"/>
    <p:sldId id="327" r:id="rId3"/>
    <p:sldId id="329" r:id="rId4"/>
    <p:sldId id="315" r:id="rId5"/>
    <p:sldId id="316" r:id="rId6"/>
    <p:sldId id="317" r:id="rId7"/>
    <p:sldId id="318" r:id="rId8"/>
    <p:sldId id="319" r:id="rId9"/>
    <p:sldId id="320" r:id="rId10"/>
    <p:sldId id="321" r:id="rId11"/>
    <p:sldId id="322" r:id="rId12"/>
    <p:sldId id="323" r:id="rId13"/>
    <p:sldId id="324" r:id="rId14"/>
    <p:sldId id="325" r:id="rId15"/>
    <p:sldId id="330" r:id="rId16"/>
    <p:sldId id="333" r:id="rId17"/>
    <p:sldId id="332" r:id="rId18"/>
    <p:sldId id="331" r:id="rId19"/>
    <p:sldId id="326" r:id="rId20"/>
    <p:sldId id="259" r:id="rId21"/>
    <p:sldId id="313" r:id="rId22"/>
    <p:sldId id="296" r:id="rId23"/>
  </p:sldIdLst>
  <p:sldSz cx="9144000" cy="6858000" type="screen4x3"/>
  <p:notesSz cx="6794500" cy="9931400"/>
  <p:custShowLst>
    <p:custShow name="bulevardi" id="0">
      <p:sldLst/>
    </p:custShow>
    <p:custShow name="tikkurila" id="1">
      <p:sldLst/>
    </p:custShow>
    <p:custShow name="arabiankatu" id="2">
      <p:sldLst/>
    </p:custShow>
    <p:custShow name="tukholmankatu" id="3">
      <p:sldLst/>
    </p:custShow>
    <p:custShow name="sofianlehdonkatu" id="4">
      <p:sldLst/>
    </p:custShow>
    <p:custShow name="Vanha maantie" id="5">
      <p:sldLst/>
    </p:custShow>
    <p:custShow name="bulevardi 29" id="6">
      <p:sldLst/>
    </p:custShow>
    <p:custShow name="kalevankatu" id="7">
      <p:sldLst/>
    </p:custShow>
    <p:custShow name="agricolankatu" id="8">
      <p:sldLst/>
    </p:custShow>
    <p:custShow name="ruoholahti" id="9">
      <p:sldLst/>
    </p:custShow>
    <p:custShow name="vanha viertotie" id="10">
      <p:sldLst/>
    </p:custShow>
    <p:custShow name="mannerheimintie" id="11">
      <p:sldLst/>
    </p:custShow>
    <p:custShow name="myyrmäki" id="12">
      <p:sldLst/>
    </p:custShow>
    <p:custShow name="onnentie" id="13">
      <p:sldLst/>
    </p:custShow>
    <p:custShow name="teknobulevardi" id="14">
      <p:sldLst/>
    </p:custShow>
    <p:custShow name="hämeentie" id="15">
      <p:sldLst/>
    </p:custShow>
    <p:custShow name="albertinkatu" id="16">
      <p:sldLst/>
    </p:custShow>
    <p:custShow name="era" id="17">
      <p:sldLst/>
    </p:custShow>
  </p:custShowLst>
  <p:defaultTextStyle>
    <a:defPPr>
      <a:defRPr lang="fi-FI"/>
    </a:defPPr>
    <a:lvl1pPr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5pPr>
    <a:lvl6pPr marL="2286000" algn="l" defTabSz="914400" rtl="0" eaLnBrk="1" latinLnBrk="0" hangingPunct="1">
      <a:defRPr sz="2400" kern="1200">
        <a:solidFill>
          <a:schemeClr val="tx1"/>
        </a:solidFill>
        <a:latin typeface="Tahoma" pitchFamily="34" charset="0"/>
        <a:ea typeface="ＭＳ Ｐゴシック" pitchFamily="34" charset="-128"/>
        <a:cs typeface="+mn-cs"/>
      </a:defRPr>
    </a:lvl6pPr>
    <a:lvl7pPr marL="2743200" algn="l" defTabSz="914400" rtl="0" eaLnBrk="1" latinLnBrk="0" hangingPunct="1">
      <a:defRPr sz="2400" kern="1200">
        <a:solidFill>
          <a:schemeClr val="tx1"/>
        </a:solidFill>
        <a:latin typeface="Tahoma" pitchFamily="34" charset="0"/>
        <a:ea typeface="ＭＳ Ｐゴシック" pitchFamily="34" charset="-128"/>
        <a:cs typeface="+mn-cs"/>
      </a:defRPr>
    </a:lvl7pPr>
    <a:lvl8pPr marL="3200400" algn="l" defTabSz="914400" rtl="0" eaLnBrk="1" latinLnBrk="0" hangingPunct="1">
      <a:defRPr sz="2400" kern="1200">
        <a:solidFill>
          <a:schemeClr val="tx1"/>
        </a:solidFill>
        <a:latin typeface="Tahoma" pitchFamily="34" charset="0"/>
        <a:ea typeface="ＭＳ Ｐゴシック" pitchFamily="34" charset="-128"/>
        <a:cs typeface="+mn-cs"/>
      </a:defRPr>
    </a:lvl8pPr>
    <a:lvl9pPr marL="3657600" algn="l" defTabSz="914400" rtl="0" eaLnBrk="1" latinLnBrk="0" hangingPunct="1">
      <a:defRPr sz="2400" kern="1200">
        <a:solidFill>
          <a:schemeClr val="tx1"/>
        </a:solidFill>
        <a:latin typeface="Tahoma"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0F0"/>
    <a:srgbClr val="EAEAEA"/>
    <a:srgbClr val="EE8216"/>
    <a:srgbClr val="767878"/>
    <a:srgbClr val="4F5150"/>
    <a:srgbClr val="44484B"/>
    <a:srgbClr val="878989"/>
    <a:srgbClr val="B3B5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40" autoAdjust="0"/>
    <p:restoredTop sz="96667" autoAdjust="0"/>
  </p:normalViewPr>
  <p:slideViewPr>
    <p:cSldViewPr snapToGrid="0" showGuides="1">
      <p:cViewPr>
        <p:scale>
          <a:sx n="80" d="100"/>
          <a:sy n="80" d="100"/>
        </p:scale>
        <p:origin x="-1920" y="-534"/>
      </p:cViewPr>
      <p:guideLst>
        <p:guide orient="horz" pos="2868"/>
        <p:guide pos="498"/>
        <p:guide pos="5759"/>
        <p:guide pos="2951"/>
        <p:guide pos="5327"/>
        <p:guide pos="290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atin typeface="Arial" pitchFamily="-110" charset="0"/>
                <a:ea typeface="Arial" pitchFamily="-110" charset="0"/>
                <a:cs typeface="Arial" pitchFamily="-110" charset="0"/>
              </a:defRPr>
            </a:lvl1pPr>
          </a:lstStyle>
          <a:p>
            <a:pPr>
              <a:defRPr/>
            </a:pPr>
            <a:endParaRPr lang="en-US"/>
          </a:p>
        </p:txBody>
      </p:sp>
      <p:sp>
        <p:nvSpPr>
          <p:cNvPr id="3" name="Date Placeholder 2"/>
          <p:cNvSpPr>
            <a:spLocks noGrp="1"/>
          </p:cNvSpPr>
          <p:nvPr>
            <p:ph type="dt" sz="quarter" idx="1"/>
          </p:nvPr>
        </p:nvSpPr>
        <p:spPr>
          <a:xfrm>
            <a:off x="3848100" y="0"/>
            <a:ext cx="2944813" cy="496888"/>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Arial" pitchFamily="34" charset="0"/>
                <a:ea typeface="+mn-ea"/>
                <a:cs typeface="Arial" pitchFamily="34" charset="0"/>
              </a:defRPr>
            </a:lvl1pPr>
          </a:lstStyle>
          <a:p>
            <a:pPr>
              <a:defRPr/>
            </a:pPr>
            <a:fld id="{FA90ACDE-3E46-4457-8E81-4CB1B34673FC}" type="datetime1">
              <a:rPr lang="en-US"/>
              <a:pPr>
                <a:defRPr/>
              </a:pPr>
              <a:t>3/4/2014</a:t>
            </a:fld>
            <a:endParaRPr lang="en-US"/>
          </a:p>
        </p:txBody>
      </p:sp>
      <p:sp>
        <p:nvSpPr>
          <p:cNvPr id="4" name="Footer Placeholder 3"/>
          <p:cNvSpPr>
            <a:spLocks noGrp="1"/>
          </p:cNvSpPr>
          <p:nvPr>
            <p:ph type="ftr" sz="quarter" idx="2"/>
          </p:nvPr>
        </p:nvSpPr>
        <p:spPr>
          <a:xfrm>
            <a:off x="0" y="9432925"/>
            <a:ext cx="2944813" cy="496888"/>
          </a:xfrm>
          <a:prstGeom prst="rect">
            <a:avLst/>
          </a:prstGeom>
        </p:spPr>
        <p:txBody>
          <a:bodyPr vert="horz" lIns="91440" tIns="45720" rIns="91440" bIns="45720" rtlCol="0" anchor="b"/>
          <a:lstStyle>
            <a:lvl1pPr algn="l">
              <a:defRPr sz="1200">
                <a:latin typeface="Arial" pitchFamily="-110" charset="0"/>
                <a:ea typeface="Arial" pitchFamily="-110" charset="0"/>
                <a:cs typeface="Arial" pitchFamily="-110" charset="0"/>
              </a:defRPr>
            </a:lvl1pPr>
          </a:lstStyle>
          <a:p>
            <a:pPr>
              <a:defRPr/>
            </a:pPr>
            <a:endParaRPr lang="en-US"/>
          </a:p>
        </p:txBody>
      </p:sp>
      <p:sp>
        <p:nvSpPr>
          <p:cNvPr id="5" name="Slide Number Placeholder 4"/>
          <p:cNvSpPr>
            <a:spLocks noGrp="1"/>
          </p:cNvSpPr>
          <p:nvPr>
            <p:ph type="sldNum" sz="quarter" idx="3"/>
          </p:nvPr>
        </p:nvSpPr>
        <p:spPr>
          <a:xfrm>
            <a:off x="3848100" y="9432925"/>
            <a:ext cx="2944813" cy="496888"/>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Arial" pitchFamily="34" charset="0"/>
                <a:ea typeface="+mn-ea"/>
                <a:cs typeface="Arial" pitchFamily="34" charset="0"/>
              </a:defRPr>
            </a:lvl1pPr>
          </a:lstStyle>
          <a:p>
            <a:pPr>
              <a:defRPr/>
            </a:pPr>
            <a:fld id="{0E97B437-6475-4660-B2CE-69762A8BF921}" type="slidenum">
              <a:rPr lang="en-US"/>
              <a:pPr>
                <a:defRPr/>
              </a:pPr>
              <a:t>‹#›</a:t>
            </a:fld>
            <a:endParaRPr lang="en-US"/>
          </a:p>
        </p:txBody>
      </p:sp>
    </p:spTree>
    <p:extLst>
      <p:ext uri="{BB962C8B-B14F-4D97-AF65-F5344CB8AC3E}">
        <p14:creationId xmlns:p14="http://schemas.microsoft.com/office/powerpoint/2010/main" val="32203198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4813"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Arial" charset="0"/>
                <a:ea typeface="ＭＳ Ｐゴシック" pitchFamily="48" charset="-128"/>
                <a:cs typeface="+mn-cs"/>
              </a:defRPr>
            </a:lvl1pPr>
          </a:lstStyle>
          <a:p>
            <a:pPr>
              <a:defRPr/>
            </a:pPr>
            <a:endParaRPr lang="fi-FI"/>
          </a:p>
        </p:txBody>
      </p:sp>
      <p:sp>
        <p:nvSpPr>
          <p:cNvPr id="6147" name="Rectangle 3"/>
          <p:cNvSpPr>
            <a:spLocks noGrp="1" noChangeArrowheads="1"/>
          </p:cNvSpPr>
          <p:nvPr>
            <p:ph type="dt" idx="1"/>
          </p:nvPr>
        </p:nvSpPr>
        <p:spPr bwMode="auto">
          <a:xfrm>
            <a:off x="3849688" y="0"/>
            <a:ext cx="2944812"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Arial" charset="0"/>
                <a:ea typeface="ＭＳ Ｐゴシック" pitchFamily="48" charset="-128"/>
                <a:cs typeface="+mn-cs"/>
              </a:defRPr>
            </a:lvl1pPr>
          </a:lstStyle>
          <a:p>
            <a:pPr>
              <a:defRPr/>
            </a:pPr>
            <a:endParaRPr lang="fi-FI"/>
          </a:p>
        </p:txBody>
      </p:sp>
      <p:sp>
        <p:nvSpPr>
          <p:cNvPr id="13316" name="Rectangle 4"/>
          <p:cNvSpPr>
            <a:spLocks noGrp="1" noRot="1" noChangeAspect="1" noChangeArrowheads="1" noTextEdit="1"/>
          </p:cNvSpPr>
          <p:nvPr>
            <p:ph type="sldImg" idx="2"/>
          </p:nvPr>
        </p:nvSpPr>
        <p:spPr bwMode="auto">
          <a:xfrm>
            <a:off x="914400" y="744538"/>
            <a:ext cx="4965700" cy="3724275"/>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06463" y="4718050"/>
            <a:ext cx="4981575" cy="44688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noProof="0" smtClean="0"/>
              <a:t>Click to edit Master text styles</a:t>
            </a:r>
          </a:p>
          <a:p>
            <a:pPr lvl="1"/>
            <a:r>
              <a:rPr lang="fi-FI" noProof="0" smtClean="0"/>
              <a:t>Second level</a:t>
            </a:r>
          </a:p>
          <a:p>
            <a:pPr lvl="2"/>
            <a:r>
              <a:rPr lang="fi-FI" noProof="0" smtClean="0"/>
              <a:t>Third level</a:t>
            </a:r>
          </a:p>
          <a:p>
            <a:pPr lvl="3"/>
            <a:r>
              <a:rPr lang="fi-FI" noProof="0" smtClean="0"/>
              <a:t>Fourth level</a:t>
            </a:r>
          </a:p>
          <a:p>
            <a:pPr lvl="4"/>
            <a:r>
              <a:rPr lang="fi-FI" noProof="0" smtClean="0"/>
              <a:t>Fifth level</a:t>
            </a:r>
          </a:p>
        </p:txBody>
      </p:sp>
      <p:sp>
        <p:nvSpPr>
          <p:cNvPr id="6150" name="Rectangle 6"/>
          <p:cNvSpPr>
            <a:spLocks noGrp="1" noChangeArrowheads="1"/>
          </p:cNvSpPr>
          <p:nvPr>
            <p:ph type="ftr" sz="quarter" idx="4"/>
          </p:nvPr>
        </p:nvSpPr>
        <p:spPr bwMode="auto">
          <a:xfrm>
            <a:off x="0" y="9434513"/>
            <a:ext cx="2944813"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Arial" charset="0"/>
                <a:ea typeface="ＭＳ Ｐゴシック" pitchFamily="48" charset="-128"/>
                <a:cs typeface="+mn-cs"/>
              </a:defRPr>
            </a:lvl1pPr>
          </a:lstStyle>
          <a:p>
            <a:pPr>
              <a:defRPr/>
            </a:pPr>
            <a:endParaRPr lang="fi-FI"/>
          </a:p>
        </p:txBody>
      </p:sp>
      <p:sp>
        <p:nvSpPr>
          <p:cNvPr id="6151" name="Rectangle 7"/>
          <p:cNvSpPr>
            <a:spLocks noGrp="1" noChangeArrowheads="1"/>
          </p:cNvSpPr>
          <p:nvPr>
            <p:ph type="sldNum" sz="quarter" idx="5"/>
          </p:nvPr>
        </p:nvSpPr>
        <p:spPr bwMode="auto">
          <a:xfrm>
            <a:off x="3849688" y="9434513"/>
            <a:ext cx="2944812"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smtClean="0">
                <a:latin typeface="Arial" pitchFamily="34" charset="0"/>
                <a:ea typeface="ＭＳ Ｐゴシック" pitchFamily="34" charset="-128"/>
                <a:cs typeface="Arial" pitchFamily="34" charset="0"/>
              </a:defRPr>
            </a:lvl1pPr>
          </a:lstStyle>
          <a:p>
            <a:pPr>
              <a:defRPr/>
            </a:pPr>
            <a:fld id="{ED6C6769-5C29-4695-A99B-B1573B5D64E3}" type="slidenum">
              <a:rPr lang="fi-FI"/>
              <a:pPr>
                <a:defRPr/>
              </a:pPr>
              <a:t>‹#›</a:t>
            </a:fld>
            <a:endParaRPr lang="fi-FI"/>
          </a:p>
        </p:txBody>
      </p:sp>
    </p:spTree>
    <p:extLst>
      <p:ext uri="{BB962C8B-B14F-4D97-AF65-F5344CB8AC3E}">
        <p14:creationId xmlns:p14="http://schemas.microsoft.com/office/powerpoint/2010/main" val="167764571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48" charset="-128"/>
        <a:cs typeface="ＭＳ Ｐゴシック" pitchFamily="-110"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sz="1200" kern="1200" dirty="0" smtClean="0">
                <a:solidFill>
                  <a:schemeClr val="tx1"/>
                </a:solidFill>
                <a:effectLst/>
                <a:latin typeface="Arial" charset="0"/>
                <a:ea typeface="ＭＳ Ｐゴシック" pitchFamily="48" charset="-128"/>
                <a:cs typeface="ＭＳ Ｐゴシック" pitchFamily="-110" charset="-128"/>
              </a:rPr>
              <a:t>Susanna Tikkanen DEVELOPER, COMMUNICATIONS SHERIFF </a:t>
            </a:r>
            <a:r>
              <a:rPr lang="fi-FI" sz="1200" kern="1200" dirty="0" err="1" smtClean="0">
                <a:solidFill>
                  <a:schemeClr val="tx1"/>
                </a:solidFill>
                <a:effectLst/>
                <a:latin typeface="Arial" charset="0"/>
                <a:ea typeface="ＭＳ Ｐゴシック" pitchFamily="48" charset="-128"/>
                <a:cs typeface="ＭＳ Ｐゴシック" pitchFamily="-110" charset="-128"/>
              </a:rPr>
              <a:t>susanna.tikkanen@iki.fi</a:t>
            </a:r>
            <a:endParaRPr lang="fi-FI" sz="1200" kern="1200" dirty="0" smtClean="0">
              <a:solidFill>
                <a:schemeClr val="tx1"/>
              </a:solidFill>
              <a:effectLst/>
              <a:latin typeface="Arial" charset="0"/>
              <a:ea typeface="ＭＳ Ｐゴシック" pitchFamily="48" charset="-128"/>
              <a:cs typeface="ＭＳ Ｐゴシック" pitchFamily="-110" charset="-128"/>
            </a:endParaRPr>
          </a:p>
          <a:p>
            <a:r>
              <a:rPr lang="fi-FI" sz="1200" kern="1200" dirty="0" smtClean="0">
                <a:solidFill>
                  <a:schemeClr val="tx1"/>
                </a:solidFill>
                <a:effectLst/>
                <a:latin typeface="Arial" charset="0"/>
                <a:ea typeface="ＭＳ Ｐゴシック" pitchFamily="48" charset="-128"/>
                <a:cs typeface="ＭＳ Ｐゴシック" pitchFamily="-110" charset="-128"/>
              </a:rPr>
              <a:t>Heini Honkaniemi DEVELOPER, CONTENT MANAGER </a:t>
            </a:r>
            <a:r>
              <a:rPr lang="fi-FI" sz="1200" kern="1200" dirty="0" err="1" smtClean="0">
                <a:solidFill>
                  <a:schemeClr val="tx1"/>
                </a:solidFill>
                <a:effectLst/>
                <a:latin typeface="Arial" charset="0"/>
                <a:ea typeface="ＭＳ Ｐゴシック" pitchFamily="48" charset="-128"/>
                <a:cs typeface="ＭＳ Ｐゴシック" pitchFamily="-110" charset="-128"/>
              </a:rPr>
              <a:t>heinihonkaniemi@gmail.com</a:t>
            </a:r>
            <a:endParaRPr lang="fi-FI" sz="1200" kern="1200" dirty="0" smtClean="0">
              <a:solidFill>
                <a:schemeClr val="tx1"/>
              </a:solidFill>
              <a:effectLst/>
              <a:latin typeface="Arial" charset="0"/>
              <a:ea typeface="ＭＳ Ｐゴシック" pitchFamily="48" charset="-128"/>
              <a:cs typeface="ＭＳ Ｐゴシック" pitchFamily="-110" charset="-128"/>
            </a:endParaRPr>
          </a:p>
          <a:p>
            <a:r>
              <a:rPr lang="fi-FI" sz="1200" kern="1200" dirty="0" smtClean="0">
                <a:solidFill>
                  <a:schemeClr val="tx1"/>
                </a:solidFill>
                <a:effectLst/>
                <a:latin typeface="Arial" charset="0"/>
                <a:ea typeface="ＭＳ Ｐゴシック" pitchFamily="48" charset="-128"/>
                <a:cs typeface="ＭＳ Ｐゴシック" pitchFamily="-110" charset="-128"/>
              </a:rPr>
              <a:t>Arttu </a:t>
            </a:r>
            <a:r>
              <a:rPr lang="fi-FI" sz="1200" kern="1200" dirty="0" err="1" smtClean="0">
                <a:solidFill>
                  <a:schemeClr val="tx1"/>
                </a:solidFill>
                <a:effectLst/>
                <a:latin typeface="Arial" charset="0"/>
                <a:ea typeface="ＭＳ Ｐゴシック" pitchFamily="48" charset="-128"/>
                <a:cs typeface="ＭＳ Ｐゴシック" pitchFamily="-110" charset="-128"/>
              </a:rPr>
              <a:t>Volanto</a:t>
            </a:r>
            <a:r>
              <a:rPr lang="fi-FI" sz="1200" kern="1200" dirty="0" smtClean="0">
                <a:solidFill>
                  <a:schemeClr val="tx1"/>
                </a:solidFill>
                <a:effectLst/>
                <a:latin typeface="Arial" charset="0"/>
                <a:ea typeface="ＭＳ Ｐゴシック" pitchFamily="48" charset="-128"/>
                <a:cs typeface="ＭＳ Ｐゴシック" pitchFamily="-110" charset="-128"/>
              </a:rPr>
              <a:t> DEVELOPER, PROJECT MANAGER </a:t>
            </a:r>
            <a:r>
              <a:rPr lang="fi-FI" sz="1200" kern="1200" dirty="0" err="1" smtClean="0">
                <a:solidFill>
                  <a:schemeClr val="tx1"/>
                </a:solidFill>
                <a:effectLst/>
                <a:latin typeface="Arial" charset="0"/>
                <a:ea typeface="ＭＳ Ｐゴシック" pitchFamily="48" charset="-128"/>
                <a:cs typeface="ＭＳ Ｐゴシック" pitchFamily="-110" charset="-128"/>
              </a:rPr>
              <a:t>arttu.volanto@gmail.com</a:t>
            </a:r>
            <a:endParaRPr lang="fi-FI" sz="1200" kern="1200" dirty="0" smtClean="0">
              <a:solidFill>
                <a:schemeClr val="tx1"/>
              </a:solidFill>
              <a:effectLst/>
              <a:latin typeface="Arial" charset="0"/>
              <a:ea typeface="ＭＳ Ｐゴシック" pitchFamily="48" charset="-128"/>
              <a:cs typeface="ＭＳ Ｐゴシック" pitchFamily="-110" charset="-128"/>
            </a:endParaRPr>
          </a:p>
          <a:p>
            <a:endParaRPr lang="fi-FI" dirty="0"/>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20</a:t>
            </a:fld>
            <a:endParaRPr lang="fi-FI"/>
          </a:p>
        </p:txBody>
      </p:sp>
    </p:spTree>
    <p:extLst>
      <p:ext uri="{BB962C8B-B14F-4D97-AF65-F5344CB8AC3E}">
        <p14:creationId xmlns:p14="http://schemas.microsoft.com/office/powerpoint/2010/main" val="2971001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sz="1200" kern="1200" dirty="0" smtClean="0">
                <a:solidFill>
                  <a:schemeClr val="tx1"/>
                </a:solidFill>
                <a:effectLst/>
                <a:latin typeface="Arial" charset="0"/>
                <a:ea typeface="ＭＳ Ｐゴシック" pitchFamily="48" charset="-128"/>
                <a:cs typeface="ＭＳ Ｐゴシック" pitchFamily="-110" charset="-128"/>
              </a:rPr>
              <a:t>Susanna Tikkanen DEVELOPER, COMMUNICATIONS SHERIFF </a:t>
            </a:r>
            <a:r>
              <a:rPr lang="fi-FI" sz="1200" kern="1200" dirty="0" err="1" smtClean="0">
                <a:solidFill>
                  <a:schemeClr val="tx1"/>
                </a:solidFill>
                <a:effectLst/>
                <a:latin typeface="Arial" charset="0"/>
                <a:ea typeface="ＭＳ Ｐゴシック" pitchFamily="48" charset="-128"/>
                <a:cs typeface="ＭＳ Ｐゴシック" pitchFamily="-110" charset="-128"/>
              </a:rPr>
              <a:t>susanna.tikkanen@iki.fi</a:t>
            </a:r>
            <a:endParaRPr lang="fi-FI" sz="1200" kern="1200" dirty="0" smtClean="0">
              <a:solidFill>
                <a:schemeClr val="tx1"/>
              </a:solidFill>
              <a:effectLst/>
              <a:latin typeface="Arial" charset="0"/>
              <a:ea typeface="ＭＳ Ｐゴシック" pitchFamily="48" charset="-128"/>
              <a:cs typeface="ＭＳ Ｐゴシック" pitchFamily="-110" charset="-128"/>
            </a:endParaRPr>
          </a:p>
          <a:p>
            <a:r>
              <a:rPr lang="fi-FI" sz="1200" kern="1200" dirty="0" smtClean="0">
                <a:solidFill>
                  <a:schemeClr val="tx1"/>
                </a:solidFill>
                <a:effectLst/>
                <a:latin typeface="Arial" charset="0"/>
                <a:ea typeface="ＭＳ Ｐゴシック" pitchFamily="48" charset="-128"/>
                <a:cs typeface="ＭＳ Ｐゴシック" pitchFamily="-110" charset="-128"/>
              </a:rPr>
              <a:t>Heini Honkaniemi DEVELOPER, CONTENT MANAGER </a:t>
            </a:r>
            <a:r>
              <a:rPr lang="fi-FI" sz="1200" kern="1200" dirty="0" err="1" smtClean="0">
                <a:solidFill>
                  <a:schemeClr val="tx1"/>
                </a:solidFill>
                <a:effectLst/>
                <a:latin typeface="Arial" charset="0"/>
                <a:ea typeface="ＭＳ Ｐゴシック" pitchFamily="48" charset="-128"/>
                <a:cs typeface="ＭＳ Ｐゴシック" pitchFamily="-110" charset="-128"/>
              </a:rPr>
              <a:t>heinihonkaniemi@gmail.com</a:t>
            </a:r>
            <a:endParaRPr lang="fi-FI" sz="1200" kern="1200" dirty="0" smtClean="0">
              <a:solidFill>
                <a:schemeClr val="tx1"/>
              </a:solidFill>
              <a:effectLst/>
              <a:latin typeface="Arial" charset="0"/>
              <a:ea typeface="ＭＳ Ｐゴシック" pitchFamily="48" charset="-128"/>
              <a:cs typeface="ＭＳ Ｐゴシック" pitchFamily="-110" charset="-128"/>
            </a:endParaRPr>
          </a:p>
          <a:p>
            <a:r>
              <a:rPr lang="fi-FI" sz="1200" kern="1200" dirty="0" smtClean="0">
                <a:solidFill>
                  <a:schemeClr val="tx1"/>
                </a:solidFill>
                <a:effectLst/>
                <a:latin typeface="Arial" charset="0"/>
                <a:ea typeface="ＭＳ Ｐゴシック" pitchFamily="48" charset="-128"/>
                <a:cs typeface="ＭＳ Ｐゴシック" pitchFamily="-110" charset="-128"/>
              </a:rPr>
              <a:t>Arttu </a:t>
            </a:r>
            <a:r>
              <a:rPr lang="fi-FI" sz="1200" kern="1200" dirty="0" err="1" smtClean="0">
                <a:solidFill>
                  <a:schemeClr val="tx1"/>
                </a:solidFill>
                <a:effectLst/>
                <a:latin typeface="Arial" charset="0"/>
                <a:ea typeface="ＭＳ Ｐゴシック" pitchFamily="48" charset="-128"/>
                <a:cs typeface="ＭＳ Ｐゴシック" pitchFamily="-110" charset="-128"/>
              </a:rPr>
              <a:t>Volanto</a:t>
            </a:r>
            <a:r>
              <a:rPr lang="fi-FI" sz="1200" kern="1200" dirty="0" smtClean="0">
                <a:solidFill>
                  <a:schemeClr val="tx1"/>
                </a:solidFill>
                <a:effectLst/>
                <a:latin typeface="Arial" charset="0"/>
                <a:ea typeface="ＭＳ Ｐゴシック" pitchFamily="48" charset="-128"/>
                <a:cs typeface="ＭＳ Ｐゴシック" pitchFamily="-110" charset="-128"/>
              </a:rPr>
              <a:t> DEVELOPER, PROJECT MANAGER </a:t>
            </a:r>
            <a:r>
              <a:rPr lang="fi-FI" sz="1200" kern="1200" dirty="0" err="1" smtClean="0">
                <a:solidFill>
                  <a:schemeClr val="tx1"/>
                </a:solidFill>
                <a:effectLst/>
                <a:latin typeface="Arial" charset="0"/>
                <a:ea typeface="ＭＳ Ｐゴシック" pitchFamily="48" charset="-128"/>
                <a:cs typeface="ＭＳ Ｐゴシック" pitchFamily="-110" charset="-128"/>
              </a:rPr>
              <a:t>arttu.volanto@gmail.com</a:t>
            </a:r>
            <a:endParaRPr lang="fi-FI" sz="1200" kern="1200" dirty="0" smtClean="0">
              <a:solidFill>
                <a:schemeClr val="tx1"/>
              </a:solidFill>
              <a:effectLst/>
              <a:latin typeface="Arial" charset="0"/>
              <a:ea typeface="ＭＳ Ｐゴシック" pitchFamily="48" charset="-128"/>
              <a:cs typeface="ＭＳ Ｐゴシック" pitchFamily="-110" charset="-128"/>
            </a:endParaRPr>
          </a:p>
          <a:p>
            <a:endParaRPr lang="fi-FI" dirty="0"/>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21</a:t>
            </a:fld>
            <a:endParaRPr lang="fi-FI"/>
          </a:p>
        </p:txBody>
      </p:sp>
    </p:spTree>
    <p:extLst>
      <p:ext uri="{BB962C8B-B14F-4D97-AF65-F5344CB8AC3E}">
        <p14:creationId xmlns:p14="http://schemas.microsoft.com/office/powerpoint/2010/main" val="29710017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649935" y="4708551"/>
            <a:ext cx="7125834" cy="533400"/>
          </a:xfrm>
        </p:spPr>
        <p:txBody>
          <a:bodyPr/>
          <a:lstStyle>
            <a:lvl1pPr>
              <a:defRPr sz="32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1587"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8" descr="Metropolia_CMYK_A.png"/>
          <p:cNvPicPr>
            <a:picLocks noChangeAspect="1"/>
          </p:cNvPicPr>
          <p:nvPr userDrawn="1"/>
        </p:nvPicPr>
        <p:blipFill>
          <a:blip r:embed="rId2"/>
          <a:stretch>
            <a:fillRect/>
          </a:stretch>
        </p:blipFill>
        <p:spPr>
          <a:xfrm>
            <a:off x="7450667" y="5847581"/>
            <a:ext cx="1473200" cy="784704"/>
          </a:xfrm>
          <a:prstGeom prst="rect">
            <a:avLst/>
          </a:prstGeom>
        </p:spPr>
      </p:pic>
      <p:grpSp>
        <p:nvGrpSpPr>
          <p:cNvPr id="13" name="Group 12"/>
          <p:cNvGrpSpPr/>
          <p:nvPr userDrawn="1"/>
        </p:nvGrpSpPr>
        <p:grpSpPr>
          <a:xfrm>
            <a:off x="0" y="0"/>
            <a:ext cx="9144000" cy="4356665"/>
            <a:chOff x="0" y="0"/>
            <a:chExt cx="9144000" cy="4356665"/>
          </a:xfrm>
        </p:grpSpPr>
        <p:pic>
          <p:nvPicPr>
            <p:cNvPr id="6" name="Kuva 6" descr="shutterstock_84464665.png"/>
            <p:cNvPicPr>
              <a:picLocks noChangeAspect="1"/>
            </p:cNvPicPr>
            <p:nvPr userDrawn="1"/>
          </p:nvPicPr>
          <p:blipFill>
            <a:blip r:embed="rId3"/>
            <a:srcRect t="16333" b="8712"/>
            <a:stretch>
              <a:fillRect/>
            </a:stretch>
          </p:blipFill>
          <p:spPr>
            <a:xfrm>
              <a:off x="0" y="0"/>
              <a:ext cx="9144000" cy="4254500"/>
            </a:xfrm>
            <a:prstGeom prst="rect">
              <a:avLst/>
            </a:prstGeom>
          </p:spPr>
        </p:pic>
        <p:sp>
          <p:nvSpPr>
            <p:cNvPr id="11" name="Isosceles Triangle 10"/>
            <p:cNvSpPr/>
            <p:nvPr userDrawn="1"/>
          </p:nvSpPr>
          <p:spPr bwMode="auto">
            <a:xfrm>
              <a:off x="8500713" y="4127370"/>
              <a:ext cx="275058" cy="185202"/>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sp>
          <p:nvSpPr>
            <p:cNvPr id="12" name="Rectangle 11"/>
            <p:cNvSpPr/>
            <p:nvPr userDrawn="1"/>
          </p:nvSpPr>
          <p:spPr bwMode="auto">
            <a:xfrm>
              <a:off x="8634653" y="4145006"/>
              <a:ext cx="509347" cy="21165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7" name="Kuva 11" descr="nauha3.png"/>
            <p:cNvPicPr>
              <a:picLocks noChangeAspect="1"/>
            </p:cNvPicPr>
            <p:nvPr userDrawn="1"/>
          </p:nvPicPr>
          <p:blipFill>
            <a:blip r:embed="rId4"/>
            <a:srcRect t="47966"/>
            <a:stretch>
              <a:fillRect/>
            </a:stretch>
          </p:blipFill>
          <p:spPr>
            <a:xfrm>
              <a:off x="0" y="3985329"/>
              <a:ext cx="9144000" cy="342030"/>
            </a:xfrm>
            <a:prstGeom prst="rect">
              <a:avLst/>
            </a:prstGeom>
          </p:spPr>
        </p:pic>
        <p:pic>
          <p:nvPicPr>
            <p:cNvPr id="10" name="Kuva 7" descr="nauhat2.png"/>
            <p:cNvPicPr>
              <a:picLocks noChangeAspect="1"/>
            </p:cNvPicPr>
            <p:nvPr userDrawn="1"/>
          </p:nvPicPr>
          <p:blipFill>
            <a:blip r:embed="rId5"/>
            <a:srcRect r="4805"/>
            <a:stretch>
              <a:fillRect/>
            </a:stretch>
          </p:blipFill>
          <p:spPr>
            <a:xfrm>
              <a:off x="5621868" y="377359"/>
              <a:ext cx="3522132" cy="1751413"/>
            </a:xfrm>
            <a:prstGeom prst="rect">
              <a:avLst/>
            </a:prstGeom>
          </p:spPr>
        </p:pic>
      </p:grpSp>
      <p:sp>
        <p:nvSpPr>
          <p:cNvPr id="16" name="Text Placeholder 15"/>
          <p:cNvSpPr>
            <a:spLocks noGrp="1"/>
          </p:cNvSpPr>
          <p:nvPr>
            <p:ph type="body" sz="quarter" idx="10"/>
          </p:nvPr>
        </p:nvSpPr>
        <p:spPr>
          <a:xfrm>
            <a:off x="1658588" y="5389036"/>
            <a:ext cx="7011987" cy="538163"/>
          </a:xfrm>
        </p:spPr>
        <p:txBody>
          <a:bodyPr/>
          <a:lstStyle>
            <a:lvl1pPr>
              <a:buNone/>
              <a:defRPr/>
            </a:lvl1p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2"/>
          <a:stretch>
            <a:fillRect/>
          </a:stretch>
        </p:blipFill>
        <p:spPr>
          <a:xfrm>
            <a:off x="688975" y="5837762"/>
            <a:ext cx="1495425" cy="794523"/>
          </a:xfrm>
          <a:prstGeom prst="rect">
            <a:avLst/>
          </a:prstGeom>
        </p:spPr>
      </p:pic>
      <p:pic>
        <p:nvPicPr>
          <p:cNvPr id="7" name="Kuva 3" descr="muotoilu.png"/>
          <p:cNvPicPr>
            <a:picLocks noChangeAspect="1"/>
          </p:cNvPicPr>
          <p:nvPr userDrawn="1"/>
        </p:nvPicPr>
        <p:blipFill>
          <a:blip r:embed="rId3"/>
          <a:stretch>
            <a:fillRect/>
          </a:stretch>
        </p:blipFill>
        <p:spPr>
          <a:xfrm>
            <a:off x="3705" y="0"/>
            <a:ext cx="9136588" cy="3787877"/>
          </a:xfrm>
          <a:prstGeom prst="rect">
            <a:avLst/>
          </a:prstGeom>
        </p:spPr>
      </p:pic>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2"/>
          <a:stretch>
            <a:fillRect/>
          </a:stretch>
        </p:blipFill>
        <p:spPr>
          <a:xfrm>
            <a:off x="688975" y="5837762"/>
            <a:ext cx="1495425" cy="794523"/>
          </a:xfrm>
          <a:prstGeom prst="rect">
            <a:avLst/>
          </a:prstGeom>
        </p:spPr>
      </p:pic>
      <p:pic>
        <p:nvPicPr>
          <p:cNvPr id="6" name="Kuva 3" descr="muotoilu.png"/>
          <p:cNvPicPr>
            <a:picLocks noChangeAspect="1"/>
          </p:cNvPicPr>
          <p:nvPr userDrawn="1"/>
        </p:nvPicPr>
        <p:blipFill>
          <a:blip r:embed="rId3"/>
          <a:stretch>
            <a:fillRect/>
          </a:stretch>
        </p:blipFill>
        <p:spPr>
          <a:xfrm>
            <a:off x="3705" y="0"/>
            <a:ext cx="9136588" cy="3787877"/>
          </a:xfrm>
          <a:prstGeom prst="rect">
            <a:avLst/>
          </a:prstGeom>
        </p:spPr>
      </p:pic>
    </p:spTree>
  </p:cSld>
  <p:clrMapOvr>
    <a:masterClrMapping/>
  </p:clrMapOvr>
  <p:transition>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8_Custom Layout">
    <p:spTree>
      <p:nvGrpSpPr>
        <p:cNvPr id="1" name=""/>
        <p:cNvGrpSpPr/>
        <p:nvPr/>
      </p:nvGrpSpPr>
      <p:grpSpPr>
        <a:xfrm>
          <a:off x="0" y="0"/>
          <a:ext cx="0" cy="0"/>
          <a:chOff x="0" y="0"/>
          <a:chExt cx="0" cy="0"/>
        </a:xfrm>
      </p:grpSpPr>
      <p:pic>
        <p:nvPicPr>
          <p:cNvPr id="6"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FF0FFEF4-6DFB-40EC-A31E-79632E98FD5E}" type="datetimeFigureOut">
              <a:rPr lang="fi-FI" smtClean="0"/>
              <a:t>4.3.2014</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35296564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FF0FFEF4-6DFB-40EC-A31E-79632E98FD5E}" type="datetimeFigureOut">
              <a:rPr lang="fi-FI" smtClean="0"/>
              <a:t>4.3.2014</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3941464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684213" y="715963"/>
            <a:ext cx="7772400" cy="533400"/>
          </a:xfrm>
        </p:spPr>
        <p:txBody>
          <a:bodyPr/>
          <a:lstStyle/>
          <a:p>
            <a:r>
              <a:rPr lang="fi-FI" dirty="0" smtClean="0"/>
              <a:t>Muokkaa </a:t>
            </a:r>
            <a:r>
              <a:rPr lang="fi-FI" dirty="0" err="1" smtClean="0"/>
              <a:t>perustyyl</a:t>
            </a:r>
            <a:r>
              <a:rPr lang="fi-FI" dirty="0" smtClean="0"/>
              <a:t>. </a:t>
            </a:r>
            <a:r>
              <a:rPr lang="fi-FI" dirty="0" err="1" smtClean="0"/>
              <a:t>napsautt</a:t>
            </a:r>
            <a:r>
              <a:rPr lang="fi-FI" dirty="0" smtClean="0"/>
              <a:t>.</a:t>
            </a:r>
            <a:endParaRPr lang="fi-FI" dirty="0"/>
          </a:p>
        </p:txBody>
      </p:sp>
      <p:sp>
        <p:nvSpPr>
          <p:cNvPr id="3" name="Sisällön paikkamerkki 2"/>
          <p:cNvSpPr>
            <a:spLocks noGrp="1"/>
          </p:cNvSpPr>
          <p:nvPr>
            <p:ph idx="1"/>
          </p:nvPr>
        </p:nvSpPr>
        <p:spPr>
          <a:xfrm>
            <a:off x="684213" y="1436689"/>
            <a:ext cx="7772400" cy="3948112"/>
          </a:xfrm>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Rectangle 5"/>
          <p:cNvSpPr>
            <a:spLocks noGrp="1" noChangeArrowheads="1"/>
          </p:cNvSpPr>
          <p:nvPr>
            <p:ph type="ftr" sz="quarter" idx="10"/>
          </p:nvPr>
        </p:nvSpPr>
        <p:spPr>
          <a:ln/>
        </p:spPr>
        <p:txBody>
          <a:bodyPr/>
          <a:lstStyle>
            <a:lvl1pPr>
              <a:defRPr/>
            </a:lvl1pPr>
          </a:lstStyle>
          <a:p>
            <a:pPr>
              <a:defRPr/>
            </a:pPr>
            <a:r>
              <a:rPr lang="fi-FI"/>
              <a:t>Kalvosarjan tekijän nimi</a:t>
            </a:r>
          </a:p>
        </p:txBody>
      </p:sp>
      <p:sp>
        <p:nvSpPr>
          <p:cNvPr id="5" name="Rectangle 6"/>
          <p:cNvSpPr>
            <a:spLocks noGrp="1" noChangeArrowheads="1"/>
          </p:cNvSpPr>
          <p:nvPr>
            <p:ph type="sldNum" sz="quarter" idx="11"/>
          </p:nvPr>
        </p:nvSpPr>
        <p:spPr>
          <a:ln/>
        </p:spPr>
        <p:txBody>
          <a:bodyPr/>
          <a:lstStyle>
            <a:lvl1pPr>
              <a:defRPr/>
            </a:lvl1pPr>
          </a:lstStyle>
          <a:p>
            <a:pPr>
              <a:defRPr/>
            </a:pPr>
            <a:fld id="{DD6A4AAD-F724-42AB-8557-AB427AE11B6F}" type="slidenum">
              <a:rPr lang="fi-FI"/>
              <a:pPr>
                <a:defRPr/>
              </a:pPr>
              <a:t>‹#›</a:t>
            </a:fld>
            <a:endParaRPr lang="fi-FI"/>
          </a:p>
        </p:txBody>
      </p:sp>
      <p:sp>
        <p:nvSpPr>
          <p:cNvPr id="6" name="Rectangle 4"/>
          <p:cNvSpPr>
            <a:spLocks noGrp="1" noChangeArrowheads="1"/>
          </p:cNvSpPr>
          <p:nvPr>
            <p:ph type="dt" sz="half" idx="12"/>
          </p:nvPr>
        </p:nvSpPr>
        <p:spPr>
          <a:ln/>
        </p:spPr>
        <p:txBody>
          <a:bodyPr/>
          <a:lstStyle>
            <a:lvl1pPr>
              <a:defRPr/>
            </a:lvl1pPr>
          </a:lstStyle>
          <a:p>
            <a:pPr>
              <a:defRPr/>
            </a:pPr>
            <a:endParaRPr lang="fi-FI" dirty="0"/>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Rectangle 5"/>
          <p:cNvSpPr>
            <a:spLocks noGrp="1" noChangeArrowheads="1"/>
          </p:cNvSpPr>
          <p:nvPr>
            <p:ph type="ftr" sz="quarter" idx="3"/>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ea typeface="+mn-ea"/>
                <a:cs typeface="Arial" pitchFamily="34" charset="0"/>
              </a:defRPr>
            </a:lvl1pPr>
          </a:lstStyle>
          <a:p>
            <a:pPr>
              <a:defRPr/>
            </a:pPr>
            <a:r>
              <a:rPr lang="fi-FI" dirty="0" smtClean="0"/>
              <a:t>Esittäjän/esityksen </a:t>
            </a:r>
            <a:r>
              <a:rPr lang="fi-FI" dirty="0"/>
              <a:t>nimi</a:t>
            </a:r>
          </a:p>
        </p:txBody>
      </p:sp>
      <p:sp>
        <p:nvSpPr>
          <p:cNvPr id="3" name="Rectangle 6"/>
          <p:cNvSpPr>
            <a:spLocks noGrp="1" noChangeArrowheads="1"/>
          </p:cNvSpPr>
          <p:nvPr>
            <p:ph type="sldNum" sz="quarter" idx="4"/>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ea typeface="+mn-ea"/>
                <a:cs typeface="Arial" pitchFamily="34" charset="0"/>
              </a:defRPr>
            </a:lvl1pPr>
          </a:lstStyle>
          <a:p>
            <a:pPr>
              <a:defRPr/>
            </a:pPr>
            <a:fld id="{D53BAA9B-895F-4C99-B997-8B087A3980E9}" type="slidenum">
              <a:rPr lang="fi-FI"/>
              <a:pPr>
                <a:defRPr/>
              </a:pPr>
              <a:t>‹#›</a:t>
            </a:fld>
            <a:endParaRPr lang="fi-FI"/>
          </a:p>
        </p:txBody>
      </p:sp>
      <p:sp>
        <p:nvSpPr>
          <p:cNvPr id="4" name="Rectangle 4"/>
          <p:cNvSpPr>
            <a:spLocks noGrp="1" noChangeArrowheads="1"/>
          </p:cNvSpPr>
          <p:nvPr>
            <p:ph type="dt" sz="half" idx="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endParaRPr lang="fi-FI"/>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688974" y="715963"/>
            <a:ext cx="7767639" cy="1036836"/>
          </a:xfrm>
        </p:spPr>
        <p:txBody>
          <a:bodyPr/>
          <a:lstStyle>
            <a:lvl1pPr>
              <a:defRPr/>
            </a:lvl1pPr>
          </a:lstStyle>
          <a:p>
            <a:r>
              <a:rPr lang="fi-FI" dirty="0" smtClean="0"/>
              <a:t>Muokkaa </a:t>
            </a:r>
            <a:r>
              <a:rPr lang="fi-FI" dirty="0" err="1" smtClean="0"/>
              <a:t>perustyyl</a:t>
            </a:r>
            <a:r>
              <a:rPr lang="fi-FI" dirty="0" smtClean="0"/>
              <a:t>. </a:t>
            </a:r>
            <a:r>
              <a:rPr lang="fi-FI" dirty="0" err="1" smtClean="0"/>
              <a:t>napsautt</a:t>
            </a:r>
            <a:r>
              <a:rPr lang="fi-FI" dirty="0" smtClean="0"/>
              <a:t>.</a:t>
            </a:r>
            <a:endParaRPr lang="fi-FI" dirty="0"/>
          </a:p>
        </p:txBody>
      </p:sp>
      <p:sp>
        <p:nvSpPr>
          <p:cNvPr id="4" name="Sisällön paikkamerkki 3"/>
          <p:cNvSpPr>
            <a:spLocks noGrp="1"/>
          </p:cNvSpPr>
          <p:nvPr>
            <p:ph sz="half" idx="2"/>
          </p:nvPr>
        </p:nvSpPr>
        <p:spPr>
          <a:xfrm>
            <a:off x="688974" y="2003426"/>
            <a:ext cx="3808413" cy="331787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fi-FI" dirty="0"/>
          </a:p>
        </p:txBody>
      </p:sp>
      <p:sp>
        <p:nvSpPr>
          <p:cNvPr id="6" name="Sisällön paikkamerkki 5"/>
          <p:cNvSpPr>
            <a:spLocks noGrp="1"/>
          </p:cNvSpPr>
          <p:nvPr>
            <p:ph sz="quarter" idx="4"/>
          </p:nvPr>
        </p:nvSpPr>
        <p:spPr>
          <a:xfrm>
            <a:off x="4645026" y="2003426"/>
            <a:ext cx="3811588" cy="332939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fi-FI" dirty="0"/>
          </a:p>
        </p:txBody>
      </p:sp>
      <p:sp>
        <p:nvSpPr>
          <p:cNvPr id="7" name="Rectangle 5"/>
          <p:cNvSpPr>
            <a:spLocks noGrp="1" noChangeArrowheads="1"/>
          </p:cNvSpPr>
          <p:nvPr>
            <p:ph type="ftr" sz="quarter" idx="10"/>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ea typeface="+mn-ea"/>
                <a:cs typeface="Arial" pitchFamily="34" charset="0"/>
              </a:defRPr>
            </a:lvl1pPr>
          </a:lstStyle>
          <a:p>
            <a:pPr>
              <a:defRPr/>
            </a:pPr>
            <a:r>
              <a:rPr lang="fi-FI" dirty="0"/>
              <a:t>Kalvosarjan tekijän nimi</a:t>
            </a:r>
          </a:p>
        </p:txBody>
      </p:sp>
      <p:sp>
        <p:nvSpPr>
          <p:cNvPr id="8" name="Rectangle 6"/>
          <p:cNvSpPr>
            <a:spLocks noGrp="1" noChangeArrowheads="1"/>
          </p:cNvSpPr>
          <p:nvPr>
            <p:ph type="sldNum" sz="quarter" idx="11"/>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ea typeface="+mn-ea"/>
                <a:cs typeface="Arial" pitchFamily="34" charset="0"/>
              </a:defRPr>
            </a:lvl1pPr>
          </a:lstStyle>
          <a:p>
            <a:pPr>
              <a:defRPr/>
            </a:pPr>
            <a:fld id="{D53BAA9B-895F-4C99-B997-8B087A3980E9}" type="slidenum">
              <a:rPr lang="fi-FI"/>
              <a:pPr>
                <a:defRPr/>
              </a:pPr>
              <a:t>‹#›</a:t>
            </a:fld>
            <a:endParaRPr lang="fi-FI"/>
          </a:p>
        </p:txBody>
      </p:sp>
      <p:sp>
        <p:nvSpPr>
          <p:cNvPr id="9" name="Rectangle 4"/>
          <p:cNvSpPr>
            <a:spLocks noGrp="1" noChangeArrowheads="1"/>
          </p:cNvSpPr>
          <p:nvPr>
            <p:ph type="dt" sz="half" idx="1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endParaRPr lang="fi-FI"/>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Otsikkodia">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10" name="Kuva 3" descr="muotoilu.png"/>
          <p:cNvPicPr>
            <a:picLocks noChangeAspect="1"/>
          </p:cNvPicPr>
          <p:nvPr userDrawn="1"/>
        </p:nvPicPr>
        <p:blipFill>
          <a:blip r:embed="rId2"/>
          <a:stretch>
            <a:fillRect/>
          </a:stretch>
        </p:blipFill>
        <p:spPr>
          <a:xfrm>
            <a:off x="0"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pic>
        <p:nvPicPr>
          <p:cNvPr id="6"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 name="Kuva 9" descr="nauha3.png"/>
          <p:cNvPicPr>
            <a:picLocks noChangeAspect="1"/>
          </p:cNvPicPr>
          <p:nvPr userDrawn="1"/>
        </p:nvPicPr>
        <p:blipFill>
          <a:blip r:embed="rId17"/>
          <a:srcRect t="44935"/>
          <a:stretch>
            <a:fillRect/>
          </a:stretch>
        </p:blipFill>
        <p:spPr>
          <a:xfrm>
            <a:off x="0" y="6045200"/>
            <a:ext cx="9144000" cy="361950"/>
          </a:xfrm>
          <a:prstGeom prst="rect">
            <a:avLst/>
          </a:prstGeom>
        </p:spPr>
      </p:pic>
      <p:sp>
        <p:nvSpPr>
          <p:cNvPr id="1028" name="Rectangle 2"/>
          <p:cNvSpPr>
            <a:spLocks noGrp="1" noChangeArrowheads="1"/>
          </p:cNvSpPr>
          <p:nvPr>
            <p:ph type="title"/>
          </p:nvPr>
        </p:nvSpPr>
        <p:spPr bwMode="auto">
          <a:xfrm>
            <a:off x="684213" y="723900"/>
            <a:ext cx="77724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smtClean="0"/>
              <a:t>Click to edit Master title style</a:t>
            </a:r>
          </a:p>
        </p:txBody>
      </p:sp>
      <p:sp>
        <p:nvSpPr>
          <p:cNvPr id="1029" name="Rectangle 3"/>
          <p:cNvSpPr>
            <a:spLocks noGrp="1" noChangeArrowheads="1"/>
          </p:cNvSpPr>
          <p:nvPr>
            <p:ph type="body" idx="1"/>
          </p:nvPr>
        </p:nvSpPr>
        <p:spPr bwMode="auto">
          <a:xfrm>
            <a:off x="684213" y="1444625"/>
            <a:ext cx="7772400" cy="3952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a:p>
            <a:pPr lvl="1"/>
            <a:r>
              <a:rPr lang="fi-FI" dirty="0" err="1" smtClean="0"/>
              <a:t>Second</a:t>
            </a:r>
            <a:r>
              <a:rPr lang="fi-FI" dirty="0" smtClean="0"/>
              <a:t> </a:t>
            </a:r>
            <a:r>
              <a:rPr lang="fi-FI" dirty="0" err="1" smtClean="0"/>
              <a:t>level</a:t>
            </a:r>
            <a:endParaRPr lang="fi-FI" dirty="0" smtClean="0"/>
          </a:p>
          <a:p>
            <a:pPr lvl="2"/>
            <a:r>
              <a:rPr lang="fi-FI" dirty="0" err="1" smtClean="0"/>
              <a:t>Third</a:t>
            </a:r>
            <a:r>
              <a:rPr lang="fi-FI" dirty="0" smtClean="0"/>
              <a:t> </a:t>
            </a:r>
            <a:r>
              <a:rPr lang="fi-FI" dirty="0" err="1" smtClean="0"/>
              <a:t>level</a:t>
            </a:r>
            <a:endParaRPr lang="fi-FI" dirty="0" smtClean="0"/>
          </a:p>
          <a:p>
            <a:pPr lvl="3"/>
            <a:r>
              <a:rPr lang="fi-FI" dirty="0" err="1" smtClean="0"/>
              <a:t>Fourth</a:t>
            </a:r>
            <a:r>
              <a:rPr lang="fi-FI" dirty="0" smtClean="0"/>
              <a:t> </a:t>
            </a:r>
            <a:r>
              <a:rPr lang="fi-FI" dirty="0" err="1" smtClean="0"/>
              <a:t>level</a:t>
            </a:r>
            <a:endParaRPr lang="fi-FI" dirty="0" smtClean="0"/>
          </a:p>
          <a:p>
            <a:pPr lvl="4"/>
            <a:r>
              <a:rPr lang="fi-FI" dirty="0" err="1" smtClean="0"/>
              <a:t>Fifth</a:t>
            </a:r>
            <a:r>
              <a:rPr lang="fi-FI" dirty="0" smtClean="0"/>
              <a:t> </a:t>
            </a:r>
            <a:r>
              <a:rPr lang="fi-FI" dirty="0" err="1" smtClean="0"/>
              <a:t>level</a:t>
            </a:r>
            <a:endParaRPr lang="fi-FI" dirty="0" smtClean="0"/>
          </a:p>
        </p:txBody>
      </p:sp>
      <p:sp>
        <p:nvSpPr>
          <p:cNvPr id="2" name="Rectangle 5"/>
          <p:cNvSpPr>
            <a:spLocks noGrp="1" noChangeArrowheads="1"/>
          </p:cNvSpPr>
          <p:nvPr>
            <p:ph type="ftr" sz="quarter" idx="3"/>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latin typeface="+mj-lt"/>
                <a:ea typeface="+mn-ea"/>
                <a:cs typeface="Arial" pitchFamily="34" charset="0"/>
              </a:defRPr>
            </a:lvl1pPr>
          </a:lstStyle>
          <a:p>
            <a:pPr>
              <a:defRPr/>
            </a:pPr>
            <a:r>
              <a:rPr lang="fi-FI" smtClean="0"/>
              <a:t>Kalvosarjan tekijän nimi</a:t>
            </a:r>
            <a:endParaRPr lang="fi-FI" dirty="0"/>
          </a:p>
        </p:txBody>
      </p:sp>
      <p:sp>
        <p:nvSpPr>
          <p:cNvPr id="1030" name="Rectangle 6"/>
          <p:cNvSpPr>
            <a:spLocks noGrp="1" noChangeArrowheads="1"/>
          </p:cNvSpPr>
          <p:nvPr>
            <p:ph type="sldNum" sz="quarter" idx="4"/>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latin typeface="+mj-lt"/>
                <a:ea typeface="+mn-ea"/>
                <a:cs typeface="Arial" pitchFamily="34" charset="0"/>
              </a:defRPr>
            </a:lvl1pPr>
          </a:lstStyle>
          <a:p>
            <a:pPr>
              <a:defRPr/>
            </a:pPr>
            <a:fld id="{D53BAA9B-895F-4C99-B997-8B087A3980E9}" type="slidenum">
              <a:rPr lang="fi-FI" smtClean="0"/>
              <a:pPr>
                <a:defRPr/>
              </a:pPr>
              <a:t>‹#›</a:t>
            </a:fld>
            <a:endParaRPr lang="fi-FI" dirty="0"/>
          </a:p>
        </p:txBody>
      </p:sp>
      <p:sp>
        <p:nvSpPr>
          <p:cNvPr id="3" name="Rectangle 4"/>
          <p:cNvSpPr>
            <a:spLocks noGrp="1" noChangeArrowheads="1"/>
          </p:cNvSpPr>
          <p:nvPr>
            <p:ph type="dt" sz="half" idx="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endParaRPr lang="fi-FI" dirty="0"/>
          </a:p>
        </p:txBody>
      </p:sp>
      <p:sp>
        <p:nvSpPr>
          <p:cNvPr id="1033" name="Rectangle 9"/>
          <p:cNvSpPr>
            <a:spLocks noChangeArrowheads="1"/>
          </p:cNvSpPr>
          <p:nvPr userDrawn="1"/>
        </p:nvSpPr>
        <p:spPr bwMode="auto">
          <a:xfrm>
            <a:off x="0" y="0"/>
            <a:ext cx="9144000" cy="6858000"/>
          </a:xfrm>
          <a:prstGeom prst="rect">
            <a:avLst/>
          </a:prstGeom>
          <a:noFill/>
          <a:ln w="31750">
            <a:solidFill>
              <a:schemeClr val="bg1"/>
            </a:solidFill>
            <a:miter lim="800000"/>
            <a:headEnd/>
            <a:tailEnd/>
          </a:ln>
          <a:effectLst/>
        </p:spPr>
        <p:txBody>
          <a:bodyPr wrap="none" anchor="ctr"/>
          <a:lstStyle/>
          <a:p>
            <a:endParaRPr lang="fi-FI"/>
          </a:p>
        </p:txBody>
      </p:sp>
      <p:pic>
        <p:nvPicPr>
          <p:cNvPr id="11" name="Kuva 10" descr="Metropolia_CMYK_A.png"/>
          <p:cNvPicPr>
            <a:picLocks noChangeAspect="1"/>
          </p:cNvPicPr>
          <p:nvPr userDrawn="1"/>
        </p:nvPicPr>
        <p:blipFill>
          <a:blip r:embed="rId18"/>
          <a:stretch>
            <a:fillRect/>
          </a:stretch>
        </p:blipFill>
        <p:spPr>
          <a:xfrm>
            <a:off x="679450" y="5587999"/>
            <a:ext cx="1238396" cy="659635"/>
          </a:xfrm>
          <a:prstGeom prst="rect">
            <a:avLst/>
          </a:prstGeom>
        </p:spPr>
      </p:pic>
    </p:spTree>
  </p:cSld>
  <p:clrMap bg1="lt1" tx1="dk1" bg2="lt2" tx2="dk2" accent1="accent1" accent2="accent2" accent3="accent3" accent4="accent4" accent5="accent5" accent6="accent6" hlink="hlink" folHlink="folHlink"/>
  <p:sldLayoutIdLst>
    <p:sldLayoutId id="2147484001" r:id="rId1"/>
    <p:sldLayoutId id="2147483991" r:id="rId2"/>
    <p:sldLayoutId id="2147483992" r:id="rId3"/>
    <p:sldLayoutId id="2147483993" r:id="rId4"/>
    <p:sldLayoutId id="2147484011" r:id="rId5"/>
    <p:sldLayoutId id="2147484002" r:id="rId6"/>
    <p:sldLayoutId id="2147484003" r:id="rId7"/>
    <p:sldLayoutId id="2147484004" r:id="rId8"/>
    <p:sldLayoutId id="2147484005" r:id="rId9"/>
    <p:sldLayoutId id="2147484006" r:id="rId10"/>
    <p:sldLayoutId id="2147484007" r:id="rId11"/>
    <p:sldLayoutId id="2147484008" r:id="rId12"/>
    <p:sldLayoutId id="2147484009" r:id="rId13"/>
    <p:sldLayoutId id="2147484012" r:id="rId14"/>
    <p:sldLayoutId id="2147484013" r:id="rId15"/>
  </p:sldLayoutIdLst>
  <p:transition>
    <p:wipe dir="d"/>
  </p:transition>
  <p:timing>
    <p:tnLst>
      <p:par>
        <p:cTn id="1" dur="indefinite" restart="never" nodeType="tmRoot"/>
      </p:par>
    </p:tnLst>
  </p:timing>
  <p:hf hdr="0"/>
  <p:txStyles>
    <p:titleStyle>
      <a:lvl1pPr algn="l" rtl="0" eaLnBrk="0" fontAlgn="base" hangingPunct="0">
        <a:spcBef>
          <a:spcPct val="0"/>
        </a:spcBef>
        <a:spcAft>
          <a:spcPct val="0"/>
        </a:spcAft>
        <a:defRPr sz="2800" spc="100">
          <a:solidFill>
            <a:srgbClr val="F08A00"/>
          </a:solidFill>
          <a:latin typeface="+mj-lt"/>
          <a:ea typeface="+mj-ea"/>
          <a:cs typeface="ＭＳ Ｐゴシック" pitchFamily="-110" charset="-128"/>
        </a:defRPr>
      </a:lvl1pPr>
      <a:lvl2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2pPr>
      <a:lvl3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3pPr>
      <a:lvl4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4pPr>
      <a:lvl5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5pPr>
      <a:lvl6pPr marL="457200" algn="l" rtl="0" fontAlgn="base">
        <a:spcBef>
          <a:spcPct val="0"/>
        </a:spcBef>
        <a:spcAft>
          <a:spcPct val="0"/>
        </a:spcAft>
        <a:defRPr sz="3600">
          <a:solidFill>
            <a:schemeClr val="tx2"/>
          </a:solidFill>
          <a:latin typeface="Tahoma" pitchFamily="34" charset="0"/>
          <a:ea typeface="ＭＳ Ｐゴシック" pitchFamily="48" charset="-128"/>
        </a:defRPr>
      </a:lvl6pPr>
      <a:lvl7pPr marL="914400" algn="l" rtl="0" fontAlgn="base">
        <a:spcBef>
          <a:spcPct val="0"/>
        </a:spcBef>
        <a:spcAft>
          <a:spcPct val="0"/>
        </a:spcAft>
        <a:defRPr sz="3600">
          <a:solidFill>
            <a:schemeClr val="tx2"/>
          </a:solidFill>
          <a:latin typeface="Tahoma" pitchFamily="34" charset="0"/>
          <a:ea typeface="ＭＳ Ｐゴシック" pitchFamily="48" charset="-128"/>
        </a:defRPr>
      </a:lvl7pPr>
      <a:lvl8pPr marL="1371600" algn="l" rtl="0" fontAlgn="base">
        <a:spcBef>
          <a:spcPct val="0"/>
        </a:spcBef>
        <a:spcAft>
          <a:spcPct val="0"/>
        </a:spcAft>
        <a:defRPr sz="3600">
          <a:solidFill>
            <a:schemeClr val="tx2"/>
          </a:solidFill>
          <a:latin typeface="Tahoma" pitchFamily="34" charset="0"/>
          <a:ea typeface="ＭＳ Ｐゴシック" pitchFamily="48" charset="-128"/>
        </a:defRPr>
      </a:lvl8pPr>
      <a:lvl9pPr marL="1828800" algn="l" rtl="0" fontAlgn="base">
        <a:spcBef>
          <a:spcPct val="0"/>
        </a:spcBef>
        <a:spcAft>
          <a:spcPct val="0"/>
        </a:spcAft>
        <a:defRPr sz="3600">
          <a:solidFill>
            <a:schemeClr val="tx2"/>
          </a:solidFill>
          <a:latin typeface="Tahoma" pitchFamily="34" charset="0"/>
          <a:ea typeface="ＭＳ Ｐゴシック" pitchFamily="48" charset="-128"/>
        </a:defRPr>
      </a:lvl9pPr>
    </p:titleStyle>
    <p:bodyStyle>
      <a:lvl1pPr marL="342900" indent="-342900" algn="l" rtl="0" eaLnBrk="0" fontAlgn="base" hangingPunct="0">
        <a:spcBef>
          <a:spcPts val="200"/>
        </a:spcBef>
        <a:spcAft>
          <a:spcPct val="0"/>
        </a:spcAft>
        <a:buClr>
          <a:srgbClr val="F08A00"/>
        </a:buClr>
        <a:buFont typeface="Wingdings" pitchFamily="2" charset="2"/>
        <a:buChar char="§"/>
        <a:defRPr sz="2400" spc="100">
          <a:solidFill>
            <a:srgbClr val="4F5150"/>
          </a:solidFill>
          <a:latin typeface="+mn-lt"/>
          <a:ea typeface="+mn-ea"/>
          <a:cs typeface="ＭＳ Ｐゴシック" pitchFamily="-110" charset="-128"/>
        </a:defRPr>
      </a:lvl1pPr>
      <a:lvl2pPr marL="539750" indent="-215900" algn="l" rtl="0" eaLnBrk="0" fontAlgn="base" hangingPunct="0">
        <a:spcBef>
          <a:spcPts val="200"/>
        </a:spcBef>
        <a:spcAft>
          <a:spcPct val="0"/>
        </a:spcAft>
        <a:buClr>
          <a:srgbClr val="F08A00"/>
        </a:buClr>
        <a:buFont typeface="Wingdings" pitchFamily="2" charset="2"/>
        <a:buChar char="§"/>
        <a:defRPr sz="2400" spc="100">
          <a:solidFill>
            <a:srgbClr val="4F5150"/>
          </a:solidFill>
          <a:latin typeface="+mn-lt"/>
          <a:ea typeface="+mn-ea"/>
        </a:defRPr>
      </a:lvl2pPr>
      <a:lvl3pPr marL="719138" indent="-215900" algn="l" rtl="0" eaLnBrk="0" fontAlgn="base" hangingPunct="0">
        <a:spcBef>
          <a:spcPts val="200"/>
        </a:spcBef>
        <a:spcAft>
          <a:spcPct val="0"/>
        </a:spcAft>
        <a:buClr>
          <a:srgbClr val="F08A00"/>
        </a:buClr>
        <a:buFont typeface="Wingdings" pitchFamily="2" charset="2"/>
        <a:buChar char="§"/>
        <a:defRPr sz="2000" spc="100">
          <a:solidFill>
            <a:srgbClr val="4F5150"/>
          </a:solidFill>
          <a:latin typeface="+mn-lt"/>
          <a:ea typeface="+mn-ea"/>
        </a:defRPr>
      </a:lvl3pPr>
      <a:lvl4pPr marL="898525" indent="-215900" algn="l" rtl="0" eaLnBrk="0" fontAlgn="base" hangingPunct="0">
        <a:spcBef>
          <a:spcPts val="200"/>
        </a:spcBef>
        <a:spcAft>
          <a:spcPct val="0"/>
        </a:spcAft>
        <a:buClr>
          <a:srgbClr val="F08A00"/>
        </a:buClr>
        <a:buFont typeface="Wingdings" pitchFamily="2" charset="2"/>
        <a:buChar char="§"/>
        <a:defRPr spc="100">
          <a:solidFill>
            <a:srgbClr val="4F5150"/>
          </a:solidFill>
          <a:latin typeface="+mn-lt"/>
          <a:ea typeface="+mn-ea"/>
        </a:defRPr>
      </a:lvl4pPr>
      <a:lvl5pPr marL="1079500" indent="-215900" algn="l" rtl="0" eaLnBrk="0" fontAlgn="base" hangingPunct="0">
        <a:spcBef>
          <a:spcPts val="200"/>
        </a:spcBef>
        <a:spcAft>
          <a:spcPct val="0"/>
        </a:spcAft>
        <a:buClr>
          <a:srgbClr val="F08A00"/>
        </a:buClr>
        <a:buFont typeface="Wingdings" pitchFamily="2" charset="2"/>
        <a:buChar char="§"/>
        <a:defRPr sz="1600" spc="100">
          <a:solidFill>
            <a:srgbClr val="4F5150"/>
          </a:solidFill>
          <a:latin typeface="+mn-lt"/>
          <a:ea typeface="+mn-ea"/>
        </a:defRPr>
      </a:lvl5pPr>
      <a:lvl6pPr marL="25146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6pPr>
      <a:lvl7pPr marL="29718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7pPr>
      <a:lvl8pPr marL="34290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8pPr>
      <a:lvl9pPr marL="38862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hyperlink" Target="http://www.google.fi/url?sa=i&amp;rct=j&amp;q=ipad&amp;source=images&amp;cd=&amp;cad=rja&amp;docid=K_6rpiX72Sd9hM&amp;tbnid=AqcrqfxywysXVM:&amp;ved=0CAUQjRw&amp;url=http://www.apple.com/fi/support/products/ipad.html&amp;ei=r7hKUZOmNI7GtAbc24GwCQ&amp;bvm=bv.44158598,d.Yms&amp;psig=AFQjCNHLJ7sa0lQzzlihdwdiIxR685UtcA&amp;ust=1363937826765017" TargetMode="External"/><Relationship Id="rId7" Type="http://schemas.openxmlformats.org/officeDocument/2006/relationships/hyperlink" Target="http://www.inspiraatio.mediaparkki.com/wp-content/uploads/2013/02/cd2-logo-milla-moilanen.pn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hyperlink" Target="http://www.google.fi/url?sa=i&amp;rct=j&amp;q=susanna+tikkanen+laulua+kaikille&amp;source=images&amp;cd=&amp;cad=rja&amp;docid=al66mkIxhfgWDM&amp;tbnid=764lC4hQzweM8M:&amp;ved=0CAUQjRw&amp;url=http://www.metropolia.fi/ajankohtaista/uutiset/?tx_ttnews%5btt_news%5d=3948&amp;cHash=95b5644005f0364f2113d365bae4acc6&amp;ei=h7hKUfTNMcTmtQbQg4G4DQ&amp;bvm=bv.44158598,d.Yms&amp;psig=AFQjCNGKmBRKQA6bcoW3WW2S8ov__dS3LA&amp;ust=1363937743086218" TargetMode="External"/><Relationship Id="rId4" Type="http://schemas.openxmlformats.org/officeDocument/2006/relationships/image" Target="../media/image14.jpeg"/></Relationships>
</file>

<file path=ppt/slides/_rels/slide21.xml.rels><?xml version="1.0" encoding="UTF-8" standalone="yes"?>
<Relationships xmlns="http://schemas.openxmlformats.org/package/2006/relationships"><Relationship Id="rId8" Type="http://schemas.openxmlformats.org/officeDocument/2006/relationships/hyperlink" Target="http://www.inspiraatio.mediaparkki.com/wp-content/uploads/2013/02/cd2-logo-milla-moilanen.png" TargetMode="External"/><Relationship Id="rId3" Type="http://schemas.openxmlformats.org/officeDocument/2006/relationships/hyperlink" Target="http://www.google.fi/url?sa=i&amp;rct=j&amp;q=ipad&amp;source=images&amp;cd=&amp;cad=rja&amp;docid=K_6rpiX72Sd9hM&amp;tbnid=AqcrqfxywysXVM:&amp;ved=0CAUQjRw&amp;url=http://www.apple.com/fi/support/products/ipad.html&amp;ei=r7hKUZOmNI7GtAbc24GwCQ&amp;bvm=bv.44158598,d.Yms&amp;psig=AFQjCNHLJ7sa0lQzzlihdwdiIxR685UtcA&amp;ust=1363937826765017" TargetMode="External"/><Relationship Id="rId7"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www.google.fi/url?sa=i&amp;rct=j&amp;q=susanna+tikkanen+laulua+kaikille&amp;source=images&amp;cd=&amp;cad=rja&amp;docid=al66mkIxhfgWDM&amp;tbnid=764lC4hQzweM8M:&amp;ved=0CAUQjRw&amp;url=http://www.metropolia.fi/ajankohtaista/uutiset/?tx_ttnews%5btt_news%5d=3948&amp;cHash=95b5644005f0364f2113d365bae4acc6&amp;ei=h7hKUfTNMcTmtQbQg4G4DQ&amp;bvm=bv.44158598,d.Yms&amp;psig=AFQjCNGKmBRKQA6bcoW3WW2S8ov__dS3LA&amp;ust=1363937743086218" TargetMode="External"/><Relationship Id="rId5" Type="http://schemas.openxmlformats.org/officeDocument/2006/relationships/hyperlink" Target="http://www.metropolia.fi/ajankohtaista/uutiset/?tx_ttnews%5btt_news%5d=3948&amp;cHash=95b5644005f0364f2113d365bae4acc6" TargetMode="External"/><Relationship Id="rId4" Type="http://schemas.openxmlformats.org/officeDocument/2006/relationships/image" Target="../media/image14.jpeg"/><Relationship Id="rId9"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www.metropolia.fi/innovaatioprojektit"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i-FI" dirty="0" smtClean="0"/>
              <a:t>MINNO® </a:t>
            </a:r>
            <a:r>
              <a:rPr lang="fi-FI" dirty="0" err="1" smtClean="0"/>
              <a:t>Metropolis</a:t>
            </a:r>
            <a:r>
              <a:rPr lang="fi-FI" dirty="0" smtClean="0"/>
              <a:t> 2013 - Loppukatselmus</a:t>
            </a:r>
            <a:endParaRPr lang="fi-FI" dirty="0"/>
          </a:p>
        </p:txBody>
      </p:sp>
      <p:sp>
        <p:nvSpPr>
          <p:cNvPr id="3" name="Subtitle 2"/>
          <p:cNvSpPr>
            <a:spLocks noGrp="1"/>
          </p:cNvSpPr>
          <p:nvPr>
            <p:ph type="subTitle" idx="1"/>
          </p:nvPr>
        </p:nvSpPr>
        <p:spPr/>
        <p:txBody>
          <a:bodyPr>
            <a:normAutofit/>
          </a:bodyPr>
          <a:lstStyle/>
          <a:p>
            <a:r>
              <a:rPr lang="fi-FI" dirty="0" smtClean="0"/>
              <a:t>Tiimin nimi</a:t>
            </a:r>
          </a:p>
          <a:p>
            <a:r>
              <a:rPr lang="fi-FI" dirty="0" smtClean="0"/>
              <a:t>Projektin nimi</a:t>
            </a:r>
          </a:p>
          <a:p>
            <a:r>
              <a:rPr lang="fi-FI" dirty="0" smtClean="0"/>
              <a:t>Päivämäärä</a:t>
            </a:r>
          </a:p>
        </p:txBody>
      </p:sp>
    </p:spTree>
    <p:extLst>
      <p:ext uri="{BB962C8B-B14F-4D97-AF65-F5344CB8AC3E}">
        <p14:creationId xmlns:p14="http://schemas.microsoft.com/office/powerpoint/2010/main" val="19800407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Tahoma"/>
                <a:cs typeface="Tahoma"/>
              </a:rPr>
              <a:t>Projektin</a:t>
            </a:r>
            <a:r>
              <a:rPr lang="en-US" dirty="0" smtClean="0">
                <a:latin typeface="Tahoma"/>
                <a:cs typeface="Tahoma"/>
              </a:rPr>
              <a:t> </a:t>
            </a:r>
            <a:r>
              <a:rPr lang="en-US" dirty="0" err="1" smtClean="0">
                <a:latin typeface="Tahoma"/>
                <a:cs typeface="Tahoma"/>
              </a:rPr>
              <a:t>plussat</a:t>
            </a:r>
            <a:r>
              <a:rPr lang="en-US" dirty="0" smtClean="0">
                <a:latin typeface="Tahoma"/>
                <a:cs typeface="Tahoma"/>
              </a:rPr>
              <a:t> </a:t>
            </a:r>
            <a:r>
              <a:rPr lang="en-US" dirty="0" err="1" smtClean="0">
                <a:latin typeface="Tahoma"/>
                <a:cs typeface="Tahoma"/>
              </a:rPr>
              <a:t>ja</a:t>
            </a:r>
            <a:r>
              <a:rPr lang="en-US" dirty="0" smtClean="0">
                <a:latin typeface="Tahoma"/>
                <a:cs typeface="Tahoma"/>
              </a:rPr>
              <a:t> </a:t>
            </a:r>
            <a:r>
              <a:rPr lang="en-US" dirty="0" err="1" smtClean="0">
                <a:latin typeface="Tahoma"/>
                <a:cs typeface="Tahoma"/>
              </a:rPr>
              <a:t>miinukset</a:t>
            </a:r>
            <a:endParaRPr lang="en-US" dirty="0">
              <a:latin typeface="Tahoma"/>
              <a:cs typeface="Tahoma"/>
            </a:endParaRPr>
          </a:p>
        </p:txBody>
      </p:sp>
      <p:sp>
        <p:nvSpPr>
          <p:cNvPr id="4" name="Text Placeholder 3"/>
          <p:cNvSpPr>
            <a:spLocks noGrp="1"/>
          </p:cNvSpPr>
          <p:nvPr>
            <p:ph type="body" idx="1"/>
          </p:nvPr>
        </p:nvSpPr>
        <p:spPr>
          <a:xfrm>
            <a:off x="765174" y="1687512"/>
            <a:ext cx="3657600" cy="568607"/>
          </a:xfrm>
        </p:spPr>
        <p:txBody>
          <a:bodyPr/>
          <a:lstStyle/>
          <a:p>
            <a:r>
              <a:rPr lang="en-US" dirty="0" smtClean="0"/>
              <a:t>+</a:t>
            </a:r>
          </a:p>
        </p:txBody>
      </p:sp>
      <p:sp>
        <p:nvSpPr>
          <p:cNvPr id="5" name="Content Placeholder 4"/>
          <p:cNvSpPr>
            <a:spLocks noGrp="1"/>
          </p:cNvSpPr>
          <p:nvPr>
            <p:ph sz="half" idx="2"/>
          </p:nvPr>
        </p:nvSpPr>
        <p:spPr>
          <a:xfrm>
            <a:off x="600821" y="2256118"/>
            <a:ext cx="3657600" cy="4001246"/>
          </a:xfrm>
        </p:spPr>
        <p:txBody>
          <a:bodyPr>
            <a:normAutofit/>
          </a:bodyPr>
          <a:lstStyle/>
          <a:p>
            <a:endParaRPr lang="en-US" dirty="0" smtClean="0">
              <a:latin typeface="Tahoma"/>
              <a:cs typeface="Tahoma"/>
            </a:endParaRPr>
          </a:p>
        </p:txBody>
      </p:sp>
      <p:sp>
        <p:nvSpPr>
          <p:cNvPr id="6" name="Text Placeholder 5"/>
          <p:cNvSpPr>
            <a:spLocks noGrp="1"/>
          </p:cNvSpPr>
          <p:nvPr>
            <p:ph type="body" sz="quarter" idx="3"/>
          </p:nvPr>
        </p:nvSpPr>
        <p:spPr>
          <a:xfrm>
            <a:off x="4719637" y="1687512"/>
            <a:ext cx="3657600" cy="568607"/>
          </a:xfrm>
        </p:spPr>
        <p:txBody>
          <a:bodyPr/>
          <a:lstStyle/>
          <a:p>
            <a:r>
              <a:rPr lang="en-US" dirty="0" smtClean="0"/>
              <a:t>-</a:t>
            </a:r>
            <a:endParaRPr lang="en-US" dirty="0"/>
          </a:p>
        </p:txBody>
      </p:sp>
      <p:sp>
        <p:nvSpPr>
          <p:cNvPr id="7" name="Content Placeholder 6"/>
          <p:cNvSpPr>
            <a:spLocks noGrp="1"/>
          </p:cNvSpPr>
          <p:nvPr>
            <p:ph sz="quarter" idx="4"/>
          </p:nvPr>
        </p:nvSpPr>
        <p:spPr>
          <a:xfrm>
            <a:off x="4719637" y="2256119"/>
            <a:ext cx="3657600" cy="4001246"/>
          </a:xfrm>
        </p:spPr>
        <p:txBody>
          <a:bodyPr>
            <a:normAutofit/>
          </a:bodyPr>
          <a:lstStyle/>
          <a:p>
            <a:endParaRPr lang="en-US" dirty="0">
              <a:latin typeface="Tahoma"/>
              <a:cs typeface="Tahoma"/>
            </a:endParaRPr>
          </a:p>
        </p:txBody>
      </p:sp>
      <p:sp>
        <p:nvSpPr>
          <p:cNvPr id="3" name="Tekstiruutu 2"/>
          <p:cNvSpPr txBox="1"/>
          <p:nvPr/>
        </p:nvSpPr>
        <p:spPr>
          <a:xfrm>
            <a:off x="3705101" y="6419349"/>
            <a:ext cx="4279057" cy="400110"/>
          </a:xfrm>
          <a:prstGeom prst="rect">
            <a:avLst/>
          </a:prstGeom>
          <a:noFill/>
        </p:spPr>
        <p:txBody>
          <a:bodyPr wrap="none" rtlCol="0">
            <a:spAutoFit/>
          </a:bodyPr>
          <a:lstStyle/>
          <a:p>
            <a:r>
              <a:rPr lang="fi-FI" sz="2000" dirty="0" smtClean="0"/>
              <a:t>Jatka tarvittaessa seuraavalle sivulle</a:t>
            </a:r>
            <a:endParaRPr lang="fi-FI" sz="2000" dirty="0"/>
          </a:p>
        </p:txBody>
      </p:sp>
    </p:spTree>
    <p:extLst>
      <p:ext uri="{BB962C8B-B14F-4D97-AF65-F5344CB8AC3E}">
        <p14:creationId xmlns:p14="http://schemas.microsoft.com/office/powerpoint/2010/main" val="41370079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dirty="0" err="1" smtClean="0">
                <a:latin typeface="Tahoma"/>
                <a:cs typeface="Tahoma"/>
              </a:rPr>
              <a:t>Ryhmätyö</a:t>
            </a:r>
            <a:r>
              <a:rPr lang="en-US" dirty="0" smtClean="0">
                <a:latin typeface="Tahoma"/>
                <a:cs typeface="Tahoma"/>
              </a:rPr>
              <a:t> – </a:t>
            </a:r>
            <a:r>
              <a:rPr lang="en-US" dirty="0" err="1" smtClean="0">
                <a:latin typeface="Tahoma"/>
                <a:cs typeface="Tahoma"/>
              </a:rPr>
              <a:t>kuinka</a:t>
            </a:r>
            <a:r>
              <a:rPr lang="en-US" dirty="0" smtClean="0">
                <a:latin typeface="Tahoma"/>
                <a:cs typeface="Tahoma"/>
              </a:rPr>
              <a:t> </a:t>
            </a:r>
            <a:r>
              <a:rPr lang="en-US" dirty="0" err="1" smtClean="0">
                <a:latin typeface="Tahoma"/>
                <a:cs typeface="Tahoma"/>
              </a:rPr>
              <a:t>onnistui</a:t>
            </a:r>
            <a:r>
              <a:rPr lang="en-US" dirty="0" smtClean="0">
                <a:latin typeface="Tahoma"/>
                <a:cs typeface="Tahoma"/>
              </a:rPr>
              <a:t>?</a:t>
            </a:r>
            <a:endParaRPr lang="en-US" dirty="0">
              <a:latin typeface="Tahoma"/>
              <a:cs typeface="Tahoma"/>
            </a:endParaRPr>
          </a:p>
        </p:txBody>
      </p:sp>
      <p:sp>
        <p:nvSpPr>
          <p:cNvPr id="10" name="Content Placeholder 9"/>
          <p:cNvSpPr>
            <a:spLocks noGrp="1"/>
          </p:cNvSpPr>
          <p:nvPr>
            <p:ph idx="1"/>
          </p:nvPr>
        </p:nvSpPr>
        <p:spPr/>
        <p:txBody>
          <a:bodyPr>
            <a:normAutofit/>
          </a:bodyPr>
          <a:lstStyle/>
          <a:p>
            <a:r>
              <a:rPr lang="en-US" dirty="0" err="1" smtClean="0">
                <a:latin typeface="Tahoma"/>
                <a:cs typeface="Tahoma"/>
              </a:rPr>
              <a:t>Listatkaa</a:t>
            </a:r>
            <a:r>
              <a:rPr lang="en-US" dirty="0" smtClean="0">
                <a:latin typeface="Tahoma"/>
                <a:cs typeface="Tahoma"/>
              </a:rPr>
              <a:t> </a:t>
            </a:r>
            <a:r>
              <a:rPr lang="en-US" dirty="0" err="1" smtClean="0">
                <a:latin typeface="Tahoma"/>
                <a:cs typeface="Tahoma"/>
              </a:rPr>
              <a:t>jokaiselta</a:t>
            </a:r>
            <a:r>
              <a:rPr lang="en-US" dirty="0" smtClean="0">
                <a:latin typeface="Tahoma"/>
                <a:cs typeface="Tahoma"/>
              </a:rPr>
              <a:t> </a:t>
            </a:r>
            <a:r>
              <a:rPr lang="en-US" dirty="0" err="1" smtClean="0">
                <a:latin typeface="Tahoma"/>
                <a:cs typeface="Tahoma"/>
              </a:rPr>
              <a:t>mielipiteitä</a:t>
            </a:r>
            <a:r>
              <a:rPr lang="en-US" dirty="0" smtClean="0">
                <a:latin typeface="Tahoma"/>
                <a:cs typeface="Tahoma"/>
              </a:rPr>
              <a:t>, </a:t>
            </a:r>
            <a:r>
              <a:rPr lang="en-US" dirty="0" err="1" smtClean="0">
                <a:latin typeface="Tahoma"/>
                <a:cs typeface="Tahoma"/>
              </a:rPr>
              <a:t>mahdollisimman</a:t>
            </a:r>
            <a:r>
              <a:rPr lang="en-US" dirty="0" smtClean="0">
                <a:latin typeface="Tahoma"/>
                <a:cs typeface="Tahoma"/>
              </a:rPr>
              <a:t> </a:t>
            </a:r>
            <a:r>
              <a:rPr lang="en-US" dirty="0" err="1" smtClean="0">
                <a:latin typeface="Tahoma"/>
                <a:cs typeface="Tahoma"/>
              </a:rPr>
              <a:t>paljon</a:t>
            </a:r>
            <a:r>
              <a:rPr lang="en-US" dirty="0" smtClean="0">
                <a:latin typeface="Tahoma"/>
                <a:cs typeface="Tahoma"/>
              </a:rPr>
              <a:t>, </a:t>
            </a:r>
            <a:r>
              <a:rPr lang="en-US" dirty="0" err="1" smtClean="0">
                <a:latin typeface="Tahoma"/>
                <a:cs typeface="Tahoma"/>
              </a:rPr>
              <a:t>vaikka</a:t>
            </a:r>
            <a:r>
              <a:rPr lang="en-US" dirty="0" smtClean="0">
                <a:latin typeface="Tahoma"/>
                <a:cs typeface="Tahoma"/>
              </a:rPr>
              <a:t> </a:t>
            </a:r>
            <a:r>
              <a:rPr lang="en-US" dirty="0" err="1" smtClean="0">
                <a:latin typeface="Tahoma"/>
                <a:cs typeface="Tahoma"/>
              </a:rPr>
              <a:t>pienelläkin</a:t>
            </a:r>
            <a:r>
              <a:rPr lang="en-US" dirty="0" smtClean="0">
                <a:latin typeface="Tahoma"/>
                <a:cs typeface="Tahoma"/>
              </a:rPr>
              <a:t> </a:t>
            </a:r>
            <a:r>
              <a:rPr lang="en-US" dirty="0" err="1" smtClean="0">
                <a:latin typeface="Tahoma"/>
                <a:cs typeface="Tahoma"/>
              </a:rPr>
              <a:t>fontilla</a:t>
            </a:r>
            <a:endParaRPr lang="en-US" dirty="0">
              <a:latin typeface="Tahoma"/>
              <a:cs typeface="Tahoma"/>
            </a:endParaRPr>
          </a:p>
        </p:txBody>
      </p:sp>
    </p:spTree>
    <p:extLst>
      <p:ext uri="{BB962C8B-B14F-4D97-AF65-F5344CB8AC3E}">
        <p14:creationId xmlns:p14="http://schemas.microsoft.com/office/powerpoint/2010/main" val="3301159764"/>
      </p:ext>
    </p:extLst>
  </p:cSld>
  <p:clrMapOvr>
    <a:masterClrMapping/>
  </p:clrMapOvr>
  <p:transition>
    <p:wipe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Sisäinen ja ulkoinen viestintä</a:t>
            </a:r>
            <a:endParaRPr lang="fi-FI" dirty="0"/>
          </a:p>
        </p:txBody>
      </p:sp>
      <p:sp>
        <p:nvSpPr>
          <p:cNvPr id="3" name="Sisällön paikkamerkki 2"/>
          <p:cNvSpPr>
            <a:spLocks noGrp="1"/>
          </p:cNvSpPr>
          <p:nvPr>
            <p:ph idx="1"/>
          </p:nvPr>
        </p:nvSpPr>
        <p:spPr/>
        <p:txBody>
          <a:bodyPr/>
          <a:lstStyle/>
          <a:p>
            <a:endParaRPr lang="fi-FI"/>
          </a:p>
        </p:txBody>
      </p:sp>
    </p:spTree>
    <p:extLst>
      <p:ext uri="{BB962C8B-B14F-4D97-AF65-F5344CB8AC3E}">
        <p14:creationId xmlns:p14="http://schemas.microsoft.com/office/powerpoint/2010/main" val="3715868189"/>
      </p:ext>
    </p:extLst>
  </p:cSld>
  <p:clrMapOvr>
    <a:masterClrMapping/>
  </p:clrMapOvr>
  <p:transition>
    <p:wipe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Tahoma"/>
                <a:cs typeface="Tahoma"/>
              </a:rPr>
              <a:t>Mitä</a:t>
            </a:r>
            <a:r>
              <a:rPr lang="en-US" dirty="0" smtClean="0">
                <a:latin typeface="Tahoma"/>
                <a:cs typeface="Tahoma"/>
              </a:rPr>
              <a:t> </a:t>
            </a:r>
            <a:r>
              <a:rPr lang="en-US" dirty="0" err="1" smtClean="0">
                <a:latin typeface="Tahoma"/>
                <a:cs typeface="Tahoma"/>
              </a:rPr>
              <a:t>opitte</a:t>
            </a:r>
            <a:r>
              <a:rPr lang="en-US" dirty="0" smtClean="0">
                <a:latin typeface="Tahoma"/>
                <a:cs typeface="Tahoma"/>
              </a:rPr>
              <a:t>? </a:t>
            </a:r>
            <a:r>
              <a:rPr lang="en-US" dirty="0" err="1" smtClean="0">
                <a:latin typeface="Tahoma"/>
                <a:cs typeface="Tahoma"/>
              </a:rPr>
              <a:t>Jokainen</a:t>
            </a:r>
            <a:r>
              <a:rPr lang="en-US" dirty="0" smtClean="0">
                <a:latin typeface="Tahoma"/>
                <a:cs typeface="Tahoma"/>
              </a:rPr>
              <a:t> </a:t>
            </a:r>
            <a:r>
              <a:rPr lang="en-US" dirty="0" err="1" smtClean="0">
                <a:latin typeface="Tahoma"/>
                <a:cs typeface="Tahoma"/>
              </a:rPr>
              <a:t>listaa</a:t>
            </a:r>
            <a:endParaRPr lang="en-US" dirty="0">
              <a:latin typeface="Tahoma"/>
              <a:cs typeface="Tahoma"/>
            </a:endParaRPr>
          </a:p>
        </p:txBody>
      </p:sp>
      <p:sp>
        <p:nvSpPr>
          <p:cNvPr id="3" name="Content Placeholder 2"/>
          <p:cNvSpPr>
            <a:spLocks noGrp="1"/>
          </p:cNvSpPr>
          <p:nvPr>
            <p:ph idx="1"/>
          </p:nvPr>
        </p:nvSpPr>
        <p:spPr/>
        <p:txBody>
          <a:bodyPr>
            <a:normAutofit/>
          </a:bodyPr>
          <a:lstStyle/>
          <a:p>
            <a:r>
              <a:rPr lang="en-US" dirty="0" err="1" smtClean="0">
                <a:latin typeface="Tahoma"/>
                <a:cs typeface="Tahoma"/>
              </a:rPr>
              <a:t>Listatkaa</a:t>
            </a:r>
            <a:r>
              <a:rPr lang="en-US" dirty="0" smtClean="0">
                <a:latin typeface="Tahoma"/>
                <a:cs typeface="Tahoma"/>
              </a:rPr>
              <a:t> </a:t>
            </a:r>
            <a:r>
              <a:rPr lang="en-US" dirty="0" err="1" smtClean="0">
                <a:latin typeface="Tahoma"/>
                <a:cs typeface="Tahoma"/>
              </a:rPr>
              <a:t>mahdollisimman</a:t>
            </a:r>
            <a:r>
              <a:rPr lang="en-US" dirty="0" smtClean="0">
                <a:latin typeface="Tahoma"/>
                <a:cs typeface="Tahoma"/>
              </a:rPr>
              <a:t> </a:t>
            </a:r>
            <a:r>
              <a:rPr lang="en-US" dirty="0" err="1" smtClean="0">
                <a:latin typeface="Tahoma"/>
                <a:cs typeface="Tahoma"/>
              </a:rPr>
              <a:t>paljon</a:t>
            </a:r>
            <a:r>
              <a:rPr lang="en-US" dirty="0" smtClean="0">
                <a:latin typeface="Tahoma"/>
                <a:cs typeface="Tahoma"/>
              </a:rPr>
              <a:t> </a:t>
            </a:r>
            <a:r>
              <a:rPr lang="en-US" dirty="0" err="1" smtClean="0">
                <a:latin typeface="Tahoma"/>
                <a:cs typeface="Tahoma"/>
              </a:rPr>
              <a:t>asioita</a:t>
            </a:r>
            <a:r>
              <a:rPr lang="en-US" dirty="0" smtClean="0">
                <a:latin typeface="Tahoma"/>
                <a:cs typeface="Tahoma"/>
              </a:rPr>
              <a:t>, </a:t>
            </a:r>
            <a:r>
              <a:rPr lang="en-US" dirty="0" err="1" smtClean="0">
                <a:latin typeface="Tahoma"/>
                <a:cs typeface="Tahoma"/>
              </a:rPr>
              <a:t>yksityiskohtiakin</a:t>
            </a:r>
            <a:r>
              <a:rPr lang="en-US" dirty="0" smtClean="0">
                <a:latin typeface="Tahoma"/>
                <a:cs typeface="Tahoma"/>
              </a:rPr>
              <a:t>!</a:t>
            </a:r>
          </a:p>
        </p:txBody>
      </p:sp>
    </p:spTree>
    <p:extLst>
      <p:ext uri="{BB962C8B-B14F-4D97-AF65-F5344CB8AC3E}">
        <p14:creationId xmlns:p14="http://schemas.microsoft.com/office/powerpoint/2010/main" val="4117709958"/>
      </p:ext>
    </p:extLst>
  </p:cSld>
  <p:clrMapOvr>
    <a:masterClrMapping/>
  </p:clrMapOvr>
  <p:transition>
    <p:wipe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latin typeface="Tahoma"/>
                <a:cs typeface="Tahoma"/>
              </a:rPr>
              <a:t>Kuinka</a:t>
            </a:r>
            <a:r>
              <a:rPr lang="en-US" dirty="0" smtClean="0">
                <a:latin typeface="Tahoma"/>
                <a:cs typeface="Tahoma"/>
              </a:rPr>
              <a:t> </a:t>
            </a:r>
            <a:r>
              <a:rPr lang="en-US" dirty="0" err="1" smtClean="0">
                <a:latin typeface="Tahoma"/>
                <a:cs typeface="Tahoma"/>
              </a:rPr>
              <a:t>monialaista</a:t>
            </a:r>
            <a:r>
              <a:rPr lang="en-US" dirty="0" smtClean="0">
                <a:latin typeface="Tahoma"/>
                <a:cs typeface="Tahoma"/>
              </a:rPr>
              <a:t> </a:t>
            </a:r>
            <a:r>
              <a:rPr lang="en-US" dirty="0" err="1" smtClean="0">
                <a:latin typeface="Tahoma"/>
                <a:cs typeface="Tahoma"/>
              </a:rPr>
              <a:t>Innovaatioprojektia</a:t>
            </a:r>
            <a:r>
              <a:rPr lang="en-US" dirty="0" smtClean="0">
                <a:latin typeface="Tahoma"/>
                <a:cs typeface="Tahoma"/>
              </a:rPr>
              <a:t> </a:t>
            </a:r>
            <a:r>
              <a:rPr lang="en-US" dirty="0" err="1" smtClean="0">
                <a:latin typeface="Tahoma"/>
                <a:cs typeface="Tahoma"/>
              </a:rPr>
              <a:t>voisi</a:t>
            </a:r>
            <a:r>
              <a:rPr lang="en-US" dirty="0" smtClean="0">
                <a:latin typeface="Tahoma"/>
                <a:cs typeface="Tahoma"/>
              </a:rPr>
              <a:t> </a:t>
            </a:r>
            <a:r>
              <a:rPr lang="en-US" dirty="0" err="1" smtClean="0">
                <a:latin typeface="Tahoma"/>
                <a:cs typeface="Tahoma"/>
              </a:rPr>
              <a:t>kehittää</a:t>
            </a:r>
            <a:r>
              <a:rPr lang="en-US" dirty="0" smtClean="0">
                <a:latin typeface="Tahoma"/>
                <a:cs typeface="Tahoma"/>
              </a:rPr>
              <a:t>?</a:t>
            </a:r>
            <a:endParaRPr lang="en-US" dirty="0">
              <a:latin typeface="Tahoma"/>
              <a:cs typeface="Tahoma"/>
            </a:endParaRPr>
          </a:p>
        </p:txBody>
      </p:sp>
      <p:sp>
        <p:nvSpPr>
          <p:cNvPr id="3" name="Content Placeholder 2"/>
          <p:cNvSpPr>
            <a:spLocks noGrp="1"/>
          </p:cNvSpPr>
          <p:nvPr>
            <p:ph idx="1"/>
          </p:nvPr>
        </p:nvSpPr>
        <p:spPr>
          <a:xfrm>
            <a:off x="684213" y="2137333"/>
            <a:ext cx="7772400" cy="3948112"/>
          </a:xfrm>
        </p:spPr>
        <p:txBody>
          <a:bodyPr>
            <a:normAutofit/>
          </a:bodyPr>
          <a:lstStyle/>
          <a:p>
            <a:r>
              <a:rPr lang="en-US" dirty="0" err="1" smtClean="0">
                <a:latin typeface="Tahoma"/>
                <a:cs typeface="Tahoma"/>
              </a:rPr>
              <a:t>Auta</a:t>
            </a:r>
            <a:r>
              <a:rPr lang="en-US" dirty="0" smtClean="0">
                <a:latin typeface="Tahoma"/>
                <a:cs typeface="Tahoma"/>
              </a:rPr>
              <a:t> </a:t>
            </a:r>
            <a:r>
              <a:rPr lang="en-US" dirty="0" err="1" smtClean="0">
                <a:latin typeface="Tahoma"/>
                <a:cs typeface="Tahoma"/>
              </a:rPr>
              <a:t>meitä</a:t>
            </a:r>
            <a:r>
              <a:rPr lang="en-US" dirty="0" smtClean="0">
                <a:latin typeface="Tahoma"/>
                <a:cs typeface="Tahoma"/>
              </a:rPr>
              <a:t> </a:t>
            </a:r>
            <a:r>
              <a:rPr lang="en-US" dirty="0" err="1" smtClean="0">
                <a:latin typeface="Tahoma"/>
                <a:cs typeface="Tahoma"/>
              </a:rPr>
              <a:t>kehittämään</a:t>
            </a:r>
            <a:r>
              <a:rPr lang="en-US" dirty="0" smtClean="0">
                <a:latin typeface="Tahoma"/>
                <a:cs typeface="Tahoma"/>
              </a:rPr>
              <a:t> </a:t>
            </a:r>
            <a:r>
              <a:rPr lang="en-US" dirty="0" err="1" smtClean="0">
                <a:latin typeface="Tahoma"/>
                <a:cs typeface="Tahoma"/>
              </a:rPr>
              <a:t>Innovaatioprojekti</a:t>
            </a:r>
            <a:r>
              <a:rPr lang="en-US" dirty="0" smtClean="0">
                <a:latin typeface="Tahoma"/>
                <a:cs typeface="Tahoma"/>
              </a:rPr>
              <a:t> 10 op –</a:t>
            </a:r>
            <a:r>
              <a:rPr lang="en-US" dirty="0" err="1" smtClean="0">
                <a:latin typeface="Tahoma"/>
                <a:cs typeface="Tahoma"/>
              </a:rPr>
              <a:t>toteutusta</a:t>
            </a:r>
            <a:r>
              <a:rPr lang="en-US" dirty="0" smtClean="0">
                <a:latin typeface="Tahoma"/>
                <a:cs typeface="Tahoma"/>
              </a:rPr>
              <a:t>, </a:t>
            </a:r>
            <a:r>
              <a:rPr lang="en-US" dirty="0" err="1" smtClean="0">
                <a:latin typeface="Tahoma"/>
                <a:cs typeface="Tahoma"/>
              </a:rPr>
              <a:t>puitteet</a:t>
            </a:r>
            <a:r>
              <a:rPr lang="en-US" dirty="0" smtClean="0">
                <a:latin typeface="Tahoma"/>
                <a:cs typeface="Tahoma"/>
              </a:rPr>
              <a:t>, </a:t>
            </a:r>
            <a:r>
              <a:rPr lang="en-US" dirty="0" err="1" smtClean="0">
                <a:latin typeface="Tahoma"/>
                <a:cs typeface="Tahoma"/>
              </a:rPr>
              <a:t>ajoitukset</a:t>
            </a:r>
            <a:r>
              <a:rPr lang="en-US" dirty="0" smtClean="0">
                <a:latin typeface="Tahoma"/>
                <a:cs typeface="Tahoma"/>
              </a:rPr>
              <a:t>, </a:t>
            </a:r>
            <a:r>
              <a:rPr lang="en-US" dirty="0" err="1" smtClean="0">
                <a:latin typeface="Tahoma"/>
                <a:cs typeface="Tahoma"/>
              </a:rPr>
              <a:t>ohjaus</a:t>
            </a:r>
            <a:r>
              <a:rPr lang="en-US" dirty="0" smtClean="0">
                <a:latin typeface="Tahoma"/>
                <a:cs typeface="Tahoma"/>
              </a:rPr>
              <a:t>, </a:t>
            </a:r>
            <a:r>
              <a:rPr lang="en-US" dirty="0" err="1" smtClean="0">
                <a:latin typeface="Tahoma"/>
                <a:cs typeface="Tahoma"/>
              </a:rPr>
              <a:t>tilaukset</a:t>
            </a:r>
            <a:r>
              <a:rPr lang="en-US" dirty="0" smtClean="0">
                <a:latin typeface="Tahoma"/>
                <a:cs typeface="Tahoma"/>
              </a:rPr>
              <a:t>, </a:t>
            </a:r>
            <a:r>
              <a:rPr lang="en-US" dirty="0" err="1" smtClean="0">
                <a:latin typeface="Tahoma"/>
                <a:cs typeface="Tahoma"/>
              </a:rPr>
              <a:t>tilaajan</a:t>
            </a:r>
            <a:r>
              <a:rPr lang="en-US" dirty="0" smtClean="0">
                <a:latin typeface="Tahoma"/>
                <a:cs typeface="Tahoma"/>
              </a:rPr>
              <a:t> </a:t>
            </a:r>
            <a:r>
              <a:rPr lang="en-US" dirty="0" err="1" smtClean="0">
                <a:latin typeface="Tahoma"/>
                <a:cs typeface="Tahoma"/>
              </a:rPr>
              <a:t>rooli</a:t>
            </a:r>
            <a:r>
              <a:rPr lang="en-US" dirty="0">
                <a:latin typeface="Tahoma"/>
                <a:cs typeface="Tahoma"/>
              </a:rPr>
              <a:t> </a:t>
            </a:r>
            <a:r>
              <a:rPr lang="en-US" dirty="0" err="1" smtClean="0">
                <a:latin typeface="Tahoma"/>
                <a:cs typeface="Tahoma"/>
              </a:rPr>
              <a:t>jne</a:t>
            </a:r>
            <a:r>
              <a:rPr lang="en-US" dirty="0" smtClean="0">
                <a:latin typeface="Tahoma"/>
                <a:cs typeface="Tahoma"/>
              </a:rPr>
              <a:t>.</a:t>
            </a:r>
            <a:endParaRPr lang="en-US" dirty="0">
              <a:latin typeface="Tahoma"/>
              <a:cs typeface="Tahoma"/>
            </a:endParaRPr>
          </a:p>
        </p:txBody>
      </p:sp>
    </p:spTree>
    <p:extLst>
      <p:ext uri="{BB962C8B-B14F-4D97-AF65-F5344CB8AC3E}">
        <p14:creationId xmlns:p14="http://schemas.microsoft.com/office/powerpoint/2010/main" val="2090743932"/>
      </p:ext>
    </p:extLst>
  </p:cSld>
  <p:clrMapOvr>
    <a:masterClrMapping/>
  </p:clrMapOvr>
  <p:transition>
    <p:wipe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Työtodistus</a:t>
            </a:r>
            <a:endParaRPr lang="fi-FI" dirty="0"/>
          </a:p>
        </p:txBody>
      </p:sp>
      <p:sp>
        <p:nvSpPr>
          <p:cNvPr id="3" name="Sisällön paikkamerkki 2"/>
          <p:cNvSpPr>
            <a:spLocks noGrp="1"/>
          </p:cNvSpPr>
          <p:nvPr>
            <p:ph idx="1"/>
          </p:nvPr>
        </p:nvSpPr>
        <p:spPr/>
        <p:txBody>
          <a:bodyPr/>
          <a:lstStyle/>
          <a:p>
            <a:r>
              <a:rPr lang="fi-FI" sz="2000" dirty="0" smtClean="0"/>
              <a:t>Tiimin jäsenet saavat työtodistuksen loppukatselmuksessa, ole siis paikalla!</a:t>
            </a:r>
          </a:p>
          <a:p>
            <a:r>
              <a:rPr lang="fi-FI" sz="2000" dirty="0" smtClean="0"/>
              <a:t>Sen allekirjoittavat tilaaja ja Metropolian edustaja</a:t>
            </a:r>
          </a:p>
          <a:p>
            <a:r>
              <a:rPr lang="fi-FI" sz="2000" dirty="0" smtClean="0"/>
              <a:t>Voit itse vaikuttaa työtodistuksen tekstiin: mitä osaat tämän projektin jälkeen paremmin? Esim. monialaisen tiimityön tekeminen tai johtaminen, tiimiviestintä, muiden innostaminen, ratkaisukeskeisyys, työelämän kehittäminen uusilla ratkaisuilla, oman laatikon ulkopuolella viihtyminen.. Vai mitä?</a:t>
            </a:r>
          </a:p>
          <a:p>
            <a:r>
              <a:rPr lang="fi-FI" sz="2000" dirty="0" smtClean="0"/>
              <a:t>Seuraavassa kalvossa esimerkkiteksti, muokkaa sitä omaan osaamiseesi sopivaksi etukäteen</a:t>
            </a:r>
            <a:endParaRPr lang="fi-FI" sz="2000" dirty="0"/>
          </a:p>
        </p:txBody>
      </p:sp>
      <p:sp>
        <p:nvSpPr>
          <p:cNvPr id="4" name="Alatunnisteen paikkamerkki 3"/>
          <p:cNvSpPr>
            <a:spLocks noGrp="1"/>
          </p:cNvSpPr>
          <p:nvPr>
            <p:ph type="ftr" sz="quarter" idx="10"/>
          </p:nvPr>
        </p:nvSpPr>
        <p:spPr/>
        <p:txBody>
          <a:bodyPr/>
          <a:lstStyle/>
          <a:p>
            <a:pPr>
              <a:defRPr/>
            </a:pPr>
            <a:r>
              <a:rPr lang="fi-FI" smtClean="0"/>
              <a:t>Kalvosarjan tekijän nimi</a:t>
            </a:r>
            <a:endParaRPr lang="fi-FI"/>
          </a:p>
        </p:txBody>
      </p:sp>
      <p:sp>
        <p:nvSpPr>
          <p:cNvPr id="5" name="Dian numeron paikkamerkki 4"/>
          <p:cNvSpPr>
            <a:spLocks noGrp="1"/>
          </p:cNvSpPr>
          <p:nvPr>
            <p:ph type="sldNum" sz="quarter" idx="11"/>
          </p:nvPr>
        </p:nvSpPr>
        <p:spPr/>
        <p:txBody>
          <a:bodyPr/>
          <a:lstStyle/>
          <a:p>
            <a:pPr>
              <a:defRPr/>
            </a:pPr>
            <a:fld id="{DD6A4AAD-F724-42AB-8557-AB427AE11B6F}" type="slidenum">
              <a:rPr lang="fi-FI" smtClean="0"/>
              <a:pPr>
                <a:defRPr/>
              </a:pPr>
              <a:t>15</a:t>
            </a:fld>
            <a:endParaRPr lang="fi-FI"/>
          </a:p>
        </p:txBody>
      </p:sp>
      <p:sp>
        <p:nvSpPr>
          <p:cNvPr id="6" name="Päivämäärän paikkamerkki 5"/>
          <p:cNvSpPr>
            <a:spLocks noGrp="1"/>
          </p:cNvSpPr>
          <p:nvPr>
            <p:ph type="dt" sz="half" idx="12"/>
          </p:nvPr>
        </p:nvSpPr>
        <p:spPr/>
        <p:txBody>
          <a:bodyPr/>
          <a:lstStyle/>
          <a:p>
            <a:pPr>
              <a:defRPr/>
            </a:pPr>
            <a:endParaRPr lang="fi-FI" dirty="0"/>
          </a:p>
        </p:txBody>
      </p:sp>
    </p:spTree>
    <p:extLst>
      <p:ext uri="{BB962C8B-B14F-4D97-AF65-F5344CB8AC3E}">
        <p14:creationId xmlns:p14="http://schemas.microsoft.com/office/powerpoint/2010/main" val="3424800691"/>
      </p:ext>
    </p:extLst>
  </p:cSld>
  <p:clrMapOvr>
    <a:masterClrMapping/>
  </p:clrMapOvr>
  <p:transition>
    <p:wipe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Työtodistuksen teksti</a:t>
            </a:r>
            <a:endParaRPr lang="fi-FI" dirty="0"/>
          </a:p>
        </p:txBody>
      </p:sp>
      <p:sp>
        <p:nvSpPr>
          <p:cNvPr id="3" name="Sisällön paikkamerkki 2"/>
          <p:cNvSpPr>
            <a:spLocks noGrp="1"/>
          </p:cNvSpPr>
          <p:nvPr>
            <p:ph idx="1"/>
          </p:nvPr>
        </p:nvSpPr>
        <p:spPr>
          <a:xfrm>
            <a:off x="684213" y="1211283"/>
            <a:ext cx="7772400" cy="4173518"/>
          </a:xfrm>
        </p:spPr>
        <p:txBody>
          <a:bodyPr/>
          <a:lstStyle/>
          <a:p>
            <a:pPr marL="0" indent="0">
              <a:buNone/>
            </a:pPr>
            <a:r>
              <a:rPr lang="en-US" sz="1100" b="1" dirty="0"/>
              <a:t>xxx (</a:t>
            </a:r>
            <a:r>
              <a:rPr lang="en-US" sz="1100" b="1" dirty="0" err="1"/>
              <a:t>Tilaaja</a:t>
            </a:r>
            <a:r>
              <a:rPr lang="en-US" sz="1100" b="1" dirty="0"/>
              <a:t>) -</a:t>
            </a:r>
            <a:r>
              <a:rPr lang="en-US" sz="1100" b="1" dirty="0" err="1"/>
              <a:t>projekti</a:t>
            </a:r>
            <a:r>
              <a:rPr lang="en-US" sz="1100" b="1" dirty="0"/>
              <a:t>: </a:t>
            </a:r>
            <a:r>
              <a:rPr lang="fi-FI" sz="1100" b="1" dirty="0" err="1" smtClean="0"/>
              <a:t>xxxxxx</a:t>
            </a:r>
            <a:endParaRPr lang="fi-FI" sz="1100" b="1" dirty="0"/>
          </a:p>
          <a:p>
            <a:pPr marL="0" indent="0">
              <a:buNone/>
            </a:pPr>
            <a:r>
              <a:rPr lang="fi-FI" sz="1100" b="1" dirty="0"/>
              <a:t> </a:t>
            </a:r>
          </a:p>
          <a:p>
            <a:pPr marL="0" indent="0">
              <a:buNone/>
            </a:pPr>
            <a:r>
              <a:rPr lang="fi-FI" sz="1100" b="1" dirty="0"/>
              <a:t> </a:t>
            </a:r>
          </a:p>
          <a:p>
            <a:pPr marL="0" indent="0">
              <a:buNone/>
            </a:pPr>
            <a:r>
              <a:rPr lang="fi-FI" sz="1100" dirty="0"/>
              <a:t>Toteutusajankohta xx.xx.2013 – xx.xx.2013 (yhteensä noin ­­­­________ työtä)</a:t>
            </a:r>
            <a:endParaRPr lang="fi-FI" sz="1100" b="1" dirty="0"/>
          </a:p>
          <a:p>
            <a:pPr marL="0" indent="0">
              <a:buNone/>
            </a:pPr>
            <a:r>
              <a:rPr lang="fi-FI" sz="1100" b="1" dirty="0"/>
              <a:t> </a:t>
            </a:r>
          </a:p>
          <a:p>
            <a:pPr marL="0" indent="0">
              <a:buNone/>
            </a:pPr>
            <a:r>
              <a:rPr lang="fi-FI" sz="1100" dirty="0"/>
              <a:t>Innovaatioprojekti toteutettiin xx:n tilauksesta. Projektissa syntyi </a:t>
            </a:r>
            <a:r>
              <a:rPr lang="fi-FI" sz="1100" dirty="0" err="1"/>
              <a:t>xxxxx</a:t>
            </a:r>
            <a:r>
              <a:rPr lang="fi-FI" sz="1100" dirty="0"/>
              <a:t>. Projektissa oli mukana Metropolia </a:t>
            </a:r>
            <a:r>
              <a:rPr lang="fi-FI" sz="1100" dirty="0" err="1"/>
              <a:t>AMK:n</a:t>
            </a:r>
            <a:r>
              <a:rPr lang="fi-FI" sz="1100" dirty="0"/>
              <a:t> opiskelijoita eri koulutusohjelmista</a:t>
            </a:r>
            <a:r>
              <a:rPr lang="fi-FI" sz="1100" dirty="0" smtClean="0"/>
              <a:t>.</a:t>
            </a:r>
            <a:r>
              <a:rPr lang="fi-FI" sz="1100" dirty="0"/>
              <a:t> </a:t>
            </a:r>
            <a:endParaRPr lang="fi-FI" sz="1100" b="1" dirty="0"/>
          </a:p>
          <a:p>
            <a:pPr marL="0" indent="0">
              <a:buNone/>
            </a:pPr>
            <a:r>
              <a:rPr lang="fi-FI" sz="1100" dirty="0"/>
              <a:t> </a:t>
            </a:r>
            <a:endParaRPr lang="fi-FI" sz="1100" b="1" dirty="0"/>
          </a:p>
          <a:p>
            <a:pPr marL="0" indent="0">
              <a:buNone/>
            </a:pPr>
            <a:r>
              <a:rPr lang="fi-FI" sz="1100" dirty="0"/>
              <a:t>		Nimi ja sotu</a:t>
            </a:r>
            <a:endParaRPr lang="fi-FI" sz="1100" b="1" dirty="0"/>
          </a:p>
          <a:p>
            <a:pPr marL="0" indent="0">
              <a:buNone/>
            </a:pPr>
            <a:r>
              <a:rPr lang="nl-NL" sz="1100" dirty="0"/>
              <a:t>_______________________________________________</a:t>
            </a:r>
            <a:endParaRPr lang="fi-FI" sz="1100" dirty="0"/>
          </a:p>
          <a:p>
            <a:pPr marL="0" indent="0">
              <a:buNone/>
            </a:pPr>
            <a:r>
              <a:rPr lang="nl-NL" sz="1100" dirty="0"/>
              <a:t> </a:t>
            </a:r>
            <a:endParaRPr lang="fi-FI" sz="1100" dirty="0"/>
          </a:p>
          <a:p>
            <a:pPr marL="0" indent="0">
              <a:buNone/>
            </a:pPr>
            <a:r>
              <a:rPr lang="nl-NL" sz="1100" dirty="0"/>
              <a:t>on kehittänyt innovatiivisia ratkaisuja xxxaan sekä osoittanut osaavansa toteuttaa ammattitaitoista,  onnistunutta, innostunutta ja sitoutunutta ryhmätoimintaa. </a:t>
            </a:r>
            <a:endParaRPr lang="nl-NL" sz="1100" dirty="0" smtClean="0"/>
          </a:p>
          <a:p>
            <a:pPr marL="0" indent="0">
              <a:buNone/>
            </a:pPr>
            <a:r>
              <a:rPr lang="fi-FI" sz="1100" b="1" dirty="0"/>
              <a:t> </a:t>
            </a:r>
          </a:p>
          <a:p>
            <a:pPr marL="0" indent="0">
              <a:buNone/>
            </a:pPr>
            <a:r>
              <a:rPr lang="fi-FI" sz="1100" dirty="0"/>
              <a:t>Projektitiimin jäsen xxx (sukunimi) tunnistaa omaa asiantuntijaosaamistaan ja osaa tuoda sen yhteiskehittelyyn </a:t>
            </a:r>
            <a:r>
              <a:rPr lang="fi-FI" sz="1100" dirty="0" err="1"/>
              <a:t>moniasiantuntijuuteen</a:t>
            </a:r>
            <a:r>
              <a:rPr lang="fi-FI" sz="1100" dirty="0"/>
              <a:t> perustuvassa toiminnassa. Hän on ollut mukana luomassa yhteistoiminnallista neuvottelukulttuuria yhdessä muiden opiskelijoiden, opettajien, työelämän toimijoiden ja asiakkaiden kanssa. Hän osaa käyttää yhteistyö- ja viestintätaitojaan yhteisöllisessä kehittämisprosessissa ja päätöksenteossa.</a:t>
            </a:r>
            <a:endParaRPr lang="fi-FI" sz="1100" b="1" dirty="0"/>
          </a:p>
          <a:p>
            <a:pPr marL="0" indent="0">
              <a:buNone/>
            </a:pPr>
            <a:r>
              <a:rPr lang="fi-FI" sz="1100" dirty="0"/>
              <a:t> </a:t>
            </a:r>
            <a:endParaRPr lang="fi-FI" sz="1100" b="1" dirty="0"/>
          </a:p>
          <a:p>
            <a:pPr marL="0" indent="0">
              <a:buNone/>
            </a:pPr>
            <a:r>
              <a:rPr lang="fi-FI" sz="1100" dirty="0"/>
              <a:t>Projektitiimin jäsen xx (sukunimi) osaa projekti- ja verkostotyöskentelyn perusteet ja pystyy soveltamaan osaamistaan alueellisessa kehittämistyössä. Hän osaa kehittää muiden toimijoiden kanssa käytännöllisiä, luovia ja innovatiivisia ratkaisuja, toimintatapoja tai palveluja, joilla pyritään vastaamaan metropolialueen työelämän tarpeeseen. Yhteisöllinen kehittäminen rakentui yhdessä kaikkien toimijoiden kesken.</a:t>
            </a:r>
            <a:endParaRPr lang="fi-FI" sz="1100" b="1" dirty="0"/>
          </a:p>
          <a:p>
            <a:pPr marL="0" indent="0">
              <a:buNone/>
            </a:pPr>
            <a:r>
              <a:rPr lang="fi-FI" sz="1100" b="1" dirty="0"/>
              <a:t> </a:t>
            </a:r>
          </a:p>
          <a:p>
            <a:pPr marL="0" indent="0">
              <a:buNone/>
            </a:pPr>
            <a:r>
              <a:rPr lang="fi-FI" sz="1100" b="1" dirty="0"/>
              <a:t> </a:t>
            </a:r>
          </a:p>
          <a:p>
            <a:pPr marL="0" indent="0">
              <a:buNone/>
            </a:pPr>
            <a:r>
              <a:rPr lang="fi-FI" sz="1100" b="1" dirty="0"/>
              <a:t> </a:t>
            </a:r>
          </a:p>
          <a:p>
            <a:pPr marL="0" indent="0">
              <a:buNone/>
            </a:pPr>
            <a:r>
              <a:rPr lang="fi-FI" sz="1100" b="1" dirty="0"/>
              <a:t>Helsingissä xx.xx.2013</a:t>
            </a:r>
          </a:p>
          <a:p>
            <a:pPr marL="0" indent="0">
              <a:buNone/>
            </a:pPr>
            <a:r>
              <a:rPr lang="fi-FI" sz="1100" b="1" dirty="0"/>
              <a:t> </a:t>
            </a:r>
          </a:p>
          <a:p>
            <a:pPr marL="0" indent="0">
              <a:buNone/>
            </a:pPr>
            <a:endParaRPr lang="fi-FI" sz="1100" dirty="0"/>
          </a:p>
        </p:txBody>
      </p:sp>
      <p:sp>
        <p:nvSpPr>
          <p:cNvPr id="4" name="Alatunnisteen paikkamerkki 3"/>
          <p:cNvSpPr>
            <a:spLocks noGrp="1"/>
          </p:cNvSpPr>
          <p:nvPr>
            <p:ph type="ftr" sz="quarter" idx="10"/>
          </p:nvPr>
        </p:nvSpPr>
        <p:spPr/>
        <p:txBody>
          <a:bodyPr/>
          <a:lstStyle/>
          <a:p>
            <a:pPr>
              <a:defRPr/>
            </a:pPr>
            <a:r>
              <a:rPr lang="fi-FI" dirty="0" smtClean="0"/>
              <a:t>Kalvosarjan tekijän nimi</a:t>
            </a:r>
            <a:endParaRPr lang="fi-FI" dirty="0"/>
          </a:p>
        </p:txBody>
      </p:sp>
      <p:sp>
        <p:nvSpPr>
          <p:cNvPr id="5" name="Dian numeron paikkamerkki 4"/>
          <p:cNvSpPr>
            <a:spLocks noGrp="1"/>
          </p:cNvSpPr>
          <p:nvPr>
            <p:ph type="sldNum" sz="quarter" idx="11"/>
          </p:nvPr>
        </p:nvSpPr>
        <p:spPr/>
        <p:txBody>
          <a:bodyPr/>
          <a:lstStyle/>
          <a:p>
            <a:pPr>
              <a:defRPr/>
            </a:pPr>
            <a:fld id="{DD6A4AAD-F724-42AB-8557-AB427AE11B6F}" type="slidenum">
              <a:rPr lang="fi-FI" smtClean="0"/>
              <a:pPr>
                <a:defRPr/>
              </a:pPr>
              <a:t>16</a:t>
            </a:fld>
            <a:endParaRPr lang="fi-FI"/>
          </a:p>
        </p:txBody>
      </p:sp>
      <p:sp>
        <p:nvSpPr>
          <p:cNvPr id="6" name="Päivämäärän paikkamerkki 5"/>
          <p:cNvSpPr>
            <a:spLocks noGrp="1"/>
          </p:cNvSpPr>
          <p:nvPr>
            <p:ph type="dt" sz="half" idx="12"/>
          </p:nvPr>
        </p:nvSpPr>
        <p:spPr/>
        <p:txBody>
          <a:bodyPr/>
          <a:lstStyle/>
          <a:p>
            <a:pPr>
              <a:defRPr/>
            </a:pPr>
            <a:endParaRPr lang="fi-FI" dirty="0"/>
          </a:p>
        </p:txBody>
      </p:sp>
      <p:sp>
        <p:nvSpPr>
          <p:cNvPr id="7" name="Tekstiruutu 6"/>
          <p:cNvSpPr txBox="1"/>
          <p:nvPr/>
        </p:nvSpPr>
        <p:spPr>
          <a:xfrm>
            <a:off x="4928259" y="446059"/>
            <a:ext cx="3946145" cy="461665"/>
          </a:xfrm>
          <a:prstGeom prst="rect">
            <a:avLst/>
          </a:prstGeom>
          <a:noFill/>
        </p:spPr>
        <p:txBody>
          <a:bodyPr wrap="none" rtlCol="0">
            <a:spAutoFit/>
          </a:bodyPr>
          <a:lstStyle/>
          <a:p>
            <a:r>
              <a:rPr lang="fi-FI" dirty="0" smtClean="0"/>
              <a:t>Haluatko jotain tähän lisää?</a:t>
            </a:r>
            <a:endParaRPr lang="fi-FI" dirty="0"/>
          </a:p>
        </p:txBody>
      </p:sp>
    </p:spTree>
    <p:extLst>
      <p:ext uri="{BB962C8B-B14F-4D97-AF65-F5344CB8AC3E}">
        <p14:creationId xmlns:p14="http://schemas.microsoft.com/office/powerpoint/2010/main" val="2755914127"/>
      </p:ext>
    </p:extLst>
  </p:cSld>
  <p:clrMapOvr>
    <a:masterClrMapping/>
  </p:clrMapOvr>
  <p:transition>
    <p:wipe di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endParaRPr lang="fi-FI"/>
          </a:p>
        </p:txBody>
      </p:sp>
      <p:sp>
        <p:nvSpPr>
          <p:cNvPr id="4" name="Alatunnisteen paikkamerkki 3"/>
          <p:cNvSpPr>
            <a:spLocks noGrp="1"/>
          </p:cNvSpPr>
          <p:nvPr>
            <p:ph type="ftr" sz="quarter" idx="10"/>
          </p:nvPr>
        </p:nvSpPr>
        <p:spPr/>
        <p:txBody>
          <a:bodyPr/>
          <a:lstStyle/>
          <a:p>
            <a:pPr>
              <a:defRPr/>
            </a:pPr>
            <a:r>
              <a:rPr lang="fi-FI" smtClean="0"/>
              <a:t>Kalvosarjan tekijän nimi</a:t>
            </a:r>
            <a:endParaRPr lang="fi-FI"/>
          </a:p>
        </p:txBody>
      </p:sp>
      <p:sp>
        <p:nvSpPr>
          <p:cNvPr id="5" name="Dian numeron paikkamerkki 4"/>
          <p:cNvSpPr>
            <a:spLocks noGrp="1"/>
          </p:cNvSpPr>
          <p:nvPr>
            <p:ph type="sldNum" sz="quarter" idx="11"/>
          </p:nvPr>
        </p:nvSpPr>
        <p:spPr/>
        <p:txBody>
          <a:bodyPr/>
          <a:lstStyle/>
          <a:p>
            <a:pPr>
              <a:defRPr/>
            </a:pPr>
            <a:fld id="{DD6A4AAD-F724-42AB-8557-AB427AE11B6F}" type="slidenum">
              <a:rPr lang="fi-FI" smtClean="0"/>
              <a:pPr>
                <a:defRPr/>
              </a:pPr>
              <a:t>17</a:t>
            </a:fld>
            <a:endParaRPr lang="fi-FI"/>
          </a:p>
        </p:txBody>
      </p:sp>
      <p:sp>
        <p:nvSpPr>
          <p:cNvPr id="6" name="Päivämäärän paikkamerkki 5"/>
          <p:cNvSpPr>
            <a:spLocks noGrp="1"/>
          </p:cNvSpPr>
          <p:nvPr>
            <p:ph type="dt" sz="half" idx="12"/>
          </p:nvPr>
        </p:nvSpPr>
        <p:spPr/>
        <p:txBody>
          <a:bodyPr/>
          <a:lstStyle/>
          <a:p>
            <a:pPr>
              <a:defRPr/>
            </a:pPr>
            <a:endParaRPr lang="fi-FI" dirty="0"/>
          </a:p>
        </p:txBody>
      </p:sp>
      <p:sp>
        <p:nvSpPr>
          <p:cNvPr id="8" name="Sisällön paikkamerkki 7"/>
          <p:cNvSpPr>
            <a:spLocks noGrp="1"/>
          </p:cNvSpPr>
          <p:nvPr>
            <p:ph idx="1"/>
          </p:nvPr>
        </p:nvSpPr>
        <p:spPr/>
        <p:txBody>
          <a:bodyPr/>
          <a:lstStyle/>
          <a:p>
            <a:endParaRPr lang="fi-FI"/>
          </a:p>
        </p:txBody>
      </p:sp>
      <p:graphicFrame>
        <p:nvGraphicFramePr>
          <p:cNvPr id="9" name="Table 3"/>
          <p:cNvGraphicFramePr>
            <a:graphicFrameLocks noGrp="1"/>
          </p:cNvGraphicFramePr>
          <p:nvPr>
            <p:extLst>
              <p:ext uri="{D42A27DB-BD31-4B8C-83A1-F6EECF244321}">
                <p14:modId xmlns:p14="http://schemas.microsoft.com/office/powerpoint/2010/main" val="126109068"/>
              </p:ext>
            </p:extLst>
          </p:nvPr>
        </p:nvGraphicFramePr>
        <p:xfrm>
          <a:off x="-1" y="2"/>
          <a:ext cx="9250876" cy="6858000"/>
        </p:xfrm>
        <a:graphic>
          <a:graphicData uri="http://schemas.openxmlformats.org/drawingml/2006/table">
            <a:tbl>
              <a:tblPr firstRow="1" firstCol="1" bandRow="1">
                <a:tableStyleId>{073A0DAA-6AF3-43AB-8588-CEC1D06C72B9}</a:tableStyleId>
              </a:tblPr>
              <a:tblGrid>
                <a:gridCol w="2250450"/>
                <a:gridCol w="2250450"/>
                <a:gridCol w="2250450"/>
                <a:gridCol w="2499526"/>
              </a:tblGrid>
              <a:tr h="486656">
                <a:tc>
                  <a:txBody>
                    <a:bodyPr/>
                    <a:lstStyle/>
                    <a:p>
                      <a:pPr>
                        <a:lnSpc>
                          <a:spcPct val="115000"/>
                        </a:lnSpc>
                        <a:spcBef>
                          <a:spcPts val="375"/>
                        </a:spcBef>
                        <a:spcAft>
                          <a:spcPts val="375"/>
                        </a:spcAft>
                      </a:pPr>
                      <a:r>
                        <a:rPr lang="fi-FI" sz="1200" dirty="0">
                          <a:effectLst/>
                        </a:rPr>
                        <a:t>Arviointikohteet </a:t>
                      </a:r>
                      <a:br>
                        <a:rPr lang="fi-FI" sz="1200" dirty="0">
                          <a:effectLst/>
                        </a:rPr>
                      </a:br>
                      <a:r>
                        <a:rPr lang="fi-FI" sz="1200" dirty="0">
                          <a:effectLst/>
                        </a:rPr>
                        <a:t>  </a:t>
                      </a:r>
                      <a:endParaRPr lang="fi-FI" sz="1600" dirty="0">
                        <a:effectLst/>
                        <a:latin typeface="Tahoma"/>
                        <a:ea typeface="Calibri"/>
                        <a:cs typeface="Times New Roman"/>
                      </a:endParaRPr>
                    </a:p>
                  </a:txBody>
                  <a:tcPr marL="30240" marR="30240" marT="30240" marB="30240"/>
                </a:tc>
                <a:tc>
                  <a:txBody>
                    <a:bodyPr/>
                    <a:lstStyle/>
                    <a:p>
                      <a:pPr>
                        <a:lnSpc>
                          <a:spcPct val="115000"/>
                        </a:lnSpc>
                        <a:spcBef>
                          <a:spcPts val="375"/>
                        </a:spcBef>
                        <a:spcAft>
                          <a:spcPts val="375"/>
                        </a:spcAft>
                      </a:pPr>
                      <a:r>
                        <a:rPr lang="fi-FI" sz="1200" dirty="0">
                          <a:effectLst/>
                        </a:rPr>
                        <a:t>Kiitettävä (5) </a:t>
                      </a:r>
                      <a:endParaRPr lang="fi-FI" sz="1600" dirty="0">
                        <a:effectLst/>
                        <a:latin typeface="Tahoma"/>
                        <a:ea typeface="Calibri"/>
                        <a:cs typeface="Times New Roman"/>
                      </a:endParaRPr>
                    </a:p>
                  </a:txBody>
                  <a:tcPr marL="30240" marR="30240" marT="30240" marB="30240"/>
                </a:tc>
                <a:tc>
                  <a:txBody>
                    <a:bodyPr/>
                    <a:lstStyle/>
                    <a:p>
                      <a:pPr>
                        <a:lnSpc>
                          <a:spcPct val="115000"/>
                        </a:lnSpc>
                        <a:spcBef>
                          <a:spcPts val="375"/>
                        </a:spcBef>
                        <a:spcAft>
                          <a:spcPts val="375"/>
                        </a:spcAft>
                      </a:pPr>
                      <a:r>
                        <a:rPr lang="fi-FI" sz="1200">
                          <a:effectLst/>
                        </a:rPr>
                        <a:t>Hyvä (4-3) </a:t>
                      </a:r>
                      <a:endParaRPr lang="fi-FI" sz="1600">
                        <a:effectLst/>
                        <a:latin typeface="Tahoma"/>
                        <a:ea typeface="Calibri"/>
                        <a:cs typeface="Times New Roman"/>
                      </a:endParaRPr>
                    </a:p>
                  </a:txBody>
                  <a:tcPr marL="30240" marR="30240" marT="30240" marB="30240"/>
                </a:tc>
                <a:tc>
                  <a:txBody>
                    <a:bodyPr/>
                    <a:lstStyle/>
                    <a:p>
                      <a:pPr>
                        <a:lnSpc>
                          <a:spcPct val="115000"/>
                        </a:lnSpc>
                        <a:spcBef>
                          <a:spcPts val="375"/>
                        </a:spcBef>
                        <a:spcAft>
                          <a:spcPts val="375"/>
                        </a:spcAft>
                      </a:pPr>
                      <a:r>
                        <a:rPr lang="fi-FI" sz="1200">
                          <a:effectLst/>
                        </a:rPr>
                        <a:t>Tyydyttävä (2-1) </a:t>
                      </a:r>
                      <a:endParaRPr lang="fi-FI" sz="1600">
                        <a:effectLst/>
                        <a:latin typeface="Tahoma"/>
                        <a:ea typeface="Calibri"/>
                        <a:cs typeface="Times New Roman"/>
                      </a:endParaRPr>
                    </a:p>
                  </a:txBody>
                  <a:tcPr marL="30240" marR="30240" marT="30240" marB="30240"/>
                </a:tc>
              </a:tr>
              <a:tr h="1371600">
                <a:tc>
                  <a:txBody>
                    <a:bodyPr/>
                    <a:lstStyle/>
                    <a:p>
                      <a:pPr>
                        <a:lnSpc>
                          <a:spcPct val="115000"/>
                        </a:lnSpc>
                        <a:spcBef>
                          <a:spcPts val="375"/>
                        </a:spcBef>
                        <a:spcAft>
                          <a:spcPts val="375"/>
                        </a:spcAft>
                      </a:pPr>
                      <a:r>
                        <a:rPr lang="fi-FI" sz="1200" dirty="0">
                          <a:effectLst/>
                        </a:rPr>
                        <a:t>Projekti- ja verkosto-osaaminen </a:t>
                      </a:r>
                      <a:endParaRPr lang="fi-FI" sz="1600" dirty="0">
                        <a:effectLst/>
                        <a:latin typeface="Tahoma"/>
                        <a:ea typeface="Calibri"/>
                        <a:cs typeface="Times New Roman"/>
                      </a:endParaRPr>
                    </a:p>
                  </a:txBody>
                  <a:tcPr marL="30240" marR="30240" marT="30240" marB="30240"/>
                </a:tc>
                <a:tc>
                  <a:txBody>
                    <a:bodyPr/>
                    <a:lstStyle/>
                    <a:p>
                      <a:pPr>
                        <a:lnSpc>
                          <a:spcPct val="115000"/>
                        </a:lnSpc>
                        <a:spcBef>
                          <a:spcPts val="375"/>
                        </a:spcBef>
                        <a:spcAft>
                          <a:spcPts val="375"/>
                        </a:spcAft>
                      </a:pPr>
                      <a:r>
                        <a:rPr lang="fi-FI" sz="1200" dirty="0">
                          <a:effectLst/>
                        </a:rPr>
                        <a:t>Opiskelija soveltaa ansiokkaasti projekti- ja verkostotyöskentelyn perusteita ja osaamistaan alueellisessa, valtakunnallisessa tai kansainvälisessä kehittämistyössä. </a:t>
                      </a:r>
                      <a:endParaRPr lang="fi-FI" sz="1600" dirty="0">
                        <a:effectLst/>
                        <a:latin typeface="Tahoma"/>
                        <a:ea typeface="Calibri"/>
                        <a:cs typeface="Times New Roman"/>
                      </a:endParaRPr>
                    </a:p>
                  </a:txBody>
                  <a:tcPr marL="30240" marR="30240" marT="30240" marB="30240"/>
                </a:tc>
                <a:tc>
                  <a:txBody>
                    <a:bodyPr/>
                    <a:lstStyle/>
                    <a:p>
                      <a:pPr>
                        <a:lnSpc>
                          <a:spcPct val="115000"/>
                        </a:lnSpc>
                        <a:spcBef>
                          <a:spcPts val="375"/>
                        </a:spcBef>
                        <a:spcAft>
                          <a:spcPts val="375"/>
                        </a:spcAft>
                      </a:pPr>
                      <a:r>
                        <a:rPr lang="fi-FI" sz="1200">
                          <a:effectLst/>
                        </a:rPr>
                        <a:t>Opiskelija käyttää projekti- ja verkostotyöskentelyn perusteita ja osaamistaan alueellisessa, valtakunnallisessa tai kansainvälisessä kehittämistyössä. </a:t>
                      </a:r>
                      <a:endParaRPr lang="fi-FI" sz="1600">
                        <a:effectLst/>
                        <a:latin typeface="Tahoma"/>
                        <a:ea typeface="Calibri"/>
                        <a:cs typeface="Times New Roman"/>
                      </a:endParaRPr>
                    </a:p>
                  </a:txBody>
                  <a:tcPr marL="30240" marR="30240" marT="30240" marB="30240"/>
                </a:tc>
                <a:tc>
                  <a:txBody>
                    <a:bodyPr/>
                    <a:lstStyle/>
                    <a:p>
                      <a:pPr>
                        <a:lnSpc>
                          <a:spcPct val="115000"/>
                        </a:lnSpc>
                        <a:spcBef>
                          <a:spcPts val="375"/>
                        </a:spcBef>
                        <a:spcAft>
                          <a:spcPts val="375"/>
                        </a:spcAft>
                      </a:pPr>
                      <a:r>
                        <a:rPr lang="fi-FI" sz="1200">
                          <a:effectLst/>
                        </a:rPr>
                        <a:t>Opiskelija tietää projekti- ja verkostotyöskentelyn perusteet. Opiskelija tunnistaa projekti- ja verkosto-osaamistaan </a:t>
                      </a:r>
                      <a:endParaRPr lang="fi-FI" sz="1600">
                        <a:effectLst/>
                        <a:latin typeface="Tahoma"/>
                        <a:ea typeface="Calibri"/>
                        <a:cs typeface="Times New Roman"/>
                      </a:endParaRPr>
                    </a:p>
                  </a:txBody>
                  <a:tcPr marL="30240" marR="30240" marT="30240" marB="30240"/>
                </a:tc>
              </a:tr>
              <a:tr h="2256544">
                <a:tc>
                  <a:txBody>
                    <a:bodyPr/>
                    <a:lstStyle/>
                    <a:p>
                      <a:pPr>
                        <a:lnSpc>
                          <a:spcPct val="115000"/>
                        </a:lnSpc>
                        <a:spcBef>
                          <a:spcPts val="375"/>
                        </a:spcBef>
                        <a:spcAft>
                          <a:spcPts val="375"/>
                        </a:spcAft>
                      </a:pPr>
                      <a:r>
                        <a:rPr lang="fi-FI" sz="1200" dirty="0">
                          <a:effectLst/>
                        </a:rPr>
                        <a:t>Yhteistoiminnallisuus, ryhmätyö-, neuvottelu- ja viestintäosaaminen </a:t>
                      </a:r>
                      <a:endParaRPr lang="fi-FI" sz="1600" dirty="0">
                        <a:effectLst/>
                        <a:latin typeface="Tahoma"/>
                        <a:ea typeface="Calibri"/>
                        <a:cs typeface="Times New Roman"/>
                      </a:endParaRPr>
                    </a:p>
                  </a:txBody>
                  <a:tcPr marL="30240" marR="30240" marT="30240" marB="30240"/>
                </a:tc>
                <a:tc>
                  <a:txBody>
                    <a:bodyPr/>
                    <a:lstStyle/>
                    <a:p>
                      <a:pPr>
                        <a:lnSpc>
                          <a:spcPct val="115000"/>
                        </a:lnSpc>
                        <a:spcBef>
                          <a:spcPts val="375"/>
                        </a:spcBef>
                        <a:spcAft>
                          <a:spcPts val="375"/>
                        </a:spcAft>
                      </a:pPr>
                      <a:r>
                        <a:rPr lang="fi-FI" sz="1200">
                          <a:effectLst/>
                        </a:rPr>
                        <a:t>Opiskelija analysoi ja kehittää monipuolisesti yhteistyö- ja viestintäosaamistaan yhteisöllisessä kehittämisprosessissa ja päätöksenteossa. Opiskelija osaa tulkita yhteistoiminnallista neuvottelukulttuuria ja rakentaa sitä muiden toimijoiden kanssa. </a:t>
                      </a:r>
                      <a:endParaRPr lang="fi-FI" sz="1600">
                        <a:effectLst/>
                        <a:latin typeface="Tahoma"/>
                        <a:ea typeface="Calibri"/>
                        <a:cs typeface="Times New Roman"/>
                      </a:endParaRPr>
                    </a:p>
                  </a:txBody>
                  <a:tcPr marL="30240" marR="30240" marT="30240" marB="30240"/>
                </a:tc>
                <a:tc>
                  <a:txBody>
                    <a:bodyPr/>
                    <a:lstStyle/>
                    <a:p>
                      <a:pPr>
                        <a:lnSpc>
                          <a:spcPct val="115000"/>
                        </a:lnSpc>
                        <a:spcBef>
                          <a:spcPts val="375"/>
                        </a:spcBef>
                        <a:spcAft>
                          <a:spcPts val="375"/>
                        </a:spcAft>
                      </a:pPr>
                      <a:r>
                        <a:rPr lang="fi-FI" sz="1200" dirty="0">
                          <a:effectLst/>
                        </a:rPr>
                        <a:t>Opiskelija käyttää tarkoituksenmukaisesti yhteistyö- ja viestintäosaamistaan yhteisöllisessä kehittämisprosessissa ja päätöksenteossa. Opiskelija luo yhteistoiminnallista neuvottelukulttuuria muiden toimijoiden kanssa </a:t>
                      </a:r>
                      <a:endParaRPr lang="fi-FI" sz="1600" dirty="0">
                        <a:effectLst/>
                        <a:latin typeface="Tahoma"/>
                        <a:ea typeface="Calibri"/>
                        <a:cs typeface="Times New Roman"/>
                      </a:endParaRPr>
                    </a:p>
                  </a:txBody>
                  <a:tcPr marL="30240" marR="30240" marT="30240" marB="30240"/>
                </a:tc>
                <a:tc>
                  <a:txBody>
                    <a:bodyPr/>
                    <a:lstStyle/>
                    <a:p>
                      <a:pPr>
                        <a:lnSpc>
                          <a:spcPct val="115000"/>
                        </a:lnSpc>
                        <a:spcBef>
                          <a:spcPts val="375"/>
                        </a:spcBef>
                        <a:spcAft>
                          <a:spcPts val="375"/>
                        </a:spcAft>
                      </a:pPr>
                      <a:r>
                        <a:rPr lang="fi-FI" sz="1200" dirty="0">
                          <a:effectLst/>
                        </a:rPr>
                        <a:t>Opiskelija käyttää yhteistyö- ja viestintäosaamistaan ja hyödyntää niitä kehittämisprosessissa ja päätöksenteossa. </a:t>
                      </a:r>
                      <a:endParaRPr lang="fi-FI" sz="1600" dirty="0">
                        <a:effectLst/>
                        <a:latin typeface="Tahoma"/>
                        <a:ea typeface="Calibri"/>
                        <a:cs typeface="Times New Roman"/>
                      </a:endParaRPr>
                    </a:p>
                  </a:txBody>
                  <a:tcPr marL="30240" marR="30240" marT="30240" marB="30240"/>
                </a:tc>
              </a:tr>
              <a:tr h="1150364">
                <a:tc>
                  <a:txBody>
                    <a:bodyPr/>
                    <a:lstStyle/>
                    <a:p>
                      <a:pPr>
                        <a:lnSpc>
                          <a:spcPct val="115000"/>
                        </a:lnSpc>
                        <a:spcBef>
                          <a:spcPts val="375"/>
                        </a:spcBef>
                        <a:spcAft>
                          <a:spcPts val="375"/>
                        </a:spcAft>
                      </a:pPr>
                      <a:r>
                        <a:rPr lang="fi-FI" sz="1200">
                          <a:effectLst/>
                        </a:rPr>
                        <a:t>Asiantuntijaosaaminen </a:t>
                      </a:r>
                      <a:endParaRPr lang="fi-FI" sz="1600">
                        <a:effectLst/>
                        <a:latin typeface="Tahoma"/>
                        <a:ea typeface="Calibri"/>
                        <a:cs typeface="Times New Roman"/>
                      </a:endParaRPr>
                    </a:p>
                  </a:txBody>
                  <a:tcPr marL="30240" marR="30240" marT="30240" marB="30240"/>
                </a:tc>
                <a:tc>
                  <a:txBody>
                    <a:bodyPr/>
                    <a:lstStyle/>
                    <a:p>
                      <a:pPr>
                        <a:lnSpc>
                          <a:spcPct val="115000"/>
                        </a:lnSpc>
                        <a:spcBef>
                          <a:spcPts val="375"/>
                        </a:spcBef>
                        <a:spcAft>
                          <a:spcPts val="375"/>
                        </a:spcAft>
                      </a:pPr>
                      <a:r>
                        <a:rPr lang="fi-FI" sz="1200">
                          <a:effectLst/>
                        </a:rPr>
                        <a:t>Opiskelija analysoi ja kehittää asiantuntijaosaamistaan ja tuo sen moniasiantuntijuuteen perustuvaan toimintaan.   </a:t>
                      </a:r>
                      <a:endParaRPr lang="fi-FI" sz="1600">
                        <a:effectLst/>
                        <a:latin typeface="Tahoma"/>
                        <a:ea typeface="Calibri"/>
                        <a:cs typeface="Times New Roman"/>
                      </a:endParaRPr>
                    </a:p>
                  </a:txBody>
                  <a:tcPr marL="30240" marR="30240" marT="30240" marB="30240"/>
                </a:tc>
                <a:tc>
                  <a:txBody>
                    <a:bodyPr/>
                    <a:lstStyle/>
                    <a:p>
                      <a:pPr>
                        <a:lnSpc>
                          <a:spcPct val="115000"/>
                        </a:lnSpc>
                        <a:spcBef>
                          <a:spcPts val="375"/>
                        </a:spcBef>
                        <a:spcAft>
                          <a:spcPts val="375"/>
                        </a:spcAft>
                      </a:pPr>
                      <a:r>
                        <a:rPr lang="fi-FI" sz="1200">
                          <a:effectLst/>
                        </a:rPr>
                        <a:t>Opiskelija hyödyntää omaa asiantuntijaosaamistaan ja tuo sen moniasiantuntijuuteen perustuvaan toimintaan.  </a:t>
                      </a:r>
                      <a:endParaRPr lang="fi-FI" sz="1600">
                        <a:effectLst/>
                        <a:latin typeface="Tahoma"/>
                        <a:ea typeface="Calibri"/>
                        <a:cs typeface="Times New Roman"/>
                      </a:endParaRPr>
                    </a:p>
                  </a:txBody>
                  <a:tcPr marL="30240" marR="30240" marT="30240" marB="30240"/>
                </a:tc>
                <a:tc>
                  <a:txBody>
                    <a:bodyPr/>
                    <a:lstStyle/>
                    <a:p>
                      <a:pPr>
                        <a:lnSpc>
                          <a:spcPct val="115000"/>
                        </a:lnSpc>
                        <a:spcBef>
                          <a:spcPts val="375"/>
                        </a:spcBef>
                        <a:spcAft>
                          <a:spcPts val="375"/>
                        </a:spcAft>
                      </a:pPr>
                      <a:r>
                        <a:rPr lang="fi-FI" sz="1200">
                          <a:effectLst/>
                        </a:rPr>
                        <a:t>Opiskelija tunnistaa ja osaa määritellä omaa asiantuntijaosaamistaan ja tuo sitä osittain moniasiantuntijuuteen perustuvaan toimintaa. </a:t>
                      </a:r>
                      <a:endParaRPr lang="fi-FI" sz="1600">
                        <a:effectLst/>
                        <a:latin typeface="Tahoma"/>
                        <a:ea typeface="Calibri"/>
                        <a:cs typeface="Times New Roman"/>
                      </a:endParaRPr>
                    </a:p>
                  </a:txBody>
                  <a:tcPr marL="30240" marR="30240" marT="30240" marB="30240"/>
                </a:tc>
              </a:tr>
              <a:tr h="1592836">
                <a:tc>
                  <a:txBody>
                    <a:bodyPr/>
                    <a:lstStyle/>
                    <a:p>
                      <a:pPr>
                        <a:lnSpc>
                          <a:spcPct val="115000"/>
                        </a:lnSpc>
                        <a:spcBef>
                          <a:spcPts val="375"/>
                        </a:spcBef>
                        <a:spcAft>
                          <a:spcPts val="1200"/>
                        </a:spcAft>
                      </a:pPr>
                      <a:r>
                        <a:rPr lang="fi-FI" sz="1200">
                          <a:effectLst/>
                        </a:rPr>
                        <a:t>Ongelmanratkaisu-, kehittämis- ja uudistamis-osaaminen </a:t>
                      </a:r>
                      <a:endParaRPr lang="fi-FI" sz="1600">
                        <a:effectLst/>
                        <a:latin typeface="Tahoma"/>
                        <a:ea typeface="Calibri"/>
                        <a:cs typeface="Times New Roman"/>
                      </a:endParaRPr>
                    </a:p>
                  </a:txBody>
                  <a:tcPr marL="30240" marR="30240" marT="30240" marB="30240"/>
                </a:tc>
                <a:tc>
                  <a:txBody>
                    <a:bodyPr/>
                    <a:lstStyle/>
                    <a:p>
                      <a:pPr>
                        <a:lnSpc>
                          <a:spcPct val="115000"/>
                        </a:lnSpc>
                        <a:spcBef>
                          <a:spcPts val="375"/>
                        </a:spcBef>
                        <a:spcAft>
                          <a:spcPts val="375"/>
                        </a:spcAft>
                      </a:pPr>
                      <a:r>
                        <a:rPr lang="fi-FI" sz="1200">
                          <a:effectLst/>
                        </a:rPr>
                        <a:t>Opiskelija kehittää muiden toimijoiden kanssa käytännöllisiä, luovia ja innovatiivisia ratkaisuja, toimintatapoja tai palveluja, joilla vastataan metropolialueen monimuotoisiin tarpeisiin. </a:t>
                      </a:r>
                      <a:endParaRPr lang="fi-FI" sz="1600">
                        <a:effectLst/>
                        <a:latin typeface="Tahoma"/>
                        <a:ea typeface="Calibri"/>
                        <a:cs typeface="Times New Roman"/>
                      </a:endParaRPr>
                    </a:p>
                  </a:txBody>
                  <a:tcPr marL="30240" marR="30240" marT="30240" marB="30240"/>
                </a:tc>
                <a:tc>
                  <a:txBody>
                    <a:bodyPr/>
                    <a:lstStyle/>
                    <a:p>
                      <a:pPr>
                        <a:lnSpc>
                          <a:spcPct val="115000"/>
                        </a:lnSpc>
                        <a:spcBef>
                          <a:spcPts val="375"/>
                        </a:spcBef>
                        <a:spcAft>
                          <a:spcPts val="375"/>
                        </a:spcAft>
                      </a:pPr>
                      <a:r>
                        <a:rPr lang="fi-FI" sz="1200">
                          <a:effectLst/>
                        </a:rPr>
                        <a:t>Opiskelija kehittää toimijoiden kanssa käytännöllisiä ratkaisuja, toimintatapoja tai palveluja, joilla vastataan metropolialueen monimuotoisiin tarpeisiin. </a:t>
                      </a:r>
                      <a:endParaRPr lang="fi-FI" sz="1600">
                        <a:effectLst/>
                        <a:latin typeface="Tahoma"/>
                        <a:ea typeface="Calibri"/>
                        <a:cs typeface="Times New Roman"/>
                      </a:endParaRPr>
                    </a:p>
                  </a:txBody>
                  <a:tcPr marL="30240" marR="30240" marT="30240" marB="30240"/>
                </a:tc>
                <a:tc>
                  <a:txBody>
                    <a:bodyPr/>
                    <a:lstStyle/>
                    <a:p>
                      <a:pPr>
                        <a:lnSpc>
                          <a:spcPct val="115000"/>
                        </a:lnSpc>
                        <a:spcBef>
                          <a:spcPts val="375"/>
                        </a:spcBef>
                        <a:spcAft>
                          <a:spcPts val="375"/>
                        </a:spcAft>
                      </a:pPr>
                      <a:r>
                        <a:rPr lang="fi-FI" sz="1200" dirty="0">
                          <a:effectLst/>
                        </a:rPr>
                        <a:t>Opiskelija on mukana kehittämässä toimintatapoja tai palveluja. </a:t>
                      </a:r>
                      <a:endParaRPr lang="fi-FI" sz="1600" dirty="0">
                        <a:effectLst/>
                        <a:latin typeface="Tahoma"/>
                        <a:ea typeface="Calibri"/>
                        <a:cs typeface="Times New Roman"/>
                      </a:endParaRPr>
                    </a:p>
                  </a:txBody>
                  <a:tcPr marL="30240" marR="30240" marT="30240" marB="30240"/>
                </a:tc>
              </a:tr>
            </a:tbl>
          </a:graphicData>
        </a:graphic>
      </p:graphicFrame>
    </p:spTree>
    <p:extLst>
      <p:ext uri="{BB962C8B-B14F-4D97-AF65-F5344CB8AC3E}">
        <p14:creationId xmlns:p14="http://schemas.microsoft.com/office/powerpoint/2010/main" val="3752107193"/>
      </p:ext>
    </p:extLst>
  </p:cSld>
  <p:clrMapOvr>
    <a:masterClrMapping/>
  </p:clrMapOvr>
  <p:transition>
    <p:wipe di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Arviointikriteerit</a:t>
            </a:r>
            <a:endParaRPr lang="fi-FI" dirty="0"/>
          </a:p>
        </p:txBody>
      </p:sp>
      <p:sp>
        <p:nvSpPr>
          <p:cNvPr id="3" name="Sisällön paikkamerkki 2"/>
          <p:cNvSpPr>
            <a:spLocks noGrp="1"/>
          </p:cNvSpPr>
          <p:nvPr>
            <p:ph idx="1"/>
          </p:nvPr>
        </p:nvSpPr>
        <p:spPr/>
        <p:txBody>
          <a:bodyPr/>
          <a:lstStyle/>
          <a:p>
            <a:r>
              <a:rPr lang="fi-FI" dirty="0" smtClean="0"/>
              <a:t>Jokainen tiimin jäsen miettii omaa osaamistaan projektin jälkeen arviointikohteiden mukaisesti (ks. Seuraava kalvo)</a:t>
            </a:r>
          </a:p>
          <a:p>
            <a:r>
              <a:rPr lang="fi-FI" dirty="0" smtClean="0"/>
              <a:t>Vertaisarvioinnissa keskustelemme opitusta suhteessa arviointikohteisiin.</a:t>
            </a:r>
          </a:p>
          <a:p>
            <a:r>
              <a:rPr lang="fi-FI" dirty="0" smtClean="0"/>
              <a:t>Ryhmän jäsenet voivat saada eri arvosanoja, eri määrän opintopisteitä</a:t>
            </a:r>
          </a:p>
          <a:p>
            <a:r>
              <a:rPr lang="fi-FI" dirty="0" smtClean="0"/>
              <a:t>Myös hyväksytty/ hylätty arviointi on mahdollista ottaa käyttöön tapauskohtaisesti</a:t>
            </a:r>
          </a:p>
          <a:p>
            <a:r>
              <a:rPr lang="fi-FI" dirty="0" smtClean="0"/>
              <a:t>Merkitse etukäteen oma arviosi esim. punaisella rastilla jokaiseen kohtaan</a:t>
            </a:r>
          </a:p>
          <a:p>
            <a:endParaRPr lang="fi-FI" dirty="0"/>
          </a:p>
        </p:txBody>
      </p:sp>
      <p:sp>
        <p:nvSpPr>
          <p:cNvPr id="4" name="Alatunnisteen paikkamerkki 3"/>
          <p:cNvSpPr>
            <a:spLocks noGrp="1"/>
          </p:cNvSpPr>
          <p:nvPr>
            <p:ph type="ftr" sz="quarter" idx="10"/>
          </p:nvPr>
        </p:nvSpPr>
        <p:spPr/>
        <p:txBody>
          <a:bodyPr/>
          <a:lstStyle/>
          <a:p>
            <a:pPr>
              <a:defRPr/>
            </a:pPr>
            <a:r>
              <a:rPr lang="fi-FI" smtClean="0"/>
              <a:t>Kalvosarjan tekijän nimi</a:t>
            </a:r>
            <a:endParaRPr lang="fi-FI"/>
          </a:p>
        </p:txBody>
      </p:sp>
      <p:sp>
        <p:nvSpPr>
          <p:cNvPr id="5" name="Dian numeron paikkamerkki 4"/>
          <p:cNvSpPr>
            <a:spLocks noGrp="1"/>
          </p:cNvSpPr>
          <p:nvPr>
            <p:ph type="sldNum" sz="quarter" idx="11"/>
          </p:nvPr>
        </p:nvSpPr>
        <p:spPr/>
        <p:txBody>
          <a:bodyPr/>
          <a:lstStyle/>
          <a:p>
            <a:pPr>
              <a:defRPr/>
            </a:pPr>
            <a:fld id="{DD6A4AAD-F724-42AB-8557-AB427AE11B6F}" type="slidenum">
              <a:rPr lang="fi-FI" smtClean="0"/>
              <a:pPr>
                <a:defRPr/>
              </a:pPr>
              <a:t>18</a:t>
            </a:fld>
            <a:endParaRPr lang="fi-FI"/>
          </a:p>
        </p:txBody>
      </p:sp>
      <p:sp>
        <p:nvSpPr>
          <p:cNvPr id="6" name="Päivämäärän paikkamerkki 5"/>
          <p:cNvSpPr>
            <a:spLocks noGrp="1"/>
          </p:cNvSpPr>
          <p:nvPr>
            <p:ph type="dt" sz="half" idx="12"/>
          </p:nvPr>
        </p:nvSpPr>
        <p:spPr/>
        <p:txBody>
          <a:bodyPr/>
          <a:lstStyle/>
          <a:p>
            <a:pPr>
              <a:defRPr/>
            </a:pPr>
            <a:endParaRPr lang="fi-FI" dirty="0"/>
          </a:p>
        </p:txBody>
      </p:sp>
    </p:spTree>
    <p:extLst>
      <p:ext uri="{BB962C8B-B14F-4D97-AF65-F5344CB8AC3E}">
        <p14:creationId xmlns:p14="http://schemas.microsoft.com/office/powerpoint/2010/main" val="15884025"/>
      </p:ext>
    </p:extLst>
  </p:cSld>
  <p:clrMapOvr>
    <a:masterClrMapping/>
  </p:clrMapOvr>
  <p:transition>
    <p:wipe di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Tiivistelmä kalvot suomi &amp; englanti</a:t>
            </a:r>
            <a:endParaRPr lang="fi-FI" dirty="0"/>
          </a:p>
        </p:txBody>
      </p:sp>
      <p:sp>
        <p:nvSpPr>
          <p:cNvPr id="3" name="Sisällön paikkamerkki 2"/>
          <p:cNvSpPr>
            <a:spLocks noGrp="1"/>
          </p:cNvSpPr>
          <p:nvPr>
            <p:ph idx="1"/>
          </p:nvPr>
        </p:nvSpPr>
        <p:spPr/>
        <p:txBody>
          <a:bodyPr/>
          <a:lstStyle/>
          <a:p>
            <a:r>
              <a:rPr lang="fi-FI" dirty="0" smtClean="0"/>
              <a:t>Ja lopuksi: ilmoitamme toteutuneesta projektista </a:t>
            </a:r>
            <a:r>
              <a:rPr lang="fi-FI" dirty="0" err="1" smtClean="0"/>
              <a:t>MINNOtoimistoon</a:t>
            </a:r>
            <a:r>
              <a:rPr lang="fi-FI" dirty="0" smtClean="0"/>
              <a:t> </a:t>
            </a:r>
            <a:r>
              <a:rPr lang="fi-FI" dirty="0" err="1" smtClean="0"/>
              <a:t>Metropoliassa</a:t>
            </a:r>
            <a:r>
              <a:rPr lang="fi-FI" dirty="0" smtClean="0"/>
              <a:t>! Kalvopohjat suomeksi ja englanniksi tulevat tämän jälkeen: täytä pohjat lyhyesti. Muista tiimin jäsenten nimet ja koulutusohjelmat!</a:t>
            </a:r>
          </a:p>
          <a:p>
            <a:r>
              <a:rPr lang="fi-FI" dirty="0" smtClean="0"/>
              <a:t>Tehdään, koska </a:t>
            </a:r>
            <a:r>
              <a:rPr lang="fi-FI" dirty="0" err="1" smtClean="0"/>
              <a:t>Metropolialla</a:t>
            </a:r>
            <a:r>
              <a:rPr lang="fi-FI" dirty="0" smtClean="0"/>
              <a:t> on jaettu käyttöoikeus projektin tuloksiin.</a:t>
            </a:r>
          </a:p>
          <a:p>
            <a:endParaRPr lang="fi-FI" dirty="0"/>
          </a:p>
        </p:txBody>
      </p:sp>
      <p:sp>
        <p:nvSpPr>
          <p:cNvPr id="4" name="Alatunnisteen paikkamerkki 3"/>
          <p:cNvSpPr>
            <a:spLocks noGrp="1"/>
          </p:cNvSpPr>
          <p:nvPr>
            <p:ph type="ftr" sz="quarter" idx="10"/>
          </p:nvPr>
        </p:nvSpPr>
        <p:spPr/>
        <p:txBody>
          <a:bodyPr/>
          <a:lstStyle/>
          <a:p>
            <a:pPr>
              <a:defRPr/>
            </a:pPr>
            <a:r>
              <a:rPr lang="fi-FI" smtClean="0"/>
              <a:t>Kalvosarjan tekijän nimi</a:t>
            </a:r>
            <a:endParaRPr lang="fi-FI"/>
          </a:p>
        </p:txBody>
      </p:sp>
      <p:sp>
        <p:nvSpPr>
          <p:cNvPr id="5" name="Dian numeron paikkamerkki 4"/>
          <p:cNvSpPr>
            <a:spLocks noGrp="1"/>
          </p:cNvSpPr>
          <p:nvPr>
            <p:ph type="sldNum" sz="quarter" idx="11"/>
          </p:nvPr>
        </p:nvSpPr>
        <p:spPr/>
        <p:txBody>
          <a:bodyPr/>
          <a:lstStyle/>
          <a:p>
            <a:pPr>
              <a:defRPr/>
            </a:pPr>
            <a:fld id="{DD6A4AAD-F724-42AB-8557-AB427AE11B6F}" type="slidenum">
              <a:rPr lang="fi-FI" smtClean="0"/>
              <a:pPr>
                <a:defRPr/>
              </a:pPr>
              <a:t>19</a:t>
            </a:fld>
            <a:endParaRPr lang="fi-FI"/>
          </a:p>
        </p:txBody>
      </p:sp>
      <p:sp>
        <p:nvSpPr>
          <p:cNvPr id="6" name="Päivämäärän paikkamerkki 5"/>
          <p:cNvSpPr>
            <a:spLocks noGrp="1"/>
          </p:cNvSpPr>
          <p:nvPr>
            <p:ph type="dt" sz="half" idx="12"/>
          </p:nvPr>
        </p:nvSpPr>
        <p:spPr/>
        <p:txBody>
          <a:bodyPr/>
          <a:lstStyle/>
          <a:p>
            <a:pPr>
              <a:defRPr/>
            </a:pPr>
            <a:endParaRPr lang="fi-FI" dirty="0"/>
          </a:p>
        </p:txBody>
      </p:sp>
    </p:spTree>
    <p:extLst>
      <p:ext uri="{BB962C8B-B14F-4D97-AF65-F5344CB8AC3E}">
        <p14:creationId xmlns:p14="http://schemas.microsoft.com/office/powerpoint/2010/main" val="752019183"/>
      </p:ext>
    </p:extLst>
  </p:cSld>
  <p:clrMapOvr>
    <a:masterClrMapping/>
  </p:clrMapOvr>
  <p:transition>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a:xfrm>
            <a:off x="709550" y="1144773"/>
            <a:ext cx="7772400" cy="1470025"/>
          </a:xfrm>
        </p:spPr>
        <p:txBody>
          <a:bodyPr/>
          <a:lstStyle/>
          <a:p>
            <a:r>
              <a:rPr lang="fi-FI" dirty="0" smtClean="0"/>
              <a:t>Tässä kalvosetissä tiimimme esittelee projektin ja siitä opitut asiat loppuraportointituokiossa. (tämä dokumentti on laitettu MINNO –</a:t>
            </a:r>
            <a:r>
              <a:rPr lang="fi-FI" dirty="0" err="1" smtClean="0"/>
              <a:t>Facebookryhmään</a:t>
            </a:r>
            <a:r>
              <a:rPr lang="fi-FI" dirty="0" smtClean="0"/>
              <a:t> ennen tuokiota!)</a:t>
            </a:r>
            <a:endParaRPr lang="fi-FI" dirty="0"/>
          </a:p>
        </p:txBody>
      </p:sp>
      <p:sp>
        <p:nvSpPr>
          <p:cNvPr id="3" name="Alaotsikko 2"/>
          <p:cNvSpPr>
            <a:spLocks noGrp="1"/>
          </p:cNvSpPr>
          <p:nvPr>
            <p:ph type="subTitle" idx="1"/>
          </p:nvPr>
        </p:nvSpPr>
        <p:spPr>
          <a:xfrm>
            <a:off x="2119745" y="3731821"/>
            <a:ext cx="6400800" cy="1752600"/>
          </a:xfrm>
        </p:spPr>
        <p:txBody>
          <a:bodyPr/>
          <a:lstStyle/>
          <a:p>
            <a:pPr algn="r"/>
            <a:r>
              <a:rPr lang="fi-FI" dirty="0" smtClean="0"/>
              <a:t>Tämän esittelydokumentin lisäksi tiimimme koko projektia kuvaava loppuraportti sekä kaikki tuotokset on saatavilla </a:t>
            </a:r>
            <a:r>
              <a:rPr lang="fi-FI" dirty="0" err="1" smtClean="0"/>
              <a:t>FB-ryhmässä</a:t>
            </a:r>
            <a:r>
              <a:rPr lang="fi-FI" dirty="0"/>
              <a:t> </a:t>
            </a:r>
            <a:r>
              <a:rPr lang="fi-FI" dirty="0" smtClean="0"/>
              <a:t>ja on toimitettu tilaajalle ja </a:t>
            </a:r>
            <a:r>
              <a:rPr lang="fi-FI" dirty="0" err="1" smtClean="0"/>
              <a:t>Metropolialle</a:t>
            </a:r>
            <a:r>
              <a:rPr lang="fi-FI" dirty="0" smtClean="0"/>
              <a:t> (</a:t>
            </a:r>
            <a:r>
              <a:rPr lang="fi-FI" dirty="0" err="1" smtClean="0"/>
              <a:t>laura-maija.hero@metropolia.fi</a:t>
            </a:r>
            <a:r>
              <a:rPr lang="fi-FI" dirty="0" smtClean="0"/>
              <a:t>)</a:t>
            </a:r>
            <a:endParaRPr lang="fi-FI" dirty="0"/>
          </a:p>
        </p:txBody>
      </p:sp>
      <p:sp>
        <p:nvSpPr>
          <p:cNvPr id="4" name="Päivämäärän paikkamerkki 3"/>
          <p:cNvSpPr>
            <a:spLocks noGrp="1"/>
          </p:cNvSpPr>
          <p:nvPr>
            <p:ph type="dt" sz="half" idx="10"/>
          </p:nvPr>
        </p:nvSpPr>
        <p:spPr/>
        <p:txBody>
          <a:bodyPr/>
          <a:lstStyle/>
          <a:p>
            <a:fld id="{6E169424-FFA9-4BAF-B7F7-1D8FE7F64412}" type="datetime1">
              <a:rPr lang="fi-FI" smtClean="0"/>
              <a:t>4.3.2014</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6FD74ECF-7A9A-4E0E-BB51-E3F504E40450}" type="slidenum">
              <a:rPr lang="fi-FI" smtClean="0"/>
              <a:t>2</a:t>
            </a:fld>
            <a:endParaRPr lang="fi-FI"/>
          </a:p>
        </p:txBody>
      </p:sp>
    </p:spTree>
    <p:extLst>
      <p:ext uri="{BB962C8B-B14F-4D97-AF65-F5344CB8AC3E}">
        <p14:creationId xmlns:p14="http://schemas.microsoft.com/office/powerpoint/2010/main" val="38554677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images.apple.com/euro/support/products/images/ipad-hero.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3283" y="58737"/>
            <a:ext cx="3360717" cy="194236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fi-FI" b="1" dirty="0" smtClean="0">
                <a:cs typeface="Tahoma" pitchFamily="34" charset="0"/>
              </a:rPr>
              <a:t>Lopputuotoksen nimi tai kuvaus</a:t>
            </a:r>
            <a:r>
              <a:rPr lang="fi-FI" b="1" dirty="0">
                <a:cs typeface="Tahoma" pitchFamily="34" charset="0"/>
              </a:rPr>
              <a:t/>
            </a:r>
            <a:br>
              <a:rPr lang="fi-FI" b="1" dirty="0">
                <a:cs typeface="Tahoma" pitchFamily="34" charset="0"/>
              </a:rPr>
            </a:br>
            <a:endParaRPr lang="fi-FI" dirty="0"/>
          </a:p>
        </p:txBody>
      </p:sp>
      <p:sp>
        <p:nvSpPr>
          <p:cNvPr id="3" name="Content Placeholder 2"/>
          <p:cNvSpPr>
            <a:spLocks noGrp="1"/>
          </p:cNvSpPr>
          <p:nvPr>
            <p:ph idx="1"/>
          </p:nvPr>
        </p:nvSpPr>
        <p:spPr>
          <a:xfrm>
            <a:off x="547111" y="2001106"/>
            <a:ext cx="7772400" cy="3948112"/>
          </a:xfrm>
        </p:spPr>
        <p:txBody>
          <a:bodyPr/>
          <a:lstStyle/>
          <a:p>
            <a:pPr>
              <a:defRPr/>
            </a:pPr>
            <a:r>
              <a:rPr lang="fi-FI" sz="1800" dirty="0" smtClean="0">
                <a:cs typeface="Tahoma" pitchFamily="34" charset="0"/>
              </a:rPr>
              <a:t>Työelämän haaste: Mihin haasteeseen etsittiin uutta ratkaisua? Ks. Seuraavan kalvon esimerkki</a:t>
            </a:r>
          </a:p>
          <a:p>
            <a:pPr>
              <a:defRPr/>
            </a:pPr>
            <a:r>
              <a:rPr lang="fi-FI" sz="1800" dirty="0" smtClean="0"/>
              <a:t>Tulokset: Kuvailuteksti </a:t>
            </a:r>
          </a:p>
          <a:p>
            <a:pPr>
              <a:defRPr/>
            </a:pPr>
            <a:r>
              <a:rPr lang="fi-FI" sz="1800" dirty="0" smtClean="0"/>
              <a:t>Kuvailu jatkuu</a:t>
            </a:r>
          </a:p>
          <a:p>
            <a:pPr>
              <a:defRPr/>
            </a:pPr>
            <a:r>
              <a:rPr lang="fi-FI" sz="1800" dirty="0" smtClean="0"/>
              <a:t>Tilaaja/yhteistyökumppani</a:t>
            </a:r>
            <a:endParaRPr lang="fi-FI" sz="1800" dirty="0"/>
          </a:p>
          <a:p>
            <a:pPr>
              <a:defRPr/>
            </a:pPr>
            <a:r>
              <a:rPr lang="fi-FI" sz="1800" dirty="0" smtClean="0">
                <a:cs typeface="Tahoma" pitchFamily="34" charset="0"/>
              </a:rPr>
              <a:t>Luettele projekteihin osallistuneiden opiskelijat ja opiskelijoiden koulutusalat</a:t>
            </a:r>
          </a:p>
          <a:p>
            <a:pPr>
              <a:defRPr/>
            </a:pPr>
            <a:r>
              <a:rPr lang="fi-FI" sz="1800" dirty="0" smtClean="0">
                <a:cs typeface="Tahoma" pitchFamily="34" charset="0"/>
              </a:rPr>
              <a:t>Linkki/ Linkit lisätietoihin tai raportteihin</a:t>
            </a:r>
          </a:p>
          <a:p>
            <a:pPr>
              <a:defRPr/>
            </a:pPr>
            <a:r>
              <a:rPr lang="fi-FI" sz="1800" dirty="0" smtClean="0">
                <a:cs typeface="Tahoma" pitchFamily="34" charset="0"/>
              </a:rPr>
              <a:t>Ohjaava opettaja</a:t>
            </a:r>
          </a:p>
          <a:p>
            <a:pPr>
              <a:defRPr/>
            </a:pPr>
            <a:r>
              <a:rPr lang="fi-FI" sz="1800" dirty="0" smtClean="0">
                <a:cs typeface="Tahoma" pitchFamily="34" charset="0"/>
              </a:rPr>
              <a:t>Yhteyshenkilö lisätietoja varten</a:t>
            </a:r>
            <a:endParaRPr lang="fi-FI" sz="1800" dirty="0" smtClean="0"/>
          </a:p>
          <a:p>
            <a:pPr marL="0" indent="0">
              <a:buNone/>
              <a:defRPr/>
            </a:pPr>
            <a:endParaRPr lang="fi-FI" sz="1800" dirty="0" smtClean="0">
              <a:cs typeface="Tahoma" pitchFamily="34" charset="0"/>
            </a:endParaRPr>
          </a:p>
          <a:p>
            <a:pPr eaLnBrk="1" hangingPunct="1">
              <a:defRPr/>
            </a:pPr>
            <a:endParaRPr lang="fi-FI" sz="1600" dirty="0">
              <a:cs typeface="Tahoma" pitchFamily="34" charset="0"/>
            </a:endParaRPr>
          </a:p>
          <a:p>
            <a:endParaRPr lang="fi-FI" sz="1600" dirty="0"/>
          </a:p>
        </p:txBody>
      </p:sp>
      <p:sp>
        <p:nvSpPr>
          <p:cNvPr id="6" name="Footer Placeholder 5"/>
          <p:cNvSpPr>
            <a:spLocks noGrp="1"/>
          </p:cNvSpPr>
          <p:nvPr>
            <p:ph type="ftr" sz="quarter" idx="10"/>
          </p:nvPr>
        </p:nvSpPr>
        <p:spPr/>
        <p:txBody>
          <a:bodyPr/>
          <a:lstStyle/>
          <a:p>
            <a:pPr>
              <a:defRPr/>
            </a:pPr>
            <a:r>
              <a:rPr lang="fi-FI" dirty="0"/>
              <a:t>Kalvosarjan tekijän nimi</a:t>
            </a:r>
          </a:p>
        </p:txBody>
      </p:sp>
      <p:pic>
        <p:nvPicPr>
          <p:cNvPr id="1028" name="Picture 4" descr="http://www.metropolia.fi/uploads/pics/nuottiavain_01.pn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19387" y="105126"/>
            <a:ext cx="1000125" cy="100012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inspiraatio.mediaparkki.com/wp-content/uploads/2013/02/cd2-logo-milla-moilanen-230x300.png">
            <a:hlinkClick r:id="rId7"/>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319511" y="105126"/>
            <a:ext cx="766762" cy="1000125"/>
          </a:xfrm>
          <a:prstGeom prst="rect">
            <a:avLst/>
          </a:prstGeom>
          <a:noFill/>
          <a:extLst>
            <a:ext uri="{909E8E84-426E-40DD-AFC4-6F175D3DCCD1}">
              <a14:hiddenFill xmlns:a14="http://schemas.microsoft.com/office/drawing/2010/main">
                <a:solidFill>
                  <a:srgbClr val="FFFFFF"/>
                </a:solidFill>
              </a14:hiddenFill>
            </a:ext>
          </a:extLst>
        </p:spPr>
      </p:pic>
      <p:sp>
        <p:nvSpPr>
          <p:cNvPr id="4" name="Tekstiruutu 3"/>
          <p:cNvSpPr txBox="1"/>
          <p:nvPr/>
        </p:nvSpPr>
        <p:spPr>
          <a:xfrm>
            <a:off x="6721434" y="1270660"/>
            <a:ext cx="1793824" cy="461665"/>
          </a:xfrm>
          <a:prstGeom prst="rect">
            <a:avLst/>
          </a:prstGeom>
          <a:noFill/>
        </p:spPr>
        <p:txBody>
          <a:bodyPr wrap="none" rtlCol="0">
            <a:spAutoFit/>
          </a:bodyPr>
          <a:lstStyle/>
          <a:p>
            <a:r>
              <a:rPr lang="fi-FI" dirty="0" smtClean="0">
                <a:solidFill>
                  <a:schemeClr val="bg1"/>
                </a:solidFill>
              </a:rPr>
              <a:t>KUVA tähän</a:t>
            </a:r>
            <a:endParaRPr lang="fi-FI" dirty="0">
              <a:solidFill>
                <a:schemeClr val="bg1"/>
              </a:solidFill>
            </a:endParaRPr>
          </a:p>
        </p:txBody>
      </p:sp>
    </p:spTree>
  </p:cSld>
  <p:clrMapOvr>
    <a:masterClrMapping/>
  </p:clrMapOvr>
  <p:transition>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images.apple.com/euro/support/products/images/ipad-hero.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3283" y="58737"/>
            <a:ext cx="3360717" cy="194236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fi-FI" b="1" dirty="0" smtClean="0">
                <a:cs typeface="Tahoma" pitchFamily="34" charset="0"/>
              </a:rPr>
              <a:t>Laulunopetussovellus</a:t>
            </a:r>
            <a:r>
              <a:rPr lang="fi-FI" b="1" dirty="0">
                <a:cs typeface="Tahoma" pitchFamily="34" charset="0"/>
              </a:rPr>
              <a:t/>
            </a:r>
            <a:br>
              <a:rPr lang="fi-FI" b="1" dirty="0">
                <a:cs typeface="Tahoma" pitchFamily="34" charset="0"/>
              </a:rPr>
            </a:br>
            <a:endParaRPr lang="fi-FI" dirty="0"/>
          </a:p>
        </p:txBody>
      </p:sp>
      <p:sp>
        <p:nvSpPr>
          <p:cNvPr id="3" name="Content Placeholder 2"/>
          <p:cNvSpPr>
            <a:spLocks noGrp="1"/>
          </p:cNvSpPr>
          <p:nvPr>
            <p:ph idx="1"/>
          </p:nvPr>
        </p:nvSpPr>
        <p:spPr>
          <a:xfrm>
            <a:off x="660462" y="1609886"/>
            <a:ext cx="7772400" cy="3948112"/>
          </a:xfrm>
        </p:spPr>
        <p:txBody>
          <a:bodyPr/>
          <a:lstStyle/>
          <a:p>
            <a:pPr>
              <a:defRPr/>
            </a:pPr>
            <a:r>
              <a:rPr lang="fi-FI" sz="1800" dirty="0" smtClean="0">
                <a:cs typeface="Tahoma" pitchFamily="34" charset="0"/>
              </a:rPr>
              <a:t>Haaste: Koulujen musiikinopettajilla </a:t>
            </a:r>
          </a:p>
          <a:p>
            <a:pPr marL="0" indent="0">
              <a:buNone/>
              <a:defRPr/>
            </a:pPr>
            <a:r>
              <a:rPr lang="fi-FI" sz="1800" dirty="0">
                <a:cs typeface="Tahoma" pitchFamily="34" charset="0"/>
              </a:rPr>
              <a:t>	</a:t>
            </a:r>
            <a:r>
              <a:rPr lang="fi-FI" sz="1800" dirty="0" smtClean="0">
                <a:cs typeface="Tahoma" pitchFamily="34" charset="0"/>
              </a:rPr>
              <a:t>ei ole riittävää tietotaitoa ja välineitä opettaa laulua</a:t>
            </a:r>
          </a:p>
          <a:p>
            <a:pPr>
              <a:defRPr/>
            </a:pPr>
            <a:r>
              <a:rPr lang="fi-FI" sz="1800" dirty="0"/>
              <a:t>Laulua kaikille! </a:t>
            </a:r>
            <a:r>
              <a:rPr lang="fi-FI" sz="1800" dirty="0" smtClean="0"/>
              <a:t>&gt; ensimmäinen </a:t>
            </a:r>
            <a:r>
              <a:rPr lang="fi-FI" sz="1800" dirty="0"/>
              <a:t>suomenkielinen digitaalisessa muodossa oleva kattava opetusmateriaalikokonaisuus laulunopetukseen. Materiaali on suunnattu ja suunniteltu peruskouluikäisten 7-12 </a:t>
            </a:r>
            <a:r>
              <a:rPr lang="fi-FI" sz="1800" dirty="0" err="1"/>
              <a:t>vuotiaiden</a:t>
            </a:r>
            <a:r>
              <a:rPr lang="fi-FI" sz="1800" dirty="0"/>
              <a:t> lasten opetukseen. </a:t>
            </a:r>
            <a:endParaRPr lang="fi-FI" sz="1800" dirty="0" smtClean="0"/>
          </a:p>
          <a:p>
            <a:pPr>
              <a:defRPr/>
            </a:pPr>
            <a:r>
              <a:rPr lang="fi-FI" sz="1800" dirty="0" err="1" smtClean="0"/>
              <a:t>Mobiilisovellus</a:t>
            </a:r>
            <a:r>
              <a:rPr lang="fi-FI" sz="1800" dirty="0"/>
              <a:t>, joka sisältää musiikkia, videoita ja tekstiä </a:t>
            </a:r>
            <a:r>
              <a:rPr lang="fi-FI" sz="1800" dirty="0" smtClean="0"/>
              <a:t>ja helppo</a:t>
            </a:r>
            <a:r>
              <a:rPr lang="fi-FI" sz="1800" dirty="0"/>
              <a:t>, intuitiivinen, mielenkiintoinen ja hauska.</a:t>
            </a:r>
          </a:p>
          <a:p>
            <a:pPr>
              <a:defRPr/>
            </a:pPr>
            <a:r>
              <a:rPr lang="fi-FI" sz="1800" dirty="0" smtClean="0">
                <a:cs typeface="Tahoma" pitchFamily="34" charset="0"/>
              </a:rPr>
              <a:t>Musiikkipedagogi, graafikko, musiikin tuottaja, videoiden tuottaja, koodaaja, markkinointi/myynti</a:t>
            </a:r>
          </a:p>
          <a:p>
            <a:pPr>
              <a:defRPr/>
            </a:pPr>
            <a:r>
              <a:rPr lang="fi-FI" sz="1800" dirty="0">
                <a:cs typeface="Tahoma" pitchFamily="34" charset="0"/>
              </a:rPr>
              <a:t>Yhteistyökumppani: </a:t>
            </a:r>
            <a:r>
              <a:rPr lang="fi-FI" sz="1800" dirty="0" smtClean="0">
                <a:cs typeface="Tahoma" pitchFamily="34" charset="0"/>
              </a:rPr>
              <a:t>ei ole, syntynyt opiskelijoiden työelämässä löytämästä tarpeesta</a:t>
            </a:r>
            <a:endParaRPr lang="fi-FI" sz="1800" dirty="0">
              <a:cs typeface="Tahoma" pitchFamily="34" charset="0"/>
            </a:endParaRPr>
          </a:p>
          <a:p>
            <a:pPr>
              <a:defRPr/>
            </a:pPr>
            <a:r>
              <a:rPr lang="fi-FI" sz="1800" dirty="0" err="1"/>
              <a:t>AVEKin</a:t>
            </a:r>
            <a:r>
              <a:rPr lang="fi-FI" sz="1800" dirty="0"/>
              <a:t> järjestämään </a:t>
            </a:r>
            <a:r>
              <a:rPr lang="fi-FI" sz="1800" dirty="0">
                <a:hlinkClick r:id="rId5"/>
              </a:rPr>
              <a:t>cd</a:t>
            </a:r>
            <a:r>
              <a:rPr lang="fi-FI" sz="1800" baseline="30000" dirty="0">
                <a:hlinkClick r:id="rId5"/>
              </a:rPr>
              <a:t>2</a:t>
            </a:r>
            <a:r>
              <a:rPr lang="fi-FI" sz="1800" dirty="0">
                <a:hlinkClick r:id="rId5"/>
              </a:rPr>
              <a:t> –</a:t>
            </a:r>
            <a:r>
              <a:rPr lang="fi-FI" sz="1800" dirty="0" err="1" smtClean="0">
                <a:hlinkClick r:id="rId5"/>
              </a:rPr>
              <a:t>pitchauskilpailun</a:t>
            </a:r>
            <a:r>
              <a:rPr lang="fi-FI" sz="1800" dirty="0" smtClean="0">
                <a:hlinkClick r:id="rId5"/>
              </a:rPr>
              <a:t> </a:t>
            </a:r>
            <a:r>
              <a:rPr lang="fi-FI" sz="1800" dirty="0" smtClean="0"/>
              <a:t>neljän parhaan joukossa 2500 e palkinto </a:t>
            </a:r>
          </a:p>
          <a:p>
            <a:pPr>
              <a:defRPr/>
            </a:pPr>
            <a:r>
              <a:rPr lang="fi-FI" sz="1800" dirty="0" smtClean="0"/>
              <a:t>Ohjaava opettaja Laura-Maija Hero/ Kulttuurituotanto</a:t>
            </a:r>
          </a:p>
          <a:p>
            <a:pPr marL="0" indent="0">
              <a:buNone/>
              <a:defRPr/>
            </a:pPr>
            <a:endParaRPr lang="fi-FI" sz="1800" dirty="0" smtClean="0">
              <a:cs typeface="Tahoma" pitchFamily="34" charset="0"/>
            </a:endParaRPr>
          </a:p>
          <a:p>
            <a:pPr eaLnBrk="1" hangingPunct="1">
              <a:defRPr/>
            </a:pPr>
            <a:endParaRPr lang="fi-FI" sz="1600" dirty="0">
              <a:cs typeface="Tahoma" pitchFamily="34" charset="0"/>
            </a:endParaRPr>
          </a:p>
          <a:p>
            <a:endParaRPr lang="fi-FI" sz="1600" dirty="0"/>
          </a:p>
        </p:txBody>
      </p:sp>
      <p:sp>
        <p:nvSpPr>
          <p:cNvPr id="6" name="Footer Placeholder 5"/>
          <p:cNvSpPr>
            <a:spLocks noGrp="1"/>
          </p:cNvSpPr>
          <p:nvPr>
            <p:ph type="ftr" sz="quarter" idx="10"/>
          </p:nvPr>
        </p:nvSpPr>
        <p:spPr/>
        <p:txBody>
          <a:bodyPr/>
          <a:lstStyle/>
          <a:p>
            <a:pPr>
              <a:defRPr/>
            </a:pPr>
            <a:r>
              <a:rPr lang="fi-FI" dirty="0"/>
              <a:t>Kalvosarjan tekijän nimi</a:t>
            </a:r>
          </a:p>
        </p:txBody>
      </p:sp>
      <p:pic>
        <p:nvPicPr>
          <p:cNvPr id="1028" name="Picture 4" descr="http://www.metropolia.fi/uploads/pics/nuottiavain_01.pn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19387" y="105126"/>
            <a:ext cx="1000125" cy="100012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inspiraatio.mediaparkki.com/wp-content/uploads/2013/02/cd2-logo-milla-moilanen-230x300.png">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319511" y="105126"/>
            <a:ext cx="766762" cy="1000125"/>
          </a:xfrm>
          <a:prstGeom prst="rect">
            <a:avLst/>
          </a:prstGeom>
          <a:noFill/>
          <a:extLst>
            <a:ext uri="{909E8E84-426E-40DD-AFC4-6F175D3DCCD1}">
              <a14:hiddenFill xmlns:a14="http://schemas.microsoft.com/office/drawing/2010/main">
                <a:solidFill>
                  <a:srgbClr val="FFFFFF"/>
                </a:solidFill>
              </a14:hiddenFill>
            </a:ext>
          </a:extLst>
        </p:spPr>
      </p:pic>
      <p:sp>
        <p:nvSpPr>
          <p:cNvPr id="4" name="Ellipsi 3"/>
          <p:cNvSpPr/>
          <p:nvPr/>
        </p:nvSpPr>
        <p:spPr bwMode="auto">
          <a:xfrm>
            <a:off x="629392" y="237506"/>
            <a:ext cx="3621974" cy="534390"/>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fi-FI" sz="2400" b="0" i="0" u="none" strike="noStrike" cap="none" normalizeH="0" baseline="0" dirty="0" smtClean="0">
                <a:ln>
                  <a:noFill/>
                </a:ln>
                <a:solidFill>
                  <a:schemeClr val="tx1"/>
                </a:solidFill>
                <a:effectLst/>
                <a:latin typeface="Arial" charset="0"/>
                <a:ea typeface="ＭＳ Ｐゴシック" pitchFamily="48" charset="-128"/>
              </a:rPr>
              <a:t>Esimerkki</a:t>
            </a:r>
          </a:p>
        </p:txBody>
      </p:sp>
    </p:spTree>
    <p:extLst>
      <p:ext uri="{BB962C8B-B14F-4D97-AF65-F5344CB8AC3E}">
        <p14:creationId xmlns:p14="http://schemas.microsoft.com/office/powerpoint/2010/main" val="3085638333"/>
      </p:ext>
    </p:extLst>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i-FI"/>
          </a:p>
        </p:txBody>
      </p:sp>
      <p:sp>
        <p:nvSpPr>
          <p:cNvPr id="3" name="Content Placeholder 2"/>
          <p:cNvSpPr>
            <a:spLocks noGrp="1"/>
          </p:cNvSpPr>
          <p:nvPr>
            <p:ph sz="half" idx="2"/>
          </p:nvPr>
        </p:nvSpPr>
        <p:spPr/>
        <p:txBody>
          <a:bodyPr/>
          <a:lstStyle/>
          <a:p>
            <a:endParaRPr lang="fi-FI"/>
          </a:p>
        </p:txBody>
      </p:sp>
      <p:sp>
        <p:nvSpPr>
          <p:cNvPr id="4" name="Content Placeholder 3"/>
          <p:cNvSpPr>
            <a:spLocks noGrp="1"/>
          </p:cNvSpPr>
          <p:nvPr>
            <p:ph sz="quarter" idx="4"/>
          </p:nvPr>
        </p:nvSpPr>
        <p:spPr/>
        <p:txBody>
          <a:bodyPr/>
          <a:lstStyle/>
          <a:p>
            <a:endParaRPr lang="fi-FI"/>
          </a:p>
        </p:txBody>
      </p:sp>
      <p:sp>
        <p:nvSpPr>
          <p:cNvPr id="5" name="Footer Placeholder 4"/>
          <p:cNvSpPr>
            <a:spLocks noGrp="1"/>
          </p:cNvSpPr>
          <p:nvPr>
            <p:ph type="ftr" sz="quarter" idx="10"/>
          </p:nvPr>
        </p:nvSpPr>
        <p:spPr/>
        <p:txBody>
          <a:bodyPr/>
          <a:lstStyle/>
          <a:p>
            <a:pPr>
              <a:defRPr/>
            </a:pPr>
            <a:r>
              <a:rPr lang="fi-FI" smtClean="0"/>
              <a:t>Kalvosarjan tekijän nimi</a:t>
            </a:r>
            <a:endParaRPr lang="fi-FI" dirty="0"/>
          </a:p>
        </p:txBody>
      </p:sp>
      <p:sp>
        <p:nvSpPr>
          <p:cNvPr id="6" name="Slide Number Placeholder 5"/>
          <p:cNvSpPr>
            <a:spLocks noGrp="1"/>
          </p:cNvSpPr>
          <p:nvPr>
            <p:ph type="sldNum" sz="quarter" idx="11"/>
          </p:nvPr>
        </p:nvSpPr>
        <p:spPr/>
        <p:txBody>
          <a:bodyPr/>
          <a:lstStyle/>
          <a:p>
            <a:pPr>
              <a:defRPr/>
            </a:pPr>
            <a:fld id="{D53BAA9B-895F-4C99-B997-8B087A3980E9}" type="slidenum">
              <a:rPr lang="fi-FI" smtClean="0"/>
              <a:pPr>
                <a:defRPr/>
              </a:pPr>
              <a:t>22</a:t>
            </a:fld>
            <a:endParaRPr lang="fi-FI"/>
          </a:p>
        </p:txBody>
      </p:sp>
      <p:pic>
        <p:nvPicPr>
          <p:cNvPr id="1026" name="Picture 2">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3999" t="11585" r="16000" b="5288"/>
          <a:stretch/>
        </p:blipFill>
        <p:spPr bwMode="auto">
          <a:xfrm>
            <a:off x="457207" y="124381"/>
            <a:ext cx="8403021" cy="65485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3535196"/>
      </p:ext>
    </p:extLst>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p:txBody>
          <a:bodyPr/>
          <a:lstStyle/>
          <a:p>
            <a:r>
              <a:rPr lang="fi-FI" dirty="0" smtClean="0"/>
              <a:t>Ota mukaan loppukatselmukseen tuntilistat mieluiten printtinä, tai tietokoneellasi. Tutustu etukäteen arviointikriteereihin. Miten Sinä arvioisit omaa osaamistasi projektin jälkeen tuolla arviointitaulukolla? Mieti etukäteen.</a:t>
            </a:r>
            <a:endParaRPr lang="fi-FI" dirty="0"/>
          </a:p>
        </p:txBody>
      </p:sp>
      <p:sp>
        <p:nvSpPr>
          <p:cNvPr id="3" name="Alaotsikko 2"/>
          <p:cNvSpPr>
            <a:spLocks noGrp="1"/>
          </p:cNvSpPr>
          <p:nvPr>
            <p:ph type="subTitle" idx="1"/>
          </p:nvPr>
        </p:nvSpPr>
        <p:spPr>
          <a:xfrm>
            <a:off x="2529445" y="4586844"/>
            <a:ext cx="6400800" cy="1752600"/>
          </a:xfrm>
        </p:spPr>
        <p:txBody>
          <a:bodyPr/>
          <a:lstStyle/>
          <a:p>
            <a:pPr algn="r"/>
            <a:r>
              <a:rPr lang="fi-FI" dirty="0" smtClean="0"/>
              <a:t>Vertaisarviointi tehdään ryhmässä neuvottelemalla tilaajan ja ohjaajan osallistuessa. Kyseessä on rakentava tilanne, ketään ei haukuta!</a:t>
            </a:r>
            <a:endParaRPr lang="fi-FI" dirty="0"/>
          </a:p>
        </p:txBody>
      </p:sp>
      <p:sp>
        <p:nvSpPr>
          <p:cNvPr id="4" name="Päivämäärän paikkamerkki 3"/>
          <p:cNvSpPr>
            <a:spLocks noGrp="1"/>
          </p:cNvSpPr>
          <p:nvPr>
            <p:ph type="dt" sz="half" idx="10"/>
          </p:nvPr>
        </p:nvSpPr>
        <p:spPr/>
        <p:txBody>
          <a:bodyPr/>
          <a:lstStyle/>
          <a:p>
            <a:fld id="{A3740146-2844-43AD-9A2F-9FA7D76E9B74}" type="datetime1">
              <a:rPr lang="fi-FI" smtClean="0"/>
              <a:t>4.3.2014</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6FD74ECF-7A9A-4E0E-BB51-E3F504E40450}" type="slidenum">
              <a:rPr lang="fi-FI" smtClean="0"/>
              <a:t>3</a:t>
            </a:fld>
            <a:endParaRPr lang="fi-FI"/>
          </a:p>
        </p:txBody>
      </p:sp>
    </p:spTree>
    <p:extLst>
      <p:ext uri="{BB962C8B-B14F-4D97-AF65-F5344CB8AC3E}">
        <p14:creationId xmlns:p14="http://schemas.microsoft.com/office/powerpoint/2010/main" val="1136030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Tahoma"/>
                <a:cs typeface="Tahoma"/>
              </a:rPr>
              <a:t>Mikä</a:t>
            </a:r>
            <a:r>
              <a:rPr lang="en-US" dirty="0" smtClean="0">
                <a:latin typeface="Tahoma"/>
                <a:cs typeface="Tahoma"/>
              </a:rPr>
              <a:t> MINNO® on?</a:t>
            </a:r>
            <a:endParaRPr lang="en-US" dirty="0">
              <a:latin typeface="Tahoma"/>
              <a:cs typeface="Tahoma"/>
            </a:endParaRPr>
          </a:p>
        </p:txBody>
      </p:sp>
      <p:sp>
        <p:nvSpPr>
          <p:cNvPr id="3" name="Content Placeholder 2"/>
          <p:cNvSpPr>
            <a:spLocks noGrp="1"/>
          </p:cNvSpPr>
          <p:nvPr>
            <p:ph idx="1"/>
          </p:nvPr>
        </p:nvSpPr>
        <p:spPr/>
        <p:txBody>
          <a:bodyPr>
            <a:normAutofit/>
          </a:bodyPr>
          <a:lstStyle/>
          <a:p>
            <a:endParaRPr lang="en-US" dirty="0" smtClean="0">
              <a:latin typeface="Tahoma"/>
              <a:cs typeface="Tahoma"/>
            </a:endParaRPr>
          </a:p>
        </p:txBody>
      </p:sp>
    </p:spTree>
    <p:extLst>
      <p:ext uri="{BB962C8B-B14F-4D97-AF65-F5344CB8AC3E}">
        <p14:creationId xmlns:p14="http://schemas.microsoft.com/office/powerpoint/2010/main" val="1389815714"/>
      </p:ext>
    </p:extLst>
  </p:cSld>
  <p:clrMapOvr>
    <a:masterClrMapping/>
  </p:clrMapOvr>
  <p:transition>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Tahoma"/>
                <a:cs typeface="Tahoma"/>
              </a:rPr>
              <a:t>Tiimin</a:t>
            </a:r>
            <a:r>
              <a:rPr lang="en-US" dirty="0" smtClean="0">
                <a:latin typeface="Tahoma"/>
                <a:cs typeface="Tahoma"/>
              </a:rPr>
              <a:t> </a:t>
            </a:r>
            <a:r>
              <a:rPr lang="en-US" dirty="0" err="1" smtClean="0">
                <a:latin typeface="Tahoma"/>
                <a:cs typeface="Tahoma"/>
              </a:rPr>
              <a:t>nimi</a:t>
            </a:r>
            <a:endParaRPr lang="en-US" dirty="0">
              <a:latin typeface="Tahoma"/>
              <a:cs typeface="Tahoma"/>
            </a:endParaRPr>
          </a:p>
        </p:txBody>
      </p:sp>
      <p:sp>
        <p:nvSpPr>
          <p:cNvPr id="3" name="Content Placeholder 2"/>
          <p:cNvSpPr>
            <a:spLocks noGrp="1"/>
          </p:cNvSpPr>
          <p:nvPr>
            <p:ph idx="1"/>
          </p:nvPr>
        </p:nvSpPr>
        <p:spPr/>
        <p:txBody>
          <a:bodyPr/>
          <a:lstStyle/>
          <a:p>
            <a:pPr marL="0" indent="0">
              <a:buNone/>
            </a:pPr>
            <a:r>
              <a:rPr lang="en-US" sz="1800" dirty="0" err="1" smtClean="0">
                <a:latin typeface="Tahoma"/>
                <a:cs typeface="Tahoma"/>
              </a:rPr>
              <a:t>Tiimin</a:t>
            </a:r>
            <a:r>
              <a:rPr lang="en-US" sz="1800" dirty="0" smtClean="0">
                <a:latin typeface="Tahoma"/>
                <a:cs typeface="Tahoma"/>
              </a:rPr>
              <a:t> </a:t>
            </a:r>
            <a:r>
              <a:rPr lang="en-US" sz="1800" dirty="0" err="1" smtClean="0">
                <a:latin typeface="Tahoma"/>
                <a:cs typeface="Tahoma"/>
              </a:rPr>
              <a:t>jäsenet</a:t>
            </a:r>
            <a:r>
              <a:rPr lang="en-US" sz="1800" dirty="0" smtClean="0">
                <a:latin typeface="Tahoma"/>
                <a:cs typeface="Tahoma"/>
              </a:rPr>
              <a:t> </a:t>
            </a:r>
            <a:r>
              <a:rPr lang="en-US" sz="1800" dirty="0" err="1" smtClean="0">
                <a:latin typeface="Tahoma"/>
                <a:cs typeface="Tahoma"/>
              </a:rPr>
              <a:t>ja</a:t>
            </a:r>
            <a:r>
              <a:rPr lang="en-US" sz="1800" dirty="0" smtClean="0">
                <a:latin typeface="Tahoma"/>
                <a:cs typeface="Tahoma"/>
              </a:rPr>
              <a:t> </a:t>
            </a:r>
            <a:r>
              <a:rPr lang="en-US" sz="1800" dirty="0" err="1" smtClean="0">
                <a:latin typeface="Tahoma"/>
                <a:cs typeface="Tahoma"/>
              </a:rPr>
              <a:t>meilit</a:t>
            </a:r>
            <a:r>
              <a:rPr lang="en-US" sz="1800" dirty="0" smtClean="0">
                <a:latin typeface="Tahoma"/>
                <a:cs typeface="Tahoma"/>
              </a:rPr>
              <a:t>, </a:t>
            </a:r>
            <a:r>
              <a:rPr lang="en-US" sz="1800" dirty="0" err="1" smtClean="0">
                <a:latin typeface="Tahoma"/>
                <a:cs typeface="Tahoma"/>
              </a:rPr>
              <a:t>roolit</a:t>
            </a:r>
            <a:endParaRPr lang="en-US" sz="1800" dirty="0" smtClean="0">
              <a:latin typeface="Tahoma"/>
              <a:cs typeface="Tahoma"/>
            </a:endParaRPr>
          </a:p>
          <a:p>
            <a:endParaRPr lang="en-US" dirty="0">
              <a:latin typeface="Tahoma"/>
              <a:cs typeface="Tahoma"/>
            </a:endParaRPr>
          </a:p>
        </p:txBody>
      </p:sp>
    </p:spTree>
    <p:extLst>
      <p:ext uri="{BB962C8B-B14F-4D97-AF65-F5344CB8AC3E}">
        <p14:creationId xmlns:p14="http://schemas.microsoft.com/office/powerpoint/2010/main" val="754360331"/>
      </p:ext>
    </p:extLst>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Tahoma"/>
                <a:cs typeface="Tahoma"/>
              </a:rPr>
              <a:t>Ryhmänne</a:t>
            </a:r>
            <a:r>
              <a:rPr lang="en-US" dirty="0" smtClean="0">
                <a:latin typeface="Tahoma"/>
                <a:cs typeface="Tahoma"/>
              </a:rPr>
              <a:t> </a:t>
            </a:r>
            <a:r>
              <a:rPr lang="en-US" dirty="0" err="1" smtClean="0">
                <a:latin typeface="Tahoma"/>
                <a:cs typeface="Tahoma"/>
              </a:rPr>
              <a:t>vastaanottama</a:t>
            </a:r>
            <a:r>
              <a:rPr lang="en-US" dirty="0" smtClean="0">
                <a:latin typeface="Tahoma"/>
                <a:cs typeface="Tahoma"/>
              </a:rPr>
              <a:t> </a:t>
            </a:r>
            <a:r>
              <a:rPr lang="en-US" dirty="0" err="1" smtClean="0">
                <a:latin typeface="Tahoma"/>
                <a:cs typeface="Tahoma"/>
              </a:rPr>
              <a:t>haaste</a:t>
            </a:r>
            <a:r>
              <a:rPr lang="en-US" dirty="0" smtClean="0">
                <a:latin typeface="Tahoma"/>
                <a:cs typeface="Tahoma"/>
              </a:rPr>
              <a:t> </a:t>
            </a:r>
            <a:r>
              <a:rPr lang="en-US" dirty="0" err="1" smtClean="0">
                <a:latin typeface="Tahoma"/>
                <a:cs typeface="Tahoma"/>
              </a:rPr>
              <a:t>ja</a:t>
            </a:r>
            <a:r>
              <a:rPr lang="en-US" dirty="0" smtClean="0">
                <a:latin typeface="Tahoma"/>
                <a:cs typeface="Tahoma"/>
              </a:rPr>
              <a:t> </a:t>
            </a:r>
            <a:r>
              <a:rPr lang="en-US" dirty="0" err="1" smtClean="0">
                <a:latin typeface="Tahoma"/>
                <a:cs typeface="Tahoma"/>
              </a:rPr>
              <a:t>tilaaja</a:t>
            </a:r>
            <a:endParaRPr lang="en-US" dirty="0">
              <a:latin typeface="Tahoma"/>
              <a:cs typeface="Tahoma"/>
            </a:endParaRPr>
          </a:p>
        </p:txBody>
      </p:sp>
      <p:sp>
        <p:nvSpPr>
          <p:cNvPr id="3" name="Content Placeholder 2"/>
          <p:cNvSpPr>
            <a:spLocks noGrp="1"/>
          </p:cNvSpPr>
          <p:nvPr>
            <p:ph idx="1"/>
          </p:nvPr>
        </p:nvSpPr>
        <p:spPr/>
        <p:txBody>
          <a:bodyPr>
            <a:normAutofit/>
          </a:bodyPr>
          <a:lstStyle/>
          <a:p>
            <a:endParaRPr lang="en-US" dirty="0">
              <a:latin typeface="Tahoma"/>
              <a:cs typeface="Tahoma"/>
            </a:endParaRPr>
          </a:p>
        </p:txBody>
      </p:sp>
    </p:spTree>
    <p:extLst>
      <p:ext uri="{BB962C8B-B14F-4D97-AF65-F5344CB8AC3E}">
        <p14:creationId xmlns:p14="http://schemas.microsoft.com/office/powerpoint/2010/main" val="2863279072"/>
      </p:ext>
    </p:extLst>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Tahoma"/>
                <a:cs typeface="Tahoma"/>
              </a:rPr>
              <a:t>Ratkaisu</a:t>
            </a:r>
            <a:r>
              <a:rPr lang="en-US" dirty="0" smtClean="0">
                <a:latin typeface="Tahoma"/>
                <a:cs typeface="Tahoma"/>
              </a:rPr>
              <a:t> - </a:t>
            </a:r>
            <a:r>
              <a:rPr lang="en-US" dirty="0" err="1" smtClean="0">
                <a:latin typeface="Tahoma"/>
                <a:cs typeface="Tahoma"/>
              </a:rPr>
              <a:t>Projektikuvaus</a:t>
            </a:r>
            <a:endParaRPr lang="en-US" dirty="0">
              <a:latin typeface="Tahoma"/>
              <a:cs typeface="Tahoma"/>
            </a:endParaRPr>
          </a:p>
        </p:txBody>
      </p:sp>
      <p:sp>
        <p:nvSpPr>
          <p:cNvPr id="3" name="Content Placeholder 2"/>
          <p:cNvSpPr>
            <a:spLocks noGrp="1"/>
          </p:cNvSpPr>
          <p:nvPr>
            <p:ph idx="1"/>
          </p:nvPr>
        </p:nvSpPr>
        <p:spPr/>
        <p:txBody>
          <a:bodyPr>
            <a:normAutofit/>
          </a:bodyPr>
          <a:lstStyle/>
          <a:p>
            <a:endParaRPr lang="en-US" dirty="0">
              <a:latin typeface="Tahoma"/>
              <a:cs typeface="Tahoma"/>
            </a:endParaRPr>
          </a:p>
        </p:txBody>
      </p:sp>
    </p:spTree>
    <p:extLst>
      <p:ext uri="{BB962C8B-B14F-4D97-AF65-F5344CB8AC3E}">
        <p14:creationId xmlns:p14="http://schemas.microsoft.com/office/powerpoint/2010/main" val="2354680613"/>
      </p:ext>
    </p:extLst>
  </p:cSld>
  <p:clrMapOvr>
    <a:masterClrMapping/>
  </p:clrMapOvr>
  <p:transition>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latin typeface="Tahoma"/>
                <a:cs typeface="Tahoma"/>
              </a:rPr>
              <a:t>Lopputulos</a:t>
            </a:r>
            <a:r>
              <a:rPr lang="en-US" dirty="0">
                <a:latin typeface="Tahoma"/>
                <a:cs typeface="Tahoma"/>
              </a:rPr>
              <a:t> </a:t>
            </a:r>
            <a:r>
              <a:rPr lang="en-US" dirty="0" smtClean="0">
                <a:latin typeface="Tahoma"/>
                <a:cs typeface="Tahoma"/>
              </a:rPr>
              <a:t>– </a:t>
            </a:r>
            <a:r>
              <a:rPr lang="en-US" dirty="0" err="1" smtClean="0">
                <a:latin typeface="Tahoma"/>
                <a:cs typeface="Tahoma"/>
              </a:rPr>
              <a:t>mikä</a:t>
            </a:r>
            <a:r>
              <a:rPr lang="en-US" dirty="0" smtClean="0">
                <a:latin typeface="Tahoma"/>
                <a:cs typeface="Tahoma"/>
              </a:rPr>
              <a:t>? </a:t>
            </a:r>
            <a:r>
              <a:rPr lang="en-US" dirty="0" err="1" smtClean="0">
                <a:latin typeface="Tahoma"/>
                <a:cs typeface="Tahoma"/>
              </a:rPr>
              <a:t>Ja</a:t>
            </a:r>
            <a:r>
              <a:rPr lang="en-US" dirty="0" smtClean="0">
                <a:latin typeface="Tahoma"/>
                <a:cs typeface="Tahoma"/>
              </a:rPr>
              <a:t> </a:t>
            </a:r>
            <a:r>
              <a:rPr lang="en-US" dirty="0" err="1" smtClean="0">
                <a:latin typeface="Tahoma"/>
                <a:cs typeface="Tahoma"/>
              </a:rPr>
              <a:t>kuvia</a:t>
            </a:r>
            <a:r>
              <a:rPr lang="en-US" dirty="0" smtClean="0">
                <a:latin typeface="Tahoma"/>
                <a:cs typeface="Tahoma"/>
              </a:rPr>
              <a:t>, </a:t>
            </a:r>
            <a:r>
              <a:rPr lang="en-US" dirty="0" err="1" smtClean="0">
                <a:latin typeface="Tahoma"/>
                <a:cs typeface="Tahoma"/>
              </a:rPr>
              <a:t>linkkejä</a:t>
            </a:r>
            <a:endParaRPr lang="en-US" dirty="0">
              <a:latin typeface="Tahoma"/>
              <a:cs typeface="Tahoma"/>
            </a:endParaRPr>
          </a:p>
        </p:txBody>
      </p:sp>
      <p:sp>
        <p:nvSpPr>
          <p:cNvPr id="3" name="Content Placeholder 2"/>
          <p:cNvSpPr>
            <a:spLocks noGrp="1"/>
          </p:cNvSpPr>
          <p:nvPr>
            <p:ph idx="1"/>
          </p:nvPr>
        </p:nvSpPr>
        <p:spPr>
          <a:xfrm>
            <a:off x="755576" y="1556792"/>
            <a:ext cx="7612064" cy="4182035"/>
          </a:xfrm>
        </p:spPr>
        <p:txBody>
          <a:bodyPr/>
          <a:lstStyle/>
          <a:p>
            <a:endParaRPr lang="en-US" dirty="0" smtClean="0">
              <a:latin typeface="Tahoma"/>
              <a:cs typeface="Tahoma"/>
            </a:endParaRPr>
          </a:p>
        </p:txBody>
      </p:sp>
      <p:sp>
        <p:nvSpPr>
          <p:cNvPr id="4" name="Suorakulmio 3"/>
          <p:cNvSpPr/>
          <p:nvPr/>
        </p:nvSpPr>
        <p:spPr bwMode="auto">
          <a:xfrm>
            <a:off x="6567055" y="4500748"/>
            <a:ext cx="2196935" cy="2268187"/>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i-FI" sz="1600" b="0" i="0" u="none" strike="noStrike" cap="none" normalizeH="0" baseline="0" dirty="0" smtClean="0">
                <a:ln>
                  <a:noFill/>
                </a:ln>
                <a:solidFill>
                  <a:schemeClr val="tx1"/>
                </a:solidFill>
                <a:effectLst/>
                <a:latin typeface="Arial" charset="0"/>
                <a:ea typeface="ＭＳ Ｐゴシック" pitchFamily="48" charset="-128"/>
              </a:rPr>
              <a:t>Lopputulokset omistaa tilaaja, Metropolia ja tiimin jäsenet yhdessä sopimuksen mukaan (varmista, että sopimus on toimitettu </a:t>
            </a:r>
            <a:r>
              <a:rPr kumimoji="0" lang="fi-FI" sz="1600" b="0" i="0" u="none" strike="noStrike" cap="none" normalizeH="0" baseline="0" dirty="0" smtClean="0">
                <a:ln>
                  <a:noFill/>
                </a:ln>
                <a:solidFill>
                  <a:schemeClr val="tx1"/>
                </a:solidFill>
                <a:effectLst/>
                <a:latin typeface="Arial" charset="0"/>
                <a:ea typeface="ＭＳ Ｐゴシック" pitchFamily="48" charset="-128"/>
              </a:rPr>
              <a:t>opettajalle tai LM </a:t>
            </a:r>
            <a:r>
              <a:rPr kumimoji="0" lang="fi-FI" sz="1600" b="0" i="0" u="none" strike="noStrike" cap="none" normalizeH="0" baseline="0" dirty="0" err="1" smtClean="0">
                <a:ln>
                  <a:noFill/>
                </a:ln>
                <a:solidFill>
                  <a:schemeClr val="tx1"/>
                </a:solidFill>
                <a:effectLst/>
                <a:latin typeface="Arial" charset="0"/>
                <a:ea typeface="ＭＳ Ｐゴシック" pitchFamily="48" charset="-128"/>
              </a:rPr>
              <a:t>Herolle</a:t>
            </a:r>
            <a:r>
              <a:rPr kumimoji="0" lang="fi-FI" sz="1600" b="0" i="0" u="none" strike="noStrike" cap="none" normalizeH="0" baseline="0" dirty="0" smtClean="0">
                <a:ln>
                  <a:noFill/>
                </a:ln>
                <a:solidFill>
                  <a:schemeClr val="tx1"/>
                </a:solidFill>
                <a:effectLst/>
                <a:latin typeface="Arial" charset="0"/>
                <a:ea typeface="ＭＳ Ｐゴシック" pitchFamily="48" charset="-128"/>
              </a:rPr>
              <a:t>)</a:t>
            </a:r>
          </a:p>
        </p:txBody>
      </p:sp>
    </p:spTree>
    <p:extLst>
      <p:ext uri="{BB962C8B-B14F-4D97-AF65-F5344CB8AC3E}">
        <p14:creationId xmlns:p14="http://schemas.microsoft.com/office/powerpoint/2010/main" val="4136863442"/>
      </p:ext>
    </p:extLst>
  </p:cSld>
  <p:clrMapOvr>
    <a:masterClrMapping/>
  </p:clrMapOvr>
  <p:transition>
    <p:wipe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err="1" smtClean="0">
                <a:latin typeface="Tahoma"/>
                <a:cs typeface="Tahoma"/>
              </a:rPr>
              <a:t>Kuvia</a:t>
            </a:r>
            <a:r>
              <a:rPr lang="en-US" dirty="0" smtClean="0">
                <a:latin typeface="Tahoma"/>
                <a:cs typeface="Tahoma"/>
              </a:rPr>
              <a:t> </a:t>
            </a:r>
            <a:r>
              <a:rPr lang="en-US" dirty="0" err="1" smtClean="0">
                <a:latin typeface="Tahoma"/>
                <a:cs typeface="Tahoma"/>
              </a:rPr>
              <a:t>lisää</a:t>
            </a:r>
            <a:endParaRPr lang="en-US" dirty="0">
              <a:latin typeface="Tahoma"/>
              <a:cs typeface="Tahoma"/>
            </a:endParaRPr>
          </a:p>
        </p:txBody>
      </p:sp>
    </p:spTree>
    <p:extLst>
      <p:ext uri="{BB962C8B-B14F-4D97-AF65-F5344CB8AC3E}">
        <p14:creationId xmlns:p14="http://schemas.microsoft.com/office/powerpoint/2010/main" val="543191888"/>
      </p:ext>
    </p:extLst>
  </p:cSld>
  <p:clrMapOvr>
    <a:masterClrMapping/>
  </p:clrMapOvr>
</p:sld>
</file>

<file path=ppt/theme/theme1.xml><?xml version="1.0" encoding="utf-8"?>
<a:theme xmlns:a="http://schemas.openxmlformats.org/drawingml/2006/main" name="2_Metropolia_strategia">
  <a:themeElements>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fontScheme name="Office, klassinen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i-FI" sz="2400" b="0" i="0" u="none" strike="noStrike" cap="none" normalizeH="0" baseline="0" smtClean="0">
            <a:ln>
              <a:noFill/>
            </a:ln>
            <a:solidFill>
              <a:schemeClr val="tx1"/>
            </a:solidFill>
            <a:effectLst/>
            <a:latin typeface="Arial" charset="0"/>
            <a:ea typeface="ＭＳ Ｐゴシック" pitchFamily="4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i-FI" sz="2400" b="0" i="0" u="none" strike="noStrike" cap="none" normalizeH="0" baseline="0" smtClean="0">
            <a:ln>
              <a:noFill/>
            </a:ln>
            <a:solidFill>
              <a:schemeClr val="tx1"/>
            </a:solidFill>
            <a:effectLst/>
            <a:latin typeface="Arial" charset="0"/>
            <a:ea typeface="ＭＳ Ｐゴシック" pitchFamily="48"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tropolia_strategi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5523</TotalTime>
  <Words>738</Words>
  <Application>Microsoft Office PowerPoint</Application>
  <PresentationFormat>Näytössä katseltava diaesitys (4:3)</PresentationFormat>
  <Paragraphs>131</Paragraphs>
  <Slides>22</Slides>
  <Notes>2</Notes>
  <HiddenSlides>0</HiddenSlides>
  <MMClips>0</MMClips>
  <ScaleCrop>false</ScaleCrop>
  <HeadingPairs>
    <vt:vector size="6" baseType="variant">
      <vt:variant>
        <vt:lpstr>Teema</vt:lpstr>
      </vt:variant>
      <vt:variant>
        <vt:i4>1</vt:i4>
      </vt:variant>
      <vt:variant>
        <vt:lpstr>Dian otsikot</vt:lpstr>
      </vt:variant>
      <vt:variant>
        <vt:i4>22</vt:i4>
      </vt:variant>
      <vt:variant>
        <vt:lpstr>Mukautetut diaesitykset</vt:lpstr>
      </vt:variant>
      <vt:variant>
        <vt:i4>18</vt:i4>
      </vt:variant>
    </vt:vector>
  </HeadingPairs>
  <TitlesOfParts>
    <vt:vector size="41" baseType="lpstr">
      <vt:lpstr>2_Metropolia_strategia</vt:lpstr>
      <vt:lpstr>MINNO® Metropolis 2013 - Loppukatselmus</vt:lpstr>
      <vt:lpstr>Tässä kalvosetissä tiimimme esittelee projektin ja siitä opitut asiat loppuraportointituokiossa. (tämä dokumentti on laitettu MINNO –Facebookryhmään ennen tuokiota!)</vt:lpstr>
      <vt:lpstr>Ota mukaan loppukatselmukseen tuntilistat mieluiten printtinä, tai tietokoneellasi. Tutustu etukäteen arviointikriteereihin. Miten Sinä arvioisit omaa osaamistasi projektin jälkeen tuolla arviointitaulukolla? Mieti etukäteen.</vt:lpstr>
      <vt:lpstr>Mikä MINNO® on?</vt:lpstr>
      <vt:lpstr>Tiimin nimi</vt:lpstr>
      <vt:lpstr>Ryhmänne vastaanottama haaste ja tilaaja</vt:lpstr>
      <vt:lpstr>Ratkaisu - Projektikuvaus</vt:lpstr>
      <vt:lpstr>Lopputulos – mikä? Ja kuvia, linkkejä</vt:lpstr>
      <vt:lpstr>PowerPoint-esitys</vt:lpstr>
      <vt:lpstr>Projektin plussat ja miinukset</vt:lpstr>
      <vt:lpstr>Ryhmätyö – kuinka onnistui?</vt:lpstr>
      <vt:lpstr>Sisäinen ja ulkoinen viestintä</vt:lpstr>
      <vt:lpstr>Mitä opitte? Jokainen listaa</vt:lpstr>
      <vt:lpstr>Kuinka monialaista Innovaatioprojektia voisi kehittää?</vt:lpstr>
      <vt:lpstr>Työtodistus</vt:lpstr>
      <vt:lpstr>Työtodistuksen teksti</vt:lpstr>
      <vt:lpstr>PowerPoint-esitys</vt:lpstr>
      <vt:lpstr>Arviointikriteerit</vt:lpstr>
      <vt:lpstr>Tiivistelmä kalvot suomi &amp; englanti</vt:lpstr>
      <vt:lpstr>Lopputuotoksen nimi tai kuvaus </vt:lpstr>
      <vt:lpstr>Laulunopetussovellus </vt:lpstr>
      <vt:lpstr>PowerPoint-esitys</vt:lpstr>
      <vt:lpstr>bulevardi</vt:lpstr>
      <vt:lpstr>tikkurila</vt:lpstr>
      <vt:lpstr>arabiankatu</vt:lpstr>
      <vt:lpstr>tukholmankatu</vt:lpstr>
      <vt:lpstr>sofianlehdonkatu</vt:lpstr>
      <vt:lpstr>Vanha maantie</vt:lpstr>
      <vt:lpstr>bulevardi 29</vt:lpstr>
      <vt:lpstr>kalevankatu</vt:lpstr>
      <vt:lpstr>agricolankatu</vt:lpstr>
      <vt:lpstr>ruoholahti</vt:lpstr>
      <vt:lpstr>vanha viertotie</vt:lpstr>
      <vt:lpstr>mannerheimintie</vt:lpstr>
      <vt:lpstr>myyrmäki</vt:lpstr>
      <vt:lpstr>onnentie</vt:lpstr>
      <vt:lpstr>teknobulevardi</vt:lpstr>
      <vt:lpstr>hämeentie</vt:lpstr>
      <vt:lpstr>albertinkatu</vt:lpstr>
      <vt:lpstr>era</vt:lpstr>
    </vt:vector>
  </TitlesOfParts>
  <Company>A4 Media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Metropolia Ammattikorkeakoulu</dc:title>
  <dc:creator>tanja.kyynarainen</dc:creator>
  <cp:lastModifiedBy>Administrator</cp:lastModifiedBy>
  <cp:revision>171</cp:revision>
  <dcterms:created xsi:type="dcterms:W3CDTF">2012-03-26T07:11:52Z</dcterms:created>
  <dcterms:modified xsi:type="dcterms:W3CDTF">2014-03-04T07:55:39Z</dcterms:modified>
</cp:coreProperties>
</file>