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B3DB"/>
    <a:srgbClr val="866F3B"/>
    <a:srgbClr val="8C6E3A"/>
    <a:srgbClr val="9675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99" autoAdjust="0"/>
    <p:restoredTop sz="96433" autoAdjust="0"/>
  </p:normalViewPr>
  <p:slideViewPr>
    <p:cSldViewPr snapToGrid="0">
      <p:cViewPr varScale="1">
        <p:scale>
          <a:sx n="97" d="100"/>
          <a:sy n="97" d="100"/>
        </p:scale>
        <p:origin x="-106" y="-8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0930DAB-4224-4C64-801D-0FBA02E710FE}" type="datetimeFigureOut">
              <a:rPr lang="fi-FI" smtClean="0"/>
              <a:t>10.3.2014</a:t>
            </a:fld>
            <a:endParaRPr lang="fi-FI"/>
          </a:p>
        </p:txBody>
      </p:sp>
      <p:sp>
        <p:nvSpPr>
          <p:cNvPr id="4" name="Alatunnisteen paikkamerkki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5" name="Dian numeron paikkamerkki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9D63969-9526-402F-AB4B-F84B23D527BE}" type="slidenum">
              <a:rPr lang="fi-FI" smtClean="0"/>
              <a:t>‹#›</a:t>
            </a:fld>
            <a:endParaRPr lang="fi-FI"/>
          </a:p>
        </p:txBody>
      </p:sp>
    </p:spTree>
    <p:extLst>
      <p:ext uri="{BB962C8B-B14F-4D97-AF65-F5344CB8AC3E}">
        <p14:creationId xmlns:p14="http://schemas.microsoft.com/office/powerpoint/2010/main" val="1381882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57CFCD-5B33-4B3A-AC29-58211A984357}" type="datetimeFigureOut">
              <a:rPr lang="fi-FI" smtClean="0"/>
              <a:t>10.3.2014</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F5EDDA-52BD-422B-BAE0-90B82832798A}" type="slidenum">
              <a:rPr lang="fi-FI" smtClean="0"/>
              <a:t>‹#›</a:t>
            </a:fld>
            <a:endParaRPr lang="fi-FI"/>
          </a:p>
        </p:txBody>
      </p:sp>
    </p:spTree>
    <p:extLst>
      <p:ext uri="{BB962C8B-B14F-4D97-AF65-F5344CB8AC3E}">
        <p14:creationId xmlns:p14="http://schemas.microsoft.com/office/powerpoint/2010/main" val="1390307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10"/>
          </p:nvPr>
        </p:nvSpPr>
        <p:spPr/>
        <p:txBody>
          <a:bodyPr/>
          <a:lstStyle/>
          <a:p>
            <a:fld id="{FDF5EDDA-52BD-422B-BAE0-90B82832798A}" type="slidenum">
              <a:rPr lang="fi-FI" smtClean="0"/>
              <a:t>1</a:t>
            </a:fld>
            <a:endParaRPr lang="fi-FI"/>
          </a:p>
        </p:txBody>
      </p:sp>
    </p:spTree>
    <p:extLst>
      <p:ext uri="{BB962C8B-B14F-4D97-AF65-F5344CB8AC3E}">
        <p14:creationId xmlns:p14="http://schemas.microsoft.com/office/powerpoint/2010/main" val="3680150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10"/>
          </p:nvPr>
        </p:nvSpPr>
        <p:spPr/>
        <p:txBody>
          <a:bodyPr/>
          <a:lstStyle/>
          <a:p>
            <a:fld id="{FDF5EDDA-52BD-422B-BAE0-90B82832798A}" type="slidenum">
              <a:rPr lang="fi-FI" smtClean="0"/>
              <a:t>3</a:t>
            </a:fld>
            <a:endParaRPr lang="fi-FI"/>
          </a:p>
        </p:txBody>
      </p:sp>
    </p:spTree>
    <p:extLst>
      <p:ext uri="{BB962C8B-B14F-4D97-AF65-F5344CB8AC3E}">
        <p14:creationId xmlns:p14="http://schemas.microsoft.com/office/powerpoint/2010/main" val="28205001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tsikollinen kuva">
    <p:spTree>
      <p:nvGrpSpPr>
        <p:cNvPr id="1" name=""/>
        <p:cNvGrpSpPr/>
        <p:nvPr/>
      </p:nvGrpSpPr>
      <p:grpSpPr>
        <a:xfrm>
          <a:off x="0" y="0"/>
          <a:ext cx="0" cy="0"/>
          <a:chOff x="0" y="0"/>
          <a:chExt cx="0" cy="0"/>
        </a:xfrm>
      </p:grpSpPr>
      <p:sp>
        <p:nvSpPr>
          <p:cNvPr id="8" name="Rectangle 7"/>
          <p:cNvSpPr/>
          <p:nvPr/>
        </p:nvSpPr>
        <p:spPr>
          <a:xfrm>
            <a:off x="0" y="4976005"/>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chemeClr val="bg1"/>
                </a:solidFill>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Date Placeholder 4"/>
          <p:cNvSpPr>
            <a:spLocks noGrp="1"/>
          </p:cNvSpPr>
          <p:nvPr>
            <p:ph type="dt" sz="half" idx="10"/>
          </p:nvPr>
        </p:nvSpPr>
        <p:spPr/>
        <p:txBody>
          <a:bodyPr/>
          <a:lstStyle/>
          <a:p>
            <a:fld id="{BB298B4A-C099-4C2E-84DF-628F67004F0D}" type="datetimeFigureOut">
              <a:rPr lang="fi-FI" smtClean="0"/>
              <a:t>10.3.2014</a:t>
            </a:fld>
            <a:endParaRPr lang="fi-FI"/>
          </a:p>
        </p:txBody>
      </p:sp>
      <p:sp>
        <p:nvSpPr>
          <p:cNvPr id="7" name="Slide Number Placeholder 6"/>
          <p:cNvSpPr>
            <a:spLocks noGrp="1"/>
          </p:cNvSpPr>
          <p:nvPr>
            <p:ph type="sldNum" sz="quarter" idx="12"/>
          </p:nvPr>
        </p:nvSpPr>
        <p:spPr/>
        <p:txBody>
          <a:bodyPr/>
          <a:lstStyle/>
          <a:p>
            <a:fld id="{368F7C40-5EF7-4331-8BF8-435BE44DB0DC}" type="slidenum">
              <a:rPr lang="fi-FI" smtClean="0"/>
              <a:t>‹#›</a:t>
            </a:fld>
            <a:endParaRPr lang="fi-FI" dirty="0"/>
          </a:p>
        </p:txBody>
      </p:sp>
      <p:pic>
        <p:nvPicPr>
          <p:cNvPr id="10" name="Kuv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90391" y="5118505"/>
            <a:ext cx="3240000" cy="1620000"/>
          </a:xfrm>
          <a:prstGeom prst="rect">
            <a:avLst/>
          </a:prstGeom>
        </p:spPr>
      </p:pic>
    </p:spTree>
    <p:extLst>
      <p:ext uri="{BB962C8B-B14F-4D97-AF65-F5344CB8AC3E}">
        <p14:creationId xmlns:p14="http://schemas.microsoft.com/office/powerpoint/2010/main" val="38173171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Pystysuora otsikko ja teksti">
    <p:spTree>
      <p:nvGrpSpPr>
        <p:cNvPr id="1" name=""/>
        <p:cNvGrpSpPr/>
        <p:nvPr/>
      </p:nvGrpSpPr>
      <p:grpSpPr>
        <a:xfrm>
          <a:off x="0" y="0"/>
          <a:ext cx="0" cy="0"/>
          <a:chOff x="0" y="0"/>
          <a:chExt cx="0" cy="0"/>
        </a:xfrm>
      </p:grpSpPr>
      <p:sp>
        <p:nvSpPr>
          <p:cNvPr id="7" name="Rectangle 6"/>
          <p:cNvSpPr/>
          <p:nvPr userDrawn="1"/>
        </p:nvSpPr>
        <p:spPr>
          <a:xfrm>
            <a:off x="3175" y="6249001"/>
            <a:ext cx="12188825" cy="61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3175" y="6184992"/>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553315"/>
          </a:xfrm>
        </p:spPr>
        <p:txBody>
          <a:bodyPr vert="eaVert"/>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Vertical Text Placeholder 2"/>
          <p:cNvSpPr>
            <a:spLocks noGrp="1"/>
          </p:cNvSpPr>
          <p:nvPr>
            <p:ph type="body" orient="vert" idx="1"/>
          </p:nvPr>
        </p:nvSpPr>
        <p:spPr>
          <a:xfrm>
            <a:off x="900796" y="414778"/>
            <a:ext cx="7734300" cy="5553315"/>
          </a:xfrm>
        </p:spPr>
        <p:txBody>
          <a:bodyPr vert="eaVert" lIns="45720" tIns="0" rIns="45720" bIns="0"/>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10"/>
          </p:nvPr>
        </p:nvSpPr>
        <p:spPr/>
        <p:txBody>
          <a:bodyPr/>
          <a:lstStyle/>
          <a:p>
            <a:fld id="{BB298B4A-C099-4C2E-84DF-628F67004F0D}" type="datetimeFigureOut">
              <a:rPr lang="fi-FI" smtClean="0"/>
              <a:t>10.3.2014</a:t>
            </a:fld>
            <a:endParaRPr lang="fi-FI"/>
          </a:p>
        </p:txBody>
      </p:sp>
      <p:sp>
        <p:nvSpPr>
          <p:cNvPr id="6" name="Slide Number Placeholder 5"/>
          <p:cNvSpPr>
            <a:spLocks noGrp="1"/>
          </p:cNvSpPr>
          <p:nvPr>
            <p:ph type="sldNum" sz="quarter" idx="12"/>
          </p:nvPr>
        </p:nvSpPr>
        <p:spPr/>
        <p:txBody>
          <a:bodyPr/>
          <a:lstStyle/>
          <a:p>
            <a:fld id="{368F7C40-5EF7-4331-8BF8-435BE44DB0DC}" type="slidenum">
              <a:rPr lang="fi-FI" smtClean="0"/>
              <a:t>‹#›</a:t>
            </a:fld>
            <a:endParaRPr lang="fi-FI"/>
          </a:p>
        </p:txBody>
      </p:sp>
      <p:pic>
        <p:nvPicPr>
          <p:cNvPr id="10" name="Kuv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77587" y="6195001"/>
            <a:ext cx="1440000" cy="720000"/>
          </a:xfrm>
          <a:prstGeom prst="rect">
            <a:avLst/>
          </a:prstGeom>
        </p:spPr>
      </p:pic>
    </p:spTree>
    <p:extLst>
      <p:ext uri="{BB962C8B-B14F-4D97-AF65-F5344CB8AC3E}">
        <p14:creationId xmlns:p14="http://schemas.microsoft.com/office/powerpoint/2010/main" val="30515439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Tx" preserve="1">
  <p:cSld name="Otsikollinen sisältö">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866F3B"/>
                </a:solidFill>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12" name="Dian numeron paikkamerkki 11"/>
          <p:cNvSpPr>
            <a:spLocks noGrp="1"/>
          </p:cNvSpPr>
          <p:nvPr>
            <p:ph type="sldNum" sz="quarter" idx="11"/>
          </p:nvPr>
        </p:nvSpPr>
        <p:spPr/>
        <p:txBody>
          <a:bodyPr/>
          <a:lstStyle/>
          <a:p>
            <a:fld id="{368F7C40-5EF7-4331-8BF8-435BE44DB0DC}" type="slidenum">
              <a:rPr lang="fi-FI" smtClean="0"/>
              <a:t>‹#›</a:t>
            </a:fld>
            <a:endParaRPr lang="fi-FI" dirty="0"/>
          </a:p>
        </p:txBody>
      </p:sp>
      <p:pic>
        <p:nvPicPr>
          <p:cNvPr id="11" name="Kuva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37400" y="6183721"/>
            <a:ext cx="1440000" cy="720000"/>
          </a:xfrm>
          <a:prstGeom prst="rect">
            <a:avLst/>
          </a:prstGeom>
        </p:spPr>
      </p:pic>
    </p:spTree>
    <p:extLst>
      <p:ext uri="{BB962C8B-B14F-4D97-AF65-F5344CB8AC3E}">
        <p14:creationId xmlns:p14="http://schemas.microsoft.com/office/powerpoint/2010/main" val="42733174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Otsikkodia">
    <p:spTree>
      <p:nvGrpSpPr>
        <p:cNvPr id="1" name=""/>
        <p:cNvGrpSpPr/>
        <p:nvPr/>
      </p:nvGrpSpPr>
      <p:grpSpPr>
        <a:xfrm>
          <a:off x="0" y="0"/>
          <a:ext cx="0" cy="0"/>
          <a:chOff x="0" y="0"/>
          <a:chExt cx="0" cy="0"/>
        </a:xfrm>
      </p:grpSpPr>
      <p:sp>
        <p:nvSpPr>
          <p:cNvPr id="7" name="Rectangle 6"/>
          <p:cNvSpPr/>
          <p:nvPr/>
        </p:nvSpPr>
        <p:spPr>
          <a:xfrm>
            <a:off x="-1" y="6246000"/>
            <a:ext cx="12188825" cy="61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0" y="6181992"/>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96000" y="782568"/>
            <a:ext cx="10800000" cy="3566160"/>
          </a:xfrm>
        </p:spPr>
        <p:txBody>
          <a:bodyPr anchor="b">
            <a:normAutofit/>
          </a:bodyPr>
          <a:lstStyle>
            <a:lvl1pPr algn="l">
              <a:lnSpc>
                <a:spcPct val="85000"/>
              </a:lnSpc>
              <a:defRPr sz="7200" spc="-50" baseline="0">
                <a:solidFill>
                  <a:srgbClr val="866F3B"/>
                </a:solidFill>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Subtitle 2"/>
          <p:cNvSpPr>
            <a:spLocks noGrp="1"/>
          </p:cNvSpPr>
          <p:nvPr>
            <p:ph type="subTitle" idx="1"/>
          </p:nvPr>
        </p:nvSpPr>
        <p:spPr>
          <a:xfrm>
            <a:off x="696000" y="4435488"/>
            <a:ext cx="108000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i-FI" dirty="0" smtClean="0"/>
              <a:t>Muokkaa alaotsikon perustyyliä </a:t>
            </a:r>
            <a:r>
              <a:rPr lang="fi-FI" dirty="0" err="1" smtClean="0"/>
              <a:t>napsautt</a:t>
            </a:r>
            <a:r>
              <a:rPr lang="fi-FI" dirty="0" smtClean="0"/>
              <a:t>.</a:t>
            </a:r>
            <a:endParaRPr lang="en-US" dirty="0"/>
          </a:p>
        </p:txBody>
      </p:sp>
      <p:sp>
        <p:nvSpPr>
          <p:cNvPr id="10" name="Päivämäärän paikkamerkki 9"/>
          <p:cNvSpPr>
            <a:spLocks noGrp="1"/>
          </p:cNvSpPr>
          <p:nvPr>
            <p:ph type="dt" sz="half" idx="10"/>
          </p:nvPr>
        </p:nvSpPr>
        <p:spPr/>
        <p:txBody>
          <a:bodyPr/>
          <a:lstStyle/>
          <a:p>
            <a:fld id="{BB298B4A-C099-4C2E-84DF-628F67004F0D}" type="datetimeFigureOut">
              <a:rPr lang="fi-FI" smtClean="0"/>
              <a:t>10.3.2014</a:t>
            </a:fld>
            <a:endParaRPr lang="fi-FI"/>
          </a:p>
        </p:txBody>
      </p:sp>
      <p:sp>
        <p:nvSpPr>
          <p:cNvPr id="11" name="Dian numeron paikkamerkki 10"/>
          <p:cNvSpPr>
            <a:spLocks noGrp="1"/>
          </p:cNvSpPr>
          <p:nvPr>
            <p:ph type="sldNum" sz="quarter" idx="11"/>
          </p:nvPr>
        </p:nvSpPr>
        <p:spPr/>
        <p:txBody>
          <a:bodyPr/>
          <a:lstStyle/>
          <a:p>
            <a:fld id="{368F7C40-5EF7-4331-8BF8-435BE44DB0DC}" type="slidenum">
              <a:rPr lang="fi-FI" smtClean="0"/>
              <a:t>‹#›</a:t>
            </a:fld>
            <a:endParaRPr lang="fi-FI" dirty="0"/>
          </a:p>
        </p:txBody>
      </p:sp>
      <p:pic>
        <p:nvPicPr>
          <p:cNvPr id="12" name="Kuva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74411" y="6192000"/>
            <a:ext cx="1440000" cy="720000"/>
          </a:xfrm>
          <a:prstGeom prst="rect">
            <a:avLst/>
          </a:prstGeom>
        </p:spPr>
      </p:pic>
    </p:spTree>
    <p:extLst>
      <p:ext uri="{BB962C8B-B14F-4D97-AF65-F5344CB8AC3E}">
        <p14:creationId xmlns:p14="http://schemas.microsoft.com/office/powerpoint/2010/main" val="15926615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a:xfrm>
            <a:off x="696000" y="244920"/>
            <a:ext cx="10800000" cy="1080000"/>
          </a:xfrm>
        </p:spPr>
        <p:txBody>
          <a:bodyPr>
            <a:normAutofit/>
          </a:bodyPr>
          <a:lstStyle>
            <a:lvl1pPr marL="0">
              <a:defRPr sz="3600"/>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Content Placeholder 2"/>
          <p:cNvSpPr>
            <a:spLocks noGrp="1"/>
          </p:cNvSpPr>
          <p:nvPr>
            <p:ph idx="1"/>
          </p:nvPr>
        </p:nvSpPr>
        <p:spPr>
          <a:xfrm>
            <a:off x="696000" y="1431052"/>
            <a:ext cx="10800000" cy="4456673"/>
          </a:xfrm>
        </p:spPr>
        <p:txBody>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
        <p:nvSpPr>
          <p:cNvPr id="4" name="Date Placeholder 3"/>
          <p:cNvSpPr>
            <a:spLocks noGrp="1"/>
          </p:cNvSpPr>
          <p:nvPr>
            <p:ph type="dt" sz="half" idx="10"/>
          </p:nvPr>
        </p:nvSpPr>
        <p:spPr/>
        <p:txBody>
          <a:bodyPr/>
          <a:lstStyle/>
          <a:p>
            <a:fld id="{BB298B4A-C099-4C2E-84DF-628F67004F0D}" type="datetimeFigureOut">
              <a:rPr lang="fi-FI" smtClean="0"/>
              <a:t>10.3.2014</a:t>
            </a:fld>
            <a:endParaRPr lang="fi-FI"/>
          </a:p>
        </p:txBody>
      </p:sp>
      <p:sp>
        <p:nvSpPr>
          <p:cNvPr id="6" name="Slide Number Placeholder 5"/>
          <p:cNvSpPr>
            <a:spLocks noGrp="1"/>
          </p:cNvSpPr>
          <p:nvPr>
            <p:ph type="sldNum" sz="quarter" idx="12"/>
          </p:nvPr>
        </p:nvSpPr>
        <p:spPr/>
        <p:txBody>
          <a:bodyPr/>
          <a:lstStyle/>
          <a:p>
            <a:fld id="{368F7C40-5EF7-4331-8BF8-435BE44DB0DC}" type="slidenum">
              <a:rPr lang="fi-FI" smtClean="0"/>
              <a:t>‹#›</a:t>
            </a:fld>
            <a:endParaRPr lang="fi-FI"/>
          </a:p>
        </p:txBody>
      </p:sp>
    </p:spTree>
    <p:extLst>
      <p:ext uri="{BB962C8B-B14F-4D97-AF65-F5344CB8AC3E}">
        <p14:creationId xmlns:p14="http://schemas.microsoft.com/office/powerpoint/2010/main" val="297805015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8" name="Title 7"/>
          <p:cNvSpPr>
            <a:spLocks noGrp="1"/>
          </p:cNvSpPr>
          <p:nvPr>
            <p:ph type="title"/>
          </p:nvPr>
        </p:nvSpPr>
        <p:spPr>
          <a:xfrm>
            <a:off x="696000" y="236756"/>
            <a:ext cx="10800000" cy="10800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Content Placeholder 2"/>
          <p:cNvSpPr>
            <a:spLocks noGrp="1"/>
          </p:cNvSpPr>
          <p:nvPr>
            <p:ph sz="half" idx="1"/>
          </p:nvPr>
        </p:nvSpPr>
        <p:spPr>
          <a:xfrm>
            <a:off x="696000" y="1408375"/>
            <a:ext cx="5346000" cy="4537529"/>
          </a:xfrm>
        </p:spPr>
        <p:txBody>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
        <p:nvSpPr>
          <p:cNvPr id="4" name="Content Placeholder 3"/>
          <p:cNvSpPr>
            <a:spLocks noGrp="1"/>
          </p:cNvSpPr>
          <p:nvPr>
            <p:ph sz="half" idx="2"/>
          </p:nvPr>
        </p:nvSpPr>
        <p:spPr>
          <a:xfrm>
            <a:off x="6150000" y="1408376"/>
            <a:ext cx="5346000" cy="4537528"/>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5" name="Date Placeholder 4"/>
          <p:cNvSpPr>
            <a:spLocks noGrp="1"/>
          </p:cNvSpPr>
          <p:nvPr>
            <p:ph type="dt" sz="half" idx="10"/>
          </p:nvPr>
        </p:nvSpPr>
        <p:spPr/>
        <p:txBody>
          <a:bodyPr/>
          <a:lstStyle/>
          <a:p>
            <a:fld id="{BB298B4A-C099-4C2E-84DF-628F67004F0D}" type="datetimeFigureOut">
              <a:rPr lang="fi-FI" smtClean="0"/>
              <a:t>10.3.2014</a:t>
            </a:fld>
            <a:endParaRPr lang="fi-FI"/>
          </a:p>
        </p:txBody>
      </p:sp>
      <p:sp>
        <p:nvSpPr>
          <p:cNvPr id="7" name="Slide Number Placeholder 6"/>
          <p:cNvSpPr>
            <a:spLocks noGrp="1"/>
          </p:cNvSpPr>
          <p:nvPr>
            <p:ph type="sldNum" sz="quarter" idx="12"/>
          </p:nvPr>
        </p:nvSpPr>
        <p:spPr/>
        <p:txBody>
          <a:bodyPr/>
          <a:lstStyle/>
          <a:p>
            <a:fld id="{368F7C40-5EF7-4331-8BF8-435BE44DB0DC}" type="slidenum">
              <a:rPr lang="fi-FI" smtClean="0"/>
              <a:t>‹#›</a:t>
            </a:fld>
            <a:endParaRPr lang="fi-FI"/>
          </a:p>
        </p:txBody>
      </p:sp>
    </p:spTree>
    <p:extLst>
      <p:ext uri="{BB962C8B-B14F-4D97-AF65-F5344CB8AC3E}">
        <p14:creationId xmlns:p14="http://schemas.microsoft.com/office/powerpoint/2010/main" val="5365365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10" name="Title 9"/>
          <p:cNvSpPr>
            <a:spLocks noGrp="1"/>
          </p:cNvSpPr>
          <p:nvPr>
            <p:ph type="title"/>
          </p:nvPr>
        </p:nvSpPr>
        <p:spPr>
          <a:xfrm>
            <a:off x="696000" y="244920"/>
            <a:ext cx="10800000" cy="10800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Text Placeholder 2"/>
          <p:cNvSpPr>
            <a:spLocks noGrp="1"/>
          </p:cNvSpPr>
          <p:nvPr>
            <p:ph type="body" idx="1"/>
          </p:nvPr>
        </p:nvSpPr>
        <p:spPr>
          <a:xfrm>
            <a:off x="696000" y="1431052"/>
            <a:ext cx="5346000" cy="710293"/>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smtClean="0"/>
              <a:t>Muokkaa tekstin perustyylejä napsauttamalla</a:t>
            </a:r>
          </a:p>
        </p:txBody>
      </p:sp>
      <p:sp>
        <p:nvSpPr>
          <p:cNvPr id="4" name="Content Placeholder 3"/>
          <p:cNvSpPr>
            <a:spLocks noGrp="1"/>
          </p:cNvSpPr>
          <p:nvPr>
            <p:ph sz="half" idx="2"/>
          </p:nvPr>
        </p:nvSpPr>
        <p:spPr>
          <a:xfrm>
            <a:off x="696000" y="2177560"/>
            <a:ext cx="5346000" cy="3742154"/>
          </a:xfrm>
        </p:spPr>
        <p:txBody>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
        <p:nvSpPr>
          <p:cNvPr id="5" name="Text Placeholder 4"/>
          <p:cNvSpPr>
            <a:spLocks noGrp="1"/>
          </p:cNvSpPr>
          <p:nvPr>
            <p:ph type="body" sz="quarter" idx="3"/>
          </p:nvPr>
        </p:nvSpPr>
        <p:spPr>
          <a:xfrm>
            <a:off x="6150000" y="1431052"/>
            <a:ext cx="5346000" cy="710293"/>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Content Placeholder 5"/>
          <p:cNvSpPr>
            <a:spLocks noGrp="1"/>
          </p:cNvSpPr>
          <p:nvPr>
            <p:ph sz="quarter" idx="4"/>
          </p:nvPr>
        </p:nvSpPr>
        <p:spPr>
          <a:xfrm>
            <a:off x="6150000" y="2177560"/>
            <a:ext cx="5346000" cy="3742154"/>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7" name="Date Placeholder 6"/>
          <p:cNvSpPr>
            <a:spLocks noGrp="1"/>
          </p:cNvSpPr>
          <p:nvPr>
            <p:ph type="dt" sz="half" idx="10"/>
          </p:nvPr>
        </p:nvSpPr>
        <p:spPr/>
        <p:txBody>
          <a:bodyPr/>
          <a:lstStyle/>
          <a:p>
            <a:fld id="{BB298B4A-C099-4C2E-84DF-628F67004F0D}" type="datetimeFigureOut">
              <a:rPr lang="fi-FI" smtClean="0"/>
              <a:t>10.3.2014</a:t>
            </a:fld>
            <a:endParaRPr lang="fi-FI"/>
          </a:p>
        </p:txBody>
      </p:sp>
      <p:sp>
        <p:nvSpPr>
          <p:cNvPr id="9" name="Slide Number Placeholder 8"/>
          <p:cNvSpPr>
            <a:spLocks noGrp="1"/>
          </p:cNvSpPr>
          <p:nvPr>
            <p:ph type="sldNum" sz="quarter" idx="12"/>
          </p:nvPr>
        </p:nvSpPr>
        <p:spPr/>
        <p:txBody>
          <a:bodyPr/>
          <a:lstStyle/>
          <a:p>
            <a:fld id="{368F7C40-5EF7-4331-8BF8-435BE44DB0DC}" type="slidenum">
              <a:rPr lang="fi-FI" smtClean="0"/>
              <a:t>‹#›</a:t>
            </a:fld>
            <a:endParaRPr lang="fi-FI"/>
          </a:p>
        </p:txBody>
      </p:sp>
    </p:spTree>
    <p:extLst>
      <p:ext uri="{BB962C8B-B14F-4D97-AF65-F5344CB8AC3E}">
        <p14:creationId xmlns:p14="http://schemas.microsoft.com/office/powerpoint/2010/main" val="186383149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yhjä">
    <p:spTree>
      <p:nvGrpSpPr>
        <p:cNvPr id="1" name=""/>
        <p:cNvGrpSpPr/>
        <p:nvPr/>
      </p:nvGrpSpPr>
      <p:grpSpPr>
        <a:xfrm>
          <a:off x="0" y="0"/>
          <a:ext cx="0" cy="0"/>
          <a:chOff x="0" y="0"/>
          <a:chExt cx="0" cy="0"/>
        </a:xfrm>
      </p:grpSpPr>
      <p:sp>
        <p:nvSpPr>
          <p:cNvPr id="5" name="Rectangle 4"/>
          <p:cNvSpPr/>
          <p:nvPr/>
        </p:nvSpPr>
        <p:spPr>
          <a:xfrm>
            <a:off x="3175" y="6245171"/>
            <a:ext cx="12188825" cy="61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3175" y="618090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B298B4A-C099-4C2E-84DF-628F67004F0D}" type="datetimeFigureOut">
              <a:rPr lang="fi-FI" smtClean="0"/>
              <a:t>10.3.2014</a:t>
            </a:fld>
            <a:endParaRPr lang="fi-FI"/>
          </a:p>
        </p:txBody>
      </p:sp>
      <p:sp>
        <p:nvSpPr>
          <p:cNvPr id="9" name="Slide Number Placeholder 8"/>
          <p:cNvSpPr>
            <a:spLocks noGrp="1"/>
          </p:cNvSpPr>
          <p:nvPr>
            <p:ph type="sldNum" sz="quarter" idx="12"/>
          </p:nvPr>
        </p:nvSpPr>
        <p:spPr/>
        <p:txBody>
          <a:bodyPr/>
          <a:lstStyle/>
          <a:p>
            <a:fld id="{368F7C40-5EF7-4331-8BF8-435BE44DB0DC}" type="slidenum">
              <a:rPr lang="fi-FI" smtClean="0"/>
              <a:t>‹#›</a:t>
            </a:fld>
            <a:endParaRPr lang="fi-FI"/>
          </a:p>
        </p:txBody>
      </p:sp>
      <p:pic>
        <p:nvPicPr>
          <p:cNvPr id="12" name="Kuva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77587" y="6191171"/>
            <a:ext cx="1440000" cy="720000"/>
          </a:xfrm>
          <a:prstGeom prst="rect">
            <a:avLst/>
          </a:prstGeom>
        </p:spPr>
      </p:pic>
    </p:spTree>
    <p:extLst>
      <p:ext uri="{BB962C8B-B14F-4D97-AF65-F5344CB8AC3E}">
        <p14:creationId xmlns:p14="http://schemas.microsoft.com/office/powerpoint/2010/main" val="296221553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Title 1"/>
          <p:cNvSpPr>
            <a:spLocks noGrp="1"/>
          </p:cNvSpPr>
          <p:nvPr>
            <p:ph type="title"/>
          </p:nvPr>
        </p:nvSpPr>
        <p:spPr>
          <a:xfrm>
            <a:off x="696000" y="261248"/>
            <a:ext cx="10800000" cy="10800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Date Placeholder 2"/>
          <p:cNvSpPr>
            <a:spLocks noGrp="1"/>
          </p:cNvSpPr>
          <p:nvPr>
            <p:ph type="dt" sz="half" idx="10"/>
          </p:nvPr>
        </p:nvSpPr>
        <p:spPr/>
        <p:txBody>
          <a:bodyPr/>
          <a:lstStyle/>
          <a:p>
            <a:fld id="{BB298B4A-C099-4C2E-84DF-628F67004F0D}" type="datetimeFigureOut">
              <a:rPr lang="fi-FI" smtClean="0"/>
              <a:t>10.3.2014</a:t>
            </a:fld>
            <a:endParaRPr lang="fi-FI"/>
          </a:p>
        </p:txBody>
      </p:sp>
      <p:sp>
        <p:nvSpPr>
          <p:cNvPr id="5" name="Slide Number Placeholder 4"/>
          <p:cNvSpPr>
            <a:spLocks noGrp="1"/>
          </p:cNvSpPr>
          <p:nvPr>
            <p:ph type="sldNum" sz="quarter" idx="12"/>
          </p:nvPr>
        </p:nvSpPr>
        <p:spPr/>
        <p:txBody>
          <a:bodyPr/>
          <a:lstStyle/>
          <a:p>
            <a:fld id="{368F7C40-5EF7-4331-8BF8-435BE44DB0DC}" type="slidenum">
              <a:rPr lang="fi-FI" smtClean="0"/>
              <a:t>‹#›</a:t>
            </a:fld>
            <a:endParaRPr lang="fi-FI"/>
          </a:p>
        </p:txBody>
      </p:sp>
    </p:spTree>
    <p:extLst>
      <p:ext uri="{BB962C8B-B14F-4D97-AF65-F5344CB8AC3E}">
        <p14:creationId xmlns:p14="http://schemas.microsoft.com/office/powerpoint/2010/main" val="331614637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Title 1"/>
          <p:cNvSpPr>
            <a:spLocks noGrp="1"/>
          </p:cNvSpPr>
          <p:nvPr>
            <p:ph type="title"/>
          </p:nvPr>
        </p:nvSpPr>
        <p:spPr>
          <a:xfrm>
            <a:off x="696000" y="261248"/>
            <a:ext cx="10800000" cy="10800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Vertical Text Placeholder 2"/>
          <p:cNvSpPr>
            <a:spLocks noGrp="1"/>
          </p:cNvSpPr>
          <p:nvPr>
            <p:ph type="body" orient="vert" idx="1"/>
          </p:nvPr>
        </p:nvSpPr>
        <p:spPr>
          <a:xfrm>
            <a:off x="696000" y="1439216"/>
            <a:ext cx="10800000" cy="4436493"/>
          </a:xfrm>
        </p:spPr>
        <p:txBody>
          <a:bodyPr vert="eaVert" lIns="45720" tIns="0" rIns="45720" bIns="0"/>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10"/>
          </p:nvPr>
        </p:nvSpPr>
        <p:spPr/>
        <p:txBody>
          <a:bodyPr/>
          <a:lstStyle/>
          <a:p>
            <a:fld id="{BB298B4A-C099-4C2E-84DF-628F67004F0D}" type="datetimeFigureOut">
              <a:rPr lang="fi-FI" smtClean="0"/>
              <a:t>10.3.2014</a:t>
            </a:fld>
            <a:endParaRPr lang="fi-FI"/>
          </a:p>
        </p:txBody>
      </p:sp>
      <p:sp>
        <p:nvSpPr>
          <p:cNvPr id="6" name="Slide Number Placeholder 5"/>
          <p:cNvSpPr>
            <a:spLocks noGrp="1"/>
          </p:cNvSpPr>
          <p:nvPr>
            <p:ph type="sldNum" sz="quarter" idx="12"/>
          </p:nvPr>
        </p:nvSpPr>
        <p:spPr/>
        <p:txBody>
          <a:bodyPr/>
          <a:lstStyle/>
          <a:p>
            <a:fld id="{368F7C40-5EF7-4331-8BF8-435BE44DB0DC}" type="slidenum">
              <a:rPr lang="fi-FI" smtClean="0"/>
              <a:t>‹#›</a:t>
            </a:fld>
            <a:endParaRPr lang="fi-FI"/>
          </a:p>
        </p:txBody>
      </p:sp>
    </p:spTree>
    <p:extLst>
      <p:ext uri="{BB962C8B-B14F-4D97-AF65-F5344CB8AC3E}">
        <p14:creationId xmlns:p14="http://schemas.microsoft.com/office/powerpoint/2010/main" val="15370183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246000"/>
            <a:ext cx="12192000" cy="61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180002"/>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96000" y="253084"/>
            <a:ext cx="10800000" cy="1080000"/>
          </a:xfrm>
          <a:prstGeom prst="rect">
            <a:avLst/>
          </a:prstGeom>
        </p:spPr>
        <p:txBody>
          <a:bodyPr vert="horz" lIns="91440" tIns="45720" rIns="91440" bIns="45720" rtlCol="0" anchor="b">
            <a:normAutofit/>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Text Placeholder 2"/>
          <p:cNvSpPr>
            <a:spLocks noGrp="1"/>
          </p:cNvSpPr>
          <p:nvPr>
            <p:ph type="body" idx="1"/>
          </p:nvPr>
        </p:nvSpPr>
        <p:spPr>
          <a:xfrm>
            <a:off x="696000" y="1426722"/>
            <a:ext cx="10800000" cy="4436493"/>
          </a:xfrm>
          <a:prstGeom prst="rect">
            <a:avLst/>
          </a:prstGeom>
        </p:spPr>
        <p:txBody>
          <a:bodyPr vert="horz" lIns="0" tIns="45720" rIns="0" bIns="45720" rtlCol="0">
            <a:normAutofit/>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B298B4A-C099-4C2E-84DF-628F67004F0D}" type="datetimeFigureOut">
              <a:rPr lang="fi-FI" smtClean="0"/>
              <a:t>10.3.2014</a:t>
            </a:fld>
            <a:endParaRPr lang="fi-FI"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8F7C40-5EF7-4331-8BF8-435BE44DB0DC}" type="slidenum">
              <a:rPr lang="fi-FI" smtClean="0"/>
              <a:t>‹#›</a:t>
            </a:fld>
            <a:endParaRPr lang="fi-FI" dirty="0"/>
          </a:p>
        </p:txBody>
      </p:sp>
      <p:pic>
        <p:nvPicPr>
          <p:cNvPr id="12" name="Kuva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5376000" y="6192000"/>
            <a:ext cx="1440000" cy="720000"/>
          </a:xfrm>
          <a:prstGeom prst="rect">
            <a:avLst/>
          </a:prstGeom>
        </p:spPr>
      </p:pic>
    </p:spTree>
    <p:extLst>
      <p:ext uri="{BB962C8B-B14F-4D97-AF65-F5344CB8AC3E}">
        <p14:creationId xmlns:p14="http://schemas.microsoft.com/office/powerpoint/2010/main" val="3848489284"/>
      </p:ext>
    </p:extLst>
  </p:cSld>
  <p:clrMap bg1="lt1" tx1="dk1" bg2="lt2" tx2="dk2" accent1="accent1" accent2="accent2" accent3="accent3" accent4="accent4" accent5="accent5" accent6="accent6" hlink="hlink" folHlink="folHlink"/>
  <p:sldLayoutIdLst>
    <p:sldLayoutId id="2147483669" r:id="rId1"/>
    <p:sldLayoutId id="2147483668" r:id="rId2"/>
    <p:sldLayoutId id="2147483661" r:id="rId3"/>
    <p:sldLayoutId id="2147483662" r:id="rId4"/>
    <p:sldLayoutId id="2147483664" r:id="rId5"/>
    <p:sldLayoutId id="2147483665" r:id="rId6"/>
    <p:sldLayoutId id="2147483667" r:id="rId7"/>
    <p:sldLayoutId id="2147483666" r:id="rId8"/>
    <p:sldLayoutId id="2147483670" r:id="rId9"/>
    <p:sldLayoutId id="2147483671" r:id="rId10"/>
  </p:sldLayoutIdLst>
  <p:timing>
    <p:tnLst>
      <p:par>
        <p:cTn id="1" dur="indefinite" restart="never" nodeType="tmRoot"/>
      </p:par>
    </p:tnLst>
  </p:timing>
  <p:txStyles>
    <p:titleStyle>
      <a:lvl1pPr algn="l" defTabSz="914400" rtl="0" eaLnBrk="1" latinLnBrk="0" hangingPunct="1">
        <a:lnSpc>
          <a:spcPct val="85000"/>
        </a:lnSpc>
        <a:spcBef>
          <a:spcPct val="0"/>
        </a:spcBef>
        <a:buNone/>
        <a:defRPr sz="3600" kern="1200" spc="-50" baseline="0">
          <a:solidFill>
            <a:srgbClr val="866F3B"/>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 Id="rId5" Type="http://schemas.openxmlformats.org/officeDocument/2006/relationships/hyperlink" Target="file:///\\kaisasbs\Kasikirja\7.%20Markkinointi\Esitteet,%20julkaisut,%20materiaalit\Mainokset,%20bannerit%20ja%20ilmoitukset\KKmainos-720p-VALMIS.mov" TargetMode="Externa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 Id="rId5" Type="http://schemas.openxmlformats.org/officeDocument/2006/relationships/image" Target="../media/image27.jpeg"/><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 Id="rId5" Type="http://schemas.openxmlformats.org/officeDocument/2006/relationships/image" Target="../media/image31.jpeg"/><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tsikko 8"/>
          <p:cNvSpPr>
            <a:spLocks noGrp="1"/>
          </p:cNvSpPr>
          <p:nvPr>
            <p:ph type="title"/>
          </p:nvPr>
        </p:nvSpPr>
        <p:spPr/>
        <p:txBody>
          <a:bodyPr/>
          <a:lstStyle/>
          <a:p>
            <a:r>
              <a:rPr lang="fi-FI" dirty="0" smtClean="0">
                <a:solidFill>
                  <a:schemeClr val="bg1"/>
                </a:solidFill>
              </a:rPr>
              <a:t>Kartanokylpylä Kaisankoti</a:t>
            </a:r>
            <a:endParaRPr lang="fi-FI" dirty="0">
              <a:solidFill>
                <a:schemeClr val="bg1"/>
              </a:solidFill>
            </a:endParaRPr>
          </a:p>
        </p:txBody>
      </p:sp>
      <p:pic>
        <p:nvPicPr>
          <p:cNvPr id="13" name="Kuva 12"/>
          <p:cNvPicPr>
            <a:picLocks noChangeAspect="1"/>
          </p:cNvPicPr>
          <p:nvPr/>
        </p:nvPicPr>
        <p:blipFill rotWithShape="1">
          <a:blip r:embed="rId3" cstate="print">
            <a:extLst>
              <a:ext uri="{28A0092B-C50C-407E-A947-70E740481C1C}">
                <a14:useLocalDpi xmlns:a14="http://schemas.microsoft.com/office/drawing/2010/main" val="0"/>
              </a:ext>
            </a:extLst>
          </a:blip>
          <a:srcRect t="20700" r="662" b="19105"/>
          <a:stretch/>
        </p:blipFill>
        <p:spPr>
          <a:xfrm>
            <a:off x="0" y="-9331"/>
            <a:ext cx="12195110" cy="4926564"/>
          </a:xfrm>
          <a:prstGeom prst="rect">
            <a:avLst/>
          </a:prstGeom>
        </p:spPr>
      </p:pic>
    </p:spTree>
    <p:extLst>
      <p:ext uri="{BB962C8B-B14F-4D97-AF65-F5344CB8AC3E}">
        <p14:creationId xmlns:p14="http://schemas.microsoft.com/office/powerpoint/2010/main" val="11345630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772912" y="920038"/>
            <a:ext cx="10652815" cy="1080000"/>
          </a:xfrm>
        </p:spPr>
        <p:txBody>
          <a:bodyPr>
            <a:normAutofit/>
          </a:bodyPr>
          <a:lstStyle/>
          <a:p>
            <a:pPr algn="ctr"/>
            <a:r>
              <a:rPr lang="fi-FI" sz="4000" dirty="0" smtClean="0"/>
              <a:t>Antoisaa yhteistyötä odottaen</a:t>
            </a:r>
            <a:endParaRPr lang="fi-FI" sz="4000" dirty="0"/>
          </a:p>
        </p:txBody>
      </p:sp>
      <p:sp>
        <p:nvSpPr>
          <p:cNvPr id="7" name="Sisällön paikkamerkki 6"/>
          <p:cNvSpPr>
            <a:spLocks noGrp="1"/>
          </p:cNvSpPr>
          <p:nvPr>
            <p:ph idx="1"/>
          </p:nvPr>
        </p:nvSpPr>
        <p:spPr>
          <a:xfrm>
            <a:off x="1432361" y="3809396"/>
            <a:ext cx="2233785" cy="1029797"/>
          </a:xfrm>
        </p:spPr>
        <p:txBody>
          <a:bodyPr/>
          <a:lstStyle/>
          <a:p>
            <a:r>
              <a:rPr lang="fi-FI" dirty="0" smtClean="0"/>
              <a:t>Terhi Siegfried</a:t>
            </a:r>
          </a:p>
          <a:p>
            <a:r>
              <a:rPr lang="fi-FI" dirty="0" smtClean="0"/>
              <a:t>Myyntipäällikkö</a:t>
            </a:r>
            <a:endParaRPr lang="fi-FI" dirty="0"/>
          </a:p>
        </p:txBody>
      </p:sp>
      <p:pic>
        <p:nvPicPr>
          <p:cNvPr id="6" name="Kuva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19319" y="2933174"/>
            <a:ext cx="3960000" cy="1980000"/>
          </a:xfrm>
          <a:prstGeom prst="rect">
            <a:avLst/>
          </a:prstGeom>
        </p:spPr>
      </p:pic>
      <p:sp>
        <p:nvSpPr>
          <p:cNvPr id="8" name="Sisällön paikkamerkki 6"/>
          <p:cNvSpPr txBox="1">
            <a:spLocks/>
          </p:cNvSpPr>
          <p:nvPr/>
        </p:nvSpPr>
        <p:spPr>
          <a:xfrm>
            <a:off x="8391656" y="3849193"/>
            <a:ext cx="2374621" cy="1029797"/>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fi-FI" dirty="0" smtClean="0"/>
              <a:t>Mira Ekonen</a:t>
            </a:r>
          </a:p>
          <a:p>
            <a:r>
              <a:rPr lang="fi-FI" dirty="0" smtClean="0"/>
              <a:t>Luova Innostaja</a:t>
            </a:r>
            <a:endParaRPr lang="fi-FI" dirty="0"/>
          </a:p>
        </p:txBody>
      </p:sp>
    </p:spTree>
    <p:extLst>
      <p:ext uri="{BB962C8B-B14F-4D97-AF65-F5344CB8AC3E}">
        <p14:creationId xmlns:p14="http://schemas.microsoft.com/office/powerpoint/2010/main" val="266465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500"/>
                                        <p:tgtEl>
                                          <p:spTgt spid="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793034" y="145276"/>
            <a:ext cx="10605933" cy="1080000"/>
          </a:xfrm>
        </p:spPr>
        <p:txBody>
          <a:bodyPr>
            <a:normAutofit/>
          </a:bodyPr>
          <a:lstStyle/>
          <a:p>
            <a:r>
              <a:rPr lang="fi-FI" sz="3600" dirty="0" smtClean="0"/>
              <a:t>Pakankylän kartanon historiaa</a:t>
            </a:r>
            <a:endParaRPr lang="fi-FI" sz="3600" dirty="0"/>
          </a:p>
        </p:txBody>
      </p:sp>
      <p:pic>
        <p:nvPicPr>
          <p:cNvPr id="11" name="Sisällön paikkamerkki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747" y="1410427"/>
            <a:ext cx="2277935" cy="3600000"/>
          </a:xfrm>
          <a:prstGeom prst="rect">
            <a:avLst/>
          </a:prstGeom>
          <a:noFill/>
          <a:ln>
            <a:noFill/>
          </a:ln>
        </p:spPr>
      </p:pic>
      <p:pic>
        <p:nvPicPr>
          <p:cNvPr id="12" name="Sisällön paikkamerkki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1036" y="1410427"/>
            <a:ext cx="2985546" cy="3600000"/>
          </a:xfrm>
          <a:prstGeom prst="rect">
            <a:avLst/>
          </a:prstGeom>
          <a:noFill/>
          <a:ln>
            <a:noFill/>
          </a:ln>
        </p:spPr>
      </p:pic>
      <p:pic>
        <p:nvPicPr>
          <p:cNvPr id="14" name="Kuva 13"/>
          <p:cNvPicPr>
            <a:picLocks noChangeAspect="1"/>
          </p:cNvPicPr>
          <p:nvPr/>
        </p:nvPicPr>
        <p:blipFill rotWithShape="1">
          <a:blip r:embed="rId4" cstate="print">
            <a:extLst>
              <a:ext uri="{28A0092B-C50C-407E-A947-70E740481C1C}">
                <a14:useLocalDpi xmlns:a14="http://schemas.microsoft.com/office/drawing/2010/main" val="0"/>
              </a:ext>
            </a:extLst>
          </a:blip>
          <a:srcRect l="32441" r="9295"/>
          <a:stretch/>
        </p:blipFill>
        <p:spPr>
          <a:xfrm>
            <a:off x="5959936" y="1410427"/>
            <a:ext cx="3159725" cy="3600000"/>
          </a:xfrm>
          <a:prstGeom prst="rect">
            <a:avLst/>
          </a:prstGeom>
          <a:noFill/>
          <a:ln>
            <a:noFill/>
          </a:ln>
        </p:spPr>
      </p:pic>
      <p:sp>
        <p:nvSpPr>
          <p:cNvPr id="15" name="Sisällön paikkamerkki 14"/>
          <p:cNvSpPr>
            <a:spLocks noGrp="1"/>
          </p:cNvSpPr>
          <p:nvPr>
            <p:ph sz="half" idx="1"/>
          </p:nvPr>
        </p:nvSpPr>
        <p:spPr>
          <a:xfrm>
            <a:off x="1097280" y="5153515"/>
            <a:ext cx="4937760" cy="613430"/>
          </a:xfrm>
        </p:spPr>
        <p:txBody>
          <a:bodyPr>
            <a:normAutofit fontScale="55000" lnSpcReduction="20000"/>
          </a:bodyPr>
          <a:lstStyle/>
          <a:p>
            <a:pPr>
              <a:spcBef>
                <a:spcPct val="0"/>
              </a:spcBef>
              <a:buFontTx/>
              <a:buNone/>
            </a:pPr>
            <a:r>
              <a:rPr lang="fi-FI" altLang="fi-FI" sz="2800" dirty="0">
                <a:latin typeface="Verdana" panose="020B0604030504040204" pitchFamily="34" charset="0"/>
              </a:rPr>
              <a:t>Omistaja Ernst Felix von </a:t>
            </a:r>
            <a:r>
              <a:rPr lang="fi-FI" altLang="fi-FI" sz="2800" dirty="0" err="1">
                <a:latin typeface="Verdana" panose="020B0604030504040204" pitchFamily="34" charset="0"/>
              </a:rPr>
              <a:t>Freymann</a:t>
            </a:r>
            <a:r>
              <a:rPr lang="fi-FI" altLang="fi-FI" sz="2800" dirty="0">
                <a:latin typeface="Verdana" panose="020B0604030504040204" pitchFamily="34" charset="0"/>
              </a:rPr>
              <a:t> </a:t>
            </a:r>
          </a:p>
          <a:p>
            <a:pPr>
              <a:spcBef>
                <a:spcPct val="0"/>
              </a:spcBef>
              <a:buFontTx/>
              <a:buNone/>
            </a:pPr>
            <a:r>
              <a:rPr lang="fi-FI" altLang="fi-FI" dirty="0">
                <a:latin typeface="Verdana" panose="020B0604030504040204" pitchFamily="34" charset="0"/>
              </a:rPr>
              <a:t>1918-1945 (1957)</a:t>
            </a:r>
          </a:p>
          <a:p>
            <a:pPr>
              <a:spcBef>
                <a:spcPct val="0"/>
              </a:spcBef>
              <a:buFontTx/>
              <a:buNone/>
            </a:pPr>
            <a:r>
              <a:rPr lang="fi-FI" altLang="fi-FI" dirty="0">
                <a:latin typeface="Verdana" panose="020B0604030504040204" pitchFamily="34" charset="0"/>
              </a:rPr>
              <a:t>Kreivitär Ebba Margareta de </a:t>
            </a:r>
            <a:r>
              <a:rPr lang="fi-FI" altLang="fi-FI" dirty="0" err="1">
                <a:latin typeface="Verdana" panose="020B0604030504040204" pitchFamily="34" charset="0"/>
              </a:rPr>
              <a:t>Pers</a:t>
            </a:r>
            <a:r>
              <a:rPr lang="fi-FI" altLang="fi-FI" dirty="0">
                <a:latin typeface="Verdana" panose="020B0604030504040204" pitchFamily="34" charset="0"/>
              </a:rPr>
              <a:t> et de </a:t>
            </a:r>
            <a:r>
              <a:rPr lang="fi-FI" altLang="fi-FI" dirty="0" err="1">
                <a:latin typeface="Verdana" panose="020B0604030504040204" pitchFamily="34" charset="0"/>
              </a:rPr>
              <a:t>Varmo</a:t>
            </a:r>
            <a:endParaRPr lang="fi-FI" altLang="fi-FI" dirty="0">
              <a:latin typeface="Verdana" panose="020B0604030504040204" pitchFamily="34" charset="0"/>
            </a:endParaRPr>
          </a:p>
          <a:p>
            <a:endParaRPr lang="fi-FI" dirty="0"/>
          </a:p>
        </p:txBody>
      </p:sp>
      <p:pic>
        <p:nvPicPr>
          <p:cNvPr id="17" name="Kuva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93015" y="1410427"/>
            <a:ext cx="240044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6272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5">
                                            <p:txEl>
                                              <p:pRg st="1" end="1"/>
                                            </p:txEl>
                                          </p:spTgt>
                                        </p:tgtEl>
                                        <p:attrNameLst>
                                          <p:attrName>style.visibility</p:attrName>
                                        </p:attrNameLst>
                                      </p:cBhvr>
                                      <p:to>
                                        <p:strVal val="visible"/>
                                      </p:to>
                                    </p:set>
                                    <p:animEffect transition="in" filter="fade">
                                      <p:cBhvr>
                                        <p:cTn id="10" dur="500"/>
                                        <p:tgtEl>
                                          <p:spTgt spid="1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animEffect transition="in" filter="fade">
                                      <p:cBhvr>
                                        <p:cTn id="13" dur="500"/>
                                        <p:tgtEl>
                                          <p:spTgt spid="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Kuva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705" y="1499733"/>
            <a:ext cx="3182112" cy="4149090"/>
          </a:xfrm>
          <a:prstGeom prst="rect">
            <a:avLst/>
          </a:prstGeom>
        </p:spPr>
      </p:pic>
      <p:sp>
        <p:nvSpPr>
          <p:cNvPr id="2" name="Otsikko 1"/>
          <p:cNvSpPr>
            <a:spLocks noGrp="1"/>
          </p:cNvSpPr>
          <p:nvPr>
            <p:ph type="title"/>
          </p:nvPr>
        </p:nvSpPr>
        <p:spPr>
          <a:xfrm>
            <a:off x="889902" y="286603"/>
            <a:ext cx="10412196" cy="1080000"/>
          </a:xfrm>
        </p:spPr>
        <p:txBody>
          <a:bodyPr>
            <a:normAutofit/>
          </a:bodyPr>
          <a:lstStyle/>
          <a:p>
            <a:r>
              <a:rPr lang="fi-FI" sz="3600" dirty="0" smtClean="0"/>
              <a:t>Kaisa Kallion historiaa</a:t>
            </a:r>
            <a:endParaRPr lang="fi-FI" sz="3600" dirty="0"/>
          </a:p>
        </p:txBody>
      </p:sp>
      <p:sp>
        <p:nvSpPr>
          <p:cNvPr id="11" name="Sisällön paikkamerkki 10"/>
          <p:cNvSpPr>
            <a:spLocks noGrp="1"/>
          </p:cNvSpPr>
          <p:nvPr>
            <p:ph sz="half" idx="1"/>
          </p:nvPr>
        </p:nvSpPr>
        <p:spPr>
          <a:xfrm>
            <a:off x="2962845" y="2003599"/>
            <a:ext cx="4300125" cy="898160"/>
          </a:xfrm>
        </p:spPr>
        <p:txBody>
          <a:bodyPr>
            <a:normAutofit fontScale="47500" lnSpcReduction="20000"/>
          </a:bodyPr>
          <a:lstStyle/>
          <a:p>
            <a:pPr algn="ctr">
              <a:spcBef>
                <a:spcPct val="50000"/>
              </a:spcBef>
              <a:buFontTx/>
              <a:buNone/>
            </a:pPr>
            <a:r>
              <a:rPr lang="fi-FI" altLang="fi-FI" sz="3200" dirty="0">
                <a:latin typeface="Verdana" panose="020B0604030504040204" pitchFamily="34" charset="0"/>
              </a:rPr>
              <a:t>Maatalon emäntä ja presidentin rouva  </a:t>
            </a:r>
            <a:endParaRPr lang="fi-FI" altLang="fi-FI" sz="3200" dirty="0" smtClean="0">
              <a:latin typeface="Verdana" panose="020B0604030504040204" pitchFamily="34" charset="0"/>
            </a:endParaRPr>
          </a:p>
          <a:p>
            <a:pPr algn="ctr">
              <a:spcBef>
                <a:spcPct val="50000"/>
              </a:spcBef>
              <a:buFontTx/>
              <a:buNone/>
            </a:pPr>
            <a:r>
              <a:rPr lang="fi-FI" altLang="fi-FI" sz="3200" dirty="0" smtClean="0">
                <a:latin typeface="Verdana" panose="020B0604030504040204" pitchFamily="34" charset="0"/>
              </a:rPr>
              <a:t>Kaisa </a:t>
            </a:r>
            <a:r>
              <a:rPr lang="fi-FI" altLang="fi-FI" sz="3200" dirty="0">
                <a:latin typeface="Verdana" panose="020B0604030504040204" pitchFamily="34" charset="0"/>
              </a:rPr>
              <a:t>Kallio </a:t>
            </a:r>
          </a:p>
          <a:p>
            <a:pPr algn="ctr">
              <a:spcBef>
                <a:spcPct val="50000"/>
              </a:spcBef>
              <a:buFontTx/>
              <a:buNone/>
            </a:pPr>
            <a:r>
              <a:rPr lang="fi-FI" altLang="fi-FI" sz="3200" dirty="0">
                <a:latin typeface="Verdana" panose="020B0604030504040204" pitchFamily="34" charset="0"/>
              </a:rPr>
              <a:t>(1878-1954)</a:t>
            </a:r>
          </a:p>
          <a:p>
            <a:endParaRPr lang="fi-FI" dirty="0"/>
          </a:p>
        </p:txBody>
      </p:sp>
      <p:pic>
        <p:nvPicPr>
          <p:cNvPr id="9" name="Picture 10" descr="X:\Kalvot\Kaisankoti2.jpg"/>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262970" y="3281015"/>
            <a:ext cx="3960000" cy="2739718"/>
          </a:xfrm>
          <a:prstGeom prst="rect">
            <a:avLst/>
          </a:prstGeom>
          <a:noFill/>
          <a:extLst>
            <a:ext uri="{909E8E84-426E-40DD-AFC4-6F175D3DCCD1}">
              <a14:hiddenFill xmlns:a14="http://schemas.microsoft.com/office/drawing/2010/main">
                <a:solidFill>
                  <a:srgbClr val="FFFFFF"/>
                </a:solidFill>
              </a14:hiddenFill>
            </a:ext>
          </a:extLst>
        </p:spPr>
      </p:pic>
      <p:pic>
        <p:nvPicPr>
          <p:cNvPr id="10" name="Kuva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62970" y="730991"/>
            <a:ext cx="3960000" cy="2499698"/>
          </a:xfrm>
          <a:prstGeom prst="rect">
            <a:avLst/>
          </a:prstGeom>
        </p:spPr>
      </p:pic>
      <p:sp>
        <p:nvSpPr>
          <p:cNvPr id="13" name="Tekstiruutu 12"/>
          <p:cNvSpPr txBox="1"/>
          <p:nvPr/>
        </p:nvSpPr>
        <p:spPr>
          <a:xfrm>
            <a:off x="3527817" y="3519795"/>
            <a:ext cx="3613521" cy="2262158"/>
          </a:xfrm>
          <a:prstGeom prst="rect">
            <a:avLst/>
          </a:prstGeom>
          <a:noFill/>
        </p:spPr>
        <p:txBody>
          <a:bodyPr wrap="square" rtlCol="0">
            <a:spAutoFit/>
          </a:bodyPr>
          <a:lstStyle/>
          <a:p>
            <a:pPr>
              <a:spcBef>
                <a:spcPct val="50000"/>
              </a:spcBef>
              <a:buFontTx/>
              <a:buNone/>
            </a:pPr>
            <a:r>
              <a:rPr lang="fi-FI" altLang="fi-FI" sz="1500" dirty="0">
                <a:solidFill>
                  <a:schemeClr val="tx1">
                    <a:lumMod val="75000"/>
                    <a:lumOff val="25000"/>
                  </a:schemeClr>
                </a:solidFill>
                <a:latin typeface="Verdana" panose="020B0604030504040204" pitchFamily="34" charset="0"/>
              </a:rPr>
              <a:t>Alkuperäinen missio </a:t>
            </a:r>
            <a:r>
              <a:rPr lang="fi-FI" altLang="fi-FI" sz="1500" dirty="0" smtClean="0">
                <a:solidFill>
                  <a:schemeClr val="tx1">
                    <a:lumMod val="75000"/>
                    <a:lumOff val="25000"/>
                  </a:schemeClr>
                </a:solidFill>
                <a:latin typeface="Verdana" panose="020B0604030504040204" pitchFamily="34" charset="0"/>
              </a:rPr>
              <a:t>vuonna 1938</a:t>
            </a:r>
            <a:r>
              <a:rPr lang="fi-FI" altLang="fi-FI" sz="1500" dirty="0">
                <a:solidFill>
                  <a:schemeClr val="tx1">
                    <a:lumMod val="75000"/>
                    <a:lumOff val="25000"/>
                  </a:schemeClr>
                </a:solidFill>
                <a:latin typeface="Verdana" panose="020B0604030504040204" pitchFamily="34" charset="0"/>
              </a:rPr>
              <a:t>:</a:t>
            </a:r>
          </a:p>
          <a:p>
            <a:pPr lvl="0" eaLnBrk="0" fontAlgn="base" hangingPunct="0">
              <a:spcBef>
                <a:spcPct val="50000"/>
              </a:spcBef>
              <a:spcAft>
                <a:spcPct val="0"/>
              </a:spcAft>
            </a:pPr>
            <a:r>
              <a:rPr lang="fi-FI" altLang="fi-FI" sz="1200" dirty="0">
                <a:solidFill>
                  <a:schemeClr val="tx1">
                    <a:lumMod val="75000"/>
                    <a:lumOff val="25000"/>
                  </a:schemeClr>
                </a:solidFill>
                <a:latin typeface="Verdana" panose="020B0604030504040204" pitchFamily="34" charset="0"/>
              </a:rPr>
              <a:t>” Säätiön tarkoituksena on tarjota perheenemännän tehtävissä tai muussa työelämässä rasittuneille sekä iän että elämän mukanaan tuomissa vaikeuksissa oleville henkilöille tilaisuus lomailuun, vaihteluun ja virkistykseen sekä auttaa tällaisia henkilöitä keräämään niin ruumiillisia kuin henkisiä voimavaroja ja saavuttamaan mielentasapainon ja sielunrauhaa”.</a:t>
            </a:r>
          </a:p>
        </p:txBody>
      </p:sp>
    </p:spTree>
    <p:extLst>
      <p:ext uri="{BB962C8B-B14F-4D97-AF65-F5344CB8AC3E}">
        <p14:creationId xmlns:p14="http://schemas.microsoft.com/office/powerpoint/2010/main" val="1868976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fade">
                                      <p:cBhvr>
                                        <p:cTn id="10" dur="500"/>
                                        <p:tgtEl>
                                          <p:spTgt spid="11">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Effect transition="in" filter="fade">
                                      <p:cBhvr>
                                        <p:cTn id="13" dur="500"/>
                                        <p:tgtEl>
                                          <p:spTgt spid="11">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Ryhmä 5"/>
          <p:cNvGrpSpPr/>
          <p:nvPr/>
        </p:nvGrpSpPr>
        <p:grpSpPr>
          <a:xfrm>
            <a:off x="1006978" y="2199478"/>
            <a:ext cx="10178045" cy="2160000"/>
            <a:chOff x="1418599" y="2199478"/>
            <a:chExt cx="10178045" cy="2160000"/>
          </a:xfrm>
        </p:grpSpPr>
        <p:pic>
          <p:nvPicPr>
            <p:cNvPr id="2" name="Kuva 15"/>
            <p:cNvPicPr>
              <a:picLocks noChangeAspect="1"/>
            </p:cNvPicPr>
            <p:nvPr/>
          </p:nvPicPr>
          <p:blipFill rotWithShape="1">
            <a:blip r:embed="rId2" cstate="print">
              <a:extLst>
                <a:ext uri="{28A0092B-C50C-407E-A947-70E740481C1C}">
                  <a14:useLocalDpi xmlns:a14="http://schemas.microsoft.com/office/drawing/2010/main" val="0"/>
                </a:ext>
              </a:extLst>
            </a:blip>
            <a:srcRect l="5634" r="9345"/>
            <a:stretch/>
          </p:blipFill>
          <p:spPr bwMode="auto">
            <a:xfrm>
              <a:off x="8332150" y="2199478"/>
              <a:ext cx="3264494"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Kuva 10"/>
            <p:cNvPicPr>
              <a:picLocks noChangeAspect="1"/>
            </p:cNvPicPr>
            <p:nvPr/>
          </p:nvPicPr>
          <p:blipFill rotWithShape="1">
            <a:blip r:embed="rId3" cstate="print">
              <a:extLst>
                <a:ext uri="{28A0092B-C50C-407E-A947-70E740481C1C}">
                  <a14:useLocalDpi xmlns:a14="http://schemas.microsoft.com/office/drawing/2010/main" val="0"/>
                </a:ext>
              </a:extLst>
            </a:blip>
            <a:srcRect l="7479" r="6385"/>
            <a:stretch/>
          </p:blipFill>
          <p:spPr bwMode="auto">
            <a:xfrm>
              <a:off x="4836919" y="2199478"/>
              <a:ext cx="3307221"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Kuva 16"/>
            <p:cNvPicPr>
              <a:picLocks noChangeAspect="1"/>
            </p:cNvPicPr>
            <p:nvPr/>
          </p:nvPicPr>
          <p:blipFill rotWithShape="1">
            <a:blip r:embed="rId4" cstate="print">
              <a:extLst>
                <a:ext uri="{28A0092B-C50C-407E-A947-70E740481C1C}">
                  <a14:useLocalDpi xmlns:a14="http://schemas.microsoft.com/office/drawing/2010/main" val="0"/>
                </a:ext>
              </a:extLst>
            </a:blip>
            <a:srcRect l="8472" r="7431"/>
            <a:stretch/>
          </p:blipFill>
          <p:spPr bwMode="auto">
            <a:xfrm>
              <a:off x="1418599" y="2199478"/>
              <a:ext cx="3230310"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Otsikko 4"/>
          <p:cNvSpPr>
            <a:spLocks noGrp="1"/>
          </p:cNvSpPr>
          <p:nvPr>
            <p:ph type="title"/>
          </p:nvPr>
        </p:nvSpPr>
        <p:spPr>
          <a:xfrm>
            <a:off x="665148" y="286603"/>
            <a:ext cx="10861704" cy="1080000"/>
          </a:xfrm>
        </p:spPr>
        <p:txBody>
          <a:bodyPr>
            <a:normAutofit/>
          </a:bodyPr>
          <a:lstStyle/>
          <a:p>
            <a:r>
              <a:rPr lang="fi-FI" sz="3600" dirty="0" err="1" smtClean="0"/>
              <a:t>Kaisankodin</a:t>
            </a:r>
            <a:r>
              <a:rPr lang="fi-FI" sz="3600" dirty="0" smtClean="0"/>
              <a:t> </a:t>
            </a:r>
            <a:r>
              <a:rPr lang="fi-FI" sz="3600" dirty="0" smtClean="0">
                <a:hlinkClick r:id="rId5" action="ppaction://hlinkfile"/>
              </a:rPr>
              <a:t>palveluvalikoima</a:t>
            </a:r>
            <a:endParaRPr lang="fi-FI" sz="3600" dirty="0"/>
          </a:p>
        </p:txBody>
      </p:sp>
    </p:spTree>
    <p:extLst>
      <p:ext uri="{BB962C8B-B14F-4D97-AF65-F5344CB8AC3E}">
        <p14:creationId xmlns:p14="http://schemas.microsoft.com/office/powerpoint/2010/main" val="42088748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696000" y="286603"/>
            <a:ext cx="10800000" cy="1080000"/>
          </a:xfrm>
        </p:spPr>
        <p:txBody>
          <a:bodyPr>
            <a:normAutofit/>
          </a:bodyPr>
          <a:lstStyle/>
          <a:p>
            <a:r>
              <a:rPr lang="fi-FI" altLang="fi-FI" dirty="0">
                <a:latin typeface="Verdana" panose="020B0604030504040204" pitchFamily="34" charset="0"/>
              </a:rPr>
              <a:t>K</a:t>
            </a:r>
            <a:r>
              <a:rPr lang="fi-FI" altLang="fi-FI" sz="3600" dirty="0" smtClean="0">
                <a:latin typeface="Verdana" panose="020B0604030504040204" pitchFamily="34" charset="0"/>
              </a:rPr>
              <a:t>untoutuspalveluja (67%)</a:t>
            </a:r>
            <a:endParaRPr lang="fi-FI" sz="3600" dirty="0"/>
          </a:p>
        </p:txBody>
      </p:sp>
      <p:sp>
        <p:nvSpPr>
          <p:cNvPr id="3" name="Sisällön paikkamerkki 2"/>
          <p:cNvSpPr>
            <a:spLocks noGrp="1"/>
          </p:cNvSpPr>
          <p:nvPr>
            <p:ph sz="half" idx="1"/>
          </p:nvPr>
        </p:nvSpPr>
        <p:spPr>
          <a:xfrm>
            <a:off x="696000" y="1697584"/>
            <a:ext cx="3884919" cy="3538116"/>
          </a:xfrm>
        </p:spPr>
        <p:txBody>
          <a:bodyPr>
            <a:normAutofit fontScale="77500" lnSpcReduction="20000"/>
          </a:bodyPr>
          <a:lstStyle/>
          <a:p>
            <a:pPr>
              <a:defRPr/>
            </a:pPr>
            <a:r>
              <a:rPr lang="fi-FI" sz="1900" b="1" dirty="0"/>
              <a:t>Työikäisten kuntoutus</a:t>
            </a:r>
            <a:r>
              <a:rPr lang="fi-FI" sz="1900" dirty="0"/>
              <a:t>                 </a:t>
            </a:r>
            <a:endParaRPr lang="fi-FI" sz="1900" dirty="0" smtClean="0"/>
          </a:p>
          <a:p>
            <a:pPr>
              <a:lnSpc>
                <a:spcPct val="120000"/>
              </a:lnSpc>
              <a:defRPr/>
            </a:pPr>
            <a:r>
              <a:rPr lang="fi-FI" sz="1900" dirty="0" smtClean="0"/>
              <a:t>on </a:t>
            </a:r>
            <a:r>
              <a:rPr lang="fi-FI" sz="1900" dirty="0"/>
              <a:t>suunnitelmallista ja pitkäjännitteistä toimintaa, jonka tavoitteena on auttaa kuntoutujaa hallitsemaan elämäntilanteensa edistämällä kuntoutujan toimintakykyä, hyvinvointia ja työllisyyttä.</a:t>
            </a:r>
          </a:p>
          <a:p>
            <a:pPr>
              <a:defRPr/>
            </a:pPr>
            <a:endParaRPr lang="fi-FI" sz="1900" dirty="0"/>
          </a:p>
          <a:p>
            <a:pPr>
              <a:defRPr/>
            </a:pPr>
            <a:r>
              <a:rPr lang="fi-FI" sz="1900" dirty="0" smtClean="0"/>
              <a:t>Kaisankoti on erikoistunut</a:t>
            </a:r>
          </a:p>
          <a:p>
            <a:pPr>
              <a:buFont typeface="Wingdings" panose="05000000000000000000" pitchFamily="2" charset="2"/>
              <a:buChar char="§"/>
              <a:defRPr/>
            </a:pPr>
            <a:r>
              <a:rPr lang="fi-FI" sz="1900" dirty="0" smtClean="0"/>
              <a:t> Ennaltaehkäisevään kuntoutukseen</a:t>
            </a:r>
          </a:p>
          <a:p>
            <a:pPr>
              <a:buFont typeface="Wingdings" panose="05000000000000000000" pitchFamily="2" charset="2"/>
              <a:buChar char="§"/>
              <a:defRPr/>
            </a:pPr>
            <a:r>
              <a:rPr lang="fi-FI" sz="1900" dirty="0" smtClean="0"/>
              <a:t> Terveysriskien ehkäisemiseen</a:t>
            </a:r>
          </a:p>
          <a:p>
            <a:pPr>
              <a:buFont typeface="Wingdings" panose="05000000000000000000" pitchFamily="2" charset="2"/>
              <a:buChar char="§"/>
              <a:defRPr/>
            </a:pPr>
            <a:r>
              <a:rPr lang="fi-FI" sz="1900" dirty="0" smtClean="0"/>
              <a:t> Työkyvyn ylläpidon edistämiseen</a:t>
            </a:r>
            <a:endParaRPr lang="fi-FI" dirty="0"/>
          </a:p>
        </p:txBody>
      </p:sp>
      <p:sp>
        <p:nvSpPr>
          <p:cNvPr id="5" name="Sisällön paikkamerkki 4"/>
          <p:cNvSpPr>
            <a:spLocks noGrp="1"/>
          </p:cNvSpPr>
          <p:nvPr>
            <p:ph sz="half" idx="2"/>
          </p:nvPr>
        </p:nvSpPr>
        <p:spPr>
          <a:xfrm>
            <a:off x="4840479" y="2832773"/>
            <a:ext cx="3631188" cy="1427304"/>
          </a:xfrm>
          <a:ln w="28575"/>
        </p:spPr>
        <p:style>
          <a:lnRef idx="0">
            <a:scrgbClr r="0" g="0" b="0"/>
          </a:lnRef>
          <a:fillRef idx="1003">
            <a:schemeClr val="lt1"/>
          </a:fillRef>
          <a:effectRef idx="0">
            <a:scrgbClr r="0" g="0" b="0"/>
          </a:effectRef>
          <a:fontRef idx="major"/>
        </p:style>
        <p:txBody>
          <a:bodyPr>
            <a:normAutofit fontScale="77500" lnSpcReduction="20000"/>
          </a:bodyPr>
          <a:lstStyle/>
          <a:p>
            <a:pPr>
              <a:buFont typeface="Wingdings" panose="05000000000000000000" pitchFamily="2" charset="2"/>
              <a:buChar char="§"/>
              <a:defRPr/>
            </a:pPr>
            <a:r>
              <a:rPr lang="fi-FI" dirty="0"/>
              <a:t> </a:t>
            </a:r>
            <a:r>
              <a:rPr lang="fi-FI" sz="1900" dirty="0" smtClean="0"/>
              <a:t>Noin </a:t>
            </a:r>
            <a:r>
              <a:rPr lang="fi-FI" sz="1900" dirty="0"/>
              <a:t>2000 kuntoutujaa vuodessa</a:t>
            </a:r>
          </a:p>
          <a:p>
            <a:pPr>
              <a:buFont typeface="Wingdings" panose="05000000000000000000" pitchFamily="2" charset="2"/>
              <a:buChar char="§"/>
              <a:defRPr/>
            </a:pPr>
            <a:r>
              <a:rPr lang="fi-FI" sz="1900" dirty="0"/>
              <a:t> Kuntoutusvuorokausia yli 18 </a:t>
            </a:r>
            <a:r>
              <a:rPr lang="fi-FI" sz="1900" dirty="0" smtClean="0"/>
              <a:t>000/v</a:t>
            </a:r>
            <a:endParaRPr lang="fi-FI" sz="1900" dirty="0"/>
          </a:p>
          <a:p>
            <a:pPr>
              <a:buFont typeface="Wingdings" panose="05000000000000000000" pitchFamily="2" charset="2"/>
              <a:buChar char="§"/>
              <a:defRPr/>
            </a:pPr>
            <a:r>
              <a:rPr lang="fi-FI" sz="1900" dirty="0"/>
              <a:t> Vuonna 2013 noin 86 kurssia</a:t>
            </a:r>
          </a:p>
          <a:p>
            <a:pPr>
              <a:buFont typeface="Wingdings" panose="05000000000000000000" pitchFamily="2" charset="2"/>
              <a:buChar char="§"/>
              <a:defRPr/>
            </a:pPr>
            <a:r>
              <a:rPr lang="fi-FI" sz="1900" dirty="0"/>
              <a:t> Aslak-kursseja 85 % (65 kurssia)</a:t>
            </a:r>
          </a:p>
          <a:p>
            <a:endParaRPr lang="fi-FI" dirty="0"/>
          </a:p>
        </p:txBody>
      </p:sp>
      <p:pic>
        <p:nvPicPr>
          <p:cNvPr id="9" name="Kuva 8"/>
          <p:cNvPicPr>
            <a:picLocks noChangeAspect="1"/>
          </p:cNvPicPr>
          <p:nvPr/>
        </p:nvPicPr>
        <p:blipFill rotWithShape="1">
          <a:blip r:embed="rId2" cstate="print">
            <a:extLst>
              <a:ext uri="{28A0092B-C50C-407E-A947-70E740481C1C}">
                <a14:useLocalDpi xmlns:a14="http://schemas.microsoft.com/office/drawing/2010/main" val="0"/>
              </a:ext>
            </a:extLst>
          </a:blip>
          <a:srcRect t="2970"/>
          <a:stretch/>
        </p:blipFill>
        <p:spPr>
          <a:xfrm>
            <a:off x="8923026" y="4176603"/>
            <a:ext cx="2880000" cy="1862982"/>
          </a:xfrm>
          <a:prstGeom prst="rect">
            <a:avLst/>
          </a:prstGeom>
        </p:spPr>
      </p:pic>
      <p:pic>
        <p:nvPicPr>
          <p:cNvPr id="4" name="Kuva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23026" y="286603"/>
            <a:ext cx="2880000" cy="1843590"/>
          </a:xfrm>
          <a:prstGeom prst="rect">
            <a:avLst/>
          </a:prstGeom>
        </p:spPr>
      </p:pic>
      <p:pic>
        <p:nvPicPr>
          <p:cNvPr id="11" name="Kuva 10"/>
          <p:cNvPicPr>
            <a:picLocks noChangeAspect="1"/>
          </p:cNvPicPr>
          <p:nvPr/>
        </p:nvPicPr>
        <p:blipFill rotWithShape="1">
          <a:blip r:embed="rId4" cstate="print">
            <a:extLst>
              <a:ext uri="{28A0092B-C50C-407E-A947-70E740481C1C}">
                <a14:useLocalDpi xmlns:a14="http://schemas.microsoft.com/office/drawing/2010/main" val="0"/>
              </a:ext>
            </a:extLst>
          </a:blip>
          <a:srcRect t="2684" b="2733"/>
          <a:stretch/>
        </p:blipFill>
        <p:spPr>
          <a:xfrm>
            <a:off x="8923026" y="2187723"/>
            <a:ext cx="2880000" cy="1931350"/>
          </a:xfrm>
          <a:prstGeom prst="rect">
            <a:avLst/>
          </a:prstGeom>
        </p:spPr>
      </p:pic>
      <p:grpSp>
        <p:nvGrpSpPr>
          <p:cNvPr id="6" name="Ryhmä 5"/>
          <p:cNvGrpSpPr/>
          <p:nvPr/>
        </p:nvGrpSpPr>
        <p:grpSpPr>
          <a:xfrm>
            <a:off x="8923025" y="286603"/>
            <a:ext cx="2880000" cy="5752982"/>
            <a:chOff x="8923025" y="286603"/>
            <a:chExt cx="2880000" cy="5752982"/>
          </a:xfrm>
        </p:grpSpPr>
        <p:pic>
          <p:nvPicPr>
            <p:cNvPr id="10" name="Kuva 9"/>
            <p:cNvPicPr>
              <a:picLocks noChangeAspect="1"/>
            </p:cNvPicPr>
            <p:nvPr/>
          </p:nvPicPr>
          <p:blipFill rotWithShape="1">
            <a:blip r:embed="rId2" cstate="print">
              <a:extLst>
                <a:ext uri="{28A0092B-C50C-407E-A947-70E740481C1C}">
                  <a14:useLocalDpi xmlns:a14="http://schemas.microsoft.com/office/drawing/2010/main" val="0"/>
                </a:ext>
              </a:extLst>
            </a:blip>
            <a:srcRect t="2970"/>
            <a:stretch/>
          </p:blipFill>
          <p:spPr>
            <a:xfrm>
              <a:off x="8923025" y="4176603"/>
              <a:ext cx="2880000" cy="1862982"/>
            </a:xfrm>
            <a:prstGeom prst="rect">
              <a:avLst/>
            </a:prstGeom>
          </p:spPr>
        </p:pic>
        <p:pic>
          <p:nvPicPr>
            <p:cNvPr id="13" name="Kuva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23025" y="286603"/>
              <a:ext cx="2880000" cy="1843590"/>
            </a:xfrm>
            <a:prstGeom prst="rect">
              <a:avLst/>
            </a:prstGeom>
          </p:spPr>
        </p:pic>
        <p:pic>
          <p:nvPicPr>
            <p:cNvPr id="14" name="Kuva 13"/>
            <p:cNvPicPr>
              <a:picLocks noChangeAspect="1"/>
            </p:cNvPicPr>
            <p:nvPr/>
          </p:nvPicPr>
          <p:blipFill rotWithShape="1">
            <a:blip r:embed="rId4" cstate="print">
              <a:extLst>
                <a:ext uri="{28A0092B-C50C-407E-A947-70E740481C1C}">
                  <a14:useLocalDpi xmlns:a14="http://schemas.microsoft.com/office/drawing/2010/main" val="0"/>
                </a:ext>
              </a:extLst>
            </a:blip>
            <a:srcRect t="2684" b="2733"/>
            <a:stretch/>
          </p:blipFill>
          <p:spPr>
            <a:xfrm>
              <a:off x="8923025" y="2187723"/>
              <a:ext cx="2880000" cy="1931350"/>
            </a:xfrm>
            <a:prstGeom prst="rect">
              <a:avLst/>
            </a:prstGeom>
          </p:spPr>
        </p:pic>
      </p:grpSp>
    </p:spTree>
    <p:extLst>
      <p:ext uri="{BB962C8B-B14F-4D97-AF65-F5344CB8AC3E}">
        <p14:creationId xmlns:p14="http://schemas.microsoft.com/office/powerpoint/2010/main" val="2713185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fade">
                                      <p:cBhvr>
                                        <p:cTn id="27" dur="500"/>
                                        <p:tgtEl>
                                          <p:spTgt spid="5">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fade">
                                      <p:cBhvr>
                                        <p:cTn id="30" dur="500"/>
                                        <p:tgtEl>
                                          <p:spTgt spid="5">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Effect transition="in" filter="fade">
                                      <p:cBhvr>
                                        <p:cTn id="33" dur="500"/>
                                        <p:tgtEl>
                                          <p:spTgt spid="5">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2" end="2"/>
                                            </p:txEl>
                                          </p:spTgt>
                                        </p:tgtEl>
                                        <p:attrNameLst>
                                          <p:attrName>style.visibility</p:attrName>
                                        </p:attrNameLst>
                                      </p:cBhvr>
                                      <p:to>
                                        <p:strVal val="visible"/>
                                      </p:to>
                                    </p:set>
                                    <p:animEffect transition="in" filter="fade">
                                      <p:cBhvr>
                                        <p:cTn id="36" dur="500"/>
                                        <p:tgtEl>
                                          <p:spTgt spid="5">
                                            <p:txEl>
                                              <p:pRg st="2" end="2"/>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Effect transition="in" filter="fade">
                                      <p:cBhvr>
                                        <p:cTn id="3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696000" y="270657"/>
            <a:ext cx="10800000" cy="1080000"/>
          </a:xfrm>
        </p:spPr>
        <p:txBody>
          <a:bodyPr/>
          <a:lstStyle/>
          <a:p>
            <a:r>
              <a:rPr lang="fi-FI" dirty="0" smtClean="0"/>
              <a:t>Hotellipalveluja</a:t>
            </a:r>
            <a:endParaRPr lang="fi-FI" dirty="0"/>
          </a:p>
        </p:txBody>
      </p:sp>
      <p:sp>
        <p:nvSpPr>
          <p:cNvPr id="3" name="Sisällön paikkamerkki 2"/>
          <p:cNvSpPr>
            <a:spLocks noGrp="1"/>
          </p:cNvSpPr>
          <p:nvPr>
            <p:ph idx="1"/>
          </p:nvPr>
        </p:nvSpPr>
        <p:spPr>
          <a:xfrm>
            <a:off x="696000" y="1564551"/>
            <a:ext cx="4482751" cy="2054225"/>
          </a:xfrm>
        </p:spPr>
        <p:txBody>
          <a:bodyPr>
            <a:normAutofit/>
          </a:bodyPr>
          <a:lstStyle/>
          <a:p>
            <a:pPr>
              <a:spcBef>
                <a:spcPct val="0"/>
              </a:spcBef>
              <a:buFontTx/>
              <a:buNone/>
            </a:pPr>
            <a:r>
              <a:rPr lang="fi-FI" altLang="fi-FI" sz="1800" b="1" dirty="0" smtClean="0">
                <a:latin typeface="Verdana" panose="020B0604030504040204" pitchFamily="34" charset="0"/>
                <a:ea typeface="Verdana" panose="020B0604030504040204" pitchFamily="34" charset="0"/>
                <a:cs typeface="Verdana" panose="020B0604030504040204" pitchFamily="34" charset="0"/>
              </a:rPr>
              <a:t> Hotellihuoneita 50</a:t>
            </a:r>
            <a:r>
              <a:rPr lang="fi-FI" altLang="fi-FI"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spcBef>
                <a:spcPct val="0"/>
              </a:spcBef>
              <a:buFontTx/>
              <a:buNone/>
            </a:pPr>
            <a:endParaRPr lang="fi-FI" altLang="fi-FI"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spcBef>
                <a:spcPct val="0"/>
              </a:spcBef>
              <a:buFontTx/>
              <a:buNone/>
            </a:pPr>
            <a:r>
              <a:rPr lang="fi-FI" altLang="fi-FI" sz="1800" dirty="0" smtClean="0">
                <a:latin typeface="Verdana" panose="020B0604030504040204" pitchFamily="34" charset="0"/>
                <a:ea typeface="Verdana" panose="020B0604030504040204" pitchFamily="34" charset="0"/>
                <a:cs typeface="Verdana" panose="020B0604030504040204" pitchFamily="34" charset="0"/>
              </a:rPr>
              <a:t> 32 	kahden hengen huonetta</a:t>
            </a:r>
          </a:p>
          <a:p>
            <a:pPr>
              <a:spcBef>
                <a:spcPct val="0"/>
              </a:spcBef>
              <a:buFontTx/>
              <a:buNone/>
            </a:pPr>
            <a:r>
              <a:rPr lang="fi-FI" altLang="fi-FI" sz="1800" dirty="0" smtClean="0">
                <a:latin typeface="Verdana" panose="020B0604030504040204" pitchFamily="34" charset="0"/>
                <a:ea typeface="Verdana" panose="020B0604030504040204" pitchFamily="34" charset="0"/>
                <a:cs typeface="Verdana" panose="020B0604030504040204" pitchFamily="34" charset="0"/>
              </a:rPr>
              <a:t> 16 	yhden </a:t>
            </a:r>
            <a:r>
              <a:rPr lang="fi-FI" altLang="fi-FI" sz="1800" dirty="0">
                <a:latin typeface="Verdana" panose="020B0604030504040204" pitchFamily="34" charset="0"/>
                <a:ea typeface="Verdana" panose="020B0604030504040204" pitchFamily="34" charset="0"/>
                <a:cs typeface="Verdana" panose="020B0604030504040204" pitchFamily="34" charset="0"/>
              </a:rPr>
              <a:t>hengen huonetta</a:t>
            </a:r>
          </a:p>
          <a:p>
            <a:pPr>
              <a:spcBef>
                <a:spcPct val="0"/>
              </a:spcBef>
              <a:buFontTx/>
              <a:buNone/>
            </a:pPr>
            <a:r>
              <a:rPr lang="fi-FI" altLang="fi-FI" sz="1800" dirty="0" smtClean="0">
                <a:latin typeface="Verdana" panose="020B0604030504040204" pitchFamily="34" charset="0"/>
                <a:ea typeface="Verdana" panose="020B0604030504040204" pitchFamily="34" charset="0"/>
                <a:cs typeface="Verdana" panose="020B0604030504040204" pitchFamily="34" charset="0"/>
              </a:rPr>
              <a:t> 2 	Kavaljeeri huonetta</a:t>
            </a:r>
            <a:endParaRPr lang="fi-FI" altLang="fi-FI" sz="1800" dirty="0">
              <a:latin typeface="Verdana" panose="020B0604030504040204" pitchFamily="34" charset="0"/>
              <a:ea typeface="Verdana" panose="020B0604030504040204" pitchFamily="34" charset="0"/>
              <a:cs typeface="Verdana" panose="020B0604030504040204" pitchFamily="34" charset="0"/>
            </a:endParaRPr>
          </a:p>
          <a:p>
            <a:endParaRPr lang="fi-FI" dirty="0"/>
          </a:p>
        </p:txBody>
      </p:sp>
      <p:sp>
        <p:nvSpPr>
          <p:cNvPr id="8" name="Sisällön paikkamerkki 7"/>
          <p:cNvSpPr>
            <a:spLocks noGrp="1"/>
          </p:cNvSpPr>
          <p:nvPr>
            <p:ph sz="half" idx="4294967295"/>
          </p:nvPr>
        </p:nvSpPr>
        <p:spPr>
          <a:xfrm>
            <a:off x="6096000" y="1548128"/>
            <a:ext cx="4938712" cy="2054225"/>
          </a:xfrm>
        </p:spPr>
        <p:txBody>
          <a:bodyPr>
            <a:normAutofit/>
          </a:bodyPr>
          <a:lstStyle/>
          <a:p>
            <a:pPr>
              <a:spcBef>
                <a:spcPct val="0"/>
              </a:spcBef>
              <a:buFontTx/>
              <a:buNone/>
            </a:pPr>
            <a:r>
              <a:rPr lang="fi-FI" altLang="fi-FI" sz="1800" b="1" dirty="0" smtClean="0">
                <a:latin typeface="Verdana" panose="020B0604030504040204" pitchFamily="34" charset="0"/>
              </a:rPr>
              <a:t>Listahinnat 2014:</a:t>
            </a:r>
          </a:p>
          <a:p>
            <a:pPr>
              <a:spcBef>
                <a:spcPct val="0"/>
              </a:spcBef>
              <a:buFontTx/>
              <a:buNone/>
            </a:pPr>
            <a:endParaRPr lang="fi-FI" altLang="fi-FI" sz="1800" b="1" dirty="0">
              <a:latin typeface="Verdana" panose="020B0604030504040204" pitchFamily="34" charset="0"/>
            </a:endParaRPr>
          </a:p>
          <a:p>
            <a:pPr>
              <a:spcBef>
                <a:spcPct val="0"/>
              </a:spcBef>
              <a:buFontTx/>
              <a:buNone/>
            </a:pPr>
            <a:r>
              <a:rPr lang="fi-FI" altLang="fi-FI" sz="1800" dirty="0">
                <a:latin typeface="Verdana" panose="020B0604030504040204" pitchFamily="34" charset="0"/>
              </a:rPr>
              <a:t>Yhden hengen huone 	108 </a:t>
            </a:r>
            <a:r>
              <a:rPr lang="fi-FI" altLang="fi-FI" sz="1800" dirty="0" smtClean="0">
                <a:latin typeface="Verdana" panose="020B0604030504040204" pitchFamily="34" charset="0"/>
              </a:rPr>
              <a:t>euroa/yö</a:t>
            </a:r>
          </a:p>
          <a:p>
            <a:pPr>
              <a:spcBef>
                <a:spcPct val="0"/>
              </a:spcBef>
              <a:buFontTx/>
              <a:buNone/>
            </a:pPr>
            <a:r>
              <a:rPr lang="fi-FI" altLang="fi-FI" sz="1800" dirty="0" smtClean="0">
                <a:solidFill>
                  <a:schemeClr val="accent2"/>
                </a:solidFill>
                <a:latin typeface="Verdana" panose="020B0604030504040204" pitchFamily="34" charset="0"/>
              </a:rPr>
              <a:t>Kahden </a:t>
            </a:r>
            <a:r>
              <a:rPr lang="fi-FI" altLang="fi-FI" sz="1800" dirty="0">
                <a:solidFill>
                  <a:schemeClr val="accent2"/>
                </a:solidFill>
                <a:latin typeface="Verdana" panose="020B0604030504040204" pitchFamily="34" charset="0"/>
              </a:rPr>
              <a:t>hengen huone	152 </a:t>
            </a:r>
            <a:r>
              <a:rPr lang="fi-FI" altLang="fi-FI" sz="1800" dirty="0" smtClean="0">
                <a:solidFill>
                  <a:schemeClr val="accent2"/>
                </a:solidFill>
                <a:latin typeface="Verdana" panose="020B0604030504040204" pitchFamily="34" charset="0"/>
              </a:rPr>
              <a:t>euroa/yö</a:t>
            </a:r>
          </a:p>
          <a:p>
            <a:pPr>
              <a:spcBef>
                <a:spcPct val="0"/>
              </a:spcBef>
              <a:buFontTx/>
              <a:buNone/>
            </a:pPr>
            <a:r>
              <a:rPr lang="fi-FI" altLang="fi-FI" sz="1800" dirty="0">
                <a:latin typeface="Verdana" panose="020B0604030504040204" pitchFamily="34" charset="0"/>
              </a:rPr>
              <a:t>K</a:t>
            </a:r>
            <a:r>
              <a:rPr lang="fi-FI" altLang="fi-FI" sz="1800" dirty="0" smtClean="0">
                <a:latin typeface="Verdana" panose="020B0604030504040204" pitchFamily="34" charset="0"/>
              </a:rPr>
              <a:t>aunotar- </a:t>
            </a:r>
            <a:r>
              <a:rPr lang="fi-FI" altLang="fi-FI" sz="1800" dirty="0">
                <a:latin typeface="Verdana" panose="020B0604030504040204" pitchFamily="34" charset="0"/>
              </a:rPr>
              <a:t>ja Kulkuri 	164 euroa/yö</a:t>
            </a:r>
          </a:p>
          <a:p>
            <a:endParaRPr lang="fi-FI" dirty="0"/>
          </a:p>
        </p:txBody>
      </p:sp>
      <p:grpSp>
        <p:nvGrpSpPr>
          <p:cNvPr id="7" name="Ryhmä 6"/>
          <p:cNvGrpSpPr/>
          <p:nvPr/>
        </p:nvGrpSpPr>
        <p:grpSpPr>
          <a:xfrm>
            <a:off x="1150821" y="3618776"/>
            <a:ext cx="9890358" cy="2160000"/>
            <a:chOff x="1097280" y="3709094"/>
            <a:chExt cx="9890358" cy="2160000"/>
          </a:xfrm>
        </p:grpSpPr>
        <p:pic>
          <p:nvPicPr>
            <p:cNvPr id="4" name="Kuva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7280" y="3709094"/>
              <a:ext cx="3240000" cy="2160000"/>
            </a:xfrm>
            <a:prstGeom prst="rect">
              <a:avLst/>
            </a:prstGeom>
          </p:spPr>
        </p:pic>
        <p:pic>
          <p:nvPicPr>
            <p:cNvPr id="5" name="Kuva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2459" y="3709094"/>
              <a:ext cx="3240000" cy="2160000"/>
            </a:xfrm>
            <a:prstGeom prst="rect">
              <a:avLst/>
            </a:prstGeom>
          </p:spPr>
        </p:pic>
        <p:pic>
          <p:nvPicPr>
            <p:cNvPr id="6" name="Kuva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7638" y="3709094"/>
              <a:ext cx="3240000" cy="2160000"/>
            </a:xfrm>
            <a:prstGeom prst="rect">
              <a:avLst/>
            </a:prstGeom>
          </p:spPr>
        </p:pic>
      </p:grpSp>
    </p:spTree>
    <p:extLst>
      <p:ext uri="{BB962C8B-B14F-4D97-AF65-F5344CB8AC3E}">
        <p14:creationId xmlns:p14="http://schemas.microsoft.com/office/powerpoint/2010/main" val="3560300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500"/>
                                        <p:tgtEl>
                                          <p:spTgt spid="8">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Effect transition="in" filter="fade">
                                      <p:cBhvr>
                                        <p:cTn id="24" dur="500"/>
                                        <p:tgtEl>
                                          <p:spTgt spid="8">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8">
                                            <p:txEl>
                                              <p:pRg st="4" end="4"/>
                                            </p:txEl>
                                          </p:spTgt>
                                        </p:tgtEl>
                                        <p:attrNameLst>
                                          <p:attrName>style.visibility</p:attrName>
                                        </p:attrNameLst>
                                      </p:cBhvr>
                                      <p:to>
                                        <p:strVal val="visible"/>
                                      </p:to>
                                    </p:set>
                                    <p:animEffect transition="in" filter="fade">
                                      <p:cBhvr>
                                        <p:cTn id="30"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696000" y="262111"/>
            <a:ext cx="10800000" cy="1080000"/>
          </a:xfrm>
        </p:spPr>
        <p:txBody>
          <a:bodyPr/>
          <a:lstStyle/>
          <a:p>
            <a:r>
              <a:rPr lang="fi-FI" dirty="0" smtClean="0"/>
              <a:t>Ravintolapalveluja</a:t>
            </a:r>
            <a:endParaRPr lang="fi-FI" dirty="0"/>
          </a:p>
        </p:txBody>
      </p:sp>
      <p:sp>
        <p:nvSpPr>
          <p:cNvPr id="3" name="Sisällön paikkamerkki 2"/>
          <p:cNvSpPr>
            <a:spLocks noGrp="1"/>
          </p:cNvSpPr>
          <p:nvPr>
            <p:ph idx="1"/>
          </p:nvPr>
        </p:nvSpPr>
        <p:spPr>
          <a:xfrm>
            <a:off x="696000" y="1621120"/>
            <a:ext cx="10800000" cy="4394857"/>
          </a:xfrm>
        </p:spPr>
        <p:txBody>
          <a:bodyPr>
            <a:normAutofit/>
          </a:bodyPr>
          <a:lstStyle/>
          <a:p>
            <a:pPr>
              <a:spcBef>
                <a:spcPct val="0"/>
              </a:spcBef>
              <a:buFontTx/>
              <a:buNone/>
            </a:pPr>
            <a:r>
              <a:rPr lang="fi-FI" altLang="fi-FI" sz="1600" dirty="0" smtClean="0">
                <a:latin typeface="Verdana" panose="020B0604030504040204" pitchFamily="34" charset="0"/>
              </a:rPr>
              <a:t> Kuntoutujien </a:t>
            </a:r>
            <a:r>
              <a:rPr lang="fi-FI" altLang="fi-FI" sz="1600" dirty="0">
                <a:latin typeface="Verdana" panose="020B0604030504040204" pitchFamily="34" charset="0"/>
              </a:rPr>
              <a:t>täysihoito (ma-la)</a:t>
            </a:r>
          </a:p>
          <a:p>
            <a:pPr>
              <a:spcBef>
                <a:spcPct val="0"/>
              </a:spcBef>
              <a:buFontTx/>
              <a:buNone/>
            </a:pPr>
            <a:r>
              <a:rPr lang="fi-FI" altLang="fi-FI" sz="1600" dirty="0" smtClean="0">
                <a:latin typeface="Verdana" panose="020B0604030504040204" pitchFamily="34" charset="0"/>
              </a:rPr>
              <a:t> Lounasbuffet </a:t>
            </a:r>
            <a:r>
              <a:rPr lang="fi-FI" altLang="fi-FI" sz="1600" dirty="0">
                <a:latin typeface="Verdana" panose="020B0604030504040204" pitchFamily="34" charset="0"/>
              </a:rPr>
              <a:t>(ma-su)</a:t>
            </a:r>
          </a:p>
          <a:p>
            <a:pPr>
              <a:spcBef>
                <a:spcPct val="0"/>
              </a:spcBef>
              <a:buFontTx/>
              <a:buNone/>
            </a:pPr>
            <a:r>
              <a:rPr lang="fi-FI" altLang="fi-FI" sz="1600" dirty="0" smtClean="0">
                <a:latin typeface="Verdana" panose="020B0604030504040204" pitchFamily="34" charset="0"/>
              </a:rPr>
              <a:t> À </a:t>
            </a:r>
            <a:r>
              <a:rPr lang="fi-FI" altLang="fi-FI" sz="1600" dirty="0">
                <a:latin typeface="Verdana" panose="020B0604030504040204" pitchFamily="34" charset="0"/>
              </a:rPr>
              <a:t>la </a:t>
            </a:r>
            <a:r>
              <a:rPr lang="fi-FI" altLang="fi-FI" sz="1600" dirty="0" smtClean="0">
                <a:latin typeface="Verdana" panose="020B0604030504040204" pitchFamily="34" charset="0"/>
              </a:rPr>
              <a:t>Carte -ravintola </a:t>
            </a:r>
            <a:r>
              <a:rPr lang="fi-FI" altLang="fi-FI" sz="1600" dirty="0">
                <a:latin typeface="Verdana" panose="020B0604030504040204" pitchFamily="34" charset="0"/>
              </a:rPr>
              <a:t>(pe-la)</a:t>
            </a:r>
          </a:p>
          <a:p>
            <a:pPr>
              <a:spcBef>
                <a:spcPct val="0"/>
              </a:spcBef>
              <a:buFontTx/>
              <a:buNone/>
            </a:pPr>
            <a:r>
              <a:rPr lang="fi-FI" altLang="fi-FI" sz="1600" dirty="0" smtClean="0">
                <a:latin typeface="Verdana" panose="020B0604030504040204" pitchFamily="34" charset="0"/>
              </a:rPr>
              <a:t> Juhlapalveluja </a:t>
            </a:r>
            <a:r>
              <a:rPr lang="fi-FI" altLang="fi-FI" sz="1600" dirty="0">
                <a:latin typeface="Verdana" panose="020B0604030504040204" pitchFamily="34" charset="0"/>
              </a:rPr>
              <a:t>(ma-su)</a:t>
            </a:r>
          </a:p>
          <a:p>
            <a:pPr>
              <a:spcBef>
                <a:spcPct val="0"/>
              </a:spcBef>
              <a:buFontTx/>
              <a:buNone/>
            </a:pPr>
            <a:r>
              <a:rPr lang="fi-FI" altLang="fi-FI" sz="1600" dirty="0" smtClean="0">
                <a:latin typeface="Verdana" panose="020B0604030504040204" pitchFamily="34" charset="0"/>
              </a:rPr>
              <a:t> Noutomyynti</a:t>
            </a:r>
            <a:endParaRPr lang="fi-FI" altLang="fi-FI" sz="1600" dirty="0">
              <a:latin typeface="Verdana" panose="020B0604030504040204" pitchFamily="34" charset="0"/>
            </a:endParaRPr>
          </a:p>
        </p:txBody>
      </p:sp>
      <p:sp>
        <p:nvSpPr>
          <p:cNvPr id="9" name="Sisällön paikkamerkki 8"/>
          <p:cNvSpPr>
            <a:spLocks noGrp="1"/>
          </p:cNvSpPr>
          <p:nvPr>
            <p:ph sz="half" idx="4294967295"/>
          </p:nvPr>
        </p:nvSpPr>
        <p:spPr>
          <a:xfrm>
            <a:off x="5395101" y="1621120"/>
            <a:ext cx="5918200" cy="1512887"/>
          </a:xfrm>
        </p:spPr>
        <p:txBody>
          <a:bodyPr>
            <a:normAutofit/>
          </a:bodyPr>
          <a:lstStyle/>
          <a:p>
            <a:pPr marL="0" indent="0">
              <a:spcBef>
                <a:spcPts val="0"/>
              </a:spcBef>
              <a:buNone/>
            </a:pPr>
            <a:r>
              <a:rPr lang="fi-FI" altLang="fi-FI" sz="1600" b="1" dirty="0" smtClean="0">
                <a:latin typeface="Verdana" panose="020B0604030504040204" pitchFamily="34" charset="0"/>
                <a:ea typeface="Verdana" panose="020B0604030504040204" pitchFamily="34" charset="0"/>
                <a:cs typeface="Verdana" panose="020B0604030504040204" pitchFamily="34" charset="0"/>
              </a:rPr>
              <a:t> Listahinnat 2014:</a:t>
            </a:r>
          </a:p>
          <a:p>
            <a:pPr marL="0" indent="0">
              <a:spcBef>
                <a:spcPts val="0"/>
              </a:spcBef>
              <a:buNone/>
            </a:pPr>
            <a:endParaRPr lang="fi-FI" altLang="fi-FI" sz="1600" dirty="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fi-FI" altLang="fi-FI" sz="1600" dirty="0" smtClean="0">
                <a:latin typeface="Verdana" panose="020B0604030504040204" pitchFamily="34" charset="0"/>
                <a:ea typeface="Verdana" panose="020B0604030504040204" pitchFamily="34" charset="0"/>
                <a:cs typeface="Verdana" panose="020B0604030504040204" pitchFamily="34" charset="0"/>
              </a:rPr>
              <a:t> Arkilounas </a:t>
            </a:r>
            <a:r>
              <a:rPr lang="fi-FI" altLang="fi-FI" sz="1600" dirty="0">
                <a:latin typeface="Verdana" panose="020B0604030504040204" pitchFamily="34" charset="0"/>
                <a:ea typeface="Verdana" panose="020B0604030504040204" pitchFamily="34" charset="0"/>
                <a:cs typeface="Verdana" panose="020B0604030504040204" pitchFamily="34" charset="0"/>
              </a:rPr>
              <a:t>klo 11.00 - 13.30, 15 € / </a:t>
            </a:r>
            <a:r>
              <a:rPr lang="fi-FI" altLang="fi-FI" sz="1600" dirty="0" smtClean="0">
                <a:latin typeface="Verdana" panose="020B0604030504040204" pitchFamily="34" charset="0"/>
                <a:ea typeface="Verdana" panose="020B0604030504040204" pitchFamily="34" charset="0"/>
                <a:cs typeface="Verdana" panose="020B0604030504040204" pitchFamily="34" charset="0"/>
              </a:rPr>
              <a:t>hlö</a:t>
            </a:r>
            <a:endParaRPr lang="fi-FI" altLang="fi-FI" sz="1600" dirty="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fi-FI" altLang="fi-FI" sz="1600" dirty="0" smtClean="0">
                <a:latin typeface="Verdana" panose="020B0604030504040204" pitchFamily="34" charset="0"/>
                <a:ea typeface="Verdana" panose="020B0604030504040204" pitchFamily="34" charset="0"/>
                <a:cs typeface="Verdana" panose="020B0604030504040204" pitchFamily="34" charset="0"/>
              </a:rPr>
              <a:t> Sunnuntailounas </a:t>
            </a:r>
            <a:r>
              <a:rPr lang="fi-FI" altLang="fi-FI" sz="1600" dirty="0">
                <a:latin typeface="Verdana" panose="020B0604030504040204" pitchFamily="34" charset="0"/>
                <a:ea typeface="Verdana" panose="020B0604030504040204" pitchFamily="34" charset="0"/>
                <a:cs typeface="Verdana" panose="020B0604030504040204" pitchFamily="34" charset="0"/>
              </a:rPr>
              <a:t>klo 12.00 - 15.00, 29 € / </a:t>
            </a:r>
            <a:r>
              <a:rPr lang="fi-FI" altLang="fi-FI" sz="1600" dirty="0" smtClean="0">
                <a:latin typeface="Verdana" panose="020B0604030504040204" pitchFamily="34" charset="0"/>
                <a:ea typeface="Verdana" panose="020B0604030504040204" pitchFamily="34" charset="0"/>
                <a:cs typeface="Verdana" panose="020B0604030504040204" pitchFamily="34" charset="0"/>
              </a:rPr>
              <a:t>hlö</a:t>
            </a:r>
            <a:endParaRPr lang="fi-FI" altLang="fi-FI" sz="1600" dirty="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fi-FI" altLang="fi-FI" sz="1600" dirty="0" smtClean="0">
                <a:latin typeface="Verdana" panose="020B0604030504040204" pitchFamily="34" charset="0"/>
                <a:ea typeface="Verdana" panose="020B0604030504040204" pitchFamily="34" charset="0"/>
                <a:cs typeface="Verdana" panose="020B0604030504040204" pitchFamily="34" charset="0"/>
              </a:rPr>
              <a:t> Juhlapyhälounas </a:t>
            </a:r>
            <a:r>
              <a:rPr lang="fi-FI" altLang="fi-FI" sz="1600" dirty="0">
                <a:latin typeface="Verdana" panose="020B0604030504040204" pitchFamily="34" charset="0"/>
                <a:ea typeface="Verdana" panose="020B0604030504040204" pitchFamily="34" charset="0"/>
                <a:cs typeface="Verdana" panose="020B0604030504040204" pitchFamily="34" charset="0"/>
              </a:rPr>
              <a:t>41 € / hlö (Äitienpäivä, Isänpäivä jne.)</a:t>
            </a:r>
          </a:p>
          <a:p>
            <a:endParaRPr lang="fi-FI" sz="1600" dirty="0"/>
          </a:p>
          <a:p>
            <a:endParaRPr lang="fi-FI" sz="1600" dirty="0"/>
          </a:p>
        </p:txBody>
      </p:sp>
      <p:grpSp>
        <p:nvGrpSpPr>
          <p:cNvPr id="16" name="Ryhmä 15"/>
          <p:cNvGrpSpPr/>
          <p:nvPr/>
        </p:nvGrpSpPr>
        <p:grpSpPr>
          <a:xfrm>
            <a:off x="878700" y="3247111"/>
            <a:ext cx="10434601" cy="2520000"/>
            <a:chOff x="1097280" y="3247111"/>
            <a:chExt cx="10434601" cy="2520000"/>
          </a:xfrm>
        </p:grpSpPr>
        <p:pic>
          <p:nvPicPr>
            <p:cNvPr id="4" name="Kuva 3"/>
            <p:cNvPicPr>
              <a:picLocks noChangeAspect="1"/>
            </p:cNvPicPr>
            <p:nvPr/>
          </p:nvPicPr>
          <p:blipFill rotWithShape="1">
            <a:blip r:embed="rId2" cstate="print">
              <a:extLst>
                <a:ext uri="{28A0092B-C50C-407E-A947-70E740481C1C}">
                  <a14:useLocalDpi xmlns:a14="http://schemas.microsoft.com/office/drawing/2010/main" val="0"/>
                </a:ext>
              </a:extLst>
            </a:blip>
            <a:srcRect l="16723" r="15821"/>
            <a:stretch/>
          </p:blipFill>
          <p:spPr>
            <a:xfrm>
              <a:off x="1097280" y="3247111"/>
              <a:ext cx="2549851" cy="2520000"/>
            </a:xfrm>
            <a:prstGeom prst="rect">
              <a:avLst/>
            </a:prstGeom>
          </p:spPr>
        </p:pic>
        <p:pic>
          <p:nvPicPr>
            <p:cNvPr id="6" name="Kuva 5"/>
            <p:cNvPicPr>
              <a:picLocks noChangeAspect="1"/>
            </p:cNvPicPr>
            <p:nvPr/>
          </p:nvPicPr>
          <p:blipFill rotWithShape="1">
            <a:blip r:embed="rId3" cstate="print">
              <a:extLst>
                <a:ext uri="{28A0092B-C50C-407E-A947-70E740481C1C}">
                  <a14:useLocalDpi xmlns:a14="http://schemas.microsoft.com/office/drawing/2010/main" val="0"/>
                </a:ext>
              </a:extLst>
            </a:blip>
            <a:srcRect l="8817" r="9852"/>
            <a:stretch/>
          </p:blipFill>
          <p:spPr>
            <a:xfrm>
              <a:off x="3723236" y="3247111"/>
              <a:ext cx="3013461" cy="2520000"/>
            </a:xfrm>
            <a:prstGeom prst="rect">
              <a:avLst/>
            </a:prstGeom>
          </p:spPr>
        </p:pic>
        <p:pic>
          <p:nvPicPr>
            <p:cNvPr id="7" name="Kuva 6"/>
            <p:cNvPicPr>
              <a:picLocks noChangeAspect="1"/>
            </p:cNvPicPr>
            <p:nvPr/>
          </p:nvPicPr>
          <p:blipFill rotWithShape="1">
            <a:blip r:embed="rId4" cstate="print">
              <a:extLst>
                <a:ext uri="{28A0092B-C50C-407E-A947-70E740481C1C}">
                  <a14:useLocalDpi xmlns:a14="http://schemas.microsoft.com/office/drawing/2010/main" val="0"/>
                </a:ext>
              </a:extLst>
            </a:blip>
            <a:srcRect r="46642"/>
            <a:stretch/>
          </p:blipFill>
          <p:spPr>
            <a:xfrm>
              <a:off x="9285189" y="3247111"/>
              <a:ext cx="2246692" cy="2520000"/>
            </a:xfrm>
            <a:prstGeom prst="rect">
              <a:avLst/>
            </a:prstGeom>
          </p:spPr>
        </p:pic>
        <p:pic>
          <p:nvPicPr>
            <p:cNvPr id="11" name="Kuva 10"/>
            <p:cNvPicPr>
              <a:picLocks noChangeAspect="1"/>
            </p:cNvPicPr>
            <p:nvPr/>
          </p:nvPicPr>
          <p:blipFill rotWithShape="1">
            <a:blip r:embed="rId5" cstate="print">
              <a:extLst>
                <a:ext uri="{28A0092B-C50C-407E-A947-70E740481C1C}">
                  <a14:useLocalDpi xmlns:a14="http://schemas.microsoft.com/office/drawing/2010/main" val="0"/>
                </a:ext>
              </a:extLst>
            </a:blip>
            <a:srcRect l="28936" r="7536"/>
            <a:stretch/>
          </p:blipFill>
          <p:spPr>
            <a:xfrm>
              <a:off x="6810258" y="3247111"/>
              <a:ext cx="2401370" cy="2520000"/>
            </a:xfrm>
            <a:prstGeom prst="rect">
              <a:avLst/>
            </a:prstGeom>
          </p:spPr>
        </p:pic>
      </p:grpSp>
    </p:spTree>
    <p:extLst>
      <p:ext uri="{BB962C8B-B14F-4D97-AF65-F5344CB8AC3E}">
        <p14:creationId xmlns:p14="http://schemas.microsoft.com/office/powerpoint/2010/main" val="368762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500"/>
                                        <p:tgtEl>
                                          <p:spTgt spid="9">
                                            <p:txEl>
                                              <p:pRg st="0" end="0"/>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animEffect transition="in" filter="fade">
                                      <p:cBhvr>
                                        <p:cTn id="27" dur="500"/>
                                        <p:tgtEl>
                                          <p:spTgt spid="9">
                                            <p:txEl>
                                              <p:pRg st="2" end="2"/>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9">
                                            <p:txEl>
                                              <p:pRg st="3" end="3"/>
                                            </p:txEl>
                                          </p:spTgt>
                                        </p:tgtEl>
                                        <p:attrNameLst>
                                          <p:attrName>style.visibility</p:attrName>
                                        </p:attrNameLst>
                                      </p:cBhvr>
                                      <p:to>
                                        <p:strVal val="visible"/>
                                      </p:to>
                                    </p:set>
                                    <p:animEffect transition="in" filter="fade">
                                      <p:cBhvr>
                                        <p:cTn id="30" dur="500"/>
                                        <p:tgtEl>
                                          <p:spTgt spid="9">
                                            <p:txEl>
                                              <p:pRg st="3" end="3"/>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animEffect transition="in" filter="fade">
                                      <p:cBhvr>
                                        <p:cTn id="33"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696000" y="262111"/>
            <a:ext cx="10800000" cy="1080000"/>
          </a:xfrm>
        </p:spPr>
        <p:txBody>
          <a:bodyPr/>
          <a:lstStyle/>
          <a:p>
            <a:r>
              <a:rPr lang="fi-FI" dirty="0" smtClean="0"/>
              <a:t>Kokous- ja työhyvinvointipalveluja</a:t>
            </a:r>
            <a:endParaRPr lang="fi-FI" dirty="0"/>
          </a:p>
        </p:txBody>
      </p:sp>
      <p:sp>
        <p:nvSpPr>
          <p:cNvPr id="3" name="Sisällön paikkamerkki 2"/>
          <p:cNvSpPr>
            <a:spLocks noGrp="1"/>
          </p:cNvSpPr>
          <p:nvPr>
            <p:ph idx="1"/>
          </p:nvPr>
        </p:nvSpPr>
        <p:spPr>
          <a:xfrm>
            <a:off x="3084893" y="5626924"/>
            <a:ext cx="4850221" cy="482750"/>
          </a:xfrm>
        </p:spPr>
        <p:txBody>
          <a:bodyPr>
            <a:normAutofit/>
          </a:bodyPr>
          <a:lstStyle/>
          <a:p>
            <a:pPr marL="0" indent="0">
              <a:buNone/>
            </a:pPr>
            <a:r>
              <a:rPr lang="fi-FI" sz="1600" b="1" dirty="0" smtClean="0"/>
              <a:t> Päiväkokouspaketti 59 €/hlö/pv</a:t>
            </a:r>
            <a:endParaRPr lang="fi-FI" sz="1600" b="1" dirty="0"/>
          </a:p>
        </p:txBody>
      </p:sp>
      <p:grpSp>
        <p:nvGrpSpPr>
          <p:cNvPr id="13" name="Ryhmä 12"/>
          <p:cNvGrpSpPr/>
          <p:nvPr/>
        </p:nvGrpSpPr>
        <p:grpSpPr>
          <a:xfrm>
            <a:off x="3084893" y="1458546"/>
            <a:ext cx="6022215" cy="4051943"/>
            <a:chOff x="2209405" y="1458546"/>
            <a:chExt cx="6022215" cy="4051943"/>
          </a:xfrm>
        </p:grpSpPr>
        <p:pic>
          <p:nvPicPr>
            <p:cNvPr id="5" name="Kuva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8752" y="1458546"/>
              <a:ext cx="2970000" cy="1980000"/>
            </a:xfrm>
            <a:prstGeom prst="rect">
              <a:avLst/>
            </a:prstGeom>
          </p:spPr>
        </p:pic>
        <p:pic>
          <p:nvPicPr>
            <p:cNvPr id="6" name="Kuva 5"/>
            <p:cNvPicPr>
              <a:picLocks noChangeAspect="1"/>
            </p:cNvPicPr>
            <p:nvPr/>
          </p:nvPicPr>
          <p:blipFill rotWithShape="1">
            <a:blip r:embed="rId3" cstate="print">
              <a:extLst>
                <a:ext uri="{28A0092B-C50C-407E-A947-70E740481C1C}">
                  <a14:useLocalDpi xmlns:a14="http://schemas.microsoft.com/office/drawing/2010/main" val="0"/>
                </a:ext>
              </a:extLst>
            </a:blip>
            <a:srcRect l="21114" r="1697"/>
            <a:stretch/>
          </p:blipFill>
          <p:spPr>
            <a:xfrm>
              <a:off x="5258752" y="3530489"/>
              <a:ext cx="2972868" cy="1980000"/>
            </a:xfrm>
            <a:prstGeom prst="rect">
              <a:avLst/>
            </a:prstGeom>
          </p:spPr>
        </p:pic>
        <p:pic>
          <p:nvPicPr>
            <p:cNvPr id="10" name="Kuva 9"/>
            <p:cNvPicPr>
              <a:picLocks noChangeAspect="1"/>
            </p:cNvPicPr>
            <p:nvPr/>
          </p:nvPicPr>
          <p:blipFill rotWithShape="1">
            <a:blip r:embed="rId4" cstate="print">
              <a:extLst>
                <a:ext uri="{28A0092B-C50C-407E-A947-70E740481C1C}">
                  <a14:useLocalDpi xmlns:a14="http://schemas.microsoft.com/office/drawing/2010/main" val="0"/>
                </a:ext>
              </a:extLst>
            </a:blip>
            <a:srcRect l="8464" r="7246"/>
            <a:stretch/>
          </p:blipFill>
          <p:spPr>
            <a:xfrm>
              <a:off x="2209405" y="1458546"/>
              <a:ext cx="2966993" cy="1980000"/>
            </a:xfrm>
            <a:prstGeom prst="rect">
              <a:avLst/>
            </a:prstGeom>
          </p:spPr>
        </p:pic>
        <p:pic>
          <p:nvPicPr>
            <p:cNvPr id="12" name="Kuva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09405" y="3530489"/>
              <a:ext cx="2970000" cy="1980000"/>
            </a:xfrm>
            <a:prstGeom prst="rect">
              <a:avLst/>
            </a:prstGeom>
          </p:spPr>
        </p:pic>
      </p:grpSp>
    </p:spTree>
    <p:extLst>
      <p:ext uri="{BB962C8B-B14F-4D97-AF65-F5344CB8AC3E}">
        <p14:creationId xmlns:p14="http://schemas.microsoft.com/office/powerpoint/2010/main" val="323037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696000" y="270657"/>
            <a:ext cx="10800000" cy="1080000"/>
          </a:xfrm>
        </p:spPr>
        <p:txBody>
          <a:bodyPr/>
          <a:lstStyle/>
          <a:p>
            <a:r>
              <a:rPr lang="fi-FI" dirty="0" smtClean="0"/>
              <a:t>Kylpylä- ja hemmottelupalveluja</a:t>
            </a:r>
            <a:endParaRPr lang="fi-FI" dirty="0"/>
          </a:p>
        </p:txBody>
      </p:sp>
      <p:grpSp>
        <p:nvGrpSpPr>
          <p:cNvPr id="20" name="Ryhmä 19"/>
          <p:cNvGrpSpPr/>
          <p:nvPr/>
        </p:nvGrpSpPr>
        <p:grpSpPr>
          <a:xfrm>
            <a:off x="2794578" y="1528571"/>
            <a:ext cx="6551567" cy="4381973"/>
            <a:chOff x="2001349" y="1741985"/>
            <a:chExt cx="6551567" cy="4381973"/>
          </a:xfrm>
        </p:grpSpPr>
        <p:pic>
          <p:nvPicPr>
            <p:cNvPr id="16" name="Sisällön paikkamerkki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1349" y="1741985"/>
              <a:ext cx="3240000" cy="2160000"/>
            </a:xfrm>
            <a:prstGeom prst="rect">
              <a:avLst/>
            </a:prstGeom>
          </p:spPr>
        </p:pic>
        <p:pic>
          <p:nvPicPr>
            <p:cNvPr id="17" name="Kuva 16"/>
            <p:cNvPicPr>
              <a:picLocks noChangeAspect="1"/>
            </p:cNvPicPr>
            <p:nvPr/>
          </p:nvPicPr>
          <p:blipFill rotWithShape="1">
            <a:blip r:embed="rId3" cstate="print">
              <a:extLst>
                <a:ext uri="{28A0092B-C50C-407E-A947-70E740481C1C}">
                  <a14:useLocalDpi xmlns:a14="http://schemas.microsoft.com/office/drawing/2010/main" val="0"/>
                </a:ext>
              </a:extLst>
            </a:blip>
            <a:srcRect r="15931"/>
            <a:stretch/>
          </p:blipFill>
          <p:spPr>
            <a:xfrm>
              <a:off x="5324643" y="1741985"/>
              <a:ext cx="3228273" cy="2160000"/>
            </a:xfrm>
            <a:prstGeom prst="rect">
              <a:avLst/>
            </a:prstGeom>
          </p:spPr>
        </p:pic>
        <p:pic>
          <p:nvPicPr>
            <p:cNvPr id="18" name="Kuva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01349" y="3963958"/>
              <a:ext cx="3240000" cy="2160000"/>
            </a:xfrm>
            <a:prstGeom prst="rect">
              <a:avLst/>
            </a:prstGeom>
          </p:spPr>
        </p:pic>
        <p:pic>
          <p:nvPicPr>
            <p:cNvPr id="19" name="Kuva 18"/>
            <p:cNvPicPr>
              <a:picLocks noChangeAspect="1"/>
            </p:cNvPicPr>
            <p:nvPr/>
          </p:nvPicPr>
          <p:blipFill rotWithShape="1">
            <a:blip r:embed="rId5" cstate="print">
              <a:extLst>
                <a:ext uri="{28A0092B-C50C-407E-A947-70E740481C1C}">
                  <a14:useLocalDpi xmlns:a14="http://schemas.microsoft.com/office/drawing/2010/main" val="0"/>
                </a:ext>
              </a:extLst>
            </a:blip>
            <a:srcRect l="-1" t="47068" r="937" b="6478"/>
            <a:stretch/>
          </p:blipFill>
          <p:spPr>
            <a:xfrm>
              <a:off x="5320813" y="3963958"/>
              <a:ext cx="3232103" cy="2160000"/>
            </a:xfrm>
            <a:prstGeom prst="rect">
              <a:avLst/>
            </a:prstGeom>
          </p:spPr>
        </p:pic>
      </p:grpSp>
    </p:spTree>
    <p:extLst>
      <p:ext uri="{BB962C8B-B14F-4D97-AF65-F5344CB8AC3E}">
        <p14:creationId xmlns:p14="http://schemas.microsoft.com/office/powerpoint/2010/main" val="140236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
  <a:themeElements>
    <a:clrScheme name="Mukautettu 11">
      <a:dk1>
        <a:sysClr val="windowText" lastClr="000000"/>
      </a:dk1>
      <a:lt1>
        <a:sysClr val="window" lastClr="FFFFFF"/>
      </a:lt1>
      <a:dk2>
        <a:srgbClr val="79B3DB"/>
      </a:dk2>
      <a:lt2>
        <a:srgbClr val="CEDBE6"/>
      </a:lt2>
      <a:accent1>
        <a:srgbClr val="866F3B"/>
      </a:accent1>
      <a:accent2>
        <a:srgbClr val="8AB3CF"/>
      </a:accent2>
      <a:accent3>
        <a:srgbClr val="68A9DF"/>
      </a:accent3>
      <a:accent4>
        <a:srgbClr val="9FBFDF"/>
      </a:accent4>
      <a:accent5>
        <a:srgbClr val="DDE3EC"/>
      </a:accent5>
      <a:accent6>
        <a:srgbClr val="2683C6"/>
      </a:accent6>
      <a:hlink>
        <a:srgbClr val="866F3B"/>
      </a:hlink>
      <a:folHlink>
        <a:srgbClr val="79B3DB"/>
      </a:folHlink>
    </a:clrScheme>
    <a:fontScheme name="Kaisankoti">
      <a:majorFont>
        <a:latin typeface="Verdana"/>
        <a:ea typeface=""/>
        <a:cs typeface=""/>
      </a:majorFont>
      <a:minorFont>
        <a:latin typeface="Verdana"/>
        <a:ea typeface=""/>
        <a:cs typeface=""/>
      </a:minorFont>
    </a:fontScheme>
    <a:fmtScheme name="Retr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1136</TotalTime>
  <Words>250</Words>
  <Application>Microsoft Office PowerPoint</Application>
  <PresentationFormat>Mukautettu</PresentationFormat>
  <Paragraphs>56</Paragraphs>
  <Slides>10</Slides>
  <Notes>2</Notes>
  <HiddenSlides>0</HiddenSlides>
  <MMClips>0</MMClips>
  <ScaleCrop>false</ScaleCrop>
  <HeadingPairs>
    <vt:vector size="4" baseType="variant">
      <vt:variant>
        <vt:lpstr>Teema</vt:lpstr>
      </vt:variant>
      <vt:variant>
        <vt:i4>1</vt:i4>
      </vt:variant>
      <vt:variant>
        <vt:lpstr>Dian otsikot</vt:lpstr>
      </vt:variant>
      <vt:variant>
        <vt:i4>10</vt:i4>
      </vt:variant>
    </vt:vector>
  </HeadingPairs>
  <TitlesOfParts>
    <vt:vector size="11" baseType="lpstr">
      <vt:lpstr>Retro</vt:lpstr>
      <vt:lpstr>Kartanokylpylä Kaisankoti</vt:lpstr>
      <vt:lpstr>Pakankylän kartanon historiaa</vt:lpstr>
      <vt:lpstr>Kaisa Kallion historiaa</vt:lpstr>
      <vt:lpstr>Kaisankodin palveluvalikoima</vt:lpstr>
      <vt:lpstr>Kuntoutuspalveluja (67%)</vt:lpstr>
      <vt:lpstr>Hotellipalveluja</vt:lpstr>
      <vt:lpstr>Ravintolapalveluja</vt:lpstr>
      <vt:lpstr>Kokous- ja työhyvinvointipalveluja</vt:lpstr>
      <vt:lpstr>Kylpylä- ja hemmottelupalveluja</vt:lpstr>
      <vt:lpstr>Antoisaa yhteistyötä odottaen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Miia Meronen</dc:creator>
  <cp:lastModifiedBy>Terhi Siegfried</cp:lastModifiedBy>
  <cp:revision>137</cp:revision>
  <dcterms:created xsi:type="dcterms:W3CDTF">2014-01-21T07:16:52Z</dcterms:created>
  <dcterms:modified xsi:type="dcterms:W3CDTF">2014-03-10T13:36:27Z</dcterms:modified>
</cp:coreProperties>
</file>