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268" r:id="rId3"/>
    <p:sldId id="280" r:id="rId4"/>
    <p:sldId id="282" r:id="rId5"/>
    <p:sldId id="284" r:id="rId6"/>
    <p:sldId id="283" r:id="rId7"/>
    <p:sldId id="285" r:id="rId8"/>
    <p:sldId id="286" r:id="rId9"/>
    <p:sldId id="270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430" autoAdjust="0"/>
    <p:restoredTop sz="94660"/>
  </p:normalViewPr>
  <p:slideViewPr>
    <p:cSldViewPr>
      <p:cViewPr varScale="1">
        <p:scale>
          <a:sx n="110" d="100"/>
          <a:sy n="110" d="100"/>
        </p:scale>
        <p:origin x="-165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5A88E27-5FD7-449C-BD20-74C4B581608A}" type="datetimeFigureOut">
              <a:rPr lang="fi-FI" smtClean="0"/>
              <a:pPr/>
              <a:t>7.5.2014</a:t>
            </a:fld>
            <a:endParaRPr lang="fi-FI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i-FI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A1AFC38-5729-4EA9-9C03-3B110E1F6F4B}" type="slidenum">
              <a:rPr lang="fi-FI" smtClean="0"/>
              <a:pPr/>
              <a:t>‹#›</a:t>
            </a:fld>
            <a:endParaRPr lang="fi-FI"/>
          </a:p>
        </p:txBody>
      </p:sp>
    </p:spTree>
    <p:extLst>
      <p:ext uri="{BB962C8B-B14F-4D97-AF65-F5344CB8AC3E}">
        <p14:creationId xmlns="" xmlns:p14="http://schemas.microsoft.com/office/powerpoint/2010/main" val="23322233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n kuvan paikkamerkki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Huomautusten paikkamerkki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i-FI" dirty="0" smtClean="0"/>
              <a:t>In </a:t>
            </a:r>
            <a:r>
              <a:rPr lang="fi-FI" dirty="0" err="1" smtClean="0"/>
              <a:t>speech</a:t>
            </a:r>
            <a:r>
              <a:rPr lang="fi-FI" dirty="0" smtClean="0"/>
              <a:t> </a:t>
            </a:r>
            <a:r>
              <a:rPr lang="fi-FI" dirty="0" err="1" smtClean="0"/>
              <a:t>tell</a:t>
            </a:r>
            <a:r>
              <a:rPr lang="fi-FI" dirty="0" smtClean="0"/>
              <a:t> </a:t>
            </a:r>
            <a:r>
              <a:rPr lang="fi-FI" dirty="0" err="1" smtClean="0"/>
              <a:t>about</a:t>
            </a:r>
            <a:r>
              <a:rPr lang="fi-FI" dirty="0" smtClean="0"/>
              <a:t> </a:t>
            </a:r>
            <a:r>
              <a:rPr lang="fi-FI" dirty="0" err="1" smtClean="0"/>
              <a:t>steps</a:t>
            </a:r>
            <a:r>
              <a:rPr lang="fi-FI" dirty="0" smtClean="0"/>
              <a:t> of </a:t>
            </a:r>
            <a:r>
              <a:rPr lang="fi-FI" dirty="0" err="1" smtClean="0"/>
              <a:t>the</a:t>
            </a:r>
            <a:r>
              <a:rPr lang="fi-FI" dirty="0" smtClean="0"/>
              <a:t> </a:t>
            </a:r>
            <a:r>
              <a:rPr lang="fi-FI" dirty="0" err="1" smtClean="0"/>
              <a:t>manufacturing</a:t>
            </a:r>
            <a:r>
              <a:rPr lang="fi-FI" dirty="0" smtClean="0"/>
              <a:t> </a:t>
            </a:r>
            <a:r>
              <a:rPr lang="fi-FI" dirty="0" err="1" smtClean="0"/>
              <a:t>process</a:t>
            </a:r>
            <a:r>
              <a:rPr lang="fi-FI" baseline="0" dirty="0" smtClean="0"/>
              <a:t> and </a:t>
            </a:r>
            <a:r>
              <a:rPr lang="fi-FI" baseline="0" dirty="0" err="1" smtClean="0"/>
              <a:t>define</a:t>
            </a:r>
            <a:r>
              <a:rPr lang="fi-FI" baseline="0" dirty="0" smtClean="0"/>
              <a:t> </a:t>
            </a:r>
            <a:r>
              <a:rPr lang="fi-FI" baseline="0" dirty="0" err="1" smtClean="0"/>
              <a:t>what</a:t>
            </a:r>
            <a:r>
              <a:rPr lang="fi-FI" baseline="0" dirty="0" smtClean="0"/>
              <a:t> is </a:t>
            </a:r>
            <a:r>
              <a:rPr lang="fi-FI" baseline="0" dirty="0" err="1" smtClean="0"/>
              <a:t>the</a:t>
            </a:r>
            <a:r>
              <a:rPr lang="fi-FI" baseline="0" dirty="0" smtClean="0"/>
              <a:t> </a:t>
            </a:r>
            <a:r>
              <a:rPr lang="fi-FI" baseline="0" dirty="0" err="1" smtClean="0"/>
              <a:t>material</a:t>
            </a:r>
            <a:r>
              <a:rPr lang="fi-FI" baseline="0" dirty="0" smtClean="0"/>
              <a:t> </a:t>
            </a:r>
            <a:r>
              <a:rPr lang="fi-FI" baseline="0" dirty="0" err="1" smtClean="0"/>
              <a:t>itself</a:t>
            </a:r>
            <a:r>
              <a:rPr lang="fi-FI" baseline="0" dirty="0" smtClean="0"/>
              <a:t>.</a:t>
            </a:r>
            <a:endParaRPr lang="fi-FI" dirty="0" smtClean="0"/>
          </a:p>
        </p:txBody>
      </p:sp>
      <p:sp>
        <p:nvSpPr>
          <p:cNvPr id="4" name="Dian numeron paikkamerkki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1AFC38-5729-4EA9-9C03-3B110E1F6F4B}" type="slidenum">
              <a:rPr lang="fi-FI" smtClean="0"/>
              <a:pPr/>
              <a:t>5</a:t>
            </a:fld>
            <a:endParaRPr lang="fi-FI"/>
          </a:p>
        </p:txBody>
      </p:sp>
    </p:spTree>
    <p:extLst>
      <p:ext uri="{BB962C8B-B14F-4D97-AF65-F5344CB8AC3E}">
        <p14:creationId xmlns="" xmlns:p14="http://schemas.microsoft.com/office/powerpoint/2010/main" val="127366289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n kuvan paikkamerkki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Huomautusten paikkamerkki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i-FI" dirty="0" smtClean="0"/>
              <a:t>In </a:t>
            </a:r>
            <a:r>
              <a:rPr lang="fi-FI" dirty="0" err="1" smtClean="0"/>
              <a:t>speech</a:t>
            </a:r>
            <a:r>
              <a:rPr lang="fi-FI" dirty="0" smtClean="0"/>
              <a:t> </a:t>
            </a:r>
            <a:r>
              <a:rPr lang="fi-FI" dirty="0" err="1" smtClean="0"/>
              <a:t>define</a:t>
            </a:r>
            <a:r>
              <a:rPr lang="fi-FI" baseline="0" dirty="0" smtClean="0"/>
              <a:t> </a:t>
            </a:r>
            <a:r>
              <a:rPr lang="fi-FI" baseline="0" dirty="0" err="1" smtClean="0"/>
              <a:t>what</a:t>
            </a:r>
            <a:r>
              <a:rPr lang="fi-FI" baseline="0" dirty="0" smtClean="0"/>
              <a:t> </a:t>
            </a:r>
            <a:r>
              <a:rPr lang="fi-FI" baseline="0" dirty="0" err="1" smtClean="0"/>
              <a:t>charasteristics</a:t>
            </a:r>
            <a:r>
              <a:rPr lang="fi-FI" baseline="0" dirty="0" smtClean="0"/>
              <a:t> </a:t>
            </a:r>
            <a:r>
              <a:rPr lang="fi-FI" baseline="0" dirty="0" err="1" smtClean="0"/>
              <a:t>mean</a:t>
            </a:r>
            <a:r>
              <a:rPr lang="fi-FI" baseline="0" dirty="0" smtClean="0"/>
              <a:t> and </a:t>
            </a:r>
            <a:r>
              <a:rPr lang="fi-FI" baseline="0" dirty="0" err="1" smtClean="0"/>
              <a:t>sensitivity</a:t>
            </a:r>
            <a:r>
              <a:rPr lang="fi-FI" baseline="0" dirty="0" smtClean="0"/>
              <a:t> </a:t>
            </a:r>
            <a:r>
              <a:rPr lang="fi-FI" baseline="0" dirty="0" err="1" smtClean="0"/>
              <a:t>word</a:t>
            </a:r>
            <a:r>
              <a:rPr lang="fi-FI" baseline="0" dirty="0" smtClean="0"/>
              <a:t> </a:t>
            </a:r>
            <a:r>
              <a:rPr lang="fi-FI" baseline="0" dirty="0" err="1" smtClean="0"/>
              <a:t>itself</a:t>
            </a:r>
            <a:r>
              <a:rPr lang="fi-FI" baseline="0" dirty="0" smtClean="0"/>
              <a:t>.</a:t>
            </a:r>
            <a:endParaRPr lang="fi-FI" dirty="0"/>
          </a:p>
        </p:txBody>
      </p:sp>
      <p:sp>
        <p:nvSpPr>
          <p:cNvPr id="4" name="Dian numeron paikkamerkki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1AFC38-5729-4EA9-9C03-3B110E1F6F4B}" type="slidenum">
              <a:rPr lang="fi-FI" smtClean="0"/>
              <a:pPr/>
              <a:t>6</a:t>
            </a:fld>
            <a:endParaRPr lang="fi-FI"/>
          </a:p>
        </p:txBody>
      </p:sp>
    </p:spTree>
    <p:extLst>
      <p:ext uri="{BB962C8B-B14F-4D97-AF65-F5344CB8AC3E}">
        <p14:creationId xmlns="" xmlns:p14="http://schemas.microsoft.com/office/powerpoint/2010/main" val="21273211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5/7/2014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5/7/2014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5/7/2014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5/7/2014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5/7/2014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5/7/2014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5/7/2014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762000"/>
            <a:ext cx="7772400" cy="1470025"/>
          </a:xfrm>
        </p:spPr>
        <p:txBody>
          <a:bodyPr>
            <a:normAutofit/>
          </a:bodyPr>
          <a:lstStyle/>
          <a:p>
            <a:r>
              <a:rPr lang="nl-NL" sz="4000" dirty="0" smtClean="0"/>
              <a:t>Radiation </a:t>
            </a:r>
            <a:r>
              <a:rPr lang="nl-NL" sz="4000" dirty="0"/>
              <a:t>Detectors</a:t>
            </a:r>
            <a:endParaRPr lang="fi-FI" sz="4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95400" y="2895600"/>
            <a:ext cx="6400800" cy="3429000"/>
          </a:xfrm>
        </p:spPr>
        <p:txBody>
          <a:bodyPr>
            <a:normAutofit fontScale="92500" lnSpcReduction="20000"/>
          </a:bodyPr>
          <a:lstStyle/>
          <a:p>
            <a:r>
              <a:rPr lang="fi-FI" sz="2000" dirty="0" smtClean="0">
                <a:solidFill>
                  <a:schemeClr val="tx1"/>
                </a:solidFill>
              </a:rPr>
              <a:t>Khayrudinov Vladislav</a:t>
            </a:r>
          </a:p>
          <a:p>
            <a:endParaRPr lang="fi-FI" sz="2000" dirty="0" smtClean="0">
              <a:solidFill>
                <a:schemeClr val="tx1"/>
              </a:solidFill>
            </a:endParaRPr>
          </a:p>
          <a:p>
            <a:r>
              <a:rPr lang="fi-FI" sz="2000" dirty="0" smtClean="0">
                <a:solidFill>
                  <a:schemeClr val="tx1"/>
                </a:solidFill>
              </a:rPr>
              <a:t>Ismail Belmostefa</a:t>
            </a:r>
          </a:p>
          <a:p>
            <a:endParaRPr lang="fi-FI" sz="2000" dirty="0" smtClean="0">
              <a:solidFill>
                <a:schemeClr val="tx1"/>
              </a:solidFill>
            </a:endParaRPr>
          </a:p>
          <a:p>
            <a:r>
              <a:rPr lang="en-US" sz="2000" b="1" dirty="0" smtClean="0">
                <a:solidFill>
                  <a:schemeClr val="tx1"/>
                </a:solidFill>
              </a:rPr>
              <a:t>XX00AA41-2004 Sensor Technology</a:t>
            </a:r>
          </a:p>
          <a:p>
            <a:endParaRPr lang="en-US" sz="2000" b="1" dirty="0" smtClean="0"/>
          </a:p>
          <a:p>
            <a:endParaRPr lang="fi-FI" sz="2000" dirty="0" smtClean="0"/>
          </a:p>
          <a:p>
            <a:endParaRPr lang="fi-FI" sz="2000" dirty="0" smtClean="0"/>
          </a:p>
          <a:p>
            <a:endParaRPr lang="fi-FI" sz="2000" dirty="0" smtClean="0"/>
          </a:p>
          <a:p>
            <a:r>
              <a:rPr lang="en-US" sz="2000" dirty="0" smtClean="0"/>
              <a:t>Helsinki Metropolia University of Applied Sciences</a:t>
            </a:r>
          </a:p>
          <a:p>
            <a:r>
              <a:rPr lang="fi-FI" sz="2000" dirty="0" smtClean="0"/>
              <a:t>2014</a:t>
            </a:r>
          </a:p>
          <a:p>
            <a:endParaRPr lang="fi-FI" sz="2000" dirty="0"/>
          </a:p>
        </p:txBody>
      </p:sp>
    </p:spTree>
    <p:extLst>
      <p:ext uri="{BB962C8B-B14F-4D97-AF65-F5344CB8AC3E}">
        <p14:creationId xmlns="" xmlns:p14="http://schemas.microsoft.com/office/powerpoint/2010/main" val="287972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>
            <a:normAutofit/>
          </a:bodyPr>
          <a:lstStyle/>
          <a:p>
            <a:r>
              <a:rPr lang="fi-FI" sz="3600" dirty="0" smtClean="0"/>
              <a:t>Content</a:t>
            </a:r>
            <a:r>
              <a:rPr lang="fi-FI" sz="4000" dirty="0" smtClean="0"/>
              <a:t> of the presentation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/>
            <a:r>
              <a:rPr lang="fi-FI" sz="2400" dirty="0" smtClean="0"/>
              <a:t>History </a:t>
            </a:r>
            <a:r>
              <a:rPr lang="fi-FI" sz="2400" dirty="0"/>
              <a:t>of silicon radiation </a:t>
            </a:r>
            <a:r>
              <a:rPr lang="fi-FI" sz="2400" dirty="0" smtClean="0"/>
              <a:t>detectors</a:t>
            </a:r>
          </a:p>
          <a:p>
            <a:pPr marL="514350" indent="-514350"/>
            <a:endParaRPr lang="en-US" sz="2400" dirty="0" smtClean="0"/>
          </a:p>
          <a:p>
            <a:pPr marL="514350" indent="-514350"/>
            <a:r>
              <a:rPr lang="fi-FI" sz="2400" dirty="0"/>
              <a:t>Strip silicon </a:t>
            </a:r>
            <a:r>
              <a:rPr lang="en-US" sz="2400" dirty="0" smtClean="0"/>
              <a:t>radiation detectors </a:t>
            </a:r>
          </a:p>
          <a:p>
            <a:pPr marL="514350" indent="-514350"/>
            <a:endParaRPr lang="en-US" sz="2400" dirty="0" smtClean="0"/>
          </a:p>
          <a:p>
            <a:pPr marL="514350" indent="-514350"/>
            <a:r>
              <a:rPr lang="fi-FI" sz="2400" dirty="0" smtClean="0"/>
              <a:t>Materials and manufacturing technologies</a:t>
            </a:r>
          </a:p>
          <a:p>
            <a:pPr marL="514350" indent="-514350"/>
            <a:endParaRPr lang="fi-FI" sz="2400" dirty="0" smtClean="0"/>
          </a:p>
          <a:p>
            <a:pPr marL="514350" indent="-514350"/>
            <a:r>
              <a:rPr lang="fi-FI" sz="2400" dirty="0" smtClean="0"/>
              <a:t>Silicon radiation detectors characteristics</a:t>
            </a:r>
          </a:p>
          <a:p>
            <a:pPr marL="514350" indent="-514350"/>
            <a:endParaRPr lang="fi-FI" sz="2400" dirty="0" smtClean="0"/>
          </a:p>
          <a:p>
            <a:pPr marL="514350" indent="-514350"/>
            <a:r>
              <a:rPr lang="fi-FI" sz="2400" dirty="0" smtClean="0"/>
              <a:t>Interface electronic circuits</a:t>
            </a:r>
          </a:p>
        </p:txBody>
      </p:sp>
    </p:spTree>
    <p:extLst>
      <p:ext uri="{BB962C8B-B14F-4D97-AF65-F5344CB8AC3E}">
        <p14:creationId xmlns="" xmlns:p14="http://schemas.microsoft.com/office/powerpoint/2010/main" val="931403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>
            <a:normAutofit/>
          </a:bodyPr>
          <a:lstStyle/>
          <a:p>
            <a:pPr marL="514350" indent="-514350"/>
            <a:r>
              <a:rPr lang="fi-FI" sz="3600" dirty="0"/>
              <a:t>History of silicon radiation detectors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534400" cy="52578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2000" dirty="0" smtClean="0"/>
              <a:t>Before 1982:</a:t>
            </a:r>
          </a:p>
          <a:p>
            <a:pPr marL="0" indent="0" algn="ctr">
              <a:buNone/>
            </a:pPr>
            <a:endParaRPr lang="en-US" sz="2000" dirty="0" smtClean="0"/>
          </a:p>
          <a:p>
            <a:r>
              <a:rPr lang="fi-FI" sz="2000" dirty="0" smtClean="0"/>
              <a:t>Lithium-drifted </a:t>
            </a:r>
          </a:p>
          <a:p>
            <a:r>
              <a:rPr lang="fi-FI" sz="2000" dirty="0" smtClean="0"/>
              <a:t>Low working temperature  (77k=-196</a:t>
            </a:r>
            <a:r>
              <a:rPr lang="fi-FI" sz="2000" dirty="0"/>
              <a:t>ºC</a:t>
            </a:r>
            <a:r>
              <a:rPr lang="fi-FI" sz="2000" dirty="0" smtClean="0"/>
              <a:t>)</a:t>
            </a:r>
          </a:p>
          <a:p>
            <a:r>
              <a:rPr lang="fi-FI" sz="2000" dirty="0" smtClean="0"/>
              <a:t>Impossible at room temperature</a:t>
            </a:r>
          </a:p>
          <a:p>
            <a:r>
              <a:rPr lang="fi-FI" sz="2000" dirty="0" smtClean="0"/>
              <a:t>Instable  </a:t>
            </a:r>
            <a:r>
              <a:rPr lang="fi-FI" sz="2000" dirty="0"/>
              <a:t>surfaces </a:t>
            </a:r>
            <a:endParaRPr lang="fi-FI" sz="2000" dirty="0" smtClean="0"/>
          </a:p>
          <a:p>
            <a:pPr marL="0" indent="0" algn="ctr">
              <a:buNone/>
            </a:pPr>
            <a:r>
              <a:rPr lang="en-US" sz="2000" dirty="0" smtClean="0"/>
              <a:t>After 1982:</a:t>
            </a:r>
          </a:p>
          <a:p>
            <a:pPr marL="0" indent="0" algn="ctr">
              <a:buNone/>
            </a:pPr>
            <a:endParaRPr lang="en-US" sz="2000" dirty="0" smtClean="0"/>
          </a:p>
          <a:p>
            <a:r>
              <a:rPr lang="fi-FI" sz="2000" dirty="0" smtClean="0"/>
              <a:t>Planar technology </a:t>
            </a:r>
          </a:p>
          <a:p>
            <a:pPr lvl="0"/>
            <a:r>
              <a:rPr lang="en-GB" sz="2000" dirty="0" smtClean="0"/>
              <a:t>Strip silicon radiation detectors </a:t>
            </a:r>
            <a:endParaRPr lang="fi-FI" sz="2000" dirty="0" smtClean="0"/>
          </a:p>
          <a:p>
            <a:r>
              <a:rPr lang="fi-FI" sz="2000" dirty="0" smtClean="0"/>
              <a:t>Room working temperature</a:t>
            </a:r>
          </a:p>
          <a:p>
            <a:r>
              <a:rPr lang="fi-FI" sz="2000" dirty="0" smtClean="0"/>
              <a:t>Lower noise and capacitance</a:t>
            </a:r>
          </a:p>
          <a:p>
            <a:endParaRPr lang="en-US" sz="2000" dirty="0" smtClean="0"/>
          </a:p>
        </p:txBody>
      </p:sp>
    </p:spTree>
    <p:extLst>
      <p:ext uri="{BB962C8B-B14F-4D97-AF65-F5344CB8AC3E}">
        <p14:creationId xmlns="" xmlns:p14="http://schemas.microsoft.com/office/powerpoint/2010/main" val="1518785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>
            <a:normAutofit/>
          </a:bodyPr>
          <a:lstStyle/>
          <a:p>
            <a:pPr marL="514350" indent="-514350"/>
            <a:r>
              <a:rPr lang="fi-FI" sz="3600" dirty="0" smtClean="0"/>
              <a:t>Strip silicon </a:t>
            </a:r>
            <a:r>
              <a:rPr lang="en-US" sz="3600" dirty="0" smtClean="0"/>
              <a:t>radiation detectors</a:t>
            </a:r>
            <a:endParaRPr lang="fi-FI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i-FI" sz="2000" dirty="0"/>
              <a:t>N</a:t>
            </a:r>
            <a:r>
              <a:rPr lang="fi-FI" sz="2000" dirty="0" smtClean="0"/>
              <a:t> </a:t>
            </a:r>
            <a:r>
              <a:rPr lang="fi-FI" sz="2000" dirty="0"/>
              <a:t>type material </a:t>
            </a:r>
            <a:endParaRPr lang="fi-FI" sz="2000" dirty="0" smtClean="0"/>
          </a:p>
          <a:p>
            <a:r>
              <a:rPr lang="fi-FI" sz="2000" dirty="0"/>
              <a:t>P</a:t>
            </a:r>
            <a:r>
              <a:rPr lang="fi-FI" sz="2000" dirty="0" smtClean="0"/>
              <a:t> </a:t>
            </a:r>
            <a:r>
              <a:rPr lang="fi-FI" sz="2000" dirty="0"/>
              <a:t>type aluminium strips </a:t>
            </a:r>
            <a:endParaRPr lang="fi-FI" sz="2000" dirty="0" smtClean="0"/>
          </a:p>
          <a:p>
            <a:r>
              <a:rPr lang="fi-FI" sz="2000" dirty="0" smtClean="0"/>
              <a:t>Thin insulator</a:t>
            </a:r>
          </a:p>
          <a:p>
            <a:r>
              <a:rPr lang="fi-FI" sz="2000" dirty="0"/>
              <a:t>H</a:t>
            </a:r>
            <a:r>
              <a:rPr lang="fi-FI" sz="2000" dirty="0" smtClean="0"/>
              <a:t>igh </a:t>
            </a:r>
            <a:r>
              <a:rPr lang="fi-FI" sz="2000" dirty="0"/>
              <a:t>efficiency </a:t>
            </a:r>
            <a:endParaRPr lang="fi-FI" sz="2000" dirty="0" smtClean="0"/>
          </a:p>
          <a:p>
            <a:r>
              <a:rPr lang="fi-FI" sz="2000" dirty="0" smtClean="0"/>
              <a:t>Special </a:t>
            </a:r>
            <a:r>
              <a:rPr lang="fi-FI" sz="2000" dirty="0"/>
              <a:t>resolution </a:t>
            </a:r>
            <a:endParaRPr lang="fi-FI" sz="2000" dirty="0" smtClean="0"/>
          </a:p>
          <a:p>
            <a:endParaRPr lang="fi-FI" dirty="0" smtClean="0"/>
          </a:p>
          <a:p>
            <a:endParaRPr lang="en-US" dirty="0" smtClean="0"/>
          </a:p>
        </p:txBody>
      </p:sp>
      <p:pic>
        <p:nvPicPr>
          <p:cNvPr id="4" name="Рисунок 1" descr="C:\Users\popl\Desktop\Capture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81600" y="1371600"/>
            <a:ext cx="3581400" cy="31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4876800" y="1600200"/>
            <a:ext cx="3733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endParaRPr lang="en-US" sz="2000" dirty="0" smtClean="0"/>
          </a:p>
          <a:p>
            <a:pPr>
              <a:buFont typeface="Arial" pitchFamily="34" charset="0"/>
              <a:buChar char="•"/>
            </a:pPr>
            <a:endParaRPr lang="fi-FI" sz="2000" dirty="0"/>
          </a:p>
        </p:txBody>
      </p:sp>
    </p:spTree>
    <p:extLst>
      <p:ext uri="{BB962C8B-B14F-4D97-AF65-F5344CB8AC3E}">
        <p14:creationId xmlns="" xmlns:p14="http://schemas.microsoft.com/office/powerpoint/2010/main" val="3819612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fi-FI" sz="3600" dirty="0" smtClean="0"/>
              <a:t>Materials and manufacturing technologies</a:t>
            </a:r>
            <a:br>
              <a:rPr lang="fi-FI" sz="3600" dirty="0" smtClean="0"/>
            </a:br>
            <a:endParaRPr lang="fi-FI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i-FI" sz="2000" dirty="0" smtClean="0"/>
              <a:t>Made of </a:t>
            </a:r>
            <a:r>
              <a:rPr lang="fi-FI" sz="2000" dirty="0"/>
              <a:t>n </a:t>
            </a:r>
            <a:r>
              <a:rPr lang="fi-FI" sz="2000" dirty="0" err="1"/>
              <a:t>type</a:t>
            </a:r>
            <a:r>
              <a:rPr lang="fi-FI" sz="2000" dirty="0"/>
              <a:t> </a:t>
            </a:r>
            <a:r>
              <a:rPr lang="fi-FI" sz="2000" dirty="0" err="1"/>
              <a:t>material</a:t>
            </a:r>
            <a:endParaRPr lang="fi-FI" sz="2000" dirty="0"/>
          </a:p>
          <a:p>
            <a:r>
              <a:rPr lang="fi-FI" sz="2000" dirty="0" smtClean="0"/>
              <a:t>On </a:t>
            </a:r>
            <a:r>
              <a:rPr lang="fi-FI" sz="2000" dirty="0" err="1" smtClean="0"/>
              <a:t>surface</a:t>
            </a:r>
            <a:r>
              <a:rPr lang="fi-FI" sz="2000" dirty="0" smtClean="0"/>
              <a:t> </a:t>
            </a:r>
            <a:r>
              <a:rPr lang="fi-FI" sz="2000" dirty="0"/>
              <a:t>p </a:t>
            </a:r>
            <a:r>
              <a:rPr lang="fi-FI" sz="2000" dirty="0" err="1"/>
              <a:t>type</a:t>
            </a:r>
            <a:r>
              <a:rPr lang="fi-FI" sz="2000" dirty="0"/>
              <a:t> aluminium </a:t>
            </a:r>
            <a:r>
              <a:rPr lang="fi-FI" sz="2000" dirty="0" err="1"/>
              <a:t>strips</a:t>
            </a:r>
            <a:endParaRPr lang="fi-FI" sz="2000" dirty="0"/>
          </a:p>
          <a:p>
            <a:r>
              <a:rPr lang="fi-FI" sz="2000" dirty="0" err="1" smtClean="0"/>
              <a:t>Package</a:t>
            </a:r>
            <a:r>
              <a:rPr lang="fi-FI" sz="2000" dirty="0" smtClean="0"/>
              <a:t> </a:t>
            </a:r>
            <a:r>
              <a:rPr lang="fi-FI" sz="2000" dirty="0" err="1"/>
              <a:t>detector</a:t>
            </a:r>
            <a:r>
              <a:rPr lang="fi-FI" sz="2000" dirty="0"/>
              <a:t> </a:t>
            </a:r>
            <a:r>
              <a:rPr lang="fi-FI" sz="2000" dirty="0" err="1"/>
              <a:t>material</a:t>
            </a:r>
            <a:r>
              <a:rPr lang="fi-FI" sz="2000" dirty="0"/>
              <a:t> </a:t>
            </a:r>
            <a:r>
              <a:rPr lang="fi-FI" sz="2000" dirty="0" err="1"/>
              <a:t>depends</a:t>
            </a:r>
            <a:r>
              <a:rPr lang="fi-FI" sz="2000" dirty="0"/>
              <a:t> on </a:t>
            </a:r>
            <a:r>
              <a:rPr lang="fi-FI" sz="2000" dirty="0" err="1"/>
              <a:t>its</a:t>
            </a:r>
            <a:r>
              <a:rPr lang="fi-FI" sz="2000" dirty="0"/>
              <a:t> </a:t>
            </a:r>
            <a:r>
              <a:rPr lang="fi-FI" sz="2000" dirty="0" err="1"/>
              <a:t>use</a:t>
            </a:r>
            <a:endParaRPr lang="fi-FI" sz="2000" dirty="0"/>
          </a:p>
          <a:p>
            <a:r>
              <a:rPr lang="fi-FI" sz="2000" dirty="0"/>
              <a:t>Manufacturing </a:t>
            </a:r>
            <a:r>
              <a:rPr lang="fi-FI" sz="2000" dirty="0" err="1"/>
              <a:t>process</a:t>
            </a:r>
            <a:r>
              <a:rPr lang="fi-FI" sz="2000" dirty="0"/>
              <a:t> </a:t>
            </a:r>
            <a:r>
              <a:rPr lang="fi-FI" sz="2000" dirty="0" err="1" smtClean="0"/>
              <a:t>consist</a:t>
            </a:r>
            <a:r>
              <a:rPr lang="fi-FI" sz="2000" dirty="0" smtClean="0"/>
              <a:t> of  </a:t>
            </a:r>
            <a:r>
              <a:rPr lang="fi-FI" sz="2000" dirty="0"/>
              <a:t>9 </a:t>
            </a:r>
            <a:r>
              <a:rPr lang="fi-FI" sz="2000" dirty="0" err="1" smtClean="0"/>
              <a:t>steps</a:t>
            </a:r>
            <a:endParaRPr lang="fi-FI" sz="2000" dirty="0"/>
          </a:p>
          <a:p>
            <a:endParaRPr lang="fi-FI" dirty="0"/>
          </a:p>
        </p:txBody>
      </p:sp>
      <p:pic>
        <p:nvPicPr>
          <p:cNvPr id="4" name="Kuva 3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026668" y="3468478"/>
            <a:ext cx="1666875" cy="2857500"/>
          </a:xfrm>
          <a:prstGeom prst="rect">
            <a:avLst/>
          </a:prstGeom>
        </p:spPr>
      </p:pic>
      <p:pic>
        <p:nvPicPr>
          <p:cNvPr id="5" name="Kuva 4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263011" y="3468478"/>
            <a:ext cx="1628775" cy="28575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fi-FI" sz="3600" dirty="0" smtClean="0"/>
              <a:t>Silicon radiation detectors characteristics</a:t>
            </a:r>
            <a:br>
              <a:rPr lang="fi-FI" sz="3600" dirty="0" smtClean="0"/>
            </a:br>
            <a:endParaRPr lang="fi-FI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i-FI" sz="2000" dirty="0" err="1" smtClean="0"/>
              <a:t>High</a:t>
            </a:r>
            <a:r>
              <a:rPr lang="fi-FI" sz="2000" dirty="0" smtClean="0"/>
              <a:t> </a:t>
            </a:r>
            <a:r>
              <a:rPr lang="fi-FI" sz="2000" dirty="0" err="1"/>
              <a:t>sensitive</a:t>
            </a:r>
            <a:endParaRPr lang="fi-FI" sz="2000" dirty="0"/>
          </a:p>
          <a:p>
            <a:r>
              <a:rPr lang="fi-FI" sz="2000" dirty="0" err="1" smtClean="0"/>
              <a:t>Sensitivity</a:t>
            </a:r>
            <a:r>
              <a:rPr lang="fi-FI" sz="2000" dirty="0" smtClean="0"/>
              <a:t> </a:t>
            </a:r>
            <a:r>
              <a:rPr lang="fi-FI" sz="2000" dirty="0" err="1"/>
              <a:t>depends</a:t>
            </a:r>
            <a:r>
              <a:rPr lang="fi-FI" sz="2000" dirty="0"/>
              <a:t> on </a:t>
            </a:r>
            <a:r>
              <a:rPr lang="fi-FI" sz="2000" dirty="0" err="1"/>
              <a:t>material</a:t>
            </a:r>
            <a:endParaRPr lang="fi-FI" sz="2000" dirty="0"/>
          </a:p>
          <a:p>
            <a:r>
              <a:rPr lang="en-US" sz="2000" dirty="0" smtClean="0"/>
              <a:t>After </a:t>
            </a:r>
            <a:r>
              <a:rPr lang="en-US" sz="2000" dirty="0"/>
              <a:t>measuring and analyzing </a:t>
            </a:r>
            <a:r>
              <a:rPr lang="en-US" sz="2000" dirty="0" smtClean="0"/>
              <a:t>spectrum can find </a:t>
            </a:r>
            <a:r>
              <a:rPr lang="en-US" sz="2000" dirty="0"/>
              <a:t>the transfer function of the sensors</a:t>
            </a:r>
            <a:endParaRPr lang="en-US" sz="2000" dirty="0" smtClean="0"/>
          </a:p>
          <a:p>
            <a:r>
              <a:rPr lang="fi-FI" sz="2000" dirty="0" smtClean="0"/>
              <a:t>4 </a:t>
            </a:r>
            <a:r>
              <a:rPr lang="fi-FI" sz="2000" dirty="0" err="1"/>
              <a:t>major</a:t>
            </a:r>
            <a:r>
              <a:rPr lang="fi-FI" sz="2000" dirty="0"/>
              <a:t> </a:t>
            </a:r>
            <a:r>
              <a:rPr lang="fi-FI" sz="2000" dirty="0" err="1" smtClean="0"/>
              <a:t>charasteristics</a:t>
            </a:r>
            <a:r>
              <a:rPr lang="fi-FI" sz="2000" dirty="0" smtClean="0"/>
              <a:t>:</a:t>
            </a:r>
            <a:endParaRPr lang="fi-FI" sz="2000" dirty="0"/>
          </a:p>
          <a:p>
            <a:pPr marL="914400" lvl="1" indent="-514350">
              <a:buFont typeface="+mj-lt"/>
              <a:buAutoNum type="arabicPeriod"/>
            </a:pPr>
            <a:r>
              <a:rPr lang="fi-FI" sz="2000" dirty="0"/>
              <a:t>A</a:t>
            </a:r>
            <a:r>
              <a:rPr lang="fi-FI" sz="2000" dirty="0" smtClean="0"/>
              <a:t>ctive </a:t>
            </a:r>
            <a:r>
              <a:rPr lang="fi-FI" sz="2000" dirty="0" err="1"/>
              <a:t>area</a:t>
            </a:r>
            <a:r>
              <a:rPr lang="fi-FI" sz="2000" dirty="0"/>
              <a:t> </a:t>
            </a:r>
          </a:p>
          <a:p>
            <a:pPr marL="914400" lvl="1" indent="-514350">
              <a:buFont typeface="+mj-lt"/>
              <a:buAutoNum type="arabicPeriod"/>
            </a:pPr>
            <a:r>
              <a:rPr lang="fi-FI" sz="2000" dirty="0" err="1" smtClean="0"/>
              <a:t>Dark</a:t>
            </a:r>
            <a:r>
              <a:rPr lang="fi-FI" sz="2000" dirty="0" smtClean="0"/>
              <a:t> </a:t>
            </a:r>
            <a:r>
              <a:rPr lang="fi-FI" sz="2000" dirty="0" err="1"/>
              <a:t>current</a:t>
            </a:r>
            <a:endParaRPr lang="fi-FI" sz="2000" dirty="0"/>
          </a:p>
          <a:p>
            <a:pPr marL="914400" lvl="1" indent="-514350">
              <a:buFont typeface="+mj-lt"/>
              <a:buAutoNum type="arabicPeriod"/>
            </a:pPr>
            <a:r>
              <a:rPr lang="fi-FI" sz="2000" dirty="0" err="1" smtClean="0"/>
              <a:t>Capacitance</a:t>
            </a:r>
            <a:endParaRPr lang="fi-FI" sz="2000" dirty="0"/>
          </a:p>
          <a:p>
            <a:pPr marL="914400" lvl="1" indent="-514350">
              <a:buFont typeface="+mj-lt"/>
              <a:buAutoNum type="arabicPeriod"/>
            </a:pPr>
            <a:r>
              <a:rPr lang="fi-FI" sz="2000" dirty="0" err="1" smtClean="0"/>
              <a:t>Shunt</a:t>
            </a:r>
            <a:r>
              <a:rPr lang="fi-FI" sz="2000" dirty="0" smtClean="0"/>
              <a:t> </a:t>
            </a:r>
            <a:r>
              <a:rPr lang="fi-FI" sz="2000" dirty="0" err="1"/>
              <a:t>resistance</a:t>
            </a:r>
            <a:endParaRPr lang="fi-FI" sz="2000" dirty="0"/>
          </a:p>
          <a:p>
            <a:endParaRPr lang="fi-FI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514350" indent="-514350"/>
            <a:r>
              <a:rPr lang="fi-FI" sz="3600" dirty="0" smtClean="0"/>
              <a:t>Interface electronic circuits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Detectors must be interfaced</a:t>
            </a:r>
          </a:p>
          <a:p>
            <a:r>
              <a:rPr lang="en-US" sz="2000" dirty="0" err="1" smtClean="0"/>
              <a:t>Cremat</a:t>
            </a:r>
            <a:r>
              <a:rPr lang="en-US" sz="2000" dirty="0" smtClean="0"/>
              <a:t> </a:t>
            </a:r>
            <a:r>
              <a:rPr lang="fi-FI" sz="2000" dirty="0" smtClean="0"/>
              <a:t>CR-110 pre</a:t>
            </a:r>
            <a:r>
              <a:rPr lang="en-US" sz="2000" dirty="0" smtClean="0"/>
              <a:t>amplifier and CR-200 shaping amplifier</a:t>
            </a:r>
          </a:p>
          <a:p>
            <a:r>
              <a:rPr lang="en-US" sz="2000" dirty="0" smtClean="0"/>
              <a:t>Gain </a:t>
            </a:r>
            <a:r>
              <a:rPr lang="fi-FI" sz="2000" dirty="0" smtClean="0"/>
              <a:t> 0 to 1000</a:t>
            </a:r>
          </a:p>
          <a:p>
            <a:r>
              <a:rPr lang="en-US" sz="2000" smtClean="0"/>
              <a:t>Analog system</a:t>
            </a:r>
            <a:endParaRPr lang="fi-FI" sz="2000" dirty="0"/>
          </a:p>
        </p:txBody>
      </p:sp>
      <p:pic>
        <p:nvPicPr>
          <p:cNvPr id="2050" name="Picture 2" descr="https://wiki.metropolia.fi/download/attachments/103254939/image2014-4-10+9%3A6%3A16.png?version=1&amp;modificationDate=13971100040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3124200"/>
            <a:ext cx="6704286" cy="27432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514350" indent="-514350"/>
            <a:r>
              <a:rPr lang="fi-FI" sz="3600" dirty="0" smtClean="0"/>
              <a:t>Interface </a:t>
            </a:r>
            <a:r>
              <a:rPr lang="fi-FI" sz="3600" dirty="0" smtClean="0"/>
              <a:t>electronic circuits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fi-FI" sz="2000" dirty="0"/>
          </a:p>
        </p:txBody>
      </p:sp>
      <p:pic>
        <p:nvPicPr>
          <p:cNvPr id="1026" name="Picture 2" descr="https://wiki.metropolia.fi/download/attachments/103254939/image2014-4-10+9%3A20%3A37.png?version=1&amp;modificationDate=13971108650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1676400"/>
            <a:ext cx="3611763" cy="4297363"/>
          </a:xfrm>
          <a:prstGeom prst="rect">
            <a:avLst/>
          </a:prstGeom>
          <a:noFill/>
        </p:spPr>
      </p:pic>
      <p:pic>
        <p:nvPicPr>
          <p:cNvPr id="1028" name="Picture 4" descr="https://wiki.metropolia.fi/download/attachments/103254939/image2014-4-10+9%3A22%3A44.png?version=1&amp;modificationDate=139711099300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24400" y="1500736"/>
            <a:ext cx="4267200" cy="459289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2667000"/>
            <a:ext cx="8229600" cy="4525963"/>
          </a:xfrm>
        </p:spPr>
        <p:txBody>
          <a:bodyPr/>
          <a:lstStyle/>
          <a:p>
            <a:pPr marL="0" indent="0" algn="ctr">
              <a:buNone/>
            </a:pPr>
            <a:r>
              <a:rPr lang="fi-FI" dirty="0" smtClean="0"/>
              <a:t>Thank you</a:t>
            </a:r>
            <a:endParaRPr lang="fi-FI" dirty="0"/>
          </a:p>
        </p:txBody>
      </p:sp>
    </p:spTree>
    <p:extLst>
      <p:ext uri="{BB962C8B-B14F-4D97-AF65-F5344CB8AC3E}">
        <p14:creationId xmlns="" xmlns:p14="http://schemas.microsoft.com/office/powerpoint/2010/main" val="2836740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682</TotalTime>
  <Words>192</Words>
  <Application>Microsoft Office PowerPoint</Application>
  <PresentationFormat>Экран (4:3)</PresentationFormat>
  <Paragraphs>66</Paragraphs>
  <Slides>9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Office Theme</vt:lpstr>
      <vt:lpstr>Radiation Detectors</vt:lpstr>
      <vt:lpstr>Content of the presentation</vt:lpstr>
      <vt:lpstr>History of silicon radiation detectors</vt:lpstr>
      <vt:lpstr>Strip silicon radiation detectors</vt:lpstr>
      <vt:lpstr>Materials and manufacturing technologies </vt:lpstr>
      <vt:lpstr>Silicon radiation detectors characteristics </vt:lpstr>
      <vt:lpstr>Interface electronic circuits</vt:lpstr>
      <vt:lpstr>Interface electronic circuits</vt:lpstr>
      <vt:lpstr>Слайд 9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</dc:title>
  <dc:creator>hairud hairud</dc:creator>
  <cp:lastModifiedBy>popl avg</cp:lastModifiedBy>
  <cp:revision>162</cp:revision>
  <dcterms:created xsi:type="dcterms:W3CDTF">2006-08-16T00:00:00Z</dcterms:created>
  <dcterms:modified xsi:type="dcterms:W3CDTF">2014-05-07T11:48:47Z</dcterms:modified>
</cp:coreProperties>
</file>