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4"/>
  </p:notesMasterIdLst>
  <p:handoutMasterIdLst>
    <p:handoutMasterId r:id="rId25"/>
  </p:handoutMasterIdLst>
  <p:sldIdLst>
    <p:sldId id="258" r:id="rId2"/>
    <p:sldId id="289" r:id="rId3"/>
    <p:sldId id="308" r:id="rId4"/>
    <p:sldId id="309" r:id="rId5"/>
    <p:sldId id="310" r:id="rId6"/>
    <p:sldId id="311" r:id="rId7"/>
    <p:sldId id="312" r:id="rId8"/>
    <p:sldId id="313" r:id="rId9"/>
    <p:sldId id="317" r:id="rId10"/>
    <p:sldId id="318" r:id="rId11"/>
    <p:sldId id="319" r:id="rId12"/>
    <p:sldId id="314" r:id="rId13"/>
    <p:sldId id="323" r:id="rId14"/>
    <p:sldId id="322" r:id="rId15"/>
    <p:sldId id="324" r:id="rId16"/>
    <p:sldId id="326" r:id="rId17"/>
    <p:sldId id="325" r:id="rId18"/>
    <p:sldId id="320" r:id="rId19"/>
    <p:sldId id="321" r:id="rId20"/>
    <p:sldId id="315" r:id="rId21"/>
    <p:sldId id="316" r:id="rId22"/>
    <p:sldId id="296" r:id="rId23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>
        <p:scale>
          <a:sx n="70" d="100"/>
          <a:sy n="70" d="100"/>
        </p:scale>
        <p:origin x="2220" y="726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1320" cy="44683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fi-FI" sz="1200" strike="noStrike">
                <a:solidFill>
                  <a:srgbClr val="000000"/>
                </a:solidFill>
                <a:latin typeface="Arial"/>
                <a:ea typeface="Arial"/>
              </a:rPr>
              <a:t>Susanna Tikkanen DEVELOPER, COMMUNICATIONS SHERIFF susanna.tikkanen@iki.fi</a:t>
            </a:r>
            <a:endParaRPr/>
          </a:p>
          <a:p>
            <a:pPr>
              <a:lnSpc>
                <a:spcPct val="100000"/>
              </a:lnSpc>
            </a:pPr>
            <a:r>
              <a:rPr lang="fi-FI" sz="1200" strike="noStrike">
                <a:solidFill>
                  <a:srgbClr val="000000"/>
                </a:solidFill>
                <a:latin typeface="Arial"/>
                <a:ea typeface="Arial"/>
              </a:rPr>
              <a:t>Heini Honkaniemi DEVELOPER, CONTENT MANAGER heinihonkaniemi@gmail.com</a:t>
            </a:r>
            <a:endParaRPr/>
          </a:p>
          <a:p>
            <a:pPr>
              <a:lnSpc>
                <a:spcPct val="100000"/>
              </a:lnSpc>
            </a:pPr>
            <a:r>
              <a:rPr lang="fi-FI" sz="1200" strike="noStrike">
                <a:solidFill>
                  <a:srgbClr val="000000"/>
                </a:solidFill>
                <a:latin typeface="Arial"/>
                <a:ea typeface="Arial"/>
              </a:rPr>
              <a:t>Arttu Volanto DEVELOPER, PROJECT MANAGER arttu.volanto@gmail.com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2" name="TextShape 2"/>
          <p:cNvSpPr txBox="1"/>
          <p:nvPr/>
        </p:nvSpPr>
        <p:spPr>
          <a:xfrm>
            <a:off x="3849840" y="9434520"/>
            <a:ext cx="2944440" cy="4964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fi-FI" sz="1400" strike="noStrike">
                <a:latin typeface="Times New Roman"/>
              </a:rPr>
              <a:t>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0058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1033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0069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5892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Susanna Tikkanen DEVELOPER, COMMUNICATIONS SHERIFF susanna.tikkanen@iki.fi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Heini Honkaniemi DEVELOPER, CONTENT MANAGER heinihonkaniemi@gmail.com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Arttu Volanto DEVELOPER, PROJECT MANAGER arttu.volanto@gmail.com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960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8637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184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pinlahdenlahde.f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vetta.fi/tuotteet/unittayksilollisetistuime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8678" y="4649174"/>
            <a:ext cx="7125834" cy="533400"/>
          </a:xfrm>
        </p:spPr>
        <p:txBody>
          <a:bodyPr/>
          <a:lstStyle/>
          <a:p>
            <a:pPr lvl="0"/>
            <a:r>
              <a:rPr lang="fi-FI" dirty="0" smtClean="0">
                <a:cs typeface="Arial"/>
              </a:rPr>
              <a:t>Monialaisia Innovaatioprojekteja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63586" y="5412787"/>
            <a:ext cx="7011987" cy="538163"/>
          </a:xfrm>
        </p:spPr>
        <p:txBody>
          <a:bodyPr/>
          <a:lstStyle/>
          <a:p>
            <a:pPr lvl="0"/>
            <a:r>
              <a:rPr lang="fi-FI" dirty="0" smtClean="0">
                <a:ea typeface="Arial"/>
                <a:cs typeface="Arial"/>
              </a:rPr>
              <a:t>Syksy </a:t>
            </a:r>
            <a:r>
              <a:rPr lang="fi-FI" dirty="0" smtClean="0">
                <a:ea typeface="Arial"/>
                <a:cs typeface="Arial"/>
              </a:rPr>
              <a:t>2014</a:t>
            </a:r>
          </a:p>
          <a:p>
            <a:pPr lvl="0"/>
            <a:r>
              <a:rPr lang="fi-FI" sz="1800" dirty="0" smtClean="0">
                <a:solidFill>
                  <a:schemeClr val="tx2"/>
                </a:solidFill>
                <a:cs typeface="Arial"/>
              </a:rPr>
              <a:t>Laura-Maija Hero, Ulla Vehkaperä</a:t>
            </a:r>
          </a:p>
          <a:p>
            <a:pPr lvl="0"/>
            <a:r>
              <a:rPr lang="fi-FI" sz="1800" dirty="0" smtClean="0">
                <a:solidFill>
                  <a:schemeClr val="tx2"/>
                </a:solidFill>
                <a:cs typeface="Arial"/>
              </a:rPr>
              <a:t>Kulttuurin ja hyvinvoinnin tulosalue 1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373" t="10159" r="17403" b="6259"/>
          <a:stretch/>
        </p:blipFill>
        <p:spPr>
          <a:xfrm>
            <a:off x="-95534" y="13648"/>
            <a:ext cx="9635319" cy="716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54335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283" t="10319" r="17493" b="6577"/>
          <a:stretch/>
        </p:blipFill>
        <p:spPr>
          <a:xfrm>
            <a:off x="-109182" y="27296"/>
            <a:ext cx="9635319" cy="712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15985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Lapinlahden Lähde - </a:t>
            </a:r>
            <a:r>
              <a:rPr lang="fi-FI" dirty="0" err="1" smtClean="0"/>
              <a:t>promovideo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600" dirty="0"/>
              <a:t>Haaste: Lapinlahden Lähde hankkeelle näkyvyyttä</a:t>
            </a:r>
          </a:p>
          <a:p>
            <a:r>
              <a:rPr lang="fi-FI" sz="1600" dirty="0" smtClean="0"/>
              <a:t>Ratkaisu</a:t>
            </a:r>
            <a:r>
              <a:rPr lang="fi-FI" sz="1600" dirty="0"/>
              <a:t>: Hankkeen tulevaa merkitystä esittelevä Promootiovideo</a:t>
            </a:r>
          </a:p>
          <a:p>
            <a:r>
              <a:rPr lang="fi-FI" sz="1600" dirty="0" smtClean="0"/>
              <a:t>Toteutus </a:t>
            </a:r>
            <a:r>
              <a:rPr lang="fi-FI" sz="1600" dirty="0"/>
              <a:t>: Ryhmä toteuttaa </a:t>
            </a:r>
            <a:r>
              <a:rPr lang="fi-FI" sz="1600" dirty="0" smtClean="0"/>
              <a:t>promootiovideon, </a:t>
            </a:r>
            <a:r>
              <a:rPr lang="fi-FI" sz="1600" dirty="0"/>
              <a:t>joka kertoo oikean kuvan</a:t>
            </a:r>
          </a:p>
          <a:p>
            <a:r>
              <a:rPr lang="fi-FI" sz="1600" dirty="0"/>
              <a:t>ja animaation keinoin Lapinlahden tulevaisuuden mahdollisuuksista.</a:t>
            </a:r>
          </a:p>
          <a:p>
            <a:r>
              <a:rPr lang="fi-FI" sz="1600" dirty="0" smtClean="0"/>
              <a:t>Tilaaja</a:t>
            </a:r>
            <a:r>
              <a:rPr lang="fi-FI" sz="1600" dirty="0"/>
              <a:t>: Lapinlahden Lähde</a:t>
            </a:r>
          </a:p>
          <a:p>
            <a:r>
              <a:rPr lang="fi-FI" sz="1600" dirty="0" smtClean="0"/>
              <a:t>Projektiryhmä</a:t>
            </a:r>
            <a:r>
              <a:rPr lang="fi-FI" sz="1600" dirty="0"/>
              <a:t>: Nina </a:t>
            </a:r>
            <a:r>
              <a:rPr lang="fi-FI" sz="1600" dirty="0" err="1"/>
              <a:t>Toija</a:t>
            </a:r>
            <a:r>
              <a:rPr lang="fi-FI" sz="1600" dirty="0"/>
              <a:t> (sosionomi), Tapio Malmio (kulttuurituottaja),</a:t>
            </a:r>
          </a:p>
          <a:p>
            <a:r>
              <a:rPr lang="fi-FI" sz="1600" dirty="0" err="1"/>
              <a:t>Manja</a:t>
            </a:r>
            <a:r>
              <a:rPr lang="fi-FI" sz="1600" dirty="0"/>
              <a:t> Väisänen (sosionomi), Iiris Kapanen (toimintaterapeutti), Siiri</a:t>
            </a:r>
          </a:p>
          <a:p>
            <a:r>
              <a:rPr lang="fi-FI" sz="1600" dirty="0"/>
              <a:t>Kangas (pop/jazz laulupedagogi)</a:t>
            </a:r>
          </a:p>
          <a:p>
            <a:r>
              <a:rPr lang="fi-FI" sz="1600" dirty="0" smtClean="0"/>
              <a:t>Yhteistyökumppanit</a:t>
            </a:r>
            <a:r>
              <a:rPr lang="fi-FI" sz="1600" dirty="0"/>
              <a:t>: </a:t>
            </a:r>
            <a:r>
              <a:rPr lang="fi-FI" sz="1600" dirty="0" err="1"/>
              <a:t>Unigrafia</a:t>
            </a:r>
            <a:r>
              <a:rPr lang="fi-FI" sz="1600" dirty="0"/>
              <a:t> Oy </a:t>
            </a:r>
            <a:r>
              <a:rPr lang="fi-FI" sz="1600" dirty="0" smtClean="0"/>
              <a:t>(</a:t>
            </a:r>
            <a:r>
              <a:rPr lang="fi-FI" sz="1600" dirty="0" err="1" smtClean="0"/>
              <a:t>kuvaus,ohjaus,editointi</a:t>
            </a:r>
            <a:r>
              <a:rPr lang="fi-FI" sz="1600" dirty="0"/>
              <a:t>), näyttelijät</a:t>
            </a:r>
          </a:p>
          <a:p>
            <a:r>
              <a:rPr lang="fi-FI" sz="1600" dirty="0" smtClean="0"/>
              <a:t>Vastuuopettajat</a:t>
            </a:r>
            <a:r>
              <a:rPr lang="fi-FI" sz="1600" dirty="0"/>
              <a:t>: Päivi Eskelinen-Roos ja Katriina Rantala-Nenonen</a:t>
            </a:r>
          </a:p>
          <a:p>
            <a:r>
              <a:rPr lang="fi-FI" sz="1600" dirty="0" smtClean="0"/>
              <a:t>Lisätiedot </a:t>
            </a:r>
            <a:r>
              <a:rPr lang="fi-FI" sz="1600" dirty="0"/>
              <a:t>:</a:t>
            </a:r>
          </a:p>
          <a:p>
            <a:pPr marL="376238" lvl="2" indent="0">
              <a:buNone/>
            </a:pPr>
            <a:r>
              <a:rPr lang="it-IT" sz="1050" dirty="0"/>
              <a:t>Tapio: 050 412 9192, tapio.malmio@metropolia.fi</a:t>
            </a:r>
          </a:p>
          <a:p>
            <a:pPr marL="376238" lvl="2" indent="0">
              <a:buNone/>
            </a:pPr>
            <a:r>
              <a:rPr lang="fi-FI" sz="1050" dirty="0" err="1"/>
              <a:t>Manja</a:t>
            </a:r>
            <a:r>
              <a:rPr lang="fi-FI" sz="1050" dirty="0"/>
              <a:t>: 040 051 2836, manja.vaisanen@metropolia.fi</a:t>
            </a:r>
          </a:p>
          <a:p>
            <a:pPr marL="376238" lvl="2" indent="0">
              <a:buNone/>
            </a:pPr>
            <a:r>
              <a:rPr lang="pt-BR" sz="1050" dirty="0"/>
              <a:t>Nina: 046 532 9205, nina.toija@metropolia.fi</a:t>
            </a:r>
          </a:p>
          <a:p>
            <a:pPr marL="376238" lvl="2" indent="0">
              <a:buNone/>
            </a:pPr>
            <a:r>
              <a:rPr lang="fi-FI" sz="1050" dirty="0"/>
              <a:t>Siiri: 040 833 5550 siiri.kangas@metropolia.fi</a:t>
            </a:r>
          </a:p>
          <a:p>
            <a:pPr marL="376238" lvl="2" indent="0">
              <a:buNone/>
            </a:pPr>
            <a:r>
              <a:rPr lang="fi-FI" sz="1050" dirty="0"/>
              <a:t>Iiris: 044 502 0786 iiris.kapanen@metropolia.fi</a:t>
            </a:r>
            <a:endParaRPr lang="fi-FI" sz="10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19998914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373" t="11592" r="17134" b="5940"/>
          <a:stretch/>
        </p:blipFill>
        <p:spPr>
          <a:xfrm>
            <a:off x="-95534" y="136478"/>
            <a:ext cx="9676262" cy="706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21137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5587278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Lapinlahden </a:t>
            </a:r>
            <a:r>
              <a:rPr lang="fi-FI" sz="2800" b="1">
                <a:solidFill>
                  <a:srgbClr val="F08A00"/>
                </a:solidFill>
              </a:rPr>
              <a:t>L</a:t>
            </a: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ähde - Ravintolapäivä</a:t>
            </a:r>
            <a:b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800" b="1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547110" y="2001106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Lapinlahden Lähde on hanke, jonka tavoitteena on luoda Lapinlahden </a:t>
            </a:r>
            <a:r>
              <a:rPr lang="fi-FI" sz="1800">
                <a:solidFill>
                  <a:srgbClr val="4F5150"/>
                </a:solidFill>
              </a:rPr>
              <a:t>vanhasta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sairaala</a:t>
            </a:r>
            <a:r>
              <a:rPr lang="fi-FI" sz="1800">
                <a:solidFill>
                  <a:srgbClr val="4F5150"/>
                </a:solidFill>
              </a:rPr>
              <a:t>-alueesta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mielen hyvinvoinnin ja kulttuurin kohtaamispaikka.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>
                <a:solidFill>
                  <a:srgbClr val="4F5150"/>
                </a:solidFill>
              </a:rPr>
              <a:t>Suunnitelma kansainvälisen Ravintolapäivän keittiön toteutuksesta Lapinlahteen ja samalla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Lapinlahden </a:t>
            </a:r>
            <a:r>
              <a:rPr lang="fi-FI" sz="1800">
                <a:solidFill>
                  <a:srgbClr val="4F5150"/>
                </a:solidFill>
              </a:rPr>
              <a:t>L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ä</a:t>
            </a:r>
            <a:r>
              <a:rPr lang="fi-FI" sz="1800">
                <a:solidFill>
                  <a:srgbClr val="4F5150"/>
                </a:solidFill>
              </a:rPr>
              <a:t>hde -hankkeen tunnettuuden ja vetovoiman lisääminen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Jukka Koponen, sosiaaliala; Jukka Sinisalo, </a:t>
            </a:r>
            <a:r>
              <a:rPr lang="fi-FI" sz="1800">
                <a:solidFill>
                  <a:srgbClr val="4F5150"/>
                </a:solidFill>
              </a:rPr>
              <a:t>h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yvinvointiteknologia</a:t>
            </a:r>
            <a:r>
              <a:rPr lang="fi-FI" sz="1800">
                <a:solidFill>
                  <a:srgbClr val="4F5150"/>
                </a:solidFill>
              </a:rPr>
              <a:t>; Saila Kuusisto, toimintaterapia; Onni Huusko, sosiaaliala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u="sng">
                <a:solidFill>
                  <a:schemeClr val="hlink"/>
                </a:solidFill>
                <a:hlinkClick r:id="rId3"/>
              </a:rPr>
              <a:t>http://www.lapinlahdenlahde.fi/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Ohjaavat opettajat: Päivi Eskelinen-Roos, sosiaaliala</a:t>
            </a:r>
            <a:r>
              <a:rPr lang="fi-FI" sz="1800">
                <a:solidFill>
                  <a:srgbClr val="4F5150"/>
                </a:solidFill>
              </a:rPr>
              <a:t>;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Katriina Rantala-Nenonen, sosiaaliala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MOLA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82196" y="311722"/>
            <a:ext cx="2252400" cy="1689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176382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no 301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192" y="-2"/>
            <a:ext cx="2591734" cy="293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UNITT</a:t>
            </a:r>
            <a:r>
              <a:rPr lang="fi-FI" sz="3200" b="1" dirty="0" err="1" smtClean="0">
                <a:cs typeface="Tahoma" pitchFamily="34" charset="0"/>
              </a:rPr>
              <a:t>a</a:t>
            </a:r>
            <a:r>
              <a:rPr lang="fi-FI" b="1" dirty="0" smtClean="0">
                <a:cs typeface="Tahoma" pitchFamily="34" charset="0"/>
              </a:rPr>
              <a:t> yksilölliset istuimet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737360"/>
            <a:ext cx="7772400" cy="4211858"/>
          </a:xfrm>
        </p:spPr>
        <p:txBody>
          <a:bodyPr/>
          <a:lstStyle/>
          <a:p>
            <a:pPr>
              <a:defRPr/>
            </a:pPr>
            <a:r>
              <a:rPr lang="fi-FI" sz="2200" dirty="0" smtClean="0">
                <a:cs typeface="Tahoma" pitchFamily="34" charset="0"/>
              </a:rPr>
              <a:t>Työelämän haaste: Yksilöllisten istuinten </a:t>
            </a:r>
          </a:p>
          <a:p>
            <a:pPr marL="0" indent="0">
              <a:buNone/>
              <a:defRPr/>
            </a:pPr>
            <a:r>
              <a:rPr lang="fi-FI" sz="2200" dirty="0">
                <a:cs typeface="Tahoma" pitchFamily="34" charset="0"/>
              </a:rPr>
              <a:t> </a:t>
            </a:r>
            <a:r>
              <a:rPr lang="fi-FI" sz="2200" dirty="0" smtClean="0">
                <a:cs typeface="Tahoma" pitchFamily="34" charset="0"/>
              </a:rPr>
              <a:t>   ja </a:t>
            </a:r>
            <a:r>
              <a:rPr lang="en-US" sz="2200" dirty="0" err="1" smtClean="0">
                <a:latin typeface="Tahoma"/>
                <a:cs typeface="Tahoma"/>
              </a:rPr>
              <a:t>lisävarusteiden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fi-FI" sz="2200" dirty="0" smtClean="0">
                <a:cs typeface="Tahoma" pitchFamily="34" charset="0"/>
              </a:rPr>
              <a:t>tuotteistaminen</a:t>
            </a:r>
          </a:p>
          <a:p>
            <a:pPr marL="342900" lvl="1" indent="-342900">
              <a:defRPr/>
            </a:pPr>
            <a:r>
              <a:rPr lang="fi-FI" sz="2200" dirty="0" smtClean="0"/>
              <a:t>Tulokset: </a:t>
            </a:r>
            <a:r>
              <a:rPr lang="fi-FI" sz="2200" dirty="0"/>
              <a:t>uusi tuoteperhe </a:t>
            </a:r>
            <a:r>
              <a:rPr lang="fi-FI" sz="2200" dirty="0" err="1"/>
              <a:t>UNITTa</a:t>
            </a:r>
            <a:endParaRPr lang="fi-FI" sz="2200" dirty="0"/>
          </a:p>
          <a:p>
            <a:pPr marL="0" lvl="1" indent="0">
              <a:buNone/>
              <a:defRPr/>
            </a:pPr>
            <a:r>
              <a:rPr lang="fi-FI" sz="2200" dirty="0" smtClean="0"/>
              <a:t>    -&gt; esitteet, käyttöohjeet, pakkaukset,</a:t>
            </a:r>
          </a:p>
          <a:p>
            <a:pPr marL="0" lvl="1" indent="0">
              <a:buNone/>
              <a:defRPr/>
            </a:pPr>
            <a:r>
              <a:rPr lang="fi-FI" sz="2200" dirty="0" smtClean="0"/>
              <a:t>    video,</a:t>
            </a:r>
            <a:r>
              <a:rPr lang="fi-FI" sz="2200" dirty="0"/>
              <a:t> </a:t>
            </a:r>
            <a:r>
              <a:rPr lang="fi-FI" sz="2200" dirty="0" smtClean="0"/>
              <a:t>internet-sivujen </a:t>
            </a:r>
            <a:r>
              <a:rPr lang="en-US" sz="2200" dirty="0" err="1" smtClean="0">
                <a:cs typeface="Tahoma"/>
              </a:rPr>
              <a:t>toteutusehdotus</a:t>
            </a:r>
            <a:endParaRPr lang="fi-FI" sz="2200" dirty="0" smtClean="0"/>
          </a:p>
          <a:p>
            <a:pPr lvl="0"/>
            <a:r>
              <a:rPr lang="en-US" sz="2000" dirty="0">
                <a:latin typeface="Tahoma"/>
                <a:cs typeface="Tahoma"/>
                <a:hlinkClick r:id="rId4"/>
              </a:rPr>
              <a:t>http://</a:t>
            </a:r>
            <a:r>
              <a:rPr lang="en-US" sz="2000" dirty="0" smtClean="0">
                <a:latin typeface="Tahoma"/>
                <a:cs typeface="Tahoma"/>
                <a:hlinkClick r:id="rId4"/>
              </a:rPr>
              <a:t>www.movetta.fi/tuotteet/unittayksilollisetistuimet</a:t>
            </a:r>
            <a:endParaRPr lang="en-US" sz="2000" dirty="0" smtClean="0">
              <a:latin typeface="Tahoma"/>
              <a:cs typeface="Tahoma"/>
            </a:endParaRPr>
          </a:p>
          <a:p>
            <a:pPr marL="0" lvl="0" indent="0">
              <a:buNone/>
            </a:pPr>
            <a:r>
              <a:rPr lang="en-US" sz="2000" dirty="0" smtClean="0">
                <a:latin typeface="Tahoma"/>
                <a:cs typeface="Tahoma"/>
              </a:rPr>
              <a:t> </a:t>
            </a:r>
            <a:endParaRPr lang="en-US" sz="2000" dirty="0">
              <a:latin typeface="Tahoma"/>
              <a:cs typeface="Tahoma"/>
            </a:endParaRPr>
          </a:p>
          <a:p>
            <a:pPr marL="342900" lvl="1" indent="-342900">
              <a:defRPr/>
            </a:pPr>
            <a:r>
              <a:rPr lang="fi-FI" sz="2200" dirty="0" smtClean="0"/>
              <a:t>Yhteistyökumppani: </a:t>
            </a:r>
            <a:r>
              <a:rPr lang="fi-FI" sz="2200" dirty="0" err="1" smtClean="0"/>
              <a:t>Movetta</a:t>
            </a:r>
            <a:r>
              <a:rPr lang="fi-FI" sz="2200" dirty="0" smtClean="0"/>
              <a:t> Oy/ Petri Rönkkö</a:t>
            </a:r>
            <a:endParaRPr lang="fi-FI" sz="2200" dirty="0"/>
          </a:p>
          <a:p>
            <a:pPr>
              <a:defRPr/>
            </a:pPr>
            <a:r>
              <a:rPr lang="fi-FI" sz="2200" dirty="0">
                <a:cs typeface="Tahoma" pitchFamily="34" charset="0"/>
              </a:rPr>
              <a:t>Ohjaava opettaja Kari Sonninen</a:t>
            </a:r>
          </a:p>
          <a:p>
            <a:pPr>
              <a:defRPr/>
            </a:pPr>
            <a:r>
              <a:rPr lang="fi-FI" sz="2200" dirty="0" smtClean="0">
                <a:cs typeface="Tahoma" pitchFamily="34" charset="0"/>
              </a:rPr>
              <a:t>Apuvälineteknikot, Sosionomit ja Hyvinvointiteknologi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Team</a:t>
            </a:r>
            <a:r>
              <a:rPr lang="fi-FI" dirty="0" smtClean="0"/>
              <a:t> Unitta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094158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463" t="9682" r="17672" b="6100"/>
          <a:stretch/>
        </p:blipFill>
        <p:spPr>
          <a:xfrm>
            <a:off x="-81887" y="-27296"/>
            <a:ext cx="9580730" cy="721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86973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821" t="10158" r="17851" b="5463"/>
          <a:stretch/>
        </p:blipFill>
        <p:spPr>
          <a:xfrm>
            <a:off x="-27296" y="13648"/>
            <a:ext cx="9498842" cy="723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8821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016" t="11433" r="18030" b="7851"/>
          <a:stretch/>
        </p:blipFill>
        <p:spPr>
          <a:xfrm>
            <a:off x="-150126" y="122830"/>
            <a:ext cx="9594377" cy="691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08197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104" t="9522" r="17672" b="5144"/>
          <a:stretch/>
        </p:blipFill>
        <p:spPr>
          <a:xfrm>
            <a:off x="-136478" y="-40944"/>
            <a:ext cx="9635320" cy="731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21394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Metropolian Kulttuurin ja hyvinvoinnin </a:t>
            </a:r>
            <a:r>
              <a:rPr lang="fi-FI" dirty="0" smtClean="0"/>
              <a:t>Monialaiset Innovaatioprojektit syksy </a:t>
            </a:r>
            <a:r>
              <a:rPr lang="fi-FI" dirty="0" smtClean="0"/>
              <a:t>2014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824" y="1683103"/>
            <a:ext cx="7772400" cy="3948112"/>
          </a:xfrm>
        </p:spPr>
        <p:txBody>
          <a:bodyPr/>
          <a:lstStyle/>
          <a:p>
            <a:r>
              <a:rPr lang="fi-FI" sz="1600" dirty="0" smtClean="0"/>
              <a:t>Apuvälinetekniikka</a:t>
            </a:r>
            <a:endParaRPr lang="fi-FI" sz="1600" dirty="0"/>
          </a:p>
          <a:p>
            <a:r>
              <a:rPr lang="fi-FI" sz="1600" dirty="0" smtClean="0"/>
              <a:t>Fysioterapia</a:t>
            </a:r>
            <a:endParaRPr lang="fi-FI" sz="1600" dirty="0"/>
          </a:p>
          <a:p>
            <a:r>
              <a:rPr lang="fi-FI" sz="1600" dirty="0" smtClean="0"/>
              <a:t>Jalkaterapia</a:t>
            </a:r>
            <a:endParaRPr lang="fi-FI" sz="1600" dirty="0"/>
          </a:p>
          <a:p>
            <a:r>
              <a:rPr lang="fi-FI" sz="1600" dirty="0"/>
              <a:t>S</a:t>
            </a:r>
            <a:r>
              <a:rPr lang="fi-FI" sz="1600" dirty="0" smtClean="0"/>
              <a:t>osiaaliala</a:t>
            </a:r>
            <a:endParaRPr lang="fi-FI" sz="1600" dirty="0"/>
          </a:p>
          <a:p>
            <a:r>
              <a:rPr lang="fi-FI" sz="1600" dirty="0" smtClean="0"/>
              <a:t>Toimintaterapia</a:t>
            </a:r>
            <a:endParaRPr lang="fi-FI" sz="1600" dirty="0"/>
          </a:p>
          <a:p>
            <a:r>
              <a:rPr lang="fi-FI" sz="1600" dirty="0" smtClean="0"/>
              <a:t>Optometria</a:t>
            </a:r>
            <a:endParaRPr lang="fi-FI" sz="1600" dirty="0"/>
          </a:p>
          <a:p>
            <a:r>
              <a:rPr lang="fi-FI" sz="1600" dirty="0" smtClean="0"/>
              <a:t>sosiaaliala </a:t>
            </a:r>
            <a:r>
              <a:rPr lang="fi-FI" sz="1600" dirty="0"/>
              <a:t>engl.</a:t>
            </a:r>
          </a:p>
          <a:p>
            <a:r>
              <a:rPr lang="fi-FI" sz="1600" dirty="0" smtClean="0"/>
              <a:t>Kulttuurituotanto</a:t>
            </a:r>
            <a:endParaRPr lang="fi-FI" sz="1600" dirty="0"/>
          </a:p>
          <a:p>
            <a:r>
              <a:rPr lang="fi-FI" sz="1600" dirty="0" smtClean="0"/>
              <a:t>Musiikki</a:t>
            </a:r>
            <a:endParaRPr lang="fi-FI" sz="1600" dirty="0"/>
          </a:p>
          <a:p>
            <a:r>
              <a:rPr lang="fi-FI" sz="1600" dirty="0" smtClean="0"/>
              <a:t>Televisio </a:t>
            </a:r>
            <a:r>
              <a:rPr lang="fi-FI" sz="1600" dirty="0"/>
              <a:t>ja radiotuotanto</a:t>
            </a:r>
          </a:p>
          <a:p>
            <a:r>
              <a:rPr lang="fi-FI" sz="1600" dirty="0" smtClean="0"/>
              <a:t>Hyvinvointi- </a:t>
            </a:r>
            <a:r>
              <a:rPr lang="fi-FI" sz="1600" dirty="0"/>
              <a:t>ja terveysteknologia</a:t>
            </a:r>
          </a:p>
          <a:p>
            <a:r>
              <a:rPr lang="fi-FI" sz="1600" dirty="0" smtClean="0"/>
              <a:t>Fysioterapia</a:t>
            </a:r>
            <a:endParaRPr lang="fi-FI" sz="1600" dirty="0"/>
          </a:p>
          <a:p>
            <a:r>
              <a:rPr lang="fi-FI" sz="1600" dirty="0" smtClean="0"/>
              <a:t>Vanhustyö</a:t>
            </a:r>
            <a:r>
              <a:rPr lang="fi-FI" sz="1600" dirty="0"/>
              <a:t/>
            </a:r>
            <a:br>
              <a:rPr lang="fi-FI" sz="1600" dirty="0"/>
            </a:br>
            <a:endParaRPr lang="fi-FI" sz="1600" dirty="0"/>
          </a:p>
          <a:p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9699021"/>
      </p:ext>
    </p:extLst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Kirjallisuuskatsaus – Istumisen vaikutukset lasten terveyteen ja hyvinvointiin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Haaste: Lasten vähäinen liikkuminen ja siihen liittyvä helposti saatavilla olevan tiedon puuttuminen. </a:t>
            </a: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Tavoite: Opettajien ja kasvattajien aktivoiminen lasten liikkumista lisäävään toimintaan istumisen vaaroista kertomalla</a:t>
            </a:r>
          </a:p>
          <a:p>
            <a:pPr>
              <a:defRPr/>
            </a:pPr>
            <a:r>
              <a:rPr lang="fi-FI" sz="1600" dirty="0" smtClean="0"/>
              <a:t>Tulokset: Helppolukuinen ja selkeä kirjallisuuskatsaus, johon on kerätty tutkimuksia istumisen vaikutuksista lasten terveyteen ja hyvinvointiin. Katsausta voi jakaa sähköisesti ja paperisesti.</a:t>
            </a:r>
          </a:p>
          <a:p>
            <a:r>
              <a:rPr lang="fi-FI" sz="1600" dirty="0" smtClean="0"/>
              <a:t>Tilaaja: CP-liitto</a:t>
            </a:r>
            <a:endParaRPr lang="fi-FI" sz="1600" dirty="0"/>
          </a:p>
          <a:p>
            <a:r>
              <a:rPr lang="fi-FI" sz="1600" dirty="0" smtClean="0"/>
              <a:t>Opiskelijatiimi: Maj Grönberg/</a:t>
            </a:r>
            <a:r>
              <a:rPr lang="fi-FI" sz="1600" dirty="0" err="1" smtClean="0"/>
              <a:t>optometristi</a:t>
            </a:r>
            <a:r>
              <a:rPr lang="fi-FI" sz="1600" dirty="0" smtClean="0"/>
              <a:t>, </a:t>
            </a:r>
            <a:r>
              <a:rPr lang="fi-FI" sz="1600" dirty="0"/>
              <a:t>Siiri </a:t>
            </a:r>
            <a:r>
              <a:rPr lang="fi-FI" sz="1600" dirty="0" smtClean="0"/>
              <a:t>Jalo/sosionomi, </a:t>
            </a:r>
            <a:r>
              <a:rPr lang="fi-FI" sz="1600" dirty="0"/>
              <a:t>Alisa </a:t>
            </a:r>
            <a:r>
              <a:rPr lang="fi-FI" sz="1600" dirty="0" smtClean="0"/>
              <a:t>Kemppainen/hyvinvointiteknologian insinööri, </a:t>
            </a:r>
            <a:r>
              <a:rPr lang="fi-FI" sz="1600" dirty="0"/>
              <a:t>Kaisa </a:t>
            </a:r>
            <a:r>
              <a:rPr lang="fi-FI" sz="1600" dirty="0" smtClean="0"/>
              <a:t>Märsylä/toimintaterapeutti, Helena Pulkkinen/kulttuurituottaja </a:t>
            </a:r>
            <a:r>
              <a:rPr lang="fi-FI" sz="1600" dirty="0"/>
              <a:t>ja Reeta </a:t>
            </a:r>
            <a:r>
              <a:rPr lang="fi-FI" sz="1600" dirty="0" smtClean="0"/>
              <a:t>Saari/jalkaterapeutti</a:t>
            </a:r>
            <a:endParaRPr lang="fi-FI" sz="1600" dirty="0" smtClean="0">
              <a:solidFill>
                <a:srgbClr val="FF0000"/>
              </a:solidFill>
              <a:cs typeface="Tahoma" pitchFamily="34" charset="0"/>
            </a:endParaRP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Ohjaavat opettajat: </a:t>
            </a:r>
            <a:r>
              <a:rPr lang="fi-FI" sz="1600" dirty="0"/>
              <a:t>Tiina </a:t>
            </a:r>
            <a:r>
              <a:rPr lang="fi-FI" sz="1600" dirty="0" err="1"/>
              <a:t>Karihtala</a:t>
            </a:r>
            <a:r>
              <a:rPr lang="fi-FI" sz="1600" dirty="0"/>
              <a:t> ja </a:t>
            </a:r>
            <a:r>
              <a:rPr lang="fi-FI" sz="1600" dirty="0" smtClean="0"/>
              <a:t>Leena Piironen</a:t>
            </a:r>
            <a:endParaRPr lang="fi-FI" sz="16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19836408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194" t="9840" r="17671" b="5622"/>
          <a:stretch/>
        </p:blipFill>
        <p:spPr>
          <a:xfrm>
            <a:off x="-122830" y="-13648"/>
            <a:ext cx="9621672" cy="724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20123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22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Työelämäkumppanit &amp; haasteet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fi-FI" sz="1100" dirty="0"/>
              <a:t>Miksi menisin </a:t>
            </a:r>
            <a:r>
              <a:rPr lang="fi-FI" sz="1100" dirty="0" err="1"/>
              <a:t>Lappariin</a:t>
            </a:r>
            <a:r>
              <a:rPr lang="fi-FI" sz="1100" dirty="0"/>
              <a:t>? Elävä osallistaminen, urbaani kaupunkikulttuuri. Lapinlahden lähde. Opettajat Katriina Rantala-Nenonen ja Päivi Eskelinen-Roos 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Älykoti ja Kattoterassi. Arto Salonen Metropolian Kampus -hanke, opettajat Kajsa Sten ja Anne Talvenheimo-Pesu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Älysukka, </a:t>
            </a:r>
            <a:r>
              <a:rPr lang="fi-FI" sz="1100" dirty="0" err="1"/>
              <a:t>Electria</a:t>
            </a:r>
            <a:r>
              <a:rPr lang="fi-FI" sz="1100" dirty="0"/>
              <a:t>. Opettajat Elina Hurtta ja Mikael Soini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Perheille parempi Myllypuro, Helsingin varhaiskasvatusvirasto ja Myllypuron alue, Opettajat Ulla Saukkonen ja Soile Bergström 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Innostun liikkumaan -hanke. CP-liitto. Opettaja Tiina Karihtala ja Leena </a:t>
            </a:r>
            <a:r>
              <a:rPr lang="fi-FI" sz="1100" dirty="0" smtClean="0"/>
              <a:t>Piironen</a:t>
            </a:r>
            <a:endParaRPr lang="fi-FI" sz="1100" dirty="0"/>
          </a:p>
          <a:p>
            <a:pPr lvl="0">
              <a:buFont typeface="+mj-lt"/>
              <a:buAutoNum type="arabicPeriod"/>
            </a:pPr>
            <a:r>
              <a:rPr lang="en-US" sz="1100" dirty="0"/>
              <a:t>Digital stories - Citizens of urban residential </a:t>
            </a:r>
            <a:r>
              <a:rPr lang="en-US" sz="1100" dirty="0" err="1"/>
              <a:t>environments,Aikuissosiaalityön</a:t>
            </a:r>
            <a:r>
              <a:rPr lang="en-US" sz="1100" dirty="0"/>
              <a:t> </a:t>
            </a:r>
            <a:r>
              <a:rPr lang="en-US" sz="1100" dirty="0" err="1"/>
              <a:t>päivät</a:t>
            </a:r>
            <a:r>
              <a:rPr lang="en-US" sz="1100" dirty="0"/>
              <a:t> - </a:t>
            </a:r>
            <a:r>
              <a:rPr lang="en-US" sz="1100" dirty="0" err="1"/>
              <a:t>Socca</a:t>
            </a:r>
            <a:r>
              <a:rPr lang="en-US" sz="1100" dirty="0"/>
              <a:t>. </a:t>
            </a:r>
            <a:r>
              <a:rPr lang="fi-FI" sz="1100" dirty="0"/>
              <a:t>Opettaja Niina Manninen and </a:t>
            </a:r>
            <a:r>
              <a:rPr lang="fi-FI" sz="1100" dirty="0" err="1"/>
              <a:t>Candive</a:t>
            </a:r>
            <a:r>
              <a:rPr lang="fi-FI" sz="1100" dirty="0"/>
              <a:t> </a:t>
            </a:r>
            <a:r>
              <a:rPr lang="fi-FI" sz="1100" dirty="0" err="1"/>
              <a:t>Kalohombotauko</a:t>
            </a:r>
            <a:endParaRPr lang="fi-FI" sz="1100" dirty="0"/>
          </a:p>
          <a:p>
            <a:pPr lvl="0">
              <a:buFont typeface="+mj-lt"/>
              <a:buAutoNum type="arabicPeriod"/>
            </a:pPr>
            <a:r>
              <a:rPr lang="fi-FI" sz="1100" dirty="0"/>
              <a:t>Kauko Lämpöinen ja Kyllikki Kylmänen, Energiateollisuus ry. Opettajat Kukka-Maaria Rajalin ja Marko Puro. Kuinka tuntematon kaukolämpö tehdään ihmisille tutuksi ihan uudella tavalla, minkälainen olisi fyysinen paikka?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Yksilölliset istuimet robottijyrsimellä... Petri Rönkkö. Opettaja Kari Sonninen. Kuinka keksinnön voisi tuotteistaa, </a:t>
            </a:r>
            <a:r>
              <a:rPr lang="fi-FI" sz="1100" dirty="0" err="1"/>
              <a:t>brändätä</a:t>
            </a:r>
            <a:r>
              <a:rPr lang="fi-FI" sz="1100" dirty="0"/>
              <a:t> ja tuoda markkinoille? 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Bisnestä Myllypurossa - miten voin tienata rahaa, Kampus -hanke, Eero Kokko. Kuinka Myllypurossa opiskelijat voisivat luoda uutta liiketoimintaa?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Kotisatama. Opettajat Mikael Soini ja Eero Kokko.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Luonto sisällä. Roihuvuoren monipuolinen palvelukeskus. Opettaja Mikael Soini. </a:t>
            </a:r>
            <a:r>
              <a:rPr lang="fi-FI" sz="1100" dirty="0" err="1"/>
              <a:t>KUinka</a:t>
            </a:r>
            <a:r>
              <a:rPr lang="fi-FI" sz="1100" dirty="0"/>
              <a:t> luonto voisi olla  saavutettava vanhuksille pimeinä ja märkinäkin vuodenaikoina?</a:t>
            </a:r>
          </a:p>
          <a:p>
            <a:pPr lvl="0">
              <a:buFont typeface="+mj-lt"/>
              <a:buAutoNum type="arabicPeriod"/>
            </a:pPr>
            <a:r>
              <a:rPr lang="fi-FI" sz="1100" dirty="0"/>
              <a:t>Muumimuki ja Tieteenpäivät Kampin kauppakeskuksessa. Opettaja Auli Sillanpää </a:t>
            </a:r>
            <a:r>
              <a:rPr lang="fi-FI" sz="1100" dirty="0" err="1" smtClean="0"/>
              <a:t>InnoVaara</a:t>
            </a:r>
            <a:r>
              <a:rPr lang="fi-FI" sz="1100" dirty="0" smtClean="0"/>
              <a:t> </a:t>
            </a:r>
            <a:r>
              <a:rPr lang="fi-FI" sz="1100" dirty="0"/>
              <a:t>- uusi fyysinen ja virtuaalinen tapahtumakonsepti ja sen pilotti metropolialaisten innovaatioiden esittelyyn</a:t>
            </a:r>
          </a:p>
          <a:p>
            <a:pPr>
              <a:buFont typeface="+mj-lt"/>
              <a:buAutoNum type="arabicPeriod"/>
            </a:pPr>
            <a:endParaRPr lang="fi-FI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9380635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8830" t="10000" r="17146" b="4927"/>
          <a:stretch/>
        </p:blipFill>
        <p:spPr>
          <a:xfrm>
            <a:off x="-178420" y="0"/>
            <a:ext cx="9757318" cy="729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82466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Kolmen </a:t>
            </a:r>
            <a:r>
              <a:rPr lang="fi-FI" dirty="0"/>
              <a:t>tason älykäs hoitotuotekonsepti 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015" t="24487" r="17224" b="5622"/>
          <a:stretch/>
        </p:blipFill>
        <p:spPr>
          <a:xfrm>
            <a:off x="-136478" y="1436689"/>
            <a:ext cx="9717206" cy="599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8315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684360" y="1352160"/>
            <a:ext cx="7772040" cy="6951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fi-FI" sz="2800" b="1" strike="noStrike">
                <a:solidFill>
                  <a:srgbClr val="F08A00"/>
                </a:solidFill>
                <a:latin typeface="Arial"/>
                <a:ea typeface="Arial"/>
              </a:rPr>
              <a:t>Tevella - Liikutin
</a:t>
            </a:r>
            <a:endParaRPr/>
          </a:p>
        </p:txBody>
      </p:sp>
      <p:sp>
        <p:nvSpPr>
          <p:cNvPr id="269" name="TextShape 2"/>
          <p:cNvSpPr txBox="1"/>
          <p:nvPr/>
        </p:nvSpPr>
        <p:spPr>
          <a:xfrm>
            <a:off x="547560" y="2193480"/>
            <a:ext cx="7772040" cy="3308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Haaste: </a:t>
            </a:r>
            <a:r>
              <a:rPr lang="fi-FI" strike="noStrike" dirty="0" err="1">
                <a:solidFill>
                  <a:srgbClr val="4F5150"/>
                </a:solidFill>
                <a:latin typeface="Arial"/>
                <a:ea typeface="Arial"/>
              </a:rPr>
              <a:t>Tevellan</a:t>
            </a: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 toiveena oli saada uusia käyttömahdollisuuksia heidän tuotteilleen ja aktiviteetteja, joissa ikäihmiset pääsevät ulos.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Tuote: Aktiviteettikalenteri, joka on suunnattu ikäihmisille ja heidän kanssaan työskenteleville.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Idea: Kalenterissa on 52 mielekästä ja kehittävää tehtävää, jotka tuovat iloa ja toimintakykyä edistävää tekemistä vuoden jokaiseen viikkoon.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Yhteistyökumppanit: </a:t>
            </a:r>
            <a:r>
              <a:rPr lang="fi-FI" strike="noStrike" dirty="0" err="1">
                <a:solidFill>
                  <a:srgbClr val="4F5150"/>
                </a:solidFill>
                <a:latin typeface="Arial"/>
                <a:ea typeface="Arial"/>
              </a:rPr>
              <a:t>Tevella</a:t>
            </a: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 Oy ja Metropolia Amk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trike="noStrike" dirty="0">
                <a:solidFill>
                  <a:srgbClr val="4F5150"/>
                </a:solidFill>
                <a:latin typeface="Arial"/>
                <a:ea typeface="Arial"/>
              </a:rPr>
              <a:t>Ohjaava opettaja: Anita Ahlstrand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270" name="TextShape 3"/>
          <p:cNvSpPr txBox="1"/>
          <p:nvPr/>
        </p:nvSpPr>
        <p:spPr>
          <a:xfrm>
            <a:off x="2286000" y="6551640"/>
            <a:ext cx="4428720" cy="306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i-FI" sz="1000" strike="noStrike">
                <a:solidFill>
                  <a:srgbClr val="878989"/>
                </a:solidFill>
                <a:latin typeface="Arial"/>
                <a:ea typeface="Arial"/>
              </a:rPr>
              <a:t>Kalvosarjan tekijän nimi</a:t>
            </a:r>
            <a:endParaRPr/>
          </a:p>
        </p:txBody>
      </p:sp>
      <p:pic>
        <p:nvPicPr>
          <p:cNvPr id="271" name="Shape 210"/>
          <p:cNvPicPr/>
          <p:nvPr/>
        </p:nvPicPr>
        <p:blipFill>
          <a:blip r:embed="rId3"/>
          <a:stretch/>
        </p:blipFill>
        <p:spPr>
          <a:xfrm>
            <a:off x="7519320" y="105120"/>
            <a:ext cx="999720" cy="999720"/>
          </a:xfrm>
          <a:prstGeom prst="rect">
            <a:avLst/>
          </a:prstGeom>
          <a:ln>
            <a:noFill/>
          </a:ln>
        </p:spPr>
      </p:pic>
      <p:pic>
        <p:nvPicPr>
          <p:cNvPr id="272" name="Shape 211"/>
          <p:cNvPicPr/>
          <p:nvPr/>
        </p:nvPicPr>
        <p:blipFill>
          <a:blip/>
          <a:stretch/>
        </p:blipFill>
        <p:spPr>
          <a:xfrm>
            <a:off x="8319600" y="105120"/>
            <a:ext cx="766440" cy="999720"/>
          </a:xfrm>
          <a:prstGeom prst="rect">
            <a:avLst/>
          </a:prstGeom>
          <a:ln>
            <a:noFill/>
          </a:ln>
        </p:spPr>
      </p:pic>
      <p:sp>
        <p:nvSpPr>
          <p:cNvPr id="273" name="CustomShape 4"/>
          <p:cNvSpPr/>
          <p:nvPr/>
        </p:nvSpPr>
        <p:spPr>
          <a:xfrm>
            <a:off x="6721560" y="1270800"/>
            <a:ext cx="1793520" cy="46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</a:pPr>
            <a:r>
              <a:rPr lang="fi-FI" sz="2400" strike="noStrike">
                <a:solidFill>
                  <a:srgbClr val="FFFFFF"/>
                </a:solidFill>
                <a:latin typeface="Tahoma"/>
                <a:ea typeface="Tahoma"/>
              </a:rPr>
              <a:t>KUVA tähän</a:t>
            </a:r>
            <a:endParaRPr/>
          </a:p>
        </p:txBody>
      </p:sp>
      <p:pic>
        <p:nvPicPr>
          <p:cNvPr id="274" name="Shape 213"/>
          <p:cNvPicPr/>
          <p:nvPr/>
        </p:nvPicPr>
        <p:blipFill>
          <a:blip r:embed="rId4"/>
          <a:stretch/>
        </p:blipFill>
        <p:spPr>
          <a:xfrm>
            <a:off x="6426720" y="105120"/>
            <a:ext cx="2716920" cy="26762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62666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99485" y="1674068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Työelämän haaste: Vähän liikkuvien lasten arkiliikunnan lisääminen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lang="fi-FI" sz="16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Tavoite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Liikkaläksyn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alustavien kehyksien tekeminen ja myöhemmin niiden saaminen valtakunnalliseen levikkiin sähköisiin opetusjärjestelmiin, jota voisi hyödyntää kaikissa alakouluissa ja 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kunnissa. Lasten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arkiliikunnan lisäämisen tarve suuren yleisön tietoisuuteen adressin ja </a:t>
            </a:r>
            <a:r>
              <a:rPr lang="fi-FI" sz="16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some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-kampanjan avulla.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Toteutus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Liikkaläksyt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ovat helppoja kokonaisuuksia, ja ne sisältävät eritasoisia tehtäviä motoristen taitojen kehittämiseen. 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Ryhmämme toteutti kyselyn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alakouluhin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hyvin tuloksin.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Innoprojektissa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tiimimme 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muodosti myös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kehykset tulevaisuuden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Liikkaläksyille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ja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levittää adressia valtakunnallisten </a:t>
            </a:r>
            <a:r>
              <a:rPr lang="fi-FI" sz="16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Liikkaläksyjen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puolesta.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Tilaaja/yhteistyökumppani: Cp-liit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 Innostun liikkumaan-hanke, projektikoordinaattori Johanna Pekkanen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Työryhmä: 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Mira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Simsiö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Kulttuurituotanto), Jenna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Ylönen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Optometria), 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Sanna-Maija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Leino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Sosionomi), Sanna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Tupamäki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Hyvinvointiteknologia), </a:t>
            </a:r>
            <a:r>
              <a:rPr lang="fi-FI" sz="16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Christa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Backman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Sosionomi), Ronja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Raivio (</a:t>
            </a: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Toimintaterapia)</a:t>
            </a:r>
            <a:endParaRPr lang="fi-FI" sz="16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6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Ohjaavat </a:t>
            </a:r>
            <a:r>
              <a:rPr lang="fi-FI" sz="16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opettajat: Leena Piironen ja Tiina </a:t>
            </a:r>
            <a:r>
              <a:rPr lang="fi-FI" sz="16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Karihtala</a:t>
            </a:r>
            <a:endParaRPr lang="fi-FI" sz="16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pic>
        <p:nvPicPr>
          <p:cNvPr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">
            <a:off x="4632071" y="588693"/>
            <a:ext cx="3743556" cy="93070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718550" y="750250"/>
            <a:ext cx="6109800" cy="48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 sz="2500" dirty="0" err="1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LiikkaLäksy</a:t>
            </a:r>
            <a:endParaRPr lang="fi-FI" sz="2500" dirty="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08212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93" y="-564035"/>
            <a:ext cx="3018408" cy="2133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Liikkumaan innostavat videot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429305"/>
            <a:ext cx="8232906" cy="4554246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Työelämän haaste: Miten viestiä vanhemmille tietoa lasten liikunnan tärkeydestä ja motoriikan kehittämisestä?</a:t>
            </a:r>
          </a:p>
          <a:p>
            <a:pPr>
              <a:defRPr/>
            </a:pPr>
            <a:r>
              <a:rPr lang="fi-FI" sz="1600" dirty="0" smtClean="0"/>
              <a:t>Kuvakäsikirjoitukset videoiden toteuttamista varten ja löydetty mahdollinen videoiden toteuttaja.</a:t>
            </a:r>
          </a:p>
          <a:p>
            <a:pPr>
              <a:defRPr/>
            </a:pPr>
            <a:r>
              <a:rPr lang="fi-FI" sz="1600" dirty="0" smtClean="0"/>
              <a:t>Suunnittelimme kolme erilaista videota vanhemmille, joiden avulla tuodaan tietoa lasten liikkumisen merkityksestä. </a:t>
            </a:r>
            <a:r>
              <a:rPr lang="fi-FI" sz="1600" dirty="0"/>
              <a:t>L</a:t>
            </a:r>
            <a:r>
              <a:rPr lang="fi-FI" sz="1600" dirty="0" smtClean="0"/>
              <a:t>iikkumaan innostavien videoiden aktiviteetit ovat: </a:t>
            </a:r>
            <a:r>
              <a:rPr lang="fi-FI" sz="1600" dirty="0" err="1" smtClean="0"/>
              <a:t>geokätköily</a:t>
            </a:r>
            <a:r>
              <a:rPr lang="fi-FI" sz="1600" dirty="0" smtClean="0"/>
              <a:t>, hyppynaruloru sekä seuraa johtajaa –leikki.</a:t>
            </a:r>
          </a:p>
          <a:p>
            <a:pPr>
              <a:defRPr/>
            </a:pPr>
            <a:r>
              <a:rPr lang="fi-FI" sz="1600" dirty="0" smtClean="0"/>
              <a:t>Yhteistyökumppanina: Innostun liikkumaan –hanke, CP-liitto, </a:t>
            </a:r>
            <a:r>
              <a:rPr lang="fi-FI" sz="1600" dirty="0"/>
              <a:t>p</a:t>
            </a:r>
            <a:r>
              <a:rPr lang="fi-FI" sz="1600" dirty="0" smtClean="0"/>
              <a:t>rojektipäällikkö Johanna Pekkanen</a:t>
            </a:r>
            <a:endParaRPr lang="fi-FI" sz="1600" dirty="0"/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Tiina Jurvakainen – toimintaterapian koulutusohjelma, Hanna Jaakkola – sosiaalialan koulutusohjelma, Suvi </a:t>
            </a:r>
            <a:r>
              <a:rPr lang="fi-FI" sz="1600" dirty="0" err="1" smtClean="0">
                <a:cs typeface="Tahoma" pitchFamily="34" charset="0"/>
              </a:rPr>
              <a:t>Bragge</a:t>
            </a:r>
            <a:r>
              <a:rPr lang="fi-FI" sz="1600" dirty="0" smtClean="0">
                <a:cs typeface="Tahoma" pitchFamily="34" charset="0"/>
              </a:rPr>
              <a:t> – sosiaalialan koulutusohjelma, Noora Vuorimies – fysioterapian koulutusohjelma, Aida Luuppala – kulttuurituotannon koulutusohjelma, Jussi Sillanpää – apuvälinetekniikan koulutusohjelma</a:t>
            </a: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Ohjaavat opettajat: Tiina </a:t>
            </a:r>
            <a:r>
              <a:rPr lang="fi-FI" sz="1600" dirty="0" err="1" smtClean="0">
                <a:cs typeface="Tahoma" pitchFamily="34" charset="0"/>
              </a:rPr>
              <a:t>Karihtala</a:t>
            </a:r>
            <a:r>
              <a:rPr lang="fi-FI" sz="1600" dirty="0" smtClean="0">
                <a:cs typeface="Tahoma" pitchFamily="34" charset="0"/>
              </a:rPr>
              <a:t> ja Leena Piironen / Liikkuminen ja toimintakyky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Kahvakuulat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756428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63" y="201613"/>
            <a:ext cx="7772400" cy="533400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1" y="82453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Lapinlahde Lähde –hankkeen toteuttaminen ja tietoisuus</a:t>
            </a:r>
          </a:p>
          <a:p>
            <a:pPr>
              <a:defRPr/>
            </a:pPr>
            <a:r>
              <a:rPr lang="fi-FI" sz="1800" dirty="0" smtClean="0"/>
              <a:t>Tulokset: Informatiivinen ja herättelevä video</a:t>
            </a:r>
          </a:p>
          <a:p>
            <a:pPr lvl="1">
              <a:defRPr/>
            </a:pPr>
            <a:r>
              <a:rPr lang="fi-FI" sz="1800" dirty="0" smtClean="0"/>
              <a:t>Jaetaan sosiaalisessa mediassa</a:t>
            </a:r>
          </a:p>
          <a:p>
            <a:pPr>
              <a:defRPr/>
            </a:pPr>
            <a:r>
              <a:rPr lang="fi-FI" sz="1800" dirty="0" smtClean="0"/>
              <a:t>Tilaaja/yhteistyökumppani: Lapinlahden Lähde</a:t>
            </a:r>
          </a:p>
          <a:p>
            <a:pPr>
              <a:defRPr/>
            </a:pPr>
            <a:r>
              <a:rPr lang="fi-FI" sz="1800" dirty="0" smtClean="0"/>
              <a:t>Työryhmä: iASEMA 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Päivi Eskelinen-Roos, Katriina Rantala-Nenonen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varten: Salla Ryynänen, projektipäällikkö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3" b="16411"/>
          <a:stretch/>
        </p:blipFill>
        <p:spPr>
          <a:xfrm>
            <a:off x="2226655" y="3772968"/>
            <a:ext cx="5080000" cy="241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6492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18961</TotalTime>
  <Words>1112</Words>
  <Application>Microsoft Office PowerPoint</Application>
  <PresentationFormat>On-screen Show (4:3)</PresentationFormat>
  <Paragraphs>165</Paragraphs>
  <Slides>22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  <vt:variant>
        <vt:lpstr>Custom Shows</vt:lpstr>
      </vt:variant>
      <vt:variant>
        <vt:i4>18</vt:i4>
      </vt:variant>
    </vt:vector>
  </HeadingPairs>
  <TitlesOfParts>
    <vt:vector size="48" baseType="lpstr">
      <vt:lpstr>ＭＳ Ｐゴシック</vt:lpstr>
      <vt:lpstr>Arial</vt:lpstr>
      <vt:lpstr>Noto Symbol</vt:lpstr>
      <vt:lpstr>Tahoma</vt:lpstr>
      <vt:lpstr>Times</vt:lpstr>
      <vt:lpstr>Times New Roman</vt:lpstr>
      <vt:lpstr>Wingdings</vt:lpstr>
      <vt:lpstr>2_Metropolia_strategia</vt:lpstr>
      <vt:lpstr>Monialaisia Innovaatioprojekteja</vt:lpstr>
      <vt:lpstr>Metropolian Kulttuurin ja hyvinvoinnin Monialaiset Innovaatioprojektit syksy 2014</vt:lpstr>
      <vt:lpstr>Työelämäkumppanit &amp; haasteet</vt:lpstr>
      <vt:lpstr>PowerPoint Presentation</vt:lpstr>
      <vt:lpstr>Kolmen tason älykäs hoitotuotekonsepti  </vt:lpstr>
      <vt:lpstr>PowerPoint Presentation</vt:lpstr>
      <vt:lpstr>PowerPoint Presentation</vt:lpstr>
      <vt:lpstr>Liikkumaan innostavat videot </vt:lpstr>
      <vt:lpstr>Lopputuotos </vt:lpstr>
      <vt:lpstr>PowerPoint Presentation</vt:lpstr>
      <vt:lpstr>PowerPoint Presentation</vt:lpstr>
      <vt:lpstr>Lapinlahden Lähde - promovideo</vt:lpstr>
      <vt:lpstr>PowerPoint Presentation</vt:lpstr>
      <vt:lpstr>Lapinlahden Lähde - Ravintolapäivä </vt:lpstr>
      <vt:lpstr>UNITTa yksilölliset istuimet </vt:lpstr>
      <vt:lpstr>PowerPoint Presentation</vt:lpstr>
      <vt:lpstr>PowerPoint Presentation</vt:lpstr>
      <vt:lpstr>PowerPoint Presentation</vt:lpstr>
      <vt:lpstr>PowerPoint Presentation</vt:lpstr>
      <vt:lpstr>Kirjallisuuskatsaus – Istumisen vaikutukset lasten terveyteen ja hyvinvointiin </vt:lpstr>
      <vt:lpstr>PowerPoint Presentation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Laura-Maija Hero</cp:lastModifiedBy>
  <cp:revision>187</cp:revision>
  <dcterms:created xsi:type="dcterms:W3CDTF">2012-03-26T07:11:52Z</dcterms:created>
  <dcterms:modified xsi:type="dcterms:W3CDTF">2015-03-16T13:46:04Z</dcterms:modified>
</cp:coreProperties>
</file>