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28" r:id="rId2"/>
    <p:sldId id="267" r:id="rId3"/>
    <p:sldId id="368" r:id="rId4"/>
    <p:sldId id="365" r:id="rId5"/>
    <p:sldId id="364" r:id="rId6"/>
    <p:sldId id="321" r:id="rId7"/>
    <p:sldId id="322" r:id="rId8"/>
    <p:sldId id="363" r:id="rId9"/>
    <p:sldId id="367" r:id="rId10"/>
    <p:sldId id="331" r:id="rId11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62">
          <p15:clr>
            <a:srgbClr val="A4A3A4"/>
          </p15:clr>
        </p15:guide>
        <p15:guide id="2" pos="760">
          <p15:clr>
            <a:srgbClr val="A4A3A4"/>
          </p15:clr>
        </p15:guide>
        <p15:guide id="3" pos="4024">
          <p15:clr>
            <a:srgbClr val="A4A3A4"/>
          </p15:clr>
        </p15:guide>
        <p15:guide id="4" pos="37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A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78" autoAdjust="0"/>
    <p:restoredTop sz="84335" autoAdjust="0"/>
  </p:normalViewPr>
  <p:slideViewPr>
    <p:cSldViewPr snapToObjects="1">
      <p:cViewPr varScale="1">
        <p:scale>
          <a:sx n="98" d="100"/>
          <a:sy n="98" d="100"/>
        </p:scale>
        <p:origin x="2442" y="84"/>
      </p:cViewPr>
      <p:guideLst>
        <p:guide orient="horz" pos="3762"/>
        <p:guide pos="760"/>
        <p:guide pos="4024"/>
        <p:guide pos="37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2BCF089C-55C1-4008-BDEB-154E3CDC0C66}" type="datetime1">
              <a:rPr lang="en-US"/>
              <a:pPr>
                <a:defRPr/>
              </a:pPr>
              <a:t>9/9/2014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CB38E37A-A56D-4EA4-A9D7-04F9A9D29F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76354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70767AFA-01DC-4530-A3E2-AE7102D78155}" type="datetime1">
              <a:rPr lang="en-US"/>
              <a:pPr>
                <a:defRPr/>
              </a:pPr>
              <a:t>9/9/2014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noProof="0"/>
              <a:t>Click to edit Master text styles</a:t>
            </a:r>
          </a:p>
          <a:p>
            <a:pPr lvl="1"/>
            <a:r>
              <a:rPr lang="fi-FI" noProof="0"/>
              <a:t>Second level</a:t>
            </a:r>
          </a:p>
          <a:p>
            <a:pPr lvl="2"/>
            <a:r>
              <a:rPr lang="fi-FI" noProof="0"/>
              <a:t>Third level</a:t>
            </a:r>
          </a:p>
          <a:p>
            <a:pPr lvl="3"/>
            <a:r>
              <a:rPr lang="fi-FI" noProof="0"/>
              <a:t>Fourth level</a:t>
            </a:r>
          </a:p>
          <a:p>
            <a:pPr lvl="4"/>
            <a:r>
              <a:rPr lang="fi-FI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EC49E30C-B5A8-4029-B151-601133D486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1685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  <a:defRPr/>
            </a:pPr>
            <a:r>
              <a:rPr lang="fi-FI" altLang="fi-FI" dirty="0" smtClean="0">
                <a:latin typeface="Arial" charset="0"/>
                <a:ea typeface="MS PGothic" pitchFamily="34" charset="-128"/>
                <a:cs typeface="Arial" charset="0"/>
              </a:rPr>
              <a:t>Tuoteväylä-palvelu siirrettiin Uudenmaan </a:t>
            </a:r>
            <a:r>
              <a:rPr lang="fi-FI" altLang="fi-FI" dirty="0" err="1" smtClean="0">
                <a:latin typeface="Arial" charset="0"/>
                <a:ea typeface="MS PGothic" pitchFamily="34" charset="-128"/>
                <a:cs typeface="Arial" charset="0"/>
              </a:rPr>
              <a:t>ELYyn</a:t>
            </a:r>
            <a:r>
              <a:rPr lang="fi-FI" altLang="fi-FI" dirty="0" smtClean="0">
                <a:latin typeface="Arial" charset="0"/>
                <a:ea typeface="MS PGothic" pitchFamily="34" charset="-128"/>
                <a:cs typeface="Arial" charset="0"/>
              </a:rPr>
              <a:t> (E-vastuualue &gt; Innovaatiot ja yrityspalvelut –yksikkö &gt; Innovaatio- ja keksintörahoitusryhmä), koska:</a:t>
            </a:r>
          </a:p>
          <a:p>
            <a:pPr marL="171450" indent="-171450" eaLnBrk="1" hangingPunct="1">
              <a:spcBef>
                <a:spcPct val="0"/>
              </a:spcBef>
              <a:spcAft>
                <a:spcPts val="1200"/>
              </a:spcAft>
              <a:buFontTx/>
              <a:buChar char="-"/>
              <a:defRPr/>
            </a:pPr>
            <a:r>
              <a:rPr lang="fi-FI" altLang="fi-FI" dirty="0" err="1" smtClean="0">
                <a:latin typeface="Arial" charset="0"/>
                <a:ea typeface="MS PGothic" pitchFamily="34" charset="-128"/>
                <a:cs typeface="Arial" charset="0"/>
              </a:rPr>
              <a:t>ELY-keskuksen</a:t>
            </a:r>
            <a:r>
              <a:rPr lang="fi-FI" altLang="fi-FI" dirty="0" smtClean="0">
                <a:latin typeface="Arial" charset="0"/>
                <a:ea typeface="MS PGothic" pitchFamily="34" charset="-128"/>
                <a:cs typeface="Arial" charset="0"/>
              </a:rPr>
              <a:t> monipuoliset rahoitusinstrumentit (mm. rakennerahastovarat)</a:t>
            </a:r>
          </a:p>
          <a:p>
            <a:pPr marL="171450" indent="-171450" eaLnBrk="1" hangingPunct="1">
              <a:spcBef>
                <a:spcPct val="0"/>
              </a:spcBef>
              <a:spcAft>
                <a:spcPts val="1200"/>
              </a:spcAft>
              <a:buFontTx/>
              <a:buChar char="-"/>
              <a:defRPr/>
            </a:pPr>
            <a:r>
              <a:rPr lang="fi-FI" altLang="fi-FI" dirty="0" smtClean="0">
                <a:latin typeface="Arial" charset="0"/>
                <a:ea typeface="MS PGothic" pitchFamily="34" charset="-128"/>
                <a:cs typeface="Arial" charset="0"/>
              </a:rPr>
              <a:t>Tavoitetason nostaminen ja vaikuttavuuden lisääminen</a:t>
            </a:r>
          </a:p>
          <a:p>
            <a:pPr marL="171450" indent="-171450" eaLnBrk="1" hangingPunct="1">
              <a:spcBef>
                <a:spcPct val="0"/>
              </a:spcBef>
              <a:spcAft>
                <a:spcPts val="1200"/>
              </a:spcAft>
              <a:buFontTx/>
              <a:buChar char="-"/>
              <a:defRPr/>
            </a:pPr>
            <a:r>
              <a:rPr lang="fi-FI" altLang="fi-FI" dirty="0" smtClean="0">
                <a:latin typeface="Arial" charset="0"/>
                <a:ea typeface="MS PGothic" pitchFamily="34" charset="-128"/>
                <a:cs typeface="Arial" charset="0"/>
              </a:rPr>
              <a:t>Hankehallinnoinnin tehostaminen</a:t>
            </a:r>
          </a:p>
          <a:p>
            <a:pPr marL="171450" indent="-171450" eaLnBrk="1" hangingPunct="1">
              <a:spcBef>
                <a:spcPct val="0"/>
              </a:spcBef>
              <a:spcAft>
                <a:spcPts val="1200"/>
              </a:spcAft>
              <a:buFontTx/>
              <a:buChar char="-"/>
              <a:defRPr/>
            </a:pPr>
            <a:r>
              <a:rPr lang="fi-FI" altLang="fi-FI" dirty="0" smtClean="0">
                <a:latin typeface="Arial" charset="0"/>
                <a:ea typeface="MS PGothic" pitchFamily="34" charset="-128"/>
                <a:cs typeface="Arial" charset="0"/>
              </a:rPr>
              <a:t>Viranomaistoiminnan turva avustuspäätösten läpinäkyvyydelle ja keksijöiden oikeusturvalle</a:t>
            </a:r>
          </a:p>
          <a:p>
            <a:pPr marL="171450" indent="-171450" eaLnBrk="1" hangingPunct="1">
              <a:spcBef>
                <a:spcPct val="0"/>
              </a:spcBef>
              <a:spcAft>
                <a:spcPts val="1200"/>
              </a:spcAft>
              <a:buFontTx/>
              <a:buChar char="-"/>
              <a:defRPr/>
            </a:pPr>
            <a:r>
              <a:rPr lang="fi-FI" altLang="fi-FI" dirty="0" smtClean="0">
                <a:latin typeface="Arial" charset="0"/>
                <a:ea typeface="MS PGothic" pitchFamily="34" charset="-128"/>
                <a:cs typeface="Arial" charset="0"/>
              </a:rPr>
              <a:t>”Yhden luukun” periaate</a:t>
            </a:r>
          </a:p>
          <a:p>
            <a:pPr marL="171450" indent="-171450">
              <a:buFontTx/>
              <a:buChar char="-"/>
              <a:defRPr/>
            </a:pPr>
            <a:r>
              <a:rPr lang="fi-FI" dirty="0" smtClean="0">
                <a:latin typeface="Arial" charset="0"/>
                <a:ea typeface="MS PGothic" pitchFamily="34" charset="-128"/>
                <a:cs typeface="Arial Unicode MS" pitchFamily="-111" charset="0"/>
              </a:rPr>
              <a:t>(Päätös julkistettiin 13.9.2012.</a:t>
            </a:r>
          </a:p>
          <a:p>
            <a:pPr marL="171450" indent="-171450">
              <a:buFontTx/>
              <a:buChar char="-"/>
              <a:defRPr/>
            </a:pPr>
            <a:r>
              <a:rPr lang="fi-FI" dirty="0" smtClean="0">
                <a:latin typeface="Arial" charset="0"/>
                <a:ea typeface="MS PGothic" pitchFamily="34" charset="-128"/>
                <a:cs typeface="Arial Unicode MS" pitchFamily="-111" charset="0"/>
              </a:rPr>
              <a:t>Keksintösäätiö ei saa enää avustusta valtionbudjetista v. 2014 &gt; rahoitus siirtyy Uudenmaan </a:t>
            </a:r>
            <a:r>
              <a:rPr lang="fi-FI" dirty="0" err="1" smtClean="0">
                <a:latin typeface="Arial" charset="0"/>
                <a:ea typeface="MS PGothic" pitchFamily="34" charset="-128"/>
                <a:cs typeface="Arial Unicode MS" pitchFamily="-111" charset="0"/>
              </a:rPr>
              <a:t>ELYlle</a:t>
            </a:r>
            <a:r>
              <a:rPr lang="fi-FI" dirty="0" smtClean="0">
                <a:latin typeface="Arial" charset="0"/>
                <a:ea typeface="MS PGothic" pitchFamily="34" charset="-128"/>
                <a:cs typeface="Arial Unicode MS" pitchFamily="-111" charset="0"/>
              </a:rPr>
              <a:t>.)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  <a:defRPr/>
            </a:pPr>
            <a:endParaRPr lang="fi-FI" altLang="fi-FI" dirty="0" smtClean="0">
              <a:latin typeface="Arial" charset="0"/>
              <a:ea typeface="MS PGothic" pitchFamily="34" charset="-128"/>
              <a:cs typeface="Arial" charset="0"/>
            </a:endParaRPr>
          </a:p>
          <a:p>
            <a:pPr>
              <a:defRPr/>
            </a:pPr>
            <a:endParaRPr lang="fi-FI" dirty="0"/>
          </a:p>
        </p:txBody>
      </p:sp>
      <p:sp>
        <p:nvSpPr>
          <p:cNvPr id="67588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B01FD22-6788-421A-906B-03D24A2518FC}" type="slidenum">
              <a:rPr lang="en-US" smtClean="0"/>
              <a:pPr/>
              <a:t>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528119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fi-FI" altLang="fi-FI" smtClean="0"/>
              <a:t>Autamme keksinnön kehittämisen alkutaipaleella, ja näin olemme synnyttämässä Suomeen uusia kasvuyrityksiä.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fi-FI" altLang="fi-FI" smtClean="0"/>
              <a:t>(Yhteistyössä Keksintösäätiön Liiketoimintaosaajien (=sarjayrittäjien) verkoston kanssa autamme kasvupotentiaalia omaavat keksinnöt yritysaihioiksi tai lisensointihankkeiksi.)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fi-FI" altLang="fi-FI" smtClean="0"/>
              <a:t>Jatkossa asiakkailta edellytetään omarahoitusosuutta ja myönnetty rahoitus maksetaan jälkikäteen.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endParaRPr lang="fi-FI" altLang="fi-FI" smtClean="0"/>
          </a:p>
          <a:p>
            <a:endParaRPr lang="fi-FI" smtClean="0"/>
          </a:p>
        </p:txBody>
      </p:sp>
      <p:sp>
        <p:nvSpPr>
          <p:cNvPr id="68612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4EE7758-EBB0-4B98-B6E9-0D3CFE4CEB66}" type="slidenum">
              <a:rPr lang="en-US" smtClean="0"/>
              <a:pPr/>
              <a:t>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577707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  <a:defRPr/>
            </a:pPr>
            <a:r>
              <a:rPr lang="fi-FI" altLang="fi-FI" dirty="0" smtClean="0"/>
              <a:t>Tällaisia ideoita ja keksintöjä etsitään</a:t>
            </a:r>
          </a:p>
          <a:p>
            <a:pPr marL="171450" indent="-171450">
              <a:buFontTx/>
              <a:buChar char="-"/>
              <a:defRPr/>
            </a:pPr>
            <a:r>
              <a:rPr lang="fi-FI" altLang="fi-FI" dirty="0" smtClean="0"/>
              <a:t>Mitä keksinnöistä arvioidaan?: 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fi-FI" dirty="0" smtClean="0">
                <a:ea typeface="MS PGothic" pitchFamily="34" charset="-128"/>
              </a:rPr>
              <a:t>Onko keksintö uusi?</a:t>
            </a:r>
            <a:endParaRPr lang="fi-FI" sz="800" dirty="0" smtClean="0">
              <a:ea typeface="MS PGothic" pitchFamily="34" charset="-128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fi-FI" dirty="0" smtClean="0">
                <a:ea typeface="MS PGothic" pitchFamily="34" charset="-128"/>
              </a:rPr>
              <a:t>Tarjoaako keksintö ratkaisun johonkin olemassa olevaan ongelmaan?</a:t>
            </a:r>
            <a:endParaRPr lang="fi-FI" sz="800" dirty="0" smtClean="0">
              <a:ea typeface="MS PGothic" pitchFamily="34" charset="-128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fi-FI" dirty="0" smtClean="0">
                <a:ea typeface="MS PGothic" pitchFamily="34" charset="-128"/>
              </a:rPr>
              <a:t>Voisiko keksinnön ympärille luoda kysyntää ja liiketoimintaa?</a:t>
            </a:r>
            <a:endParaRPr lang="fi-FI" sz="800" dirty="0" smtClean="0">
              <a:ea typeface="MS PGothic" pitchFamily="34" charset="-128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fi-FI" dirty="0" smtClean="0">
                <a:ea typeface="MS PGothic" pitchFamily="34" charset="-128"/>
              </a:rPr>
              <a:t>Miten valmis keksintö on kaupallistettavaksi?</a:t>
            </a:r>
            <a:endParaRPr lang="fi-FI" sz="800" dirty="0" smtClean="0">
              <a:ea typeface="MS PGothic" pitchFamily="34" charset="-128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fi-FI" dirty="0" smtClean="0">
                <a:ea typeface="MS PGothic" pitchFamily="34" charset="-128"/>
              </a:rPr>
              <a:t>Mitä lisäarvoa potentiaalinen asiakas saa keksinnöstä tai keksintöön pohjautuvasta tuotteesta tai palvelusta?</a:t>
            </a:r>
            <a:endParaRPr lang="fi-FI" sz="800" dirty="0" smtClean="0">
              <a:ea typeface="MS PGothic" pitchFamily="34" charset="-128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fi-FI" dirty="0" smtClean="0">
                <a:ea typeface="MS PGothic" pitchFamily="34" charset="-128"/>
              </a:rPr>
              <a:t>Voidaanko keksintöä monistaa?</a:t>
            </a:r>
            <a:endParaRPr lang="fi-FI" sz="800" dirty="0" smtClean="0">
              <a:ea typeface="MS PGothic" pitchFamily="34" charset="-128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fi-FI" dirty="0" smtClean="0">
                <a:ea typeface="MS PGothic" pitchFamily="34" charset="-128"/>
              </a:rPr>
              <a:t>Onko olemassa muita vastaavia tai valmisteilla olevia tuotteita tai palveluita?</a:t>
            </a:r>
            <a:endParaRPr lang="fi-FI" sz="800" dirty="0" smtClean="0">
              <a:ea typeface="MS PGothic" pitchFamily="34" charset="-128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fi-FI" dirty="0" smtClean="0">
                <a:ea typeface="MS PGothic" pitchFamily="34" charset="-128"/>
              </a:rPr>
              <a:t>Mikä on alan markkinatilanne?</a:t>
            </a:r>
          </a:p>
          <a:p>
            <a:pPr marL="171450" indent="-171450">
              <a:buFontTx/>
              <a:buChar char="-"/>
              <a:defRPr/>
            </a:pPr>
            <a:endParaRPr lang="fi-FI" altLang="fi-FI" dirty="0" smtClean="0"/>
          </a:p>
          <a:p>
            <a:pPr>
              <a:defRPr/>
            </a:pPr>
            <a:endParaRPr lang="fi-FI" dirty="0"/>
          </a:p>
        </p:txBody>
      </p:sp>
      <p:sp>
        <p:nvSpPr>
          <p:cNvPr id="69636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FADB06F-1488-47DE-9812-18DE2039003C}" type="slidenum">
              <a:rPr lang="en-US" smtClean="0"/>
              <a:pPr/>
              <a:t>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355485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fi-FI" smtClean="0"/>
          </a:p>
        </p:txBody>
      </p:sp>
      <p:sp>
        <p:nvSpPr>
          <p:cNvPr id="70660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5D85481-E81D-44C5-9A45-A7AA051DDE37}" type="slidenum">
              <a:rPr lang="en-US" smtClean="0">
                <a:solidFill>
                  <a:srgbClr val="000000"/>
                </a:solidFill>
              </a:rPr>
              <a:pPr/>
              <a:t>8</a:t>
            </a:fld>
            <a:endParaRPr 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7266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  <a:defRPr/>
            </a:pPr>
            <a:r>
              <a:rPr lang="fi-FI" altLang="fi-FI" dirty="0" smtClean="0"/>
              <a:t>Tuoteväylä-palvelun tulokset v. 2013, jolloin Keksintösäätiö vastasi palvelusta ja sen kehittämisestä.</a:t>
            </a:r>
          </a:p>
          <a:p>
            <a:pPr marL="171450" indent="-171450">
              <a:buFontTx/>
              <a:buChar char="-"/>
              <a:defRPr/>
            </a:pPr>
            <a:r>
              <a:rPr lang="fi-FI" altLang="fi-FI" dirty="0" smtClean="0"/>
              <a:t>3 ensimmäistä lukua perustuvat innovaatioasiantuntijoiden raportoimiin lukuihin.</a:t>
            </a:r>
          </a:p>
          <a:p>
            <a:pPr marL="171450" indent="-171450">
              <a:buFontTx/>
              <a:buChar char="-"/>
              <a:defRPr/>
            </a:pPr>
            <a:r>
              <a:rPr lang="fi-FI" altLang="fi-FI" dirty="0" smtClean="0"/>
              <a:t>Kasvuyritysaihiot: ne Tuoteväylän tukemat keksintöhankkeet, jotka ovat saaneet Tuoteväylän rahoituksen jälkeen rahoitusta kasvuyrityksiä rahoittavilta toimijoilta, kuten yksityisiltä pääomasijoittajilta (erit. bisnesenkelit), Tekesiltä, </a:t>
            </a:r>
            <a:r>
              <a:rPr lang="fi-FI" altLang="fi-FI" dirty="0" err="1" smtClean="0"/>
              <a:t>Vigosta</a:t>
            </a:r>
            <a:r>
              <a:rPr lang="fi-FI" altLang="fi-FI" dirty="0" smtClean="0"/>
              <a:t> tai </a:t>
            </a:r>
            <a:r>
              <a:rPr lang="fi-FI" altLang="fi-FI" dirty="0" err="1" smtClean="0"/>
              <a:t>Finnveran</a:t>
            </a:r>
            <a:r>
              <a:rPr lang="fi-FI" altLang="fi-FI" dirty="0" smtClean="0"/>
              <a:t> pääomasijoitustoiminnalta. </a:t>
            </a:r>
          </a:p>
          <a:p>
            <a:pPr marL="171450" indent="-171450">
              <a:buFontTx/>
              <a:buChar char="-"/>
              <a:defRPr/>
            </a:pPr>
            <a:r>
              <a:rPr lang="fi-FI" altLang="fi-FI" dirty="0" smtClean="0"/>
              <a:t>Muu jatkorahoitus: ne Tuoteväylän tukemat keksintöhankkeet, jotka ovat saaneet Tuoteväylän rahoituksen jälkeen esim. </a:t>
            </a:r>
            <a:r>
              <a:rPr lang="fi-FI" altLang="fi-FI" dirty="0" err="1" smtClean="0"/>
              <a:t>Finnveran</a:t>
            </a:r>
            <a:r>
              <a:rPr lang="fi-FI" altLang="fi-FI" dirty="0" smtClean="0"/>
              <a:t>, </a:t>
            </a:r>
            <a:r>
              <a:rPr lang="fi-FI" altLang="fi-FI" dirty="0" err="1" smtClean="0"/>
              <a:t>ELYn</a:t>
            </a:r>
            <a:r>
              <a:rPr lang="fi-FI" altLang="fi-FI" dirty="0" smtClean="0"/>
              <a:t>, pankkien, säätiöiden ym. rahoitusta.</a:t>
            </a:r>
          </a:p>
          <a:p>
            <a:pPr marL="171450" indent="-171450">
              <a:buFontTx/>
              <a:buChar char="-"/>
              <a:defRPr/>
            </a:pPr>
            <a:r>
              <a:rPr lang="fi-FI" altLang="fi-FI" dirty="0" smtClean="0"/>
              <a:t>Yllä mainitun rahoituksen lisäksi Tuoteväylä-palvelun puitteissa rahoitettiin ammattikorkeakoulujen keksintö- ja innovaatiotoimintaa n. 700 000 eurolla.</a:t>
            </a:r>
          </a:p>
          <a:p>
            <a:pPr>
              <a:defRPr/>
            </a:pPr>
            <a:endParaRPr lang="fi-FI" dirty="0"/>
          </a:p>
        </p:txBody>
      </p:sp>
      <p:sp>
        <p:nvSpPr>
          <p:cNvPr id="75780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29A8405-0F3F-49E9-A270-99DF71E3CE77}" type="slidenum">
              <a:rPr lang="en-US" altLang="fi-FI" smtClean="0"/>
              <a:pPr/>
              <a:t>9</a:t>
            </a:fld>
            <a:endParaRPr lang="en-US" altLang="fi-FI" smtClean="0"/>
          </a:p>
        </p:txBody>
      </p:sp>
    </p:spTree>
    <p:extLst>
      <p:ext uri="{BB962C8B-B14F-4D97-AF65-F5344CB8AC3E}">
        <p14:creationId xmlns:p14="http://schemas.microsoft.com/office/powerpoint/2010/main" val="16459814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Dian kuvan paikkamerkki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Huomautusten paikkamerkki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fi-FI" altLang="fi-FI" smtClean="0"/>
              <a:t>- Tähän jokainen voi laittaa ne omat yhteystietonsa, jotka haluaa antaa, ei siis tarvitse näitä kaikkia. </a:t>
            </a:r>
          </a:p>
          <a:p>
            <a:r>
              <a:rPr lang="fi-FI" altLang="fi-FI" smtClean="0"/>
              <a:t>- Lisäksi myös ”Kiitos-teksti” on muokattavissa mielen mukaan tai poistettavissa</a:t>
            </a:r>
            <a:endParaRPr lang="fi-FI" smtClean="0"/>
          </a:p>
        </p:txBody>
      </p:sp>
      <p:sp>
        <p:nvSpPr>
          <p:cNvPr id="72708" name="Dian numeron paikkamerkki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D469EBD-1948-43B1-B8B4-E209696A207E}" type="slidenum">
              <a:rPr lang="en-US" smtClean="0"/>
              <a:pPr/>
              <a:t>10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63935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7" descr="130108-tv-pysty-rgb_c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339975" y="576263"/>
            <a:ext cx="6022975" cy="566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6"/>
          </p:nvPr>
        </p:nvSpPr>
        <p:spPr>
          <a:xfrm>
            <a:off x="1235075" y="1600200"/>
            <a:ext cx="3681078" cy="4371975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</p:txBody>
      </p:sp>
      <p:sp>
        <p:nvSpPr>
          <p:cNvPr id="12" name="Content Placeholder 2"/>
          <p:cNvSpPr>
            <a:spLocks noGrp="1"/>
          </p:cNvSpPr>
          <p:nvPr>
            <p:ph idx="20"/>
          </p:nvPr>
        </p:nvSpPr>
        <p:spPr>
          <a:xfrm>
            <a:off x="5005722" y="1600200"/>
            <a:ext cx="3681078" cy="4371975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9317E-E331-4429-A454-C64E67681C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Metropolia Innovaatiopäivä 05092014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120814_Keksintosaatio_kuvat-10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780003"/>
            <a:ext cx="7772400" cy="584776"/>
          </a:xfrm>
          <a:noFill/>
        </p:spPr>
        <p:txBody>
          <a:bodyPr>
            <a:spAutoFit/>
          </a:bodyPr>
          <a:lstStyle>
            <a:lvl1pPr algn="ctr">
              <a:defRPr>
                <a:solidFill>
                  <a:schemeClr val="accent2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Kan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uva 7" descr="130108-tv-pysty-rgb_c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908050"/>
            <a:ext cx="4597400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Kuva 8" descr="140410_TV_PPT_pohja_footer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Sisältö_ja_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120814_Keksintosaatio_kuvat-07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spcBef>
                <a:spcPts val="0"/>
              </a:spcBef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313613" y="6308725"/>
            <a:ext cx="1079500" cy="401638"/>
          </a:xfrm>
        </p:spPr>
        <p:txBody>
          <a:bodyPr/>
          <a:lstStyle>
            <a:lvl1pPr>
              <a:defRPr sz="1200">
                <a:solidFill>
                  <a:srgbClr val="808080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393113" y="6308725"/>
            <a:ext cx="587375" cy="401638"/>
          </a:xfrm>
        </p:spPr>
        <p:txBody>
          <a:bodyPr/>
          <a:lstStyle>
            <a:lvl1pPr>
              <a:defRPr sz="1200">
                <a:solidFill>
                  <a:srgbClr val="808080"/>
                </a:solidFill>
                <a:ea typeface="ＭＳ Ｐゴシック" charset="0"/>
              </a:defRPr>
            </a:lvl1pPr>
          </a:lstStyle>
          <a:p>
            <a:pPr>
              <a:defRPr/>
            </a:pPr>
            <a:fld id="{270FFC9E-EC49-40ED-9D4C-88DF02AE2D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120814_Keksintosaatio_kuvat-08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12700" y="222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uorakulmio 4"/>
          <p:cNvSpPr/>
          <p:nvPr userDrawn="1"/>
        </p:nvSpPr>
        <p:spPr>
          <a:xfrm>
            <a:off x="4822825" y="5224463"/>
            <a:ext cx="4321175" cy="1655762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i-FI"/>
          </a:p>
        </p:txBody>
      </p:sp>
      <p:pic>
        <p:nvPicPr>
          <p:cNvPr id="6" name="Kuva 9" descr="130108-tv-vaaka-rgb_c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940425" y="5634038"/>
            <a:ext cx="2855913" cy="93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0"/>
            <a:ext cx="7772400" cy="584776"/>
          </a:xfrm>
          <a:noFill/>
        </p:spPr>
        <p:txBody>
          <a:bodyPr>
            <a:spAutoFit/>
          </a:bodyPr>
          <a:lstStyle>
            <a:lvl1pPr algn="ctr">
              <a:defRPr>
                <a:solidFill>
                  <a:schemeClr val="accent2"/>
                </a:solidFill>
              </a:defRPr>
            </a:lvl1pPr>
          </a:lstStyle>
          <a:p>
            <a:r>
              <a:rPr lang="fi-FI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62580"/>
            <a:ext cx="6400800" cy="400110"/>
          </a:xfrm>
          <a:noFill/>
        </p:spPr>
        <p:txBody>
          <a:bodyPr>
            <a:spAutoFit/>
          </a:bodyPr>
          <a:lstStyle>
            <a:lvl1pPr marL="0" indent="0" algn="ctr">
              <a:buNone/>
              <a:defRPr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subtitle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120814_Keksintosaatio_kuvat-09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uorakulmio 4"/>
          <p:cNvSpPr/>
          <p:nvPr userDrawn="1"/>
        </p:nvSpPr>
        <p:spPr>
          <a:xfrm>
            <a:off x="4822825" y="5224463"/>
            <a:ext cx="4321175" cy="1655762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i-FI"/>
          </a:p>
        </p:txBody>
      </p:sp>
      <p:pic>
        <p:nvPicPr>
          <p:cNvPr id="6" name="Kuva 9" descr="130108-tv-vaaka-rgb_c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940425" y="5634038"/>
            <a:ext cx="2855913" cy="93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0"/>
            <a:ext cx="7772400" cy="584776"/>
          </a:xfrm>
          <a:noFill/>
        </p:spPr>
        <p:txBody>
          <a:bodyPr>
            <a:spAutoFit/>
          </a:bodyPr>
          <a:lstStyle>
            <a:lvl1pPr algn="ctr">
              <a:defRPr>
                <a:solidFill>
                  <a:schemeClr val="accent2"/>
                </a:solidFill>
              </a:defRPr>
            </a:lvl1pPr>
          </a:lstStyle>
          <a:p>
            <a:r>
              <a:rPr lang="fi-FI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62580"/>
            <a:ext cx="6400800" cy="400110"/>
          </a:xfrm>
          <a:noFill/>
        </p:spPr>
        <p:txBody>
          <a:bodyPr>
            <a:spAutoFit/>
          </a:bodyPr>
          <a:lstStyle>
            <a:lvl1pPr marL="0" indent="0" algn="ctr">
              <a:buNone/>
              <a:defRPr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subtitle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120814_Keksintosaatio_kuvat-03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0"/>
            <a:ext cx="7772400" cy="584776"/>
          </a:xfrm>
          <a:noFill/>
        </p:spPr>
        <p:txBody>
          <a:bodyPr>
            <a:spAutoFit/>
          </a:bodyPr>
          <a:lstStyle>
            <a:lvl1pPr algn="ctr">
              <a:defRPr>
                <a:solidFill>
                  <a:schemeClr val="accent2"/>
                </a:solidFill>
              </a:defRPr>
            </a:lvl1pPr>
          </a:lstStyle>
          <a:p>
            <a:r>
              <a:rPr lang="fi-FI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62580"/>
            <a:ext cx="6400800" cy="400110"/>
          </a:xfrm>
          <a:noFill/>
        </p:spPr>
        <p:txBody>
          <a:bodyPr>
            <a:spAutoFit/>
          </a:bodyPr>
          <a:lstStyle>
            <a:lvl1pPr marL="0" indent="0" algn="ctr">
              <a:buNone/>
              <a:defRPr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subtitle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120814_Keksintosaatio_kuvat-05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0"/>
            <a:ext cx="7772400" cy="584776"/>
          </a:xfrm>
          <a:noFill/>
        </p:spPr>
        <p:txBody>
          <a:bodyPr>
            <a:spAutoFit/>
          </a:bodyPr>
          <a:lstStyle>
            <a:lvl1pPr algn="ctr">
              <a:defRPr>
                <a:solidFill>
                  <a:schemeClr val="accent2"/>
                </a:solidFill>
              </a:defRPr>
            </a:lvl1pPr>
          </a:lstStyle>
          <a:p>
            <a:r>
              <a:rPr lang="fi-FI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62580"/>
            <a:ext cx="6400800" cy="400110"/>
          </a:xfrm>
          <a:noFill/>
        </p:spPr>
        <p:txBody>
          <a:bodyPr>
            <a:spAutoFit/>
          </a:bodyPr>
          <a:lstStyle>
            <a:lvl1pPr marL="0" indent="0" algn="ctr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subtitle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067EE-4039-4B95-9854-92B3884708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Metropolia Innovaatiopäivä 05092014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  <a:p>
            <a:pPr lvl="1"/>
            <a:r>
              <a:rPr lang="fi-FI" dirty="0" err="1" smtClean="0"/>
              <a:t>Second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2"/>
            <a:r>
              <a:rPr lang="fi-FI" dirty="0" err="1" smtClean="0"/>
              <a:t>Third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3"/>
            <a:r>
              <a:rPr lang="fi-FI" dirty="0" err="1" smtClean="0"/>
              <a:t>Fourth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4"/>
            <a:r>
              <a:rPr lang="fi-FI" dirty="0" err="1" smtClean="0"/>
              <a:t>Fifth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DDE138-4A5D-4054-9B9B-6CBFFA7BB0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Metropolia Innovaatiopäivä 05092014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spcBef>
                <a:spcPts val="0"/>
              </a:spcBef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4021D-8052-40D9-8A82-BA65E61779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Metropolia Innovaatiopäivä 05092014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120814_Keksintosaatio_kuvat-07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3999" cy="5972175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fi-FI" dirty="0" smtClean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2057400" y="6124575"/>
            <a:ext cx="4876800" cy="581025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accent5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29D2F1-4A57-4A3D-8532-2F575D056D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120814_Keksintosaatio_kuvat-06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6007100" cy="68580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endParaRPr lang="fi-FI" dirty="0" smtClean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6388100" y="2362200"/>
            <a:ext cx="2298700" cy="3609975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accent5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399C7-C529-40C4-8EB7-168650DF1E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120814_Keksintosaatio_kuvat-00.png"/>
          <p:cNvPicPr>
            <a:picLocks noChangeAspect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5075" y="274638"/>
            <a:ext cx="7451725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35075" y="1600200"/>
            <a:ext cx="7451725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fi-FI" smtClean="0"/>
              <a:t>Click to edit Master text styles</a:t>
            </a:r>
          </a:p>
          <a:p>
            <a:pPr lvl="1"/>
            <a:r>
              <a:rPr lang="fi-FI" altLang="fi-FI" smtClean="0"/>
              <a:t>Second level</a:t>
            </a:r>
          </a:p>
          <a:p>
            <a:pPr lvl="2"/>
            <a:r>
              <a:rPr lang="fi-FI" altLang="fi-FI" smtClean="0"/>
              <a:t>Third level</a:t>
            </a:r>
          </a:p>
          <a:p>
            <a:pPr lvl="3"/>
            <a:r>
              <a:rPr lang="fi-FI" altLang="fi-FI" smtClean="0"/>
              <a:t>Fourth level</a:t>
            </a:r>
          </a:p>
          <a:p>
            <a:pPr lvl="4"/>
            <a:r>
              <a:rPr lang="fi-FI" altLang="fi-FI" smtClean="0"/>
              <a:t>Fifth level</a:t>
            </a:r>
            <a:endParaRPr lang="en-US" altLang="fi-FI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45363" y="6356350"/>
            <a:ext cx="887412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Arial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2775" y="6356350"/>
            <a:ext cx="45402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0ADC9B2E-57DA-44B1-8139-CAF036C184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 smtClean="0"/>
              <a:t>Metropolia Innovaatiopäivä 05092014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9" r:id="rId1"/>
    <p:sldLayoutId id="2147484150" r:id="rId2"/>
    <p:sldLayoutId id="2147484151" r:id="rId3"/>
    <p:sldLayoutId id="2147484152" r:id="rId4"/>
    <p:sldLayoutId id="2147484153" r:id="rId5"/>
    <p:sldLayoutId id="2147484146" r:id="rId6"/>
    <p:sldLayoutId id="2147484147" r:id="rId7"/>
    <p:sldLayoutId id="2147484154" r:id="rId8"/>
    <p:sldLayoutId id="2147484155" r:id="rId9"/>
    <p:sldLayoutId id="2147484148" r:id="rId10"/>
    <p:sldLayoutId id="2147484156" r:id="rId11"/>
    <p:sldLayoutId id="2147484158" r:id="rId12"/>
    <p:sldLayoutId id="2147484159" r:id="rId13"/>
  </p:sldLayoutIdLst>
  <p:hf sldNum="0"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b="1" kern="1200" cap="all">
          <a:solidFill>
            <a:schemeClr val="accent2"/>
          </a:solidFill>
          <a:latin typeface="Arial"/>
          <a:ea typeface="ＭＳ Ｐゴシック" pitchFamily="34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charset="0"/>
          <a:ea typeface="ＭＳ Ｐゴシック" pitchFamily="34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charset="0"/>
          <a:ea typeface="ＭＳ Ｐゴシック" pitchFamily="34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charset="0"/>
          <a:ea typeface="ＭＳ Ｐゴシック" pitchFamily="34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charset="0"/>
          <a:ea typeface="ＭＳ Ｐゴシック" pitchFamily="34" charset="-128"/>
          <a:cs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Arial"/>
          <a:ea typeface="ＭＳ Ｐゴシック" pitchFamily="34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Arial"/>
          <a:ea typeface="ＭＳ Ｐゴシック" pitchFamily="34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Arial"/>
          <a:ea typeface="ＭＳ Ｐゴシック" pitchFamily="34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Arial"/>
          <a:ea typeface="ＭＳ Ｐゴシック" pitchFamily="34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1"/>
          </a:solidFill>
          <a:latin typeface="Arial"/>
          <a:ea typeface="ＭＳ Ｐゴシック" pitchFamily="34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tuotevayla.f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ctrTitle"/>
          </p:nvPr>
        </p:nvSpPr>
        <p:spPr bwMode="auto">
          <a:xfrm>
            <a:off x="685800" y="2060575"/>
            <a:ext cx="7772400" cy="1008063"/>
          </a:xfrm>
        </p:spPr>
        <p:txBody>
          <a:bodyPr/>
          <a:lstStyle/>
          <a:p>
            <a:r>
              <a:rPr lang="en-US" altLang="fi-FI" cap="none" smtClean="0">
                <a:latin typeface="Arial" charset="0"/>
                <a:cs typeface="Arial" charset="0"/>
              </a:rPr>
              <a:t>KIITOS!</a:t>
            </a:r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>
          <a:xfrm>
            <a:off x="1371600" y="3068638"/>
            <a:ext cx="6400800" cy="2979737"/>
          </a:xfrm>
        </p:spPr>
        <p:txBody>
          <a:bodyPr/>
          <a:lstStyle/>
          <a:p>
            <a:pPr>
              <a:defRPr/>
            </a:pPr>
            <a:r>
              <a:rPr lang="fi-FI" dirty="0">
                <a:ea typeface="MS PGothic" pitchFamily="34" charset="-128"/>
              </a:rPr>
              <a:t>Antti Salminen</a:t>
            </a:r>
            <a:br>
              <a:rPr lang="fi-FI" dirty="0">
                <a:ea typeface="MS PGothic" pitchFamily="34" charset="-128"/>
              </a:rPr>
            </a:br>
            <a:r>
              <a:rPr lang="fi-FI" dirty="0">
                <a:ea typeface="MS PGothic" pitchFamily="34" charset="-128"/>
              </a:rPr>
              <a:t>Innovaatioasiantuntija</a:t>
            </a:r>
          </a:p>
          <a:p>
            <a:pPr>
              <a:defRPr/>
            </a:pPr>
            <a:r>
              <a:rPr lang="fi-FI" dirty="0">
                <a:ea typeface="MS PGothic" pitchFamily="34" charset="-128"/>
              </a:rPr>
              <a:t>Uudenmaan </a:t>
            </a:r>
            <a:r>
              <a:rPr lang="fi-FI" dirty="0" err="1">
                <a:ea typeface="MS PGothic" pitchFamily="34" charset="-128"/>
              </a:rPr>
              <a:t>Ely-keskus</a:t>
            </a:r>
            <a:endParaRPr lang="fi-FI" dirty="0">
              <a:ea typeface="MS PGothic" pitchFamily="34" charset="-128"/>
            </a:endParaRPr>
          </a:p>
          <a:p>
            <a:pPr>
              <a:defRPr/>
            </a:pPr>
            <a:r>
              <a:rPr lang="fi-FI" dirty="0">
                <a:ea typeface="MS PGothic" pitchFamily="34" charset="-128"/>
              </a:rPr>
              <a:t>029 021 239</a:t>
            </a:r>
          </a:p>
          <a:p>
            <a:pPr>
              <a:defRPr/>
            </a:pPr>
            <a:r>
              <a:rPr lang="fi-FI" dirty="0" err="1">
                <a:ea typeface="MS PGothic" pitchFamily="34" charset="-128"/>
              </a:rPr>
              <a:t>antti.salminen@ely-keskus.fi</a:t>
            </a:r>
            <a:endParaRPr lang="fi-FI" dirty="0">
              <a:ea typeface="MS PGothic" pitchFamily="34" charset="-128"/>
            </a:endParaRPr>
          </a:p>
          <a:p>
            <a:pPr>
              <a:defRPr/>
            </a:pPr>
            <a:r>
              <a:rPr lang="fi-FI" dirty="0" err="1">
                <a:ea typeface="MS PGothic" pitchFamily="34" charset="-128"/>
              </a:rPr>
              <a:t>www.tuotevayla.fi</a:t>
            </a:r>
            <a:endParaRPr lang="fi-FI" dirty="0">
              <a:ea typeface="MS PGothic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 bwMode="auto">
          <a:xfrm>
            <a:off x="685800" y="2348880"/>
            <a:ext cx="7772400" cy="584200"/>
          </a:xfrm>
        </p:spPr>
        <p:txBody>
          <a:bodyPr/>
          <a:lstStyle/>
          <a:p>
            <a:r>
              <a:rPr lang="en-US" altLang="fi-FI" cap="none" dirty="0" smtClean="0">
                <a:latin typeface="Arial" charset="0"/>
                <a:cs typeface="Arial" charset="0"/>
              </a:rPr>
              <a:t>METROPOLIA INNOVAATIOPÄIVÄ</a:t>
            </a:r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>
          <a:xfrm>
            <a:off x="1403350" y="3199780"/>
            <a:ext cx="6400800" cy="400050"/>
          </a:xfrm>
        </p:spPr>
        <p:txBody>
          <a:bodyPr/>
          <a:lstStyle/>
          <a:p>
            <a:r>
              <a:rPr lang="en-US" altLang="fi-FI" dirty="0" smtClean="0">
                <a:solidFill>
                  <a:srgbClr val="808080"/>
                </a:solidFill>
                <a:latin typeface="Arial" charset="0"/>
                <a:cs typeface="Arial" charset="0"/>
              </a:rPr>
              <a:t>05.09.2014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333375"/>
            <a:ext cx="266382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uorakulmio 4"/>
          <p:cNvSpPr/>
          <p:nvPr/>
        </p:nvSpPr>
        <p:spPr>
          <a:xfrm>
            <a:off x="2123728" y="4016732"/>
            <a:ext cx="491673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i-FI" sz="2400" b="1" dirty="0" smtClean="0">
                <a:ea typeface="MS PGothic" pitchFamily="34" charset="-128"/>
              </a:rPr>
              <a:t>Entä jos onnistutaan?</a:t>
            </a:r>
          </a:p>
          <a:p>
            <a:pPr algn="ctr">
              <a:defRPr/>
            </a:pPr>
            <a:endParaRPr lang="fi-FI" sz="2400" b="1" dirty="0" smtClean="0">
              <a:ea typeface="MS PGothic" pitchFamily="34" charset="-128"/>
            </a:endParaRPr>
          </a:p>
          <a:p>
            <a:pPr algn="ctr">
              <a:defRPr/>
            </a:pPr>
            <a:r>
              <a:rPr lang="fi-FI" b="1" dirty="0" smtClean="0">
                <a:ea typeface="MS PGothic" pitchFamily="34" charset="-128"/>
              </a:rPr>
              <a:t>Oletko </a:t>
            </a:r>
            <a:r>
              <a:rPr lang="fi-FI" b="1" dirty="0">
                <a:ea typeface="MS PGothic" pitchFamily="34" charset="-128"/>
              </a:rPr>
              <a:t>tehnyt </a:t>
            </a:r>
            <a:r>
              <a:rPr lang="fi-FI" b="1" dirty="0" smtClean="0">
                <a:ea typeface="MS PGothic" pitchFamily="34" charset="-128"/>
              </a:rPr>
              <a:t>mielestäsi hyvän </a:t>
            </a:r>
            <a:r>
              <a:rPr lang="fi-FI" b="1" dirty="0">
                <a:ea typeface="MS PGothic" pitchFamily="34" charset="-128"/>
              </a:rPr>
              <a:t>keksinnön?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1342" y="1932192"/>
            <a:ext cx="2448272" cy="2936968"/>
          </a:xfrm>
          <a:prstGeom prst="rect">
            <a:avLst/>
          </a:prstGeom>
        </p:spPr>
      </p:pic>
      <p:pic>
        <p:nvPicPr>
          <p:cNvPr id="5" name="Kuva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7765" y="1932192"/>
            <a:ext cx="2180579" cy="2936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743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i-FI" dirty="0" err="1">
                <a:ea typeface="MS PGothic" pitchFamily="34" charset="-128"/>
              </a:rPr>
              <a:t>TUOTEVÄYLÄ-palvelu</a:t>
            </a:r>
            <a:endParaRPr lang="fi-FI" dirty="0"/>
          </a:p>
        </p:txBody>
      </p:sp>
      <p:sp>
        <p:nvSpPr>
          <p:cNvPr id="18435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 eaLnBrk="1" hangingPunct="1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dirty="0" err="1">
                <a:ea typeface="MS PGothic" pitchFamily="34" charset="-128"/>
              </a:rPr>
              <a:t>Käynnistyi</a:t>
            </a:r>
            <a:r>
              <a:rPr lang="en-US" dirty="0">
                <a:ea typeface="MS PGothic" pitchFamily="34" charset="-128"/>
              </a:rPr>
              <a:t> v. 2010 </a:t>
            </a:r>
            <a:r>
              <a:rPr lang="en-US" dirty="0" err="1">
                <a:ea typeface="MS PGothic" pitchFamily="34" charset="-128"/>
              </a:rPr>
              <a:t>Keksintösäätiön</a:t>
            </a:r>
            <a:r>
              <a:rPr lang="en-US" dirty="0">
                <a:ea typeface="MS PGothic" pitchFamily="34" charset="-128"/>
              </a:rPr>
              <a:t> (</a:t>
            </a:r>
            <a:r>
              <a:rPr lang="en-US" dirty="0" err="1">
                <a:ea typeface="MS PGothic" pitchFamily="34" charset="-128"/>
              </a:rPr>
              <a:t>perustettu</a:t>
            </a:r>
            <a:r>
              <a:rPr lang="en-US" dirty="0">
                <a:ea typeface="MS PGothic" pitchFamily="34" charset="-128"/>
              </a:rPr>
              <a:t> 1971) </a:t>
            </a:r>
            <a:r>
              <a:rPr lang="en-US" dirty="0" err="1">
                <a:ea typeface="MS PGothic" pitchFamily="34" charset="-128"/>
              </a:rPr>
              <a:t>valtakunnallisena</a:t>
            </a:r>
            <a:r>
              <a:rPr lang="en-US" dirty="0">
                <a:ea typeface="MS PGothic" pitchFamily="34" charset="-128"/>
              </a:rPr>
              <a:t> </a:t>
            </a:r>
            <a:r>
              <a:rPr lang="en-US" dirty="0" err="1">
                <a:ea typeface="MS PGothic" pitchFamily="34" charset="-128"/>
              </a:rPr>
              <a:t>palveluna</a:t>
            </a:r>
            <a:r>
              <a:rPr lang="en-US" dirty="0">
                <a:ea typeface="MS PGothic" pitchFamily="34" charset="-128"/>
              </a:rPr>
              <a:t>.</a:t>
            </a:r>
          </a:p>
          <a:p>
            <a:pPr eaLnBrk="1" hangingPunct="1">
              <a:spcBef>
                <a:spcPct val="0"/>
              </a:spcBef>
              <a:defRPr/>
            </a:pPr>
            <a:endParaRPr lang="en-US" dirty="0">
              <a:ea typeface="MS PGothic" pitchFamily="34" charset="-128"/>
            </a:endParaRPr>
          </a:p>
          <a:p>
            <a:pPr marL="342900" indent="-342900" eaLnBrk="1" hangingPunct="1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dirty="0" err="1" smtClean="0">
                <a:ea typeface="MS PGothic" pitchFamily="34" charset="-128"/>
              </a:rPr>
              <a:t>Palvelu</a:t>
            </a:r>
            <a:r>
              <a:rPr lang="en-US" dirty="0">
                <a:ea typeface="MS PGothic" pitchFamily="34" charset="-128"/>
              </a:rPr>
              <a:t> </a:t>
            </a:r>
            <a:r>
              <a:rPr lang="en-US" dirty="0" err="1" smtClean="0">
                <a:ea typeface="MS PGothic" pitchFamily="34" charset="-128"/>
              </a:rPr>
              <a:t>siirtyi</a:t>
            </a:r>
            <a:r>
              <a:rPr lang="en-US" dirty="0" smtClean="0">
                <a:ea typeface="MS PGothic" pitchFamily="34" charset="-128"/>
              </a:rPr>
              <a:t> </a:t>
            </a:r>
            <a:r>
              <a:rPr lang="en-US" dirty="0" err="1">
                <a:ea typeface="MS PGothic" pitchFamily="34" charset="-128"/>
              </a:rPr>
              <a:t>Uudenmaan</a:t>
            </a:r>
            <a:r>
              <a:rPr lang="en-US" dirty="0">
                <a:ea typeface="MS PGothic" pitchFamily="34" charset="-128"/>
              </a:rPr>
              <a:t> ELY-</a:t>
            </a:r>
            <a:r>
              <a:rPr lang="en-US" dirty="0" err="1">
                <a:ea typeface="MS PGothic" pitchFamily="34" charset="-128"/>
              </a:rPr>
              <a:t>keskukseen</a:t>
            </a:r>
            <a:r>
              <a:rPr lang="en-US" dirty="0">
                <a:ea typeface="MS PGothic" pitchFamily="34" charset="-128"/>
              </a:rPr>
              <a:t> 1.1.2014.</a:t>
            </a:r>
          </a:p>
          <a:p>
            <a:pPr eaLnBrk="1" hangingPunct="1">
              <a:spcBef>
                <a:spcPct val="0"/>
              </a:spcBef>
              <a:defRPr/>
            </a:pPr>
            <a:endParaRPr lang="fi-FI" sz="2400" dirty="0">
              <a:ea typeface="MS PGothic" pitchFamily="34" charset="-128"/>
            </a:endParaRPr>
          </a:p>
          <a:p>
            <a:pPr>
              <a:spcBef>
                <a:spcPct val="0"/>
              </a:spcBef>
              <a:defRPr/>
            </a:pPr>
            <a:endParaRPr lang="fi-FI" altLang="fi-FI" sz="2400" dirty="0" smtClean="0">
              <a:latin typeface="Arial" charset="0"/>
              <a:cs typeface="Arial" charset="0"/>
            </a:endParaRPr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Metropolia Innovaatiopäivä 05092014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i-FI" dirty="0">
                <a:ea typeface="MS PGothic" pitchFamily="34" charset="-128"/>
              </a:rPr>
              <a:t>Tuoteväylä-palvelu</a:t>
            </a:r>
            <a:endParaRPr lang="fi-FI" dirty="0"/>
          </a:p>
        </p:txBody>
      </p:sp>
      <p:sp>
        <p:nvSpPr>
          <p:cNvPr id="19459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 eaLnBrk="1" hangingPunct="1">
              <a:spcBef>
                <a:spcPct val="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fi-FI" dirty="0">
                <a:ea typeface="MS PGothic" pitchFamily="34" charset="-128"/>
              </a:rPr>
              <a:t>Etsimme </a:t>
            </a:r>
            <a:r>
              <a:rPr lang="fi-FI" dirty="0" smtClean="0">
                <a:ea typeface="MS PGothic" pitchFamily="34" charset="-128"/>
              </a:rPr>
              <a:t>yksityishenkilöiden ja yritysten </a:t>
            </a:r>
            <a:r>
              <a:rPr lang="fi-FI" dirty="0">
                <a:ea typeface="MS PGothic" pitchFamily="34" charset="-128"/>
              </a:rPr>
              <a:t>innovatiivisia ideoita. </a:t>
            </a:r>
            <a:endParaRPr lang="fi-FI" altLang="fi-FI" dirty="0"/>
          </a:p>
          <a:p>
            <a:pPr marL="342900" indent="-342900" eaLnBrk="1" hangingPunct="1">
              <a:spcBef>
                <a:spcPct val="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fi-FI" altLang="fi-FI" dirty="0"/>
              <a:t>Yritysasiakkaat </a:t>
            </a:r>
            <a:r>
              <a:rPr lang="fi-FI" altLang="fi-FI" dirty="0" smtClean="0"/>
              <a:t>voivat saada konsultointia ja rahoitusta </a:t>
            </a:r>
            <a:r>
              <a:rPr lang="fi-FI" altLang="fi-FI" dirty="0"/>
              <a:t>keksinnön </a:t>
            </a:r>
            <a:r>
              <a:rPr lang="fi-FI" altLang="fi-FI" dirty="0" smtClean="0"/>
              <a:t>kehittämiseen</a:t>
            </a:r>
            <a:endParaRPr lang="fi-FI" altLang="fi-FI" dirty="0"/>
          </a:p>
          <a:p>
            <a:pPr marL="342900" indent="-342900" eaLnBrk="1" hangingPunct="1">
              <a:spcBef>
                <a:spcPct val="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fi-FI" altLang="fi-FI" dirty="0"/>
              <a:t>Rahoitus edellyttää omarahoitusosuutta (</a:t>
            </a:r>
            <a:r>
              <a:rPr lang="fi-FI" altLang="fi-FI" dirty="0" err="1"/>
              <a:t>väh</a:t>
            </a:r>
            <a:r>
              <a:rPr lang="fi-FI" altLang="fi-FI" dirty="0"/>
              <a:t>. 50%). Myönnetty rahoitus maksetaan takautuvasti.</a:t>
            </a:r>
          </a:p>
          <a:p>
            <a:pPr marL="342900" indent="-342900" eaLnBrk="1" hangingPunct="1">
              <a:spcBef>
                <a:spcPct val="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endParaRPr lang="fi-FI" altLang="fi-FI" dirty="0"/>
          </a:p>
          <a:p>
            <a:pPr algn="just">
              <a:defRPr/>
            </a:pPr>
            <a:r>
              <a:rPr lang="fi-FI" altLang="fi-FI" dirty="0"/>
              <a:t>			Lisätietoja: </a:t>
            </a:r>
            <a:r>
              <a:rPr lang="fi-FI" altLang="fi-FI" dirty="0">
                <a:hlinkClick r:id="rId3"/>
              </a:rPr>
              <a:t>http://tuotevayla.fi</a:t>
            </a:r>
            <a:endParaRPr lang="fi-FI" altLang="fi-FI" dirty="0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Metropolia Innovaatiopäivä 05092014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i-FI" dirty="0">
                <a:ea typeface="MS PGothic" pitchFamily="34" charset="-128"/>
              </a:rPr>
              <a:t>Mitä etsimme?</a:t>
            </a:r>
            <a:endParaRPr lang="fi-FI" dirty="0"/>
          </a:p>
        </p:txBody>
      </p:sp>
      <p:sp>
        <p:nvSpPr>
          <p:cNvPr id="21507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fi-FI" dirty="0">
                <a:ea typeface="MS PGothic" pitchFamily="34" charset="-128"/>
              </a:rPr>
              <a:t>Kaupallistettavissa ja </a:t>
            </a:r>
            <a:r>
              <a:rPr lang="fi-FI" dirty="0" smtClean="0">
                <a:ea typeface="MS PGothic" pitchFamily="34" charset="-128"/>
              </a:rPr>
              <a:t>mieluiten </a:t>
            </a:r>
            <a:r>
              <a:rPr lang="fi-FI" dirty="0" err="1" smtClean="0">
                <a:ea typeface="MS PGothic" pitchFamily="34" charset="-128"/>
              </a:rPr>
              <a:t>IPR-suojattavissa</a:t>
            </a:r>
            <a:r>
              <a:rPr lang="fi-FI" dirty="0" smtClean="0">
                <a:ea typeface="MS PGothic" pitchFamily="34" charset="-128"/>
              </a:rPr>
              <a:t> </a:t>
            </a:r>
            <a:r>
              <a:rPr lang="fi-FI" dirty="0">
                <a:ea typeface="MS PGothic" pitchFamily="34" charset="-128"/>
              </a:rPr>
              <a:t>oleva innovatiivinen laite, menetelmä, palvelu tai niiden yhdistelmä.</a:t>
            </a:r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endParaRPr lang="fi-FI" dirty="0">
              <a:ea typeface="MS PGothic" pitchFamily="34" charset="-128"/>
            </a:endParaRPr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fi-FI" dirty="0">
                <a:ea typeface="MS PGothic" pitchFamily="34" charset="-128"/>
              </a:rPr>
              <a:t>Keksinnöllä on kasvupotentiaalia markkinoilla. </a:t>
            </a:r>
          </a:p>
          <a:p>
            <a:pPr eaLnBrk="1" hangingPunct="1">
              <a:defRPr/>
            </a:pPr>
            <a:endParaRPr lang="fi-FI" dirty="0">
              <a:ea typeface="MS PGothic" pitchFamily="34" charset="-128"/>
            </a:endParaRPr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fi-FI" dirty="0">
                <a:ea typeface="MS PGothic" pitchFamily="34" charset="-128"/>
              </a:rPr>
              <a:t>Keksijä on sitoutunut keksinnön kehittämiseen</a:t>
            </a:r>
            <a:r>
              <a:rPr lang="fi-FI" dirty="0" smtClean="0">
                <a:ea typeface="MS PGothic" pitchFamily="34" charset="-128"/>
              </a:rPr>
              <a:t>.</a:t>
            </a:r>
            <a:endParaRPr lang="fi-FI" dirty="0">
              <a:ea typeface="MS PGothic" pitchFamily="34" charset="-128"/>
            </a:endParaRPr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endParaRPr lang="fi-FI" dirty="0">
              <a:ea typeface="MS PGothic" pitchFamily="34" charset="-128"/>
            </a:endParaRPr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fi-FI" dirty="0"/>
              <a:t>Keksinnön omistaja on halukas etsimään tiimiinsä myös ulkopuolista osaamista ja jakamaan omistajuutta.</a:t>
            </a:r>
          </a:p>
          <a:p>
            <a:pPr marL="285750" indent="-285750" eaLnBrk="1" hangingPunct="1">
              <a:defRPr/>
            </a:pPr>
            <a:endParaRPr lang="fi-FI" dirty="0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Metropolia Innovaatiopäivä 05092014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i-FI" dirty="0">
                <a:ea typeface="MS PGothic" pitchFamily="34" charset="-128"/>
              </a:rPr>
              <a:t>Tuoteväylä-tiimit</a:t>
            </a:r>
            <a:endParaRPr lang="fi-FI" dirty="0"/>
          </a:p>
        </p:txBody>
      </p:sp>
      <p:sp>
        <p:nvSpPr>
          <p:cNvPr id="22531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fi-FI" altLang="fi-FI" dirty="0">
                <a:latin typeface="Arial" pitchFamily="34" charset="0"/>
                <a:cs typeface="Arial" pitchFamily="34" charset="0"/>
              </a:rPr>
              <a:t>17 </a:t>
            </a:r>
            <a:r>
              <a:rPr lang="fi-FI" altLang="fi-FI" dirty="0" smtClean="0">
                <a:latin typeface="Arial" pitchFamily="34" charset="0"/>
                <a:cs typeface="Arial" pitchFamily="34" charset="0"/>
              </a:rPr>
              <a:t>innovaatioasiantuntijoiden johtamaa tiimiä </a:t>
            </a:r>
            <a:r>
              <a:rPr lang="fi-FI" altLang="fi-FI" dirty="0">
                <a:latin typeface="Arial" pitchFamily="34" charset="0"/>
                <a:cs typeface="Arial" pitchFamily="34" charset="0"/>
              </a:rPr>
              <a:t>ympäri Suomea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fi-FI" altLang="fi-FI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fi-FI" altLang="fi-FI" dirty="0">
                <a:latin typeface="Arial" pitchFamily="34" charset="0"/>
                <a:cs typeface="Arial" pitchFamily="34" charset="0"/>
              </a:rPr>
              <a:t>Lähes 200 eri alojen asiantuntijaa</a:t>
            </a:r>
          </a:p>
          <a:p>
            <a:pPr marL="342900" indent="-342900">
              <a:defRPr/>
            </a:pPr>
            <a:endParaRPr lang="fi-FI" altLang="fi-FI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fi-FI" altLang="fi-FI" dirty="0" err="1">
                <a:latin typeface="Arial" pitchFamily="34" charset="0"/>
                <a:cs typeface="Arial" pitchFamily="34" charset="0"/>
              </a:rPr>
              <a:t>Tiimiläisten</a:t>
            </a:r>
            <a:r>
              <a:rPr lang="fi-FI" altLang="fi-FI" dirty="0">
                <a:latin typeface="Arial" pitchFamily="34" charset="0"/>
                <a:cs typeface="Arial" pitchFamily="34" charset="0"/>
              </a:rPr>
              <a:t> taustaorganisaatioita: ammattikorkeakoulut, Tekes, </a:t>
            </a:r>
            <a:r>
              <a:rPr lang="fi-FI" altLang="fi-FI" dirty="0" err="1">
                <a:latin typeface="Arial" pitchFamily="34" charset="0"/>
                <a:cs typeface="Arial" pitchFamily="34" charset="0"/>
              </a:rPr>
              <a:t>ELY-keskukset</a:t>
            </a:r>
            <a:r>
              <a:rPr lang="fi-FI" altLang="fi-FI" dirty="0">
                <a:latin typeface="Arial" pitchFamily="34" charset="0"/>
                <a:cs typeface="Arial" pitchFamily="34" charset="0"/>
              </a:rPr>
              <a:t>, uusyrityskeskukset, yliopistot, yritykset, yrityshautomot, yksityiset asiantuntijat, kehitysyhtiöt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fi-FI" altLang="fi-FI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fi-FI" altLang="fi-FI" dirty="0">
                <a:latin typeface="Arial" pitchFamily="34" charset="0"/>
                <a:cs typeface="Arial" pitchFamily="34" charset="0"/>
              </a:rPr>
              <a:t>Toiminta on luottamuksellista (salassapitositoumus sekä viranomaisen vaitiolovelvollisuus)</a:t>
            </a:r>
          </a:p>
          <a:p>
            <a:pPr>
              <a:spcBef>
                <a:spcPct val="0"/>
              </a:spcBef>
              <a:defRPr/>
            </a:pPr>
            <a:endParaRPr lang="fi-FI" altLang="fi-FI" dirty="0" smtClean="0">
              <a:latin typeface="Arial" charset="0"/>
              <a:cs typeface="Arial" charset="0"/>
            </a:endParaRPr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Metropolia Innovaatiopäivä 05092014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Ryhmä 93"/>
          <p:cNvGrpSpPr>
            <a:grpSpLocks/>
          </p:cNvGrpSpPr>
          <p:nvPr/>
        </p:nvGrpSpPr>
        <p:grpSpPr bwMode="auto">
          <a:xfrm>
            <a:off x="5292725" y="4986338"/>
            <a:ext cx="2060575" cy="1539875"/>
            <a:chOff x="5292080" y="4986235"/>
            <a:chExt cx="2061647" cy="1540345"/>
          </a:xfrm>
        </p:grpSpPr>
        <p:cxnSp>
          <p:nvCxnSpPr>
            <p:cNvPr id="71" name="Suora nuoliyhdysviiva 70"/>
            <p:cNvCxnSpPr/>
            <p:nvPr/>
          </p:nvCxnSpPr>
          <p:spPr>
            <a:xfrm>
              <a:off x="6300667" y="4986235"/>
              <a:ext cx="0" cy="605022"/>
            </a:xfrm>
            <a:prstGeom prst="straightConnector1">
              <a:avLst/>
            </a:prstGeom>
            <a:ln w="50800">
              <a:solidFill>
                <a:srgbClr val="004494"/>
              </a:solidFill>
              <a:tailEnd type="triangle" w="lg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Pyöristetty suorakulmio 30"/>
            <p:cNvSpPr/>
            <p:nvPr/>
          </p:nvSpPr>
          <p:spPr>
            <a:xfrm>
              <a:off x="5292080" y="5591257"/>
              <a:ext cx="2061647" cy="935323"/>
            </a:xfrm>
            <a:prstGeom prst="roundRect">
              <a:avLst/>
            </a:prstGeom>
            <a:solidFill>
              <a:srgbClr val="FED1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i-FI">
                <a:solidFill>
                  <a:prstClr val="white"/>
                </a:solidFill>
              </a:endParaRPr>
            </a:p>
          </p:txBody>
        </p:sp>
        <p:sp>
          <p:nvSpPr>
            <p:cNvPr id="25633" name="Tekstiruutu 14"/>
            <p:cNvSpPr txBox="1">
              <a:spLocks noChangeArrowheads="1"/>
            </p:cNvSpPr>
            <p:nvPr/>
          </p:nvSpPr>
          <p:spPr bwMode="auto">
            <a:xfrm>
              <a:off x="5446076" y="5690865"/>
              <a:ext cx="1790220" cy="769441"/>
            </a:xfrm>
            <a:prstGeom prst="rect">
              <a:avLst/>
            </a:prstGeom>
            <a:solidFill>
              <a:srgbClr val="FED1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i-FI" sz="1100">
                  <a:solidFill>
                    <a:srgbClr val="404040"/>
                  </a:solidFill>
                  <a:latin typeface="Arial Narrow" pitchFamily="34" charset="0"/>
                </a:rPr>
                <a:t>NYKYTILA-ANALYYSI, KEHITTÄMISSUUNNITELMA, LIIKETOIMINNAN KONSULTOINTIPALVELUT</a:t>
              </a:r>
            </a:p>
          </p:txBody>
        </p:sp>
      </p:grpSp>
      <p:grpSp>
        <p:nvGrpSpPr>
          <p:cNvPr id="93" name="Ryhmä 92"/>
          <p:cNvGrpSpPr>
            <a:grpSpLocks/>
          </p:cNvGrpSpPr>
          <p:nvPr/>
        </p:nvGrpSpPr>
        <p:grpSpPr bwMode="auto">
          <a:xfrm>
            <a:off x="3203575" y="4267200"/>
            <a:ext cx="2016125" cy="2259013"/>
            <a:chOff x="3203848" y="4267284"/>
            <a:chExt cx="2016223" cy="2259296"/>
          </a:xfrm>
        </p:grpSpPr>
        <p:cxnSp>
          <p:nvCxnSpPr>
            <p:cNvPr id="59" name="Suora nuoliyhdysviiva 58"/>
            <p:cNvCxnSpPr/>
            <p:nvPr/>
          </p:nvCxnSpPr>
          <p:spPr>
            <a:xfrm>
              <a:off x="4211960" y="4267284"/>
              <a:ext cx="0" cy="1317790"/>
            </a:xfrm>
            <a:prstGeom prst="straightConnector1">
              <a:avLst/>
            </a:prstGeom>
            <a:ln w="50800">
              <a:solidFill>
                <a:srgbClr val="004494"/>
              </a:solidFill>
              <a:tailEnd type="triangle" w="lg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Pyöristetty suorakulmio 54"/>
            <p:cNvSpPr/>
            <p:nvPr/>
          </p:nvSpPr>
          <p:spPr>
            <a:xfrm>
              <a:off x="3203848" y="5591425"/>
              <a:ext cx="2016223" cy="935155"/>
            </a:xfrm>
            <a:prstGeom prst="roundRect">
              <a:avLst/>
            </a:prstGeom>
            <a:solidFill>
              <a:srgbClr val="FED1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i-FI">
                <a:solidFill>
                  <a:prstClr val="white"/>
                </a:solidFill>
              </a:endParaRPr>
            </a:p>
          </p:txBody>
        </p:sp>
        <p:sp>
          <p:nvSpPr>
            <p:cNvPr id="25630" name="Tekstiruutu 55"/>
            <p:cNvSpPr txBox="1">
              <a:spLocks noChangeArrowheads="1"/>
            </p:cNvSpPr>
            <p:nvPr/>
          </p:nvSpPr>
          <p:spPr bwMode="auto">
            <a:xfrm>
              <a:off x="3274719" y="5690865"/>
              <a:ext cx="1867250" cy="769441"/>
            </a:xfrm>
            <a:prstGeom prst="rect">
              <a:avLst/>
            </a:prstGeom>
            <a:solidFill>
              <a:srgbClr val="FED1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i-FI" sz="1100">
                  <a:solidFill>
                    <a:srgbClr val="404040"/>
                  </a:solidFill>
                  <a:latin typeface="Arial Narrow" pitchFamily="34" charset="0"/>
                </a:rPr>
                <a:t>PEREHDYTYS AIHEESEEN, HENK.KOHT. ASIANTUNTIJA-TAPAAMINEN JA LAUSUNTO KEKSINNÖSTÄ</a:t>
              </a:r>
            </a:p>
          </p:txBody>
        </p:sp>
      </p:grpSp>
      <p:grpSp>
        <p:nvGrpSpPr>
          <p:cNvPr id="91" name="Ryhmä 90"/>
          <p:cNvGrpSpPr>
            <a:grpSpLocks/>
          </p:cNvGrpSpPr>
          <p:nvPr/>
        </p:nvGrpSpPr>
        <p:grpSpPr bwMode="auto">
          <a:xfrm>
            <a:off x="287338" y="4267200"/>
            <a:ext cx="1116012" cy="1860550"/>
            <a:chOff x="286608" y="4267284"/>
            <a:chExt cx="1117040" cy="1861178"/>
          </a:xfrm>
        </p:grpSpPr>
        <p:cxnSp>
          <p:nvCxnSpPr>
            <p:cNvPr id="61" name="Suora nuoliyhdysviiva 60"/>
            <p:cNvCxnSpPr/>
            <p:nvPr/>
          </p:nvCxnSpPr>
          <p:spPr>
            <a:xfrm>
              <a:off x="826855" y="4267284"/>
              <a:ext cx="0" cy="1324422"/>
            </a:xfrm>
            <a:prstGeom prst="straightConnector1">
              <a:avLst/>
            </a:prstGeom>
            <a:ln w="50800">
              <a:solidFill>
                <a:srgbClr val="004494"/>
              </a:solidFill>
              <a:prstDash val="solid"/>
              <a:tailEnd type="triangle" w="lg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Pyöristetty suorakulmio 17"/>
            <p:cNvSpPr/>
            <p:nvPr/>
          </p:nvSpPr>
          <p:spPr>
            <a:xfrm>
              <a:off x="286608" y="5591706"/>
              <a:ext cx="1117040" cy="536756"/>
            </a:xfrm>
            <a:prstGeom prst="roundRect">
              <a:avLst/>
            </a:prstGeom>
            <a:solidFill>
              <a:srgbClr val="FED1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i-FI">
                <a:solidFill>
                  <a:prstClr val="white"/>
                </a:solidFill>
              </a:endParaRPr>
            </a:p>
          </p:txBody>
        </p:sp>
        <p:sp>
          <p:nvSpPr>
            <p:cNvPr id="25627" name="Tekstiruutu 20"/>
            <p:cNvSpPr txBox="1">
              <a:spLocks noChangeArrowheads="1"/>
            </p:cNvSpPr>
            <p:nvPr/>
          </p:nvSpPr>
          <p:spPr bwMode="auto">
            <a:xfrm>
              <a:off x="323528" y="5642451"/>
              <a:ext cx="1045033" cy="430887"/>
            </a:xfrm>
            <a:prstGeom prst="rect">
              <a:avLst/>
            </a:prstGeom>
            <a:solidFill>
              <a:srgbClr val="FED1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i-FI" sz="1100">
                  <a:solidFill>
                    <a:srgbClr val="404040"/>
                  </a:solidFill>
                  <a:latin typeface="Arial Narrow" pitchFamily="34" charset="0"/>
                </a:rPr>
                <a:t>KEKSINNÖN </a:t>
              </a:r>
              <a:br>
                <a:rPr lang="fi-FI" sz="1100">
                  <a:solidFill>
                    <a:srgbClr val="404040"/>
                  </a:solidFill>
                  <a:latin typeface="Arial Narrow" pitchFamily="34" charset="0"/>
                </a:rPr>
              </a:br>
              <a:r>
                <a:rPr lang="fi-FI" sz="1100">
                  <a:solidFill>
                    <a:srgbClr val="404040"/>
                  </a:solidFill>
                  <a:latin typeface="Arial Narrow" pitchFamily="34" charset="0"/>
                </a:rPr>
                <a:t>JÄSENTELY</a:t>
              </a:r>
            </a:p>
          </p:txBody>
        </p:sp>
      </p:grpSp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2011363"/>
            <a:ext cx="7908925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48469" y="274638"/>
            <a:ext cx="8027987" cy="1143000"/>
          </a:xfrm>
        </p:spPr>
        <p:txBody>
          <a:bodyPr/>
          <a:lstStyle/>
          <a:p>
            <a:pPr>
              <a:defRPr/>
            </a:pPr>
            <a:r>
              <a:rPr lang="fi-FI" dirty="0" smtClean="0"/>
              <a:t>Mitä asiakas saa tuoteväylästä?</a:t>
            </a:r>
            <a:endParaRPr lang="fi-FI" dirty="0"/>
          </a:p>
        </p:txBody>
      </p:sp>
      <p:sp>
        <p:nvSpPr>
          <p:cNvPr id="3" name="Tekstiruutu 2"/>
          <p:cNvSpPr txBox="1">
            <a:spLocks noChangeArrowheads="1"/>
          </p:cNvSpPr>
          <p:nvPr/>
        </p:nvSpPr>
        <p:spPr bwMode="auto">
          <a:xfrm>
            <a:off x="593725" y="3990975"/>
            <a:ext cx="1831975" cy="276225"/>
          </a:xfrm>
          <a:prstGeom prst="rect">
            <a:avLst/>
          </a:prstGeom>
          <a:solidFill>
            <a:srgbClr val="5EC5E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sz="1200" b="1">
                <a:solidFill>
                  <a:srgbClr val="404040"/>
                </a:solidFill>
                <a:latin typeface="Arial Narrow" pitchFamily="34" charset="0"/>
              </a:rPr>
              <a:t>VERKKOTYÖKALUT</a:t>
            </a:r>
          </a:p>
        </p:txBody>
      </p:sp>
      <p:sp>
        <p:nvSpPr>
          <p:cNvPr id="5" name="Tekstiruutu 4"/>
          <p:cNvSpPr txBox="1">
            <a:spLocks noChangeArrowheads="1"/>
          </p:cNvSpPr>
          <p:nvPr/>
        </p:nvSpPr>
        <p:spPr bwMode="auto">
          <a:xfrm>
            <a:off x="2555875" y="3983038"/>
            <a:ext cx="3960813" cy="284162"/>
          </a:xfrm>
          <a:prstGeom prst="rect">
            <a:avLst/>
          </a:prstGeom>
          <a:solidFill>
            <a:srgbClr val="5EC5E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sz="1200" b="1">
                <a:solidFill>
                  <a:srgbClr val="404040"/>
                </a:solidFill>
                <a:latin typeface="Arial Narrow" pitchFamily="34" charset="0"/>
              </a:rPr>
              <a:t>TEEMAKLINIKAT</a:t>
            </a:r>
          </a:p>
        </p:txBody>
      </p:sp>
      <p:sp>
        <p:nvSpPr>
          <p:cNvPr id="6" name="Tekstiruutu 5"/>
          <p:cNvSpPr txBox="1">
            <a:spLocks noChangeArrowheads="1"/>
          </p:cNvSpPr>
          <p:nvPr/>
        </p:nvSpPr>
        <p:spPr bwMode="auto">
          <a:xfrm>
            <a:off x="2555875" y="4359275"/>
            <a:ext cx="3960813" cy="646113"/>
          </a:xfrm>
          <a:prstGeom prst="rect">
            <a:avLst/>
          </a:prstGeom>
          <a:solidFill>
            <a:srgbClr val="5EC5E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sz="1200" b="1">
                <a:solidFill>
                  <a:srgbClr val="404040"/>
                </a:solidFill>
                <a:latin typeface="Arial Narrow" pitchFamily="34" charset="0"/>
              </a:rPr>
              <a:t>YRITYSTEN KEHITTÄMISPALVELUT</a:t>
            </a:r>
          </a:p>
          <a:p>
            <a:r>
              <a:rPr lang="fi-FI" sz="1200">
                <a:solidFill>
                  <a:srgbClr val="404040"/>
                </a:solidFill>
                <a:latin typeface="Arial Narrow" pitchFamily="34" charset="0"/>
              </a:rPr>
              <a:t>- ANALYYSI</a:t>
            </a:r>
          </a:p>
          <a:p>
            <a:r>
              <a:rPr lang="fi-FI" sz="1200">
                <a:solidFill>
                  <a:srgbClr val="404040"/>
                </a:solidFill>
                <a:latin typeface="Arial Narrow" pitchFamily="34" charset="0"/>
              </a:rPr>
              <a:t>- KONSULTOINTI</a:t>
            </a:r>
          </a:p>
        </p:txBody>
      </p:sp>
      <p:sp>
        <p:nvSpPr>
          <p:cNvPr id="7" name="Tekstiruutu 6"/>
          <p:cNvSpPr txBox="1"/>
          <p:nvPr/>
        </p:nvSpPr>
        <p:spPr>
          <a:xfrm>
            <a:off x="4427538" y="5126038"/>
            <a:ext cx="2089150" cy="276225"/>
          </a:xfrm>
          <a:prstGeom prst="rect">
            <a:avLst/>
          </a:prstGeom>
          <a:solidFill>
            <a:srgbClr val="5EC5ED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fi-FI" sz="1200" b="1" spc="-70" dirty="0">
                <a:solidFill>
                  <a:srgbClr val="808080">
                    <a:lumMod val="50000"/>
                  </a:srgbClr>
                </a:solidFill>
                <a:latin typeface="Arial Narrow" panose="020B0606020202030204" pitchFamily="34" charset="0"/>
                <a:ea typeface="ＭＳ Ｐゴシック" charset="0"/>
              </a:rPr>
              <a:t>YRITYKSEN KEHITTÄMISAVUSTUS</a:t>
            </a:r>
          </a:p>
        </p:txBody>
      </p:sp>
      <p:sp>
        <p:nvSpPr>
          <p:cNvPr id="8" name="Tekstiruutu 7"/>
          <p:cNvSpPr txBox="1">
            <a:spLocks noChangeArrowheads="1"/>
          </p:cNvSpPr>
          <p:nvPr/>
        </p:nvSpPr>
        <p:spPr bwMode="auto">
          <a:xfrm>
            <a:off x="593725" y="4340225"/>
            <a:ext cx="1831975" cy="646113"/>
          </a:xfrm>
          <a:prstGeom prst="rect">
            <a:avLst/>
          </a:prstGeom>
          <a:solidFill>
            <a:srgbClr val="5EC5E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sz="1200" b="1">
                <a:solidFill>
                  <a:srgbClr val="404040"/>
                </a:solidFill>
                <a:latin typeface="Arial Narrow" pitchFamily="34" charset="0"/>
              </a:rPr>
              <a:t>INFOTILAISUUDET</a:t>
            </a:r>
          </a:p>
          <a:p>
            <a:r>
              <a:rPr lang="fi-FI" sz="1200">
                <a:solidFill>
                  <a:srgbClr val="404040"/>
                </a:solidFill>
                <a:latin typeface="Arial Narrow" pitchFamily="34" charset="0"/>
              </a:rPr>
              <a:t>- PERUSINFOT</a:t>
            </a:r>
          </a:p>
          <a:p>
            <a:r>
              <a:rPr lang="fi-FI" sz="1200">
                <a:solidFill>
                  <a:srgbClr val="404040"/>
                </a:solidFill>
                <a:latin typeface="Arial Narrow" pitchFamily="34" charset="0"/>
              </a:rPr>
              <a:t>- INNOVATION THURSDAYT</a:t>
            </a:r>
          </a:p>
        </p:txBody>
      </p:sp>
      <p:sp>
        <p:nvSpPr>
          <p:cNvPr id="9" name="Tekstiruutu 8"/>
          <p:cNvSpPr txBox="1">
            <a:spLocks noChangeArrowheads="1"/>
          </p:cNvSpPr>
          <p:nvPr/>
        </p:nvSpPr>
        <p:spPr bwMode="auto">
          <a:xfrm>
            <a:off x="593725" y="1946275"/>
            <a:ext cx="1831975" cy="277813"/>
          </a:xfrm>
          <a:prstGeom prst="rect">
            <a:avLst/>
          </a:prstGeom>
          <a:solidFill>
            <a:srgbClr val="FED1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sz="1200" b="1">
                <a:solidFill>
                  <a:srgbClr val="404040"/>
                </a:solidFill>
                <a:latin typeface="Arial Narrow" pitchFamily="34" charset="0"/>
              </a:rPr>
              <a:t>KEKSINTÖASIAKAS</a:t>
            </a:r>
          </a:p>
        </p:txBody>
      </p:sp>
      <p:sp>
        <p:nvSpPr>
          <p:cNvPr id="10" name="Tekstiruutu 9"/>
          <p:cNvSpPr txBox="1"/>
          <p:nvPr/>
        </p:nvSpPr>
        <p:spPr>
          <a:xfrm>
            <a:off x="2555875" y="1946275"/>
            <a:ext cx="1871663" cy="277813"/>
          </a:xfrm>
          <a:prstGeom prst="rect">
            <a:avLst/>
          </a:prstGeom>
          <a:solidFill>
            <a:srgbClr val="006AB3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fi-FI" sz="1200" b="1" spc="-30" dirty="0">
                <a:solidFill>
                  <a:prstClr val="white"/>
                </a:solidFill>
                <a:latin typeface="Arial Narrow" panose="020B0606020202030204" pitchFamily="34" charset="0"/>
                <a:ea typeface="ＭＳ Ｐゴシック" charset="0"/>
              </a:rPr>
              <a:t>INNOVAATIOASIANTUNTIJAT</a:t>
            </a:r>
          </a:p>
        </p:txBody>
      </p:sp>
      <p:sp>
        <p:nvSpPr>
          <p:cNvPr id="11" name="Tekstiruutu 10"/>
          <p:cNvSpPr txBox="1">
            <a:spLocks noChangeArrowheads="1"/>
          </p:cNvSpPr>
          <p:nvPr/>
        </p:nvSpPr>
        <p:spPr bwMode="auto">
          <a:xfrm>
            <a:off x="2555875" y="1412875"/>
            <a:ext cx="1871663" cy="276225"/>
          </a:xfrm>
          <a:prstGeom prst="rect">
            <a:avLst/>
          </a:prstGeom>
          <a:solidFill>
            <a:srgbClr val="00449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sz="1200" b="1">
                <a:solidFill>
                  <a:srgbClr val="FFFFFF"/>
                </a:solidFill>
                <a:latin typeface="Arial Narrow" pitchFamily="34" charset="0"/>
              </a:rPr>
              <a:t>TUOTEVÄYLÄ-TIIMIT</a:t>
            </a:r>
          </a:p>
        </p:txBody>
      </p:sp>
      <p:sp>
        <p:nvSpPr>
          <p:cNvPr id="12" name="Tekstiruutu 11"/>
          <p:cNvSpPr txBox="1">
            <a:spLocks noChangeArrowheads="1"/>
          </p:cNvSpPr>
          <p:nvPr/>
        </p:nvSpPr>
        <p:spPr bwMode="auto">
          <a:xfrm>
            <a:off x="4535488" y="1951038"/>
            <a:ext cx="1968500" cy="461962"/>
          </a:xfrm>
          <a:prstGeom prst="rect">
            <a:avLst/>
          </a:prstGeom>
          <a:solidFill>
            <a:srgbClr val="006AB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sz="1200" b="1">
                <a:solidFill>
                  <a:srgbClr val="FFFFFF"/>
                </a:solidFill>
                <a:latin typeface="Arial Narrow" pitchFamily="34" charset="0"/>
              </a:rPr>
              <a:t>LIIKETOIMINNAN KEHITTÄMISPÄÄLLIKÖT</a:t>
            </a:r>
          </a:p>
        </p:txBody>
      </p:sp>
      <p:sp>
        <p:nvSpPr>
          <p:cNvPr id="13" name="Tekstiruutu 12"/>
          <p:cNvSpPr txBox="1">
            <a:spLocks noChangeArrowheads="1"/>
          </p:cNvSpPr>
          <p:nvPr/>
        </p:nvSpPr>
        <p:spPr bwMode="auto">
          <a:xfrm>
            <a:off x="4535488" y="1412875"/>
            <a:ext cx="1981200" cy="461963"/>
          </a:xfrm>
          <a:prstGeom prst="rect">
            <a:avLst/>
          </a:prstGeom>
          <a:solidFill>
            <a:srgbClr val="004494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i-FI" sz="1200" b="1">
                <a:solidFill>
                  <a:srgbClr val="FFFFFF"/>
                </a:solidFill>
                <a:latin typeface="Arial Narrow" pitchFamily="34" charset="0"/>
              </a:rPr>
              <a:t>LIIKETOIMINTAOSAAJIEN VERKOSTO</a:t>
            </a:r>
          </a:p>
        </p:txBody>
      </p:sp>
      <p:grpSp>
        <p:nvGrpSpPr>
          <p:cNvPr id="95" name="Ryhmä 94"/>
          <p:cNvGrpSpPr>
            <a:grpSpLocks/>
          </p:cNvGrpSpPr>
          <p:nvPr/>
        </p:nvGrpSpPr>
        <p:grpSpPr bwMode="auto">
          <a:xfrm>
            <a:off x="6516688" y="5216525"/>
            <a:ext cx="2495550" cy="1125538"/>
            <a:chOff x="6516688" y="5216698"/>
            <a:chExt cx="2495973" cy="1124675"/>
          </a:xfrm>
        </p:grpSpPr>
        <p:sp>
          <p:nvSpPr>
            <p:cNvPr id="53" name="Pyöristetty suorakulmio 52"/>
            <p:cNvSpPr/>
            <p:nvPr/>
          </p:nvSpPr>
          <p:spPr>
            <a:xfrm>
              <a:off x="7440770" y="5584716"/>
              <a:ext cx="1571891" cy="756657"/>
            </a:xfrm>
            <a:prstGeom prst="roundRect">
              <a:avLst/>
            </a:prstGeom>
            <a:solidFill>
              <a:srgbClr val="FED1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i-FI">
                <a:solidFill>
                  <a:prstClr val="white"/>
                </a:solidFill>
              </a:endParaRPr>
            </a:p>
          </p:txBody>
        </p:sp>
        <p:sp>
          <p:nvSpPr>
            <p:cNvPr id="25623" name="Tekstiruutu 27"/>
            <p:cNvSpPr txBox="1">
              <a:spLocks noChangeArrowheads="1"/>
            </p:cNvSpPr>
            <p:nvPr/>
          </p:nvSpPr>
          <p:spPr bwMode="auto">
            <a:xfrm>
              <a:off x="7577707" y="5657357"/>
              <a:ext cx="1362946" cy="600164"/>
            </a:xfrm>
            <a:prstGeom prst="rect">
              <a:avLst/>
            </a:prstGeom>
            <a:solidFill>
              <a:srgbClr val="FED1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i-FI" sz="1100">
                  <a:solidFill>
                    <a:srgbClr val="404040"/>
                  </a:solidFill>
                  <a:latin typeface="Arial Narrow" pitchFamily="34" charset="0"/>
                </a:rPr>
                <a:t>KAUPALLISTAMIS-TOIMENPITEIDEN RAHOITUS</a:t>
              </a:r>
            </a:p>
          </p:txBody>
        </p:sp>
        <p:cxnSp>
          <p:nvCxnSpPr>
            <p:cNvPr id="76" name="Suora nuoliyhdysviiva 75"/>
            <p:cNvCxnSpPr/>
            <p:nvPr/>
          </p:nvCxnSpPr>
          <p:spPr>
            <a:xfrm>
              <a:off x="6516688" y="5216698"/>
              <a:ext cx="1060630" cy="368018"/>
            </a:xfrm>
            <a:prstGeom prst="straightConnector1">
              <a:avLst/>
            </a:prstGeom>
            <a:ln w="50800">
              <a:solidFill>
                <a:srgbClr val="004494"/>
              </a:solidFill>
              <a:tailEnd type="triangle" w="lg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2" name="Ryhmä 91"/>
          <p:cNvGrpSpPr>
            <a:grpSpLocks/>
          </p:cNvGrpSpPr>
          <p:nvPr/>
        </p:nvGrpSpPr>
        <p:grpSpPr bwMode="auto">
          <a:xfrm>
            <a:off x="1477963" y="4986338"/>
            <a:ext cx="1654175" cy="1539875"/>
            <a:chOff x="1477932" y="4986235"/>
            <a:chExt cx="1653908" cy="1540345"/>
          </a:xfrm>
        </p:grpSpPr>
        <p:sp>
          <p:nvSpPr>
            <p:cNvPr id="25" name="Pyöristetty suorakulmio 24"/>
            <p:cNvSpPr/>
            <p:nvPr/>
          </p:nvSpPr>
          <p:spPr>
            <a:xfrm>
              <a:off x="1477932" y="5591257"/>
              <a:ext cx="1653908" cy="935323"/>
            </a:xfrm>
            <a:prstGeom prst="roundRect">
              <a:avLst/>
            </a:prstGeom>
            <a:solidFill>
              <a:srgbClr val="FED1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i-FI">
                <a:solidFill>
                  <a:prstClr val="white"/>
                </a:solidFill>
              </a:endParaRPr>
            </a:p>
          </p:txBody>
        </p:sp>
        <p:sp>
          <p:nvSpPr>
            <p:cNvPr id="25620" name="Tekstiruutu 13"/>
            <p:cNvSpPr txBox="1">
              <a:spLocks noChangeArrowheads="1"/>
            </p:cNvSpPr>
            <p:nvPr/>
          </p:nvSpPr>
          <p:spPr bwMode="auto">
            <a:xfrm>
              <a:off x="1549941" y="5683895"/>
              <a:ext cx="1512167" cy="769441"/>
            </a:xfrm>
            <a:prstGeom prst="rect">
              <a:avLst/>
            </a:prstGeom>
            <a:solidFill>
              <a:srgbClr val="FED1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i-FI" sz="1100">
                  <a:solidFill>
                    <a:srgbClr val="404040"/>
                  </a:solidFill>
                  <a:latin typeface="Arial Narrow" pitchFamily="34" charset="0"/>
                </a:rPr>
                <a:t>YLEISTIETOA KEKSINNÖN KAUPALLISTAMISESTA JA TUOTEVÄYLÄSTÄ</a:t>
              </a:r>
            </a:p>
          </p:txBody>
        </p:sp>
        <p:cxnSp>
          <p:nvCxnSpPr>
            <p:cNvPr id="89" name="Suora nuoliyhdysviiva 88"/>
            <p:cNvCxnSpPr/>
            <p:nvPr/>
          </p:nvCxnSpPr>
          <p:spPr>
            <a:xfrm flipH="1">
              <a:off x="2268379" y="4986235"/>
              <a:ext cx="0" cy="605022"/>
            </a:xfrm>
            <a:prstGeom prst="straightConnector1">
              <a:avLst/>
            </a:prstGeom>
            <a:ln w="50800">
              <a:solidFill>
                <a:srgbClr val="004494"/>
              </a:solidFill>
              <a:prstDash val="solid"/>
              <a:tailEnd type="triangle" w="lg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27088" y="274638"/>
            <a:ext cx="7859712" cy="1143000"/>
          </a:xfrm>
        </p:spPr>
        <p:txBody>
          <a:bodyPr/>
          <a:lstStyle/>
          <a:p>
            <a:pPr>
              <a:defRPr/>
            </a:pPr>
            <a:r>
              <a:rPr lang="en-US" dirty="0" err="1" smtClean="0">
                <a:ea typeface="ＭＳ Ｐゴシック" charset="-128"/>
              </a:rPr>
              <a:t>Tuoteväylä-palvelu</a:t>
            </a:r>
            <a:r>
              <a:rPr lang="en-US" dirty="0" smtClean="0">
                <a:ea typeface="ＭＳ Ｐゴシック" charset="-128"/>
              </a:rPr>
              <a:t> </a:t>
            </a:r>
            <a:r>
              <a:rPr lang="en-US" dirty="0" err="1" smtClean="0">
                <a:ea typeface="ＭＳ Ｐゴシック" charset="-128"/>
              </a:rPr>
              <a:t>lukuina</a:t>
            </a:r>
            <a:endParaRPr lang="fi-FI" dirty="0"/>
          </a:p>
        </p:txBody>
      </p:sp>
      <p:sp>
        <p:nvSpPr>
          <p:cNvPr id="32771" name="Sisällön paikkamerkki 2"/>
          <p:cNvSpPr>
            <a:spLocks noGrp="1"/>
          </p:cNvSpPr>
          <p:nvPr>
            <p:ph idx="16"/>
          </p:nvPr>
        </p:nvSpPr>
        <p:spPr>
          <a:xfrm>
            <a:off x="827088" y="1600200"/>
            <a:ext cx="6337300" cy="4371975"/>
          </a:xfrm>
        </p:spPr>
        <p:txBody>
          <a:bodyPr/>
          <a:lstStyle/>
          <a:p>
            <a:pPr eaLnBrk="1" fontAlgn="t" hangingPunct="1">
              <a:spcBef>
                <a:spcPct val="0"/>
              </a:spcBef>
            </a:pPr>
            <a:endParaRPr lang="fi-FI" altLang="fi-FI" smtClean="0">
              <a:latin typeface="Arial" charset="0"/>
              <a:cs typeface="Arial" charset="0"/>
            </a:endParaRPr>
          </a:p>
          <a:p>
            <a:pPr eaLnBrk="1" fontAlgn="t" hangingPunct="1">
              <a:spcBef>
                <a:spcPct val="0"/>
              </a:spcBef>
            </a:pPr>
            <a:r>
              <a:rPr lang="fi-FI" altLang="fi-FI" smtClean="0">
                <a:latin typeface="Arial" charset="0"/>
                <a:cs typeface="Arial" charset="0"/>
              </a:rPr>
              <a:t>Keksintöehdotukset asiakkailta (kpl)</a:t>
            </a:r>
          </a:p>
          <a:p>
            <a:pPr eaLnBrk="1" fontAlgn="t" hangingPunct="1">
              <a:spcBef>
                <a:spcPct val="0"/>
              </a:spcBef>
            </a:pPr>
            <a:r>
              <a:rPr lang="fi-FI" altLang="fi-FI" smtClean="0">
                <a:latin typeface="Arial" charset="0"/>
                <a:cs typeface="Arial" charset="0"/>
              </a:rPr>
              <a:t>Tuoteväylä-tiimeissä käsitellyt ehdotukset (kpl)</a:t>
            </a:r>
          </a:p>
          <a:p>
            <a:pPr eaLnBrk="1" fontAlgn="t" hangingPunct="1">
              <a:spcBef>
                <a:spcPct val="0"/>
              </a:spcBef>
            </a:pPr>
            <a:r>
              <a:rPr lang="fi-FI" altLang="fi-FI" smtClean="0">
                <a:latin typeface="Arial" charset="0"/>
                <a:cs typeface="Arial" charset="0"/>
              </a:rPr>
              <a:t>Kehittämisvaiheeseen ohjatut ehdotukset (kpl)</a:t>
            </a:r>
          </a:p>
          <a:p>
            <a:pPr eaLnBrk="1" hangingPunct="1">
              <a:spcBef>
                <a:spcPct val="0"/>
              </a:spcBef>
            </a:pPr>
            <a:r>
              <a:rPr lang="fi-FI" altLang="fi-FI" smtClean="0">
                <a:latin typeface="Arial" charset="0"/>
                <a:cs typeface="Arial" charset="0"/>
              </a:rPr>
              <a:t>Tulokset: kasvuyritysaihiot, lisenssisopimukset, liiketoiminnan aloitus, muu jatkorahoitus (kpl)</a:t>
            </a:r>
          </a:p>
          <a:p>
            <a:pPr eaLnBrk="1" fontAlgn="t" hangingPunct="1">
              <a:spcBef>
                <a:spcPct val="0"/>
              </a:spcBef>
            </a:pPr>
            <a:endParaRPr lang="fi-FI" altLang="fi-FI" smtClean="0">
              <a:latin typeface="Arial" charset="0"/>
              <a:cs typeface="Arial" charset="0"/>
            </a:endParaRPr>
          </a:p>
          <a:p>
            <a:pPr eaLnBrk="1" fontAlgn="t" hangingPunct="1">
              <a:spcBef>
                <a:spcPct val="0"/>
              </a:spcBef>
            </a:pPr>
            <a:r>
              <a:rPr lang="fi-FI" altLang="fi-FI" smtClean="0">
                <a:latin typeface="Arial" charset="0"/>
                <a:cs typeface="Arial" charset="0"/>
              </a:rPr>
              <a:t>Keksintöjen rahoitus (€)</a:t>
            </a:r>
          </a:p>
          <a:p>
            <a:pPr eaLnBrk="1" fontAlgn="t" hangingPunct="1">
              <a:spcBef>
                <a:spcPct val="0"/>
              </a:spcBef>
            </a:pPr>
            <a:r>
              <a:rPr lang="fi-FI" altLang="fi-FI" smtClean="0">
                <a:latin typeface="Arial" charset="0"/>
                <a:cs typeface="Arial" charset="0"/>
              </a:rPr>
              <a:t>Suora tuki: keksintöjen kehittäminen (€) </a:t>
            </a:r>
          </a:p>
          <a:p>
            <a:pPr eaLnBrk="1" fontAlgn="t" hangingPunct="1">
              <a:spcBef>
                <a:spcPct val="0"/>
              </a:spcBef>
            </a:pPr>
            <a:r>
              <a:rPr lang="fi-FI" altLang="fi-FI" smtClean="0">
                <a:latin typeface="Arial" charset="0"/>
                <a:cs typeface="Arial" charset="0"/>
              </a:rPr>
              <a:t>Epäsuora tuki: asiakkaille maksuttomat selvitykset (€)</a:t>
            </a:r>
          </a:p>
          <a:p>
            <a:pPr>
              <a:spcBef>
                <a:spcPct val="0"/>
              </a:spcBef>
            </a:pPr>
            <a:endParaRPr lang="fi-FI" altLang="fi-FI" smtClean="0">
              <a:latin typeface="Arial" charset="0"/>
              <a:cs typeface="Arial" charset="0"/>
            </a:endParaRPr>
          </a:p>
        </p:txBody>
      </p:sp>
      <p:sp>
        <p:nvSpPr>
          <p:cNvPr id="32772" name="Sisällön paikkamerkki 3"/>
          <p:cNvSpPr>
            <a:spLocks noGrp="1"/>
          </p:cNvSpPr>
          <p:nvPr>
            <p:ph idx="20"/>
          </p:nvPr>
        </p:nvSpPr>
        <p:spPr>
          <a:xfrm>
            <a:off x="6948488" y="1600200"/>
            <a:ext cx="1738312" cy="4371975"/>
          </a:xfrm>
        </p:spPr>
        <p:txBody>
          <a:bodyPr/>
          <a:lstStyle/>
          <a:p>
            <a:pPr eaLnBrk="1" fontAlgn="t" hangingPunct="1">
              <a:spcBef>
                <a:spcPct val="0"/>
              </a:spcBef>
            </a:pPr>
            <a:r>
              <a:rPr lang="fi-FI" altLang="fi-FI" b="1" smtClean="0">
                <a:latin typeface="Arial" charset="0"/>
                <a:cs typeface="Arial" charset="0"/>
              </a:rPr>
              <a:t>2013</a:t>
            </a:r>
            <a:endParaRPr lang="fi-FI" altLang="fi-FI" smtClean="0">
              <a:latin typeface="Arial" charset="0"/>
              <a:cs typeface="Arial" charset="0"/>
            </a:endParaRPr>
          </a:p>
          <a:p>
            <a:pPr eaLnBrk="1" fontAlgn="t" hangingPunct="1">
              <a:spcBef>
                <a:spcPct val="0"/>
              </a:spcBef>
            </a:pPr>
            <a:r>
              <a:rPr lang="fi-FI" altLang="fi-FI" smtClean="0">
                <a:latin typeface="Arial" charset="0"/>
                <a:cs typeface="Arial" charset="0"/>
              </a:rPr>
              <a:t>5 368</a:t>
            </a:r>
          </a:p>
          <a:p>
            <a:pPr eaLnBrk="1" fontAlgn="t" hangingPunct="1">
              <a:spcBef>
                <a:spcPct val="0"/>
              </a:spcBef>
            </a:pPr>
            <a:r>
              <a:rPr lang="fi-FI" altLang="fi-FI" smtClean="0">
                <a:latin typeface="Arial" charset="0"/>
                <a:cs typeface="Arial" charset="0"/>
              </a:rPr>
              <a:t>809</a:t>
            </a:r>
          </a:p>
          <a:p>
            <a:pPr eaLnBrk="1" fontAlgn="t" hangingPunct="1">
              <a:spcBef>
                <a:spcPct val="0"/>
              </a:spcBef>
            </a:pPr>
            <a:r>
              <a:rPr lang="fi-FI" altLang="fi-FI" smtClean="0">
                <a:latin typeface="Arial" charset="0"/>
                <a:cs typeface="Arial" charset="0"/>
              </a:rPr>
              <a:t>133</a:t>
            </a:r>
          </a:p>
          <a:p>
            <a:pPr eaLnBrk="1" fontAlgn="t" hangingPunct="1">
              <a:spcBef>
                <a:spcPct val="0"/>
              </a:spcBef>
            </a:pPr>
            <a:r>
              <a:rPr lang="fi-FI" altLang="fi-FI" smtClean="0">
                <a:latin typeface="Arial" charset="0"/>
                <a:cs typeface="Arial" charset="0"/>
              </a:rPr>
              <a:t>138</a:t>
            </a:r>
          </a:p>
          <a:p>
            <a:pPr eaLnBrk="1" fontAlgn="t" hangingPunct="1">
              <a:spcBef>
                <a:spcPct val="0"/>
              </a:spcBef>
            </a:pPr>
            <a:endParaRPr lang="fi-FI" altLang="fi-FI" smtClean="0">
              <a:latin typeface="Arial" charset="0"/>
              <a:cs typeface="Arial" charset="0"/>
            </a:endParaRPr>
          </a:p>
          <a:p>
            <a:pPr eaLnBrk="1" fontAlgn="t" hangingPunct="1">
              <a:spcBef>
                <a:spcPct val="0"/>
              </a:spcBef>
            </a:pPr>
            <a:endParaRPr lang="fi-FI" altLang="fi-FI" smtClean="0">
              <a:latin typeface="Arial" charset="0"/>
              <a:cs typeface="Arial" charset="0"/>
            </a:endParaRPr>
          </a:p>
          <a:p>
            <a:pPr eaLnBrk="1" fontAlgn="t" hangingPunct="1">
              <a:spcBef>
                <a:spcPct val="0"/>
              </a:spcBef>
            </a:pPr>
            <a:r>
              <a:rPr lang="fi-FI" altLang="fi-FI" smtClean="0">
                <a:latin typeface="Arial" charset="0"/>
                <a:cs typeface="Arial" charset="0"/>
              </a:rPr>
              <a:t>4,3 milj.</a:t>
            </a:r>
          </a:p>
          <a:p>
            <a:pPr eaLnBrk="1" fontAlgn="t" hangingPunct="1">
              <a:spcBef>
                <a:spcPct val="0"/>
              </a:spcBef>
            </a:pPr>
            <a:r>
              <a:rPr lang="fi-FI" altLang="fi-FI" smtClean="0">
                <a:latin typeface="Arial" charset="0"/>
                <a:cs typeface="Arial" charset="0"/>
              </a:rPr>
              <a:t>2,3 milj.</a:t>
            </a:r>
          </a:p>
          <a:p>
            <a:pPr eaLnBrk="1" fontAlgn="t" hangingPunct="1">
              <a:spcBef>
                <a:spcPct val="0"/>
              </a:spcBef>
            </a:pPr>
            <a:r>
              <a:rPr lang="fi-FI" altLang="fi-FI" smtClean="0">
                <a:latin typeface="Arial" charset="0"/>
                <a:cs typeface="Arial" charset="0"/>
              </a:rPr>
              <a:t>2,0 milj. </a:t>
            </a:r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Metropolia Innovaatiopäivä 05092014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6">
      <a:dk1>
        <a:srgbClr val="000000"/>
      </a:dk1>
      <a:lt1>
        <a:sysClr val="window" lastClr="FFFFFF"/>
      </a:lt1>
      <a:dk2>
        <a:srgbClr val="5EC5ED"/>
      </a:dk2>
      <a:lt2>
        <a:srgbClr val="FFFFFF"/>
      </a:lt2>
      <a:accent1>
        <a:srgbClr val="5EC5ED"/>
      </a:accent1>
      <a:accent2>
        <a:srgbClr val="006AB3"/>
      </a:accent2>
      <a:accent3>
        <a:srgbClr val="004494"/>
      </a:accent3>
      <a:accent4>
        <a:srgbClr val="BFBFBF"/>
      </a:accent4>
      <a:accent5>
        <a:srgbClr val="808080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1703</TotalTime>
  <Words>595</Words>
  <Application>Microsoft Office PowerPoint</Application>
  <PresentationFormat>On-screen Show (4:3)</PresentationFormat>
  <Paragraphs>116</Paragraphs>
  <Slides>10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 Unicode MS</vt:lpstr>
      <vt:lpstr>ＭＳ Ｐゴシック</vt:lpstr>
      <vt:lpstr>ＭＳ Ｐゴシック</vt:lpstr>
      <vt:lpstr>Arial</vt:lpstr>
      <vt:lpstr>Arial Narrow</vt:lpstr>
      <vt:lpstr>Calibri</vt:lpstr>
      <vt:lpstr>Office Theme</vt:lpstr>
      <vt:lpstr>PowerPoint Presentation</vt:lpstr>
      <vt:lpstr>METROPOLIA INNOVAATIOPÄIVÄ</vt:lpstr>
      <vt:lpstr>PowerPoint Presentation</vt:lpstr>
      <vt:lpstr>TUOTEVÄYLÄ-palvelu</vt:lpstr>
      <vt:lpstr>Tuoteväylä-palvelu</vt:lpstr>
      <vt:lpstr>Mitä etsimme?</vt:lpstr>
      <vt:lpstr>Tuoteväylä-tiimit</vt:lpstr>
      <vt:lpstr>Mitä asiakas saa tuoteväylästä?</vt:lpstr>
      <vt:lpstr>Tuoteväylä-palvelu lukuina</vt:lpstr>
      <vt:lpstr>KIITOS!</vt:lpstr>
    </vt:vector>
  </TitlesOfParts>
  <Company>BOTH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Teemu Ollikainen</dc:creator>
  <cp:lastModifiedBy>Ulla Vehkaperä</cp:lastModifiedBy>
  <cp:revision>103</cp:revision>
  <cp:lastPrinted>2012-08-22T06:00:31Z</cp:lastPrinted>
  <dcterms:created xsi:type="dcterms:W3CDTF">2012-08-29T11:24:37Z</dcterms:created>
  <dcterms:modified xsi:type="dcterms:W3CDTF">2014-09-09T14:57:10Z</dcterms:modified>
</cp:coreProperties>
</file>