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59" r:id="rId3"/>
    <p:sldId id="294" r:id="rId4"/>
    <p:sldId id="301" r:id="rId5"/>
    <p:sldId id="300" r:id="rId6"/>
    <p:sldId id="296" r:id="rId7"/>
    <p:sldId id="297" r:id="rId8"/>
    <p:sldId id="298" r:id="rId9"/>
    <p:sldId id="29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ophisticated Business" id="{58BEDF31-0425-40C4-87B2-EBC1798A92EE}">
          <p14:sldIdLst>
            <p14:sldId id="258"/>
            <p14:sldId id="259"/>
            <p14:sldId id="294"/>
            <p14:sldId id="301"/>
            <p14:sldId id="300"/>
            <p14:sldId id="296"/>
            <p14:sldId id="297"/>
            <p14:sldId id="298"/>
            <p14:sldId id="29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C9B5"/>
    <a:srgbClr val="69685B"/>
    <a:srgbClr val="FE12ED"/>
    <a:srgbClr val="66A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71" autoAdjust="0"/>
  </p:normalViewPr>
  <p:slideViewPr>
    <p:cSldViewPr snapToGrid="0" snapToObjects="1">
      <p:cViewPr varScale="1">
        <p:scale>
          <a:sx n="70" d="100"/>
          <a:sy n="70" d="100"/>
        </p:scale>
        <p:origin x="-1326" y="-90"/>
      </p:cViewPr>
      <p:guideLst>
        <p:guide orient="horz" pos="933"/>
        <p:guide orient="horz" pos="2961"/>
        <p:guide pos="31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121" d="100"/>
          <a:sy n="121" d="100"/>
        </p:scale>
        <p:origin x="-498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89EDB-3FDD-4915-A3CE-62FA29C01A32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42649-1860-4D03-9360-22C2D8836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61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499FB-0CC7-453D-9493-CBDCD6D233E2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6A24B-926E-40EB-9E1B-5321DC377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94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7475" indent="-117475" algn="l" defTabSz="914400" rtl="0" eaLnBrk="1" latinLnBrk="0" hangingPunct="1">
      <a:lnSpc>
        <a:spcPct val="110000"/>
      </a:lnSpc>
      <a:buFont typeface="Arial" panose="020B0604020202020204" pitchFamily="34" charset="0"/>
      <a:buChar char="•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228600" indent="-111125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6075" indent="-117475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457200" indent="-111125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457200" indent="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gradFill>
          <a:gsLst>
            <a:gs pos="0">
              <a:schemeClr val="accent1"/>
            </a:gs>
            <a:gs pos="77000">
              <a:schemeClr val="accent1">
                <a:lumMod val="3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 bwMode="ltGray">
          <a:xfrm>
            <a:off x="-6350" y="12700"/>
            <a:ext cx="5994400" cy="6840538"/>
          </a:xfrm>
          <a:custGeom>
            <a:avLst/>
            <a:gdLst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6057900 w 6057900"/>
              <a:gd name="connsiteY2" fmla="*/ 0 h 6851650"/>
              <a:gd name="connsiteX3" fmla="*/ 1911350 w 6057900"/>
              <a:gd name="connsiteY3" fmla="*/ 0 h 6851650"/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84931 w 6057900"/>
              <a:gd name="connsiteY2" fmla="*/ 6840538 h 6851650"/>
              <a:gd name="connsiteX3" fmla="*/ 6057900 w 6057900"/>
              <a:gd name="connsiteY3" fmla="*/ 0 h 6851650"/>
              <a:gd name="connsiteX4" fmla="*/ 1911350 w 6057900"/>
              <a:gd name="connsiteY4" fmla="*/ 0 h 6851650"/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84931 w 6057900"/>
              <a:gd name="connsiteY2" fmla="*/ 6840538 h 6851650"/>
              <a:gd name="connsiteX3" fmla="*/ 6057900 w 6057900"/>
              <a:gd name="connsiteY3" fmla="*/ 0 h 6851650"/>
              <a:gd name="connsiteX4" fmla="*/ 1911350 w 6057900"/>
              <a:gd name="connsiteY4" fmla="*/ 0 h 6851650"/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84931 w 6057900"/>
              <a:gd name="connsiteY2" fmla="*/ 6840538 h 6851650"/>
              <a:gd name="connsiteX3" fmla="*/ 6057900 w 6057900"/>
              <a:gd name="connsiteY3" fmla="*/ 0 h 6851650"/>
              <a:gd name="connsiteX4" fmla="*/ 1911350 w 6057900"/>
              <a:gd name="connsiteY4" fmla="*/ 0 h 6851650"/>
              <a:gd name="connsiteX0" fmla="*/ 0 w 6057900"/>
              <a:gd name="connsiteY0" fmla="*/ 1117600 h 6840538"/>
              <a:gd name="connsiteX1" fmla="*/ 2381 w 6057900"/>
              <a:gd name="connsiteY1" fmla="*/ 6839744 h 6840538"/>
              <a:gd name="connsiteX2" fmla="*/ 84931 w 6057900"/>
              <a:gd name="connsiteY2" fmla="*/ 6840538 h 6840538"/>
              <a:gd name="connsiteX3" fmla="*/ 6057900 w 6057900"/>
              <a:gd name="connsiteY3" fmla="*/ 0 h 6840538"/>
              <a:gd name="connsiteX4" fmla="*/ 1911350 w 6057900"/>
              <a:gd name="connsiteY4" fmla="*/ 0 h 6840538"/>
              <a:gd name="connsiteX0" fmla="*/ 0 w 5994400"/>
              <a:gd name="connsiteY0" fmla="*/ 1117600 h 6840538"/>
              <a:gd name="connsiteX1" fmla="*/ 2381 w 5994400"/>
              <a:gd name="connsiteY1" fmla="*/ 6839744 h 6840538"/>
              <a:gd name="connsiteX2" fmla="*/ 84931 w 5994400"/>
              <a:gd name="connsiteY2" fmla="*/ 6840538 h 6840538"/>
              <a:gd name="connsiteX3" fmla="*/ 5994400 w 5994400"/>
              <a:gd name="connsiteY3" fmla="*/ 0 h 6840538"/>
              <a:gd name="connsiteX4" fmla="*/ 1911350 w 5994400"/>
              <a:gd name="connsiteY4" fmla="*/ 0 h 68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94400" h="6840538">
                <a:moveTo>
                  <a:pt x="0" y="1117600"/>
                </a:moveTo>
                <a:cubicBezTo>
                  <a:pt x="794" y="3024981"/>
                  <a:pt x="1587" y="4932363"/>
                  <a:pt x="2381" y="6839744"/>
                </a:cubicBezTo>
                <a:lnTo>
                  <a:pt x="84931" y="6840538"/>
                </a:lnTo>
                <a:lnTo>
                  <a:pt x="5994400" y="0"/>
                </a:lnTo>
                <a:lnTo>
                  <a:pt x="1911350" y="0"/>
                </a:lnTo>
              </a:path>
            </a:pathLst>
          </a:cu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>
                  <a:alpha val="35000"/>
                </a:schemeClr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755" y="1905001"/>
            <a:ext cx="7781756" cy="2225262"/>
          </a:xfrm>
        </p:spPr>
        <p:txBody>
          <a:bodyPr anchor="ctr"/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74703" y="4620890"/>
            <a:ext cx="7783445" cy="141577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Char char="​"/>
              <a:defRPr sz="2100" b="0">
                <a:solidFill>
                  <a:schemeClr val="accent1"/>
                </a:solidFill>
                <a:latin typeface="Franklin Gothic Demi Cond" panose="020B0706030402020204" pitchFamily="34" charset="0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678035" y="1732950"/>
            <a:ext cx="7780165" cy="2672550"/>
            <a:chOff x="914400" y="1732950"/>
            <a:chExt cx="7316788" cy="2672550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914400" y="1732950"/>
              <a:ext cx="73152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915988" y="4302313"/>
              <a:ext cx="7315200" cy="103187"/>
            </a:xfrm>
            <a:custGeom>
              <a:avLst/>
              <a:gdLst>
                <a:gd name="T0" fmla="*/ 0 w 4608"/>
                <a:gd name="T1" fmla="*/ 0 h 65"/>
                <a:gd name="T2" fmla="*/ 224 w 4608"/>
                <a:gd name="T3" fmla="*/ 0 h 65"/>
                <a:gd name="T4" fmla="*/ 286 w 4608"/>
                <a:gd name="T5" fmla="*/ 65 h 65"/>
                <a:gd name="T6" fmla="*/ 349 w 4608"/>
                <a:gd name="T7" fmla="*/ 0 h 65"/>
                <a:gd name="T8" fmla="*/ 4608 w 460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8" h="65">
                  <a:moveTo>
                    <a:pt x="0" y="0"/>
                  </a:moveTo>
                  <a:lnTo>
                    <a:pt x="224" y="0"/>
                  </a:lnTo>
                  <a:lnTo>
                    <a:pt x="286" y="65"/>
                  </a:lnTo>
                  <a:lnTo>
                    <a:pt x="349" y="0"/>
                  </a:lnTo>
                  <a:lnTo>
                    <a:pt x="4608" y="0"/>
                  </a:lnTo>
                </a:path>
              </a:pathLst>
            </a:custGeom>
            <a:noFill/>
            <a:ln w="952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891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">
    <p:bg>
      <p:bgPr>
        <a:gradFill>
          <a:gsLst>
            <a:gs pos="0">
              <a:schemeClr val="accent1"/>
            </a:gs>
            <a:gs pos="77000">
              <a:schemeClr val="accent1">
                <a:lumMod val="3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 bwMode="ltGray">
          <a:xfrm>
            <a:off x="-6350" y="12700"/>
            <a:ext cx="5994400" cy="6840538"/>
          </a:xfrm>
          <a:custGeom>
            <a:avLst/>
            <a:gdLst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6057900 w 6057900"/>
              <a:gd name="connsiteY2" fmla="*/ 0 h 6851650"/>
              <a:gd name="connsiteX3" fmla="*/ 1911350 w 6057900"/>
              <a:gd name="connsiteY3" fmla="*/ 0 h 6851650"/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84931 w 6057900"/>
              <a:gd name="connsiteY2" fmla="*/ 6840538 h 6851650"/>
              <a:gd name="connsiteX3" fmla="*/ 6057900 w 6057900"/>
              <a:gd name="connsiteY3" fmla="*/ 0 h 6851650"/>
              <a:gd name="connsiteX4" fmla="*/ 1911350 w 6057900"/>
              <a:gd name="connsiteY4" fmla="*/ 0 h 6851650"/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84931 w 6057900"/>
              <a:gd name="connsiteY2" fmla="*/ 6840538 h 6851650"/>
              <a:gd name="connsiteX3" fmla="*/ 6057900 w 6057900"/>
              <a:gd name="connsiteY3" fmla="*/ 0 h 6851650"/>
              <a:gd name="connsiteX4" fmla="*/ 1911350 w 6057900"/>
              <a:gd name="connsiteY4" fmla="*/ 0 h 6851650"/>
              <a:gd name="connsiteX0" fmla="*/ 0 w 6057900"/>
              <a:gd name="connsiteY0" fmla="*/ 1117600 h 6851650"/>
              <a:gd name="connsiteX1" fmla="*/ 0 w 6057900"/>
              <a:gd name="connsiteY1" fmla="*/ 6851650 h 6851650"/>
              <a:gd name="connsiteX2" fmla="*/ 84931 w 6057900"/>
              <a:gd name="connsiteY2" fmla="*/ 6840538 h 6851650"/>
              <a:gd name="connsiteX3" fmla="*/ 6057900 w 6057900"/>
              <a:gd name="connsiteY3" fmla="*/ 0 h 6851650"/>
              <a:gd name="connsiteX4" fmla="*/ 1911350 w 6057900"/>
              <a:gd name="connsiteY4" fmla="*/ 0 h 6851650"/>
              <a:gd name="connsiteX0" fmla="*/ 0 w 6057900"/>
              <a:gd name="connsiteY0" fmla="*/ 1117600 h 6840538"/>
              <a:gd name="connsiteX1" fmla="*/ 2381 w 6057900"/>
              <a:gd name="connsiteY1" fmla="*/ 6839744 h 6840538"/>
              <a:gd name="connsiteX2" fmla="*/ 84931 w 6057900"/>
              <a:gd name="connsiteY2" fmla="*/ 6840538 h 6840538"/>
              <a:gd name="connsiteX3" fmla="*/ 6057900 w 6057900"/>
              <a:gd name="connsiteY3" fmla="*/ 0 h 6840538"/>
              <a:gd name="connsiteX4" fmla="*/ 1911350 w 6057900"/>
              <a:gd name="connsiteY4" fmla="*/ 0 h 6840538"/>
              <a:gd name="connsiteX0" fmla="*/ 0 w 5994400"/>
              <a:gd name="connsiteY0" fmla="*/ 1117600 h 6840538"/>
              <a:gd name="connsiteX1" fmla="*/ 2381 w 5994400"/>
              <a:gd name="connsiteY1" fmla="*/ 6839744 h 6840538"/>
              <a:gd name="connsiteX2" fmla="*/ 84931 w 5994400"/>
              <a:gd name="connsiteY2" fmla="*/ 6840538 h 6840538"/>
              <a:gd name="connsiteX3" fmla="*/ 5994400 w 5994400"/>
              <a:gd name="connsiteY3" fmla="*/ 0 h 6840538"/>
              <a:gd name="connsiteX4" fmla="*/ 1911350 w 5994400"/>
              <a:gd name="connsiteY4" fmla="*/ 0 h 684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94400" h="6840538">
                <a:moveTo>
                  <a:pt x="0" y="1117600"/>
                </a:moveTo>
                <a:cubicBezTo>
                  <a:pt x="794" y="3024981"/>
                  <a:pt x="1587" y="4932363"/>
                  <a:pt x="2381" y="6839744"/>
                </a:cubicBezTo>
                <a:lnTo>
                  <a:pt x="84931" y="6840538"/>
                </a:lnTo>
                <a:lnTo>
                  <a:pt x="5994400" y="0"/>
                </a:lnTo>
                <a:lnTo>
                  <a:pt x="1911350" y="0"/>
                </a:lnTo>
              </a:path>
            </a:pathLst>
          </a:custGeom>
          <a:gradFill flip="none" rotWithShape="1">
            <a:gsLst>
              <a:gs pos="100000">
                <a:schemeClr val="accent1">
                  <a:alpha val="0"/>
                </a:schemeClr>
              </a:gs>
              <a:gs pos="0">
                <a:schemeClr val="accent1">
                  <a:alpha val="35000"/>
                </a:schemeClr>
              </a:gs>
            </a:gsLst>
            <a:lin ang="17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19" y="1905001"/>
            <a:ext cx="7773412" cy="2225262"/>
          </a:xfrm>
        </p:spPr>
        <p:txBody>
          <a:bodyPr anchor="ctr"/>
          <a:lstStyle>
            <a:lvl1pPr>
              <a:lnSpc>
                <a:spcPct val="95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85269" y="4620890"/>
            <a:ext cx="7775100" cy="141577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Char char="​"/>
              <a:defRPr sz="2100">
                <a:solidFill>
                  <a:schemeClr val="accent1"/>
                </a:solidFill>
                <a:latin typeface="Franklin Gothic Demi Cond" panose="020B0706030402020204" pitchFamily="34" charset="0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683581" y="1732950"/>
            <a:ext cx="7776838" cy="2672550"/>
            <a:chOff x="914400" y="1732950"/>
            <a:chExt cx="7316788" cy="2672550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914400" y="1732950"/>
              <a:ext cx="7315200" cy="0"/>
            </a:xfrm>
            <a:prstGeom prst="line">
              <a:avLst/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915988" y="4302313"/>
              <a:ext cx="7315200" cy="103187"/>
            </a:xfrm>
            <a:custGeom>
              <a:avLst/>
              <a:gdLst>
                <a:gd name="T0" fmla="*/ 0 w 4608"/>
                <a:gd name="T1" fmla="*/ 0 h 65"/>
                <a:gd name="T2" fmla="*/ 224 w 4608"/>
                <a:gd name="T3" fmla="*/ 0 h 65"/>
                <a:gd name="T4" fmla="*/ 286 w 4608"/>
                <a:gd name="T5" fmla="*/ 65 h 65"/>
                <a:gd name="T6" fmla="*/ 349 w 4608"/>
                <a:gd name="T7" fmla="*/ 0 h 65"/>
                <a:gd name="T8" fmla="*/ 4608 w 460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8" h="65">
                  <a:moveTo>
                    <a:pt x="0" y="0"/>
                  </a:moveTo>
                  <a:lnTo>
                    <a:pt x="224" y="0"/>
                  </a:lnTo>
                  <a:lnTo>
                    <a:pt x="286" y="65"/>
                  </a:lnTo>
                  <a:lnTo>
                    <a:pt x="349" y="0"/>
                  </a:lnTo>
                  <a:lnTo>
                    <a:pt x="4608" y="0"/>
                  </a:lnTo>
                </a:path>
              </a:pathLst>
            </a:custGeom>
            <a:noFill/>
            <a:ln w="9525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999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631" y="1905001"/>
            <a:ext cx="7775100" cy="2225262"/>
          </a:xfrm>
        </p:spPr>
        <p:txBody>
          <a:bodyPr anchor="ctr"/>
          <a:lstStyle>
            <a:lvl1pPr>
              <a:lnSpc>
                <a:spcPct val="95000"/>
              </a:lnSpc>
              <a:defRPr sz="4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83581" y="4620890"/>
            <a:ext cx="7776788" cy="141577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Char char="​"/>
              <a:defRPr sz="2100">
                <a:solidFill>
                  <a:schemeClr val="accent1"/>
                </a:solidFill>
                <a:latin typeface="Franklin Gothic Demi Cond" panose="020B0706030402020204" pitchFamily="34" charset="0"/>
              </a:defRPr>
            </a:lvl1pPr>
            <a:lvl2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  <a:lvl4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tx2">
                    <a:lumMod val="60000"/>
                    <a:lumOff val="40000"/>
                  </a:schemeClr>
                </a:solidFill>
              </a:defRPr>
            </a:lvl4pPr>
            <a:lvl5pPr marL="0" indent="0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Char char="​"/>
              <a:defRPr sz="1500">
                <a:solidFill>
                  <a:schemeClr val="tx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683631" y="1732950"/>
            <a:ext cx="7776788" cy="2672550"/>
            <a:chOff x="914400" y="1732950"/>
            <a:chExt cx="7316788" cy="2672550"/>
          </a:xfrm>
        </p:grpSpPr>
        <p:cxnSp>
          <p:nvCxnSpPr>
            <p:cNvPr id="11" name="Straight Connector 10"/>
            <p:cNvCxnSpPr/>
            <p:nvPr userDrawn="1"/>
          </p:nvCxnSpPr>
          <p:spPr>
            <a:xfrm>
              <a:off x="914400" y="1732950"/>
              <a:ext cx="7315200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915988" y="4302313"/>
              <a:ext cx="7315200" cy="103187"/>
            </a:xfrm>
            <a:custGeom>
              <a:avLst/>
              <a:gdLst>
                <a:gd name="T0" fmla="*/ 0 w 4608"/>
                <a:gd name="T1" fmla="*/ 0 h 65"/>
                <a:gd name="T2" fmla="*/ 224 w 4608"/>
                <a:gd name="T3" fmla="*/ 0 h 65"/>
                <a:gd name="T4" fmla="*/ 286 w 4608"/>
                <a:gd name="T5" fmla="*/ 65 h 65"/>
                <a:gd name="T6" fmla="*/ 349 w 4608"/>
                <a:gd name="T7" fmla="*/ 0 h 65"/>
                <a:gd name="T8" fmla="*/ 4608 w 4608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8" h="65">
                  <a:moveTo>
                    <a:pt x="0" y="0"/>
                  </a:moveTo>
                  <a:lnTo>
                    <a:pt x="224" y="0"/>
                  </a:lnTo>
                  <a:lnTo>
                    <a:pt x="286" y="65"/>
                  </a:lnTo>
                  <a:lnTo>
                    <a:pt x="349" y="0"/>
                  </a:lnTo>
                  <a:lnTo>
                    <a:pt x="4608" y="0"/>
                  </a:lnTo>
                </a:path>
              </a:pathLst>
            </a:custGeom>
            <a:noFill/>
            <a:ln w="95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999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 userDrawn="1"/>
        </p:nvSpPr>
        <p:spPr>
          <a:xfrm>
            <a:off x="-952500" y="2959100"/>
            <a:ext cx="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7" name="Text Placeholder 31"/>
          <p:cNvSpPr>
            <a:spLocks noGrp="1"/>
          </p:cNvSpPr>
          <p:nvPr>
            <p:ph type="body" sz="quarter" idx="10"/>
          </p:nvPr>
        </p:nvSpPr>
        <p:spPr>
          <a:xfrm>
            <a:off x="6167762" y="2904236"/>
            <a:ext cx="2301535" cy="2746756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defRPr lang="en-US" sz="1700" dirty="0" smtClean="0">
                <a:solidFill>
                  <a:schemeClr val="accent1"/>
                </a:solidFill>
                <a:latin typeface="Franklin Gothic Demi Cond" panose="020B0706030402020204" pitchFamily="34" charset="0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">
                <a:solidFill>
                  <a:schemeClr val="tx2"/>
                </a:solidFill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">
                <a:solidFill>
                  <a:schemeClr val="tx2"/>
                </a:solidFill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">
                <a:solidFill>
                  <a:schemeClr val="tx2"/>
                </a:solidFill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5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76656" y="2940812"/>
            <a:ext cx="4587802" cy="2946231"/>
          </a:xfrm>
        </p:spPr>
        <p:txBody>
          <a:bodyPr/>
          <a:lstStyle>
            <a:lvl1pPr marL="0" algn="r" defTabSz="914400" rtl="0" eaLnBrk="1" latinLnBrk="0" hangingPunct="1">
              <a:lnSpc>
                <a:spcPct val="70000"/>
              </a:lnSpc>
              <a:buNone/>
              <a:defRPr lang="en-US" sz="80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Edit text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5717219" y="2769833"/>
            <a:ext cx="0" cy="2881159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853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0" y="0"/>
            <a:ext cx="9144000" cy="6908105"/>
            <a:chOff x="0" y="0"/>
            <a:chExt cx="9144000" cy="6908105"/>
          </a:xfrm>
        </p:grpSpPr>
        <p:grpSp>
          <p:nvGrpSpPr>
            <p:cNvPr id="30" name="Group 29"/>
            <p:cNvGrpSpPr/>
            <p:nvPr userDrawn="1"/>
          </p:nvGrpSpPr>
          <p:grpSpPr>
            <a:xfrm>
              <a:off x="0" y="0"/>
              <a:ext cx="9144000" cy="6858000"/>
              <a:chOff x="0" y="0"/>
              <a:chExt cx="9144000" cy="6858000"/>
            </a:xfrm>
            <a:solidFill>
              <a:schemeClr val="bg1">
                <a:lumMod val="95000"/>
              </a:schemeClr>
            </a:solidFill>
          </p:grpSpPr>
          <p:sp>
            <p:nvSpPr>
              <p:cNvPr id="46" name="Rectangle 45"/>
              <p:cNvSpPr>
                <a:spLocks noChangeAspect="1"/>
              </p:cNvSpPr>
              <p:nvPr/>
            </p:nvSpPr>
            <p:spPr>
              <a:xfrm>
                <a:off x="0" y="0"/>
                <a:ext cx="685800" cy="685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26531"/>
                  </a:solidFill>
                </a:endParaRPr>
              </a:p>
            </p:txBody>
          </p:sp>
          <p:sp>
            <p:nvSpPr>
              <p:cNvPr id="47" name="Rectangle 46"/>
              <p:cNvSpPr>
                <a:spLocks noChangeAspect="1"/>
              </p:cNvSpPr>
              <p:nvPr/>
            </p:nvSpPr>
            <p:spPr>
              <a:xfrm>
                <a:off x="8458200" y="0"/>
                <a:ext cx="685800" cy="685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26531"/>
                  </a:solidFill>
                </a:endParaRPr>
              </a:p>
            </p:txBody>
          </p:sp>
          <p:sp>
            <p:nvSpPr>
              <p:cNvPr id="48" name="Rectangle 47"/>
              <p:cNvSpPr>
                <a:spLocks noChangeAspect="1"/>
              </p:cNvSpPr>
              <p:nvPr/>
            </p:nvSpPr>
            <p:spPr>
              <a:xfrm>
                <a:off x="0" y="0"/>
                <a:ext cx="8458200" cy="685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26531"/>
                  </a:solidFill>
                </a:endParaRPr>
              </a:p>
            </p:txBody>
          </p:sp>
          <p:sp>
            <p:nvSpPr>
              <p:cNvPr id="49" name="Rectangle 48"/>
              <p:cNvSpPr>
                <a:spLocks noChangeAspect="1"/>
              </p:cNvSpPr>
              <p:nvPr/>
            </p:nvSpPr>
            <p:spPr>
              <a:xfrm>
                <a:off x="0" y="6172200"/>
                <a:ext cx="9144000" cy="685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26531"/>
                  </a:solidFill>
                </a:endParaRPr>
              </a:p>
            </p:txBody>
          </p:sp>
        </p:grpSp>
        <p:cxnSp>
          <p:nvCxnSpPr>
            <p:cNvPr id="31" name="Straight Connector 30"/>
            <p:cNvCxnSpPr/>
            <p:nvPr userDrawn="1"/>
          </p:nvCxnSpPr>
          <p:spPr>
            <a:xfrm flipV="1">
              <a:off x="685800" y="0"/>
              <a:ext cx="0" cy="6858001"/>
            </a:xfrm>
            <a:prstGeom prst="line">
              <a:avLst/>
            </a:prstGeom>
            <a:ln w="3175">
              <a:solidFill>
                <a:srgbClr val="FF006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 flipV="1">
              <a:off x="8458200" y="0"/>
              <a:ext cx="0" cy="6858001"/>
            </a:xfrm>
            <a:prstGeom prst="line">
              <a:avLst/>
            </a:prstGeom>
            <a:ln w="3175">
              <a:solidFill>
                <a:srgbClr val="FF006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 userDrawn="1"/>
          </p:nvGrpSpPr>
          <p:grpSpPr>
            <a:xfrm>
              <a:off x="5715000" y="0"/>
              <a:ext cx="457200" cy="6908105"/>
              <a:chOff x="2956470" y="50104"/>
              <a:chExt cx="457200" cy="6858001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flipV="1">
                <a:off x="2956470" y="50104"/>
                <a:ext cx="0" cy="6858001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V="1">
                <a:off x="3413670" y="50104"/>
                <a:ext cx="0" cy="6858001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Straight Connector 33"/>
            <p:cNvCxnSpPr/>
            <p:nvPr userDrawn="1"/>
          </p:nvCxnSpPr>
          <p:spPr>
            <a:xfrm rot="5400000" flipV="1">
              <a:off x="4572000" y="-3886200"/>
              <a:ext cx="0" cy="9144000"/>
            </a:xfrm>
            <a:prstGeom prst="line">
              <a:avLst/>
            </a:prstGeom>
            <a:ln w="3175">
              <a:solidFill>
                <a:srgbClr val="FF006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/>
            <p:cNvGrpSpPr/>
            <p:nvPr userDrawn="1"/>
          </p:nvGrpSpPr>
          <p:grpSpPr>
            <a:xfrm>
              <a:off x="0" y="1143000"/>
              <a:ext cx="9144000" cy="914400"/>
              <a:chOff x="0" y="1143000"/>
              <a:chExt cx="9144000" cy="914400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rot="5400000" flipV="1">
                <a:off x="4572000" y="-2514600"/>
                <a:ext cx="0" cy="9144000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5400000" flipV="1">
                <a:off x="4572000" y="-3429000"/>
                <a:ext cx="0" cy="9144000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 userDrawn="1"/>
          </p:nvGrpSpPr>
          <p:grpSpPr>
            <a:xfrm>
              <a:off x="0" y="2971800"/>
              <a:ext cx="9144000" cy="914400"/>
              <a:chOff x="0" y="1143000"/>
              <a:chExt cx="9144000" cy="91440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 rot="5400000" flipV="1">
                <a:off x="4572000" y="-2514600"/>
                <a:ext cx="0" cy="9144000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5400000" flipV="1">
                <a:off x="4572000" y="-3429000"/>
                <a:ext cx="0" cy="9144000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 userDrawn="1"/>
          </p:nvGrpSpPr>
          <p:grpSpPr>
            <a:xfrm>
              <a:off x="0" y="4800602"/>
              <a:ext cx="9144000" cy="914400"/>
              <a:chOff x="0" y="1143000"/>
              <a:chExt cx="9144000" cy="91440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rot="5400000" flipV="1">
                <a:off x="4572000" y="-2514600"/>
                <a:ext cx="0" cy="9144000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 flipV="1">
                <a:off x="4572000" y="-3429000"/>
                <a:ext cx="0" cy="9144000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 userDrawn="1"/>
          </p:nvGrpSpPr>
          <p:grpSpPr>
            <a:xfrm>
              <a:off x="2971800" y="0"/>
              <a:ext cx="457200" cy="6908105"/>
              <a:chOff x="2956470" y="50104"/>
              <a:chExt cx="457200" cy="6858001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V="1">
                <a:off x="2956470" y="50104"/>
                <a:ext cx="0" cy="6858001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3413670" y="50104"/>
                <a:ext cx="0" cy="6858001"/>
              </a:xfrm>
              <a:prstGeom prst="line">
                <a:avLst/>
              </a:prstGeom>
              <a:ln w="3175">
                <a:solidFill>
                  <a:srgbClr val="FF0066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8886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827585" y="3429000"/>
            <a:ext cx="2321755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0"/>
          </p:nvPr>
        </p:nvSpPr>
        <p:spPr>
          <a:xfrm>
            <a:off x="6353908" y="3429000"/>
            <a:ext cx="2332892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1301262" y="3429000"/>
            <a:ext cx="2321755" cy="27495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301262" y="6407150"/>
            <a:ext cx="6738787" cy="450850"/>
          </a:xfrm>
        </p:spPr>
        <p:txBody>
          <a:bodyPr/>
          <a:lstStyle>
            <a:lvl1pPr>
              <a:lnSpc>
                <a:spcPct val="85000"/>
              </a:lnSpc>
              <a:buFontTx/>
              <a:buNone/>
              <a:defRPr sz="800" i="0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2pPr>
            <a:lvl3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3pPr>
            <a:lvl4pPr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85000"/>
              </a:lnSpc>
              <a:buFontTx/>
              <a:buNone/>
              <a:defRPr sz="800">
                <a:solidFill>
                  <a:schemeClr val="bg2"/>
                </a:solidFill>
                <a:latin typeface="+mn-lt"/>
              </a:defRPr>
            </a:lvl5pPr>
          </a:lstStyle>
          <a:p>
            <a:pPr lvl="0"/>
            <a:r>
              <a:rPr lang="en-US" dirty="0" smtClean="0"/>
              <a:t>Click to insert attribution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70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618130" y="2971800"/>
            <a:ext cx="2725270" cy="914399"/>
          </a:xfrm>
        </p:spPr>
        <p:txBody>
          <a:bodyPr anchor="t" anchorCtr="0">
            <a:noAutofit/>
          </a:bodyPr>
          <a:lstStyle>
            <a:lvl1pPr marL="0" indent="0">
              <a:lnSpc>
                <a:spcPts val="1700"/>
              </a:lnSpc>
              <a:buNone/>
              <a:defRPr sz="15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2948353"/>
            <a:ext cx="932330" cy="937839"/>
          </a:xfrm>
        </p:spPr>
        <p:txBody>
          <a:bodyPr anchor="t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>
                <a:solidFill>
                  <a:schemeClr val="accent2"/>
                </a:solidFill>
                <a:latin typeface="Franklin Gothic Demi Cond" panose="020B0706030402020204" pitchFamily="34" charset="0"/>
              </a:defRPr>
            </a:lvl1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85800" y="691051"/>
            <a:ext cx="7772400" cy="451948"/>
          </a:xfr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Franklin Gothic Demi Cond" panose="020B07060304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4" name="Text Placeholder 3"/>
          <p:cNvSpPr>
            <a:spLocks noGrp="1"/>
          </p:cNvSpPr>
          <p:nvPr>
            <p:ph type="body" sz="half" idx="29" hasCustomPrompt="1"/>
          </p:nvPr>
        </p:nvSpPr>
        <p:spPr>
          <a:xfrm>
            <a:off x="1618130" y="3886205"/>
            <a:ext cx="2725270" cy="914399"/>
          </a:xfrm>
        </p:spPr>
        <p:txBody>
          <a:bodyPr anchor="t" anchorCtr="0">
            <a:noAutofit/>
          </a:bodyPr>
          <a:lstStyle>
            <a:lvl1pPr marL="0" indent="0">
              <a:lnSpc>
                <a:spcPts val="1700"/>
              </a:lnSpc>
              <a:buNone/>
              <a:defRPr sz="15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95" name="Text Placeholder 29"/>
          <p:cNvSpPr>
            <a:spLocks noGrp="1"/>
          </p:cNvSpPr>
          <p:nvPr>
            <p:ph type="body" sz="quarter" idx="30" hasCustomPrompt="1"/>
          </p:nvPr>
        </p:nvSpPr>
        <p:spPr>
          <a:xfrm>
            <a:off x="685800" y="3862758"/>
            <a:ext cx="932330" cy="937839"/>
          </a:xfrm>
        </p:spPr>
        <p:txBody>
          <a:bodyPr anchor="t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>
                <a:solidFill>
                  <a:schemeClr val="accent2"/>
                </a:solidFill>
                <a:latin typeface="Franklin Gothic Demi Cond" panose="020B0706030402020204" pitchFamily="34" charset="0"/>
              </a:defRPr>
            </a:lvl1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96" name="Text Placeholder 3"/>
          <p:cNvSpPr>
            <a:spLocks noGrp="1"/>
          </p:cNvSpPr>
          <p:nvPr>
            <p:ph type="body" sz="half" idx="31" hasCustomPrompt="1"/>
          </p:nvPr>
        </p:nvSpPr>
        <p:spPr>
          <a:xfrm>
            <a:off x="1618130" y="4800610"/>
            <a:ext cx="2725270" cy="914399"/>
          </a:xfrm>
        </p:spPr>
        <p:txBody>
          <a:bodyPr anchor="t" anchorCtr="0">
            <a:noAutofit/>
          </a:bodyPr>
          <a:lstStyle>
            <a:lvl1pPr marL="0" indent="0">
              <a:lnSpc>
                <a:spcPts val="1700"/>
              </a:lnSpc>
              <a:buNone/>
              <a:defRPr sz="15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97" name="Text Placeholder 29"/>
          <p:cNvSpPr>
            <a:spLocks noGrp="1"/>
          </p:cNvSpPr>
          <p:nvPr>
            <p:ph type="body" sz="quarter" idx="32" hasCustomPrompt="1"/>
          </p:nvPr>
        </p:nvSpPr>
        <p:spPr>
          <a:xfrm>
            <a:off x="685800" y="4777163"/>
            <a:ext cx="932330" cy="937839"/>
          </a:xfrm>
        </p:spPr>
        <p:txBody>
          <a:bodyPr anchor="t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>
                <a:solidFill>
                  <a:schemeClr val="accent2"/>
                </a:solidFill>
                <a:latin typeface="Franklin Gothic Demi Cond" panose="020B0706030402020204" pitchFamily="34" charset="0"/>
              </a:defRPr>
            </a:lvl1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98" name="Text Placeholder 3"/>
          <p:cNvSpPr>
            <a:spLocks noGrp="1"/>
          </p:cNvSpPr>
          <p:nvPr>
            <p:ph type="body" sz="half" idx="33" hasCustomPrompt="1"/>
          </p:nvPr>
        </p:nvSpPr>
        <p:spPr>
          <a:xfrm>
            <a:off x="5732930" y="2971800"/>
            <a:ext cx="2725270" cy="914399"/>
          </a:xfrm>
        </p:spPr>
        <p:txBody>
          <a:bodyPr anchor="t" anchorCtr="0">
            <a:noAutofit/>
          </a:bodyPr>
          <a:lstStyle>
            <a:lvl1pPr marL="0" indent="0">
              <a:lnSpc>
                <a:spcPts val="1700"/>
              </a:lnSpc>
              <a:buNone/>
              <a:defRPr sz="15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99" name="Text Placeholder 29"/>
          <p:cNvSpPr>
            <a:spLocks noGrp="1"/>
          </p:cNvSpPr>
          <p:nvPr>
            <p:ph type="body" sz="quarter" idx="34" hasCustomPrompt="1"/>
          </p:nvPr>
        </p:nvSpPr>
        <p:spPr>
          <a:xfrm>
            <a:off x="4800600" y="2948353"/>
            <a:ext cx="932330" cy="937839"/>
          </a:xfrm>
        </p:spPr>
        <p:txBody>
          <a:bodyPr anchor="t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>
                <a:solidFill>
                  <a:schemeClr val="accent2"/>
                </a:solidFill>
                <a:latin typeface="Franklin Gothic Demi Cond" panose="020B0706030402020204" pitchFamily="34" charset="0"/>
              </a:defRPr>
            </a:lvl1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100" name="Text Placeholder 3"/>
          <p:cNvSpPr>
            <a:spLocks noGrp="1"/>
          </p:cNvSpPr>
          <p:nvPr>
            <p:ph type="body" sz="half" idx="35" hasCustomPrompt="1"/>
          </p:nvPr>
        </p:nvSpPr>
        <p:spPr>
          <a:xfrm>
            <a:off x="5732930" y="3886205"/>
            <a:ext cx="2725270" cy="914399"/>
          </a:xfrm>
        </p:spPr>
        <p:txBody>
          <a:bodyPr anchor="t" anchorCtr="0">
            <a:noAutofit/>
          </a:bodyPr>
          <a:lstStyle>
            <a:lvl1pPr marL="0" indent="0">
              <a:lnSpc>
                <a:spcPts val="1700"/>
              </a:lnSpc>
              <a:buNone/>
              <a:defRPr sz="15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101" name="Text Placeholder 29"/>
          <p:cNvSpPr>
            <a:spLocks noGrp="1"/>
          </p:cNvSpPr>
          <p:nvPr>
            <p:ph type="body" sz="quarter" idx="36" hasCustomPrompt="1"/>
          </p:nvPr>
        </p:nvSpPr>
        <p:spPr>
          <a:xfrm>
            <a:off x="4800600" y="3862758"/>
            <a:ext cx="932330" cy="937839"/>
          </a:xfrm>
        </p:spPr>
        <p:txBody>
          <a:bodyPr anchor="t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>
                <a:solidFill>
                  <a:schemeClr val="accent2"/>
                </a:solidFill>
                <a:latin typeface="Franklin Gothic Demi Cond" panose="020B0706030402020204" pitchFamily="34" charset="0"/>
              </a:defRPr>
            </a:lvl1pPr>
          </a:lstStyle>
          <a:p>
            <a:pPr lvl="0"/>
            <a:r>
              <a:rPr lang="en-US" dirty="0" smtClean="0"/>
              <a:t>##</a:t>
            </a:r>
          </a:p>
        </p:txBody>
      </p:sp>
      <p:sp>
        <p:nvSpPr>
          <p:cNvPr id="102" name="Text Placeholder 3"/>
          <p:cNvSpPr>
            <a:spLocks noGrp="1"/>
          </p:cNvSpPr>
          <p:nvPr>
            <p:ph type="body" sz="half" idx="37" hasCustomPrompt="1"/>
          </p:nvPr>
        </p:nvSpPr>
        <p:spPr>
          <a:xfrm>
            <a:off x="5732930" y="4800610"/>
            <a:ext cx="2725270" cy="914399"/>
          </a:xfrm>
        </p:spPr>
        <p:txBody>
          <a:bodyPr anchor="t" anchorCtr="0">
            <a:noAutofit/>
          </a:bodyPr>
          <a:lstStyle>
            <a:lvl1pPr marL="0" indent="0">
              <a:lnSpc>
                <a:spcPts val="1700"/>
              </a:lnSpc>
              <a:buNone/>
              <a:defRPr sz="15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section title</a:t>
            </a:r>
          </a:p>
        </p:txBody>
      </p:sp>
      <p:sp>
        <p:nvSpPr>
          <p:cNvPr id="103" name="Text Placeholder 29"/>
          <p:cNvSpPr>
            <a:spLocks noGrp="1"/>
          </p:cNvSpPr>
          <p:nvPr>
            <p:ph type="body" sz="quarter" idx="38" hasCustomPrompt="1"/>
          </p:nvPr>
        </p:nvSpPr>
        <p:spPr>
          <a:xfrm>
            <a:off x="4800600" y="4777163"/>
            <a:ext cx="932330" cy="937839"/>
          </a:xfrm>
        </p:spPr>
        <p:txBody>
          <a:bodyPr anchor="t" anchorCtr="0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000">
                <a:solidFill>
                  <a:schemeClr val="accent2"/>
                </a:solidFill>
                <a:latin typeface="Franklin Gothic Demi Cond" panose="020B0706030402020204" pitchFamily="34" charset="0"/>
              </a:defRPr>
            </a:lvl1pPr>
          </a:lstStyle>
          <a:p>
            <a:pPr lvl="0"/>
            <a:r>
              <a:rPr lang="en-US" dirty="0" smtClean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3850515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5"/>
          </p:nvPr>
        </p:nvSpPr>
        <p:spPr>
          <a:xfrm>
            <a:off x="685800" y="2971800"/>
            <a:ext cx="3657600" cy="27432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5" name="Content Placeholder 13"/>
          <p:cNvSpPr>
            <a:spLocks noGrp="1"/>
          </p:cNvSpPr>
          <p:nvPr>
            <p:ph sz="quarter" idx="16"/>
          </p:nvPr>
        </p:nvSpPr>
        <p:spPr>
          <a:xfrm>
            <a:off x="4800600" y="2971800"/>
            <a:ext cx="3657600" cy="27432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85800" y="691051"/>
            <a:ext cx="7772400" cy="451948"/>
          </a:xfr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Franklin Gothic Demi Cond" panose="020B07060304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33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685800" y="2971800"/>
            <a:ext cx="5029200" cy="2743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6172200" y="2971800"/>
            <a:ext cx="22860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85800" y="691051"/>
            <a:ext cx="7772400" cy="451948"/>
          </a:xfr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Franklin Gothic Demi Cond" panose="020B07060304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096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685800" y="2971800"/>
            <a:ext cx="2286000" cy="2743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3429000" y="2971800"/>
            <a:ext cx="5029200" cy="2743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4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85800" y="691051"/>
            <a:ext cx="7772400" cy="451948"/>
          </a:xfr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Franklin Gothic Demi Cond" panose="020B07060304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754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5"/>
          </p:nvPr>
        </p:nvSpPr>
        <p:spPr>
          <a:xfrm>
            <a:off x="685800" y="2971800"/>
            <a:ext cx="2286000" cy="2743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37"/>
          <p:cNvSpPr>
            <a:spLocks noGrp="1"/>
          </p:cNvSpPr>
          <p:nvPr>
            <p:ph sz="quarter" idx="16"/>
          </p:nvPr>
        </p:nvSpPr>
        <p:spPr>
          <a:xfrm>
            <a:off x="3429000" y="2971800"/>
            <a:ext cx="22860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0" name="Content Placeholder 37"/>
          <p:cNvSpPr>
            <a:spLocks noGrp="1"/>
          </p:cNvSpPr>
          <p:nvPr>
            <p:ph sz="quarter" idx="17"/>
          </p:nvPr>
        </p:nvSpPr>
        <p:spPr>
          <a:xfrm>
            <a:off x="6172200" y="2971800"/>
            <a:ext cx="22860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1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85800" y="691051"/>
            <a:ext cx="7772400" cy="451948"/>
          </a:xfr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Franklin Gothic Demi Cond" panose="020B07060304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5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76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85800" y="691051"/>
            <a:ext cx="7772400" cy="451948"/>
          </a:xfr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Franklin Gothic Demi Cond" panose="020B07060304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9678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85800" y="691051"/>
            <a:ext cx="7772400" cy="451948"/>
          </a:xfr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Franklin Gothic Demi Cond" panose="020B07060304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hart Placeholder 3"/>
          <p:cNvSpPr>
            <a:spLocks noGrp="1"/>
          </p:cNvSpPr>
          <p:nvPr userDrawn="1">
            <p:ph type="chart" sz="quarter" idx="29" hasCustomPrompt="1"/>
          </p:nvPr>
        </p:nvSpPr>
        <p:spPr>
          <a:xfrm>
            <a:off x="685800" y="2057400"/>
            <a:ext cx="7772400" cy="4000500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insert chart from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0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8165123" y="6589187"/>
            <a:ext cx="293077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/>
            <a:fld id="{12EB7FDA-3CFA-48E9-9A35-E50E94D3505F}" type="slidenum">
              <a:rPr lang="en-US" sz="80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pPr algn="r"/>
              <a:t>‹#›</a:t>
            </a:fld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6564565"/>
            <a:ext cx="5029200" cy="147733"/>
          </a:xfrm>
        </p:spPr>
        <p:txBody>
          <a:bodyPr wrap="square" anchor="b">
            <a:spAutoFit/>
          </a:bodyPr>
          <a:lstStyle>
            <a:lvl1pPr>
              <a:defRPr sz="800" baseline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insert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20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142999"/>
            <a:ext cx="7772400" cy="91440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 smtClean="0"/>
              <a:t>click to edit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71801"/>
            <a:ext cx="7772400" cy="27432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err="1" smtClean="0"/>
              <a:t>Lkweng</a:t>
            </a:r>
            <a:endParaRPr lang="en-US" dirty="0" smtClean="0"/>
          </a:p>
          <a:p>
            <a:pPr lvl="6"/>
            <a:r>
              <a:rPr lang="en-US" dirty="0" smtClean="0"/>
              <a:t>;</a:t>
            </a:r>
            <a:r>
              <a:rPr lang="en-US" dirty="0" err="1" smtClean="0"/>
              <a:t>krweng’lk</a:t>
            </a:r>
            <a:endParaRPr lang="en-US" dirty="0" smtClean="0"/>
          </a:p>
          <a:p>
            <a:pPr lvl="7"/>
            <a:r>
              <a:rPr lang="en-US" dirty="0" err="1" smtClean="0"/>
              <a:t>Perign</a:t>
            </a:r>
            <a:endParaRPr lang="en-US" dirty="0" smtClean="0"/>
          </a:p>
          <a:p>
            <a:pPr lvl="8"/>
            <a:r>
              <a:rPr lang="en-US" dirty="0" smtClean="0"/>
              <a:t>;</a:t>
            </a:r>
            <a:r>
              <a:rPr lang="en-US" dirty="0" err="1" smtClean="0"/>
              <a:t>kwegn</a:t>
            </a:r>
            <a:r>
              <a:rPr lang="en-US" dirty="0" smtClean="0"/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377729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5" r:id="rId3"/>
    <p:sldLayoutId id="2147483652" r:id="rId4"/>
    <p:sldLayoutId id="2147483654" r:id="rId5"/>
    <p:sldLayoutId id="2147483651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6" r:id="rId13"/>
    <p:sldLayoutId id="2147483665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600"/>
        </a:spcBef>
        <a:spcAft>
          <a:spcPts val="1200"/>
        </a:spcAft>
        <a:buFont typeface="Arial" panose="020B0604020202020204" pitchFamily="34" charset="0"/>
        <a:buChar char="​"/>
        <a:defRPr sz="1600" b="0" i="0" kern="1200">
          <a:solidFill>
            <a:schemeClr val="accent4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tx2"/>
          </a:solidFill>
          <a:latin typeface="+mn-lt"/>
          <a:ea typeface="+mn-ea"/>
          <a:cs typeface="+mn-cs"/>
        </a:defRPr>
      </a:lvl3pPr>
      <a:lvl4pPr marL="169863" indent="-169863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Wingdings" panose="05000000000000000000" pitchFamily="2" charset="2"/>
        <a:buChar char="§"/>
        <a:defRPr sz="11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346075" indent="-176213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sz="11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Char char="​"/>
        <a:defRPr sz="1100" b="1" kern="1200">
          <a:solidFill>
            <a:schemeClr val="bg2"/>
          </a:solidFill>
          <a:latin typeface="+mj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bg2"/>
          </a:solidFill>
          <a:latin typeface="+mj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accent1"/>
          </a:solidFill>
          <a:latin typeface="+mj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Char char="​"/>
        <a:defRPr sz="1100" kern="1200">
          <a:solidFill>
            <a:schemeClr val="accent3"/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sensors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Presenters</a:t>
            </a:r>
          </a:p>
          <a:p>
            <a:pPr lvl="1"/>
            <a:r>
              <a:rPr lang="en-US" dirty="0" err="1" smtClean="0"/>
              <a:t>Joonas</a:t>
            </a:r>
            <a:r>
              <a:rPr lang="en-US" dirty="0" smtClean="0"/>
              <a:t> Virtanen</a:t>
            </a:r>
          </a:p>
          <a:p>
            <a:pPr lvl="1"/>
            <a:r>
              <a:rPr lang="en-US" dirty="0" smtClean="0"/>
              <a:t>Vu Nguyen							08 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75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Physical principles of pressure sensing 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01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8"/>
          </p:nvPr>
        </p:nvSpPr>
        <p:spPr/>
        <p:txBody>
          <a:bodyPr/>
          <a:lstStyle/>
          <a:p>
            <a:r>
              <a:rPr lang="en-US" smtClean="0"/>
              <a:t>table of contents</a:t>
            </a:r>
            <a:endParaRPr lang="en-US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sz="half" idx="29"/>
          </p:nvPr>
        </p:nvSpPr>
        <p:spPr/>
        <p:txBody>
          <a:bodyPr/>
          <a:lstStyle/>
          <a:p>
            <a:r>
              <a:rPr lang="en-US" dirty="0" smtClean="0"/>
              <a:t>Typical characteristics of piezoelectric transducers</a:t>
            </a:r>
            <a:endParaRPr lang="en-US" dirty="0"/>
          </a:p>
        </p:txBody>
      </p:sp>
      <p:sp>
        <p:nvSpPr>
          <p:cNvPr id="46" name="Text Placeholder 4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mtClean="0"/>
              <a:t>02</a:t>
            </a:r>
            <a:endParaRPr lang="en-US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half" idx="31"/>
          </p:nvPr>
        </p:nvSpPr>
        <p:spPr/>
        <p:txBody>
          <a:bodyPr/>
          <a:lstStyle/>
          <a:p>
            <a:r>
              <a:rPr lang="en-US" dirty="0" smtClean="0"/>
              <a:t>Applications of pressure sensors</a:t>
            </a:r>
            <a:endParaRPr lang="en-US" dirty="0"/>
          </a:p>
        </p:txBody>
      </p:sp>
      <p:sp>
        <p:nvSpPr>
          <p:cNvPr id="48" name="Text Placeholder 4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mtClean="0"/>
              <a:t>03</a:t>
            </a:r>
            <a:endParaRPr lang="en-US" dirty="0"/>
          </a:p>
        </p:txBody>
      </p:sp>
      <p:sp>
        <p:nvSpPr>
          <p:cNvPr id="75" name="Text Placeholder 74"/>
          <p:cNvSpPr>
            <a:spLocks noGrp="1"/>
          </p:cNvSpPr>
          <p:nvPr>
            <p:ph type="body" sz="half" idx="33"/>
          </p:nvPr>
        </p:nvSpPr>
        <p:spPr/>
        <p:txBody>
          <a:bodyPr/>
          <a:lstStyle/>
          <a:p>
            <a:r>
              <a:rPr lang="en-US" dirty="0" smtClean="0"/>
              <a:t>Interface electronic circuits</a:t>
            </a:r>
          </a:p>
          <a:p>
            <a:endParaRPr lang="en-US" dirty="0"/>
          </a:p>
        </p:txBody>
      </p:sp>
      <p:sp>
        <p:nvSpPr>
          <p:cNvPr id="76" name="Text Placeholder 75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mtClean="0"/>
              <a:t>04</a:t>
            </a:r>
            <a:endParaRPr lang="en-US" dirty="0"/>
          </a:p>
        </p:txBody>
      </p:sp>
      <p:sp>
        <p:nvSpPr>
          <p:cNvPr id="77" name="Text Placeholder 76"/>
          <p:cNvSpPr>
            <a:spLocks noGrp="1"/>
          </p:cNvSpPr>
          <p:nvPr>
            <p:ph type="body" sz="half" idx="35"/>
          </p:nvPr>
        </p:nvSpPr>
        <p:spPr/>
        <p:txBody>
          <a:bodyPr/>
          <a:lstStyle/>
          <a:p>
            <a:r>
              <a:rPr lang="en-US" dirty="0" smtClean="0"/>
              <a:t>Materials and manufacturing technologies</a:t>
            </a:r>
          </a:p>
          <a:p>
            <a:endParaRPr lang="en-US" dirty="0"/>
          </a:p>
        </p:txBody>
      </p:sp>
      <p:sp>
        <p:nvSpPr>
          <p:cNvPr id="78" name="Text Placeholder 77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mtClean="0"/>
              <a:t>05</a:t>
            </a:r>
            <a:endParaRPr lang="en-US" dirty="0"/>
          </a:p>
        </p:txBody>
      </p:sp>
      <p:sp>
        <p:nvSpPr>
          <p:cNvPr id="80" name="Text Placeholder 79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3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798"/>
            <a:ext cx="7772400" cy="914402"/>
          </a:xfrm>
        </p:spPr>
        <p:txBody>
          <a:bodyPr/>
          <a:lstStyle/>
          <a:p>
            <a:r>
              <a:rPr lang="en-US" dirty="0" smtClean="0"/>
              <a:t>Physical principles of pressure sensing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" y="1446663"/>
            <a:ext cx="7543800" cy="4885898"/>
          </a:xfrm>
        </p:spPr>
        <p:txBody>
          <a:bodyPr/>
          <a:lstStyle/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Static pressure: defined as the force exerted perpendicularly on a unit area</a:t>
            </a:r>
          </a:p>
          <a:p>
            <a:pPr lvl="2">
              <a:buNone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171450" lvl="2" indent="-171450">
              <a:buFont typeface="Wingdings" panose="05000000000000000000" pitchFamily="2" charset="2"/>
              <a:buChar char="§"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Volume pressure: defined as mass per unit volume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endParaRPr lang="en-US" sz="1200" dirty="0" smtClean="0"/>
          </a:p>
          <a:p>
            <a:pPr lvl="2">
              <a:buNone/>
            </a:pPr>
            <a:endParaRPr lang="en-US" sz="1200" dirty="0" smtClean="0"/>
          </a:p>
          <a:p>
            <a:pPr lvl="2">
              <a:buNone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Liquid pressure: </a:t>
            </a:r>
            <a:r>
              <a:rPr lang="en-US" sz="1200" dirty="0" err="1" smtClean="0"/>
              <a:t>e.g</a:t>
            </a:r>
            <a:r>
              <a:rPr lang="en-US" sz="1200" dirty="0" smtClean="0"/>
              <a:t> a person lies inside then bathtub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94325"/>
            <a:ext cx="4238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" y="3804313"/>
            <a:ext cx="21145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113576"/>
            <a:ext cx="41624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418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798"/>
            <a:ext cx="7772400" cy="914402"/>
          </a:xfrm>
        </p:spPr>
        <p:txBody>
          <a:bodyPr/>
          <a:lstStyle/>
          <a:p>
            <a:r>
              <a:rPr lang="en-US" dirty="0" smtClean="0"/>
              <a:t>Typical characteristics of piezoelectric transducers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" y="1446663"/>
            <a:ext cx="7543800" cy="4885898"/>
          </a:xfrm>
        </p:spPr>
        <p:txBody>
          <a:bodyPr/>
          <a:lstStyle/>
          <a:p>
            <a:pPr marL="171450" lvl="2" indent="-171450">
              <a:buFont typeface="Wingdings" panose="05000000000000000000" pitchFamily="2" charset="2"/>
              <a:buChar char="§"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Transfer function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lvl="2">
              <a:buNone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Sensitivity: the change in output resulting from a change in input</a:t>
            </a:r>
          </a:p>
          <a:p>
            <a:pPr lvl="2">
              <a:buNone/>
            </a:pPr>
            <a:r>
              <a:rPr lang="en-US" sz="1200" dirty="0" smtClean="0"/>
              <a:t>-33pC/bar</a:t>
            </a:r>
            <a:endParaRPr lang="en-US" sz="1200" dirty="0" smtClean="0"/>
          </a:p>
          <a:p>
            <a:pPr marL="171450" lvl="2" indent="-171450">
              <a:buFontTx/>
              <a:buChar char="-"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Operating temperature range: </a:t>
            </a:r>
          </a:p>
          <a:p>
            <a:pPr lvl="2">
              <a:buNone/>
            </a:pPr>
            <a:r>
              <a:rPr lang="en-US" sz="1200" dirty="0" smtClean="0"/>
              <a:t>-20 to 350 degrees</a:t>
            </a:r>
          </a:p>
          <a:p>
            <a:pPr lvl="2">
              <a:buNone/>
            </a:pPr>
            <a:endParaRPr lang="en-US" sz="1200" dirty="0" smtClean="0"/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Measuring range: </a:t>
            </a:r>
          </a:p>
          <a:p>
            <a:pPr lvl="2">
              <a:buNone/>
            </a:pPr>
            <a:r>
              <a:rPr lang="en-US" sz="1200" dirty="0" smtClean="0"/>
              <a:t>0 to 300 bar (non-SI unit, like Pa)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endParaRPr lang="en-US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46963"/>
            <a:ext cx="28860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198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798"/>
            <a:ext cx="7772400" cy="914402"/>
          </a:xfrm>
        </p:spPr>
        <p:txBody>
          <a:bodyPr/>
          <a:lstStyle/>
          <a:p>
            <a:r>
              <a:rPr lang="en-US" dirty="0" smtClean="0"/>
              <a:t>Applications of pressure sensors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685800" y="1256447"/>
            <a:ext cx="3657600" cy="5226240"/>
          </a:xfrm>
        </p:spPr>
        <p:txBody>
          <a:bodyPr/>
          <a:lstStyle/>
          <a:p>
            <a:pPr lvl="2">
              <a:buNone/>
            </a:pPr>
            <a:endParaRPr lang="en-US" dirty="0"/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Touch screen devices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Automotive industry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Biomedical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Aviation</a:t>
            </a:r>
          </a:p>
          <a:p>
            <a:pPr marL="171450" lvl="2" indent="-171450">
              <a:buFont typeface="Wingdings" panose="05000000000000000000" pitchFamily="2" charset="2"/>
              <a:buChar char="§"/>
            </a:pPr>
            <a:r>
              <a:rPr lang="en-US" sz="1200" dirty="0" smtClean="0"/>
              <a:t>Marine industry</a:t>
            </a:r>
          </a:p>
          <a:p>
            <a:pPr marL="171450" lvl="2" indent="-171450"/>
            <a:endParaRPr lang="en-US" dirty="0" smtClean="0"/>
          </a:p>
        </p:txBody>
      </p:sp>
      <p:pic>
        <p:nvPicPr>
          <p:cNvPr id="1026" name="Picture 2" descr="C:\Users\vunguyen\Downloads\prodfiles_0005921_Pressure-Sensors-ap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764" y="1480174"/>
            <a:ext cx="2753435" cy="213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21" y="1480174"/>
            <a:ext cx="2973313" cy="21364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20" y="3985146"/>
            <a:ext cx="2973314" cy="2361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764" y="3985146"/>
            <a:ext cx="2753434" cy="236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51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5536" y="188720"/>
            <a:ext cx="3456384" cy="1872127"/>
          </a:xfrm>
        </p:spPr>
        <p:txBody>
          <a:bodyPr/>
          <a:lstStyle/>
          <a:p>
            <a:r>
              <a:rPr lang="en-US" sz="1800" dirty="0"/>
              <a:t>Interface electronic </a:t>
            </a:r>
            <a:r>
              <a:rPr lang="en-US" sz="1800" dirty="0" smtClean="0"/>
              <a:t>circuit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 typical  piezoelectric </a:t>
            </a:r>
            <a:r>
              <a:rPr lang="en-US" sz="4000" dirty="0" err="1"/>
              <a:t>PiezoStar</a:t>
            </a:r>
            <a:r>
              <a:rPr lang="en-US" dirty="0" smtClean="0"/>
              <a:t> pressure sensor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7"/>
          </p:nvPr>
        </p:nvSpPr>
        <p:spPr>
          <a:xfrm>
            <a:off x="4532164" y="2924944"/>
            <a:ext cx="3732228" cy="2743200"/>
          </a:xfrm>
        </p:spPr>
        <p:txBody>
          <a:bodyPr/>
          <a:lstStyle/>
          <a:p>
            <a:pPr lvl="2">
              <a:buNone/>
            </a:pPr>
            <a:r>
              <a:rPr lang="en-US" sz="1200" dirty="0"/>
              <a:t>The pressure sensor input variants about the pressure, temperature and material. </a:t>
            </a:r>
            <a:endParaRPr lang="en-US" sz="1200" dirty="0" smtClean="0"/>
          </a:p>
          <a:p>
            <a:pPr lvl="2">
              <a:buNone/>
            </a:pPr>
            <a:r>
              <a:rPr lang="en-US" sz="1200" dirty="0" smtClean="0"/>
              <a:t>The </a:t>
            </a:r>
            <a:r>
              <a:rPr lang="en-US" sz="1200" dirty="0"/>
              <a:t>input bias currents of this type of amplifier is usually below 100 </a:t>
            </a:r>
            <a:r>
              <a:rPr lang="en-US" sz="1200" dirty="0" err="1"/>
              <a:t>pA</a:t>
            </a:r>
            <a:r>
              <a:rPr lang="en-US" sz="1200" dirty="0"/>
              <a:t>, it should be fine as long as the feedback resistor value is below 1 GΩ. Specified </a:t>
            </a:r>
            <a:r>
              <a:rPr lang="en-US" sz="1200" dirty="0" smtClean="0"/>
              <a:t>voltage </a:t>
            </a:r>
            <a:r>
              <a:rPr lang="en-US" sz="1200" dirty="0"/>
              <a:t>for all standard ICP sensors and amplifiers is generally within the range of 18 to 30 volts</a:t>
            </a:r>
            <a:r>
              <a:rPr lang="en-US" sz="1200" dirty="0" smtClean="0"/>
              <a:t>.</a:t>
            </a:r>
          </a:p>
          <a:p>
            <a:pPr lvl="2">
              <a:buNone/>
            </a:pPr>
            <a:r>
              <a:rPr lang="en-US" sz="1200" dirty="0"/>
              <a:t>The signal is converted to digital signal with an A/D converter. </a:t>
            </a:r>
            <a:endParaRPr lang="en-US" sz="1200" dirty="0" smtClean="0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2411760" y="6182552"/>
            <a:ext cx="1229008" cy="66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 rot="5400000">
            <a:off x="3702801" y="3506111"/>
            <a:ext cx="1229008" cy="66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 rot="5400000">
            <a:off x="3702801" y="5162295"/>
            <a:ext cx="1229008" cy="66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4860032" y="6182554"/>
            <a:ext cx="1229008" cy="66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6854108" y="6192083"/>
            <a:ext cx="1229008" cy="66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323528" y="6182553"/>
            <a:ext cx="1229008" cy="66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Content Placeholder 10"/>
          <p:cNvSpPr>
            <a:spLocks noGrp="1"/>
          </p:cNvSpPr>
          <p:nvPr>
            <p:ph sz="quarter" idx="16"/>
          </p:nvPr>
        </p:nvSpPr>
        <p:spPr>
          <a:xfrm>
            <a:off x="255368" y="2852936"/>
            <a:ext cx="3926034" cy="3024336"/>
          </a:xfrm>
        </p:spPr>
        <p:txBody>
          <a:bodyPr/>
          <a:lstStyle/>
          <a:p>
            <a:pPr lvl="2"/>
            <a:r>
              <a:rPr lang="en-US" sz="1200" dirty="0"/>
              <a:t>Piezoelectric sensor component includes a microchip which sends </a:t>
            </a:r>
            <a:r>
              <a:rPr lang="en-US" sz="1200" dirty="0" smtClean="0"/>
              <a:t>information that can </a:t>
            </a:r>
            <a:r>
              <a:rPr lang="en-US" sz="1200" dirty="0"/>
              <a:t>be collected by using voltmeter. </a:t>
            </a:r>
            <a:endParaRPr lang="en-US" sz="1200" dirty="0" smtClean="0"/>
          </a:p>
          <a:p>
            <a:pPr lvl="2"/>
            <a:r>
              <a:rPr lang="en-US" sz="1200" dirty="0" smtClean="0"/>
              <a:t>In </a:t>
            </a:r>
            <a:r>
              <a:rPr lang="en-US" sz="1200" dirty="0" err="1" smtClean="0"/>
              <a:t>PiezoStar</a:t>
            </a:r>
            <a:r>
              <a:rPr lang="en-US" sz="1200" dirty="0" smtClean="0"/>
              <a:t> sensors a </a:t>
            </a:r>
            <a:r>
              <a:rPr lang="en-US" sz="1200" dirty="0"/>
              <a:t>signal-conditioning circuit must have low input impedance but piezoelectric transducer have high input impedance which is bad </a:t>
            </a:r>
            <a:r>
              <a:rPr lang="en-US" sz="1200" dirty="0" smtClean="0"/>
              <a:t>thing for piezoelectric sensor. </a:t>
            </a:r>
            <a:r>
              <a:rPr lang="en-US" sz="1200" dirty="0"/>
              <a:t>A typical input impedance for piezoelectric transducer is </a:t>
            </a:r>
            <a:r>
              <a:rPr lang="en-US" sz="1200" dirty="0" smtClean="0"/>
              <a:t>3500 </a:t>
            </a:r>
            <a:r>
              <a:rPr lang="en-US" sz="1200" dirty="0" err="1" smtClean="0"/>
              <a:t>kΩ</a:t>
            </a:r>
            <a:r>
              <a:rPr lang="en-US" sz="1200" dirty="0" smtClean="0"/>
              <a:t>.</a:t>
            </a:r>
          </a:p>
          <a:p>
            <a:pPr lvl="2"/>
            <a:r>
              <a:rPr lang="en-US" sz="1200" dirty="0"/>
              <a:t>The system has some output noise which is approximately some hundreds of </a:t>
            </a:r>
            <a:r>
              <a:rPr lang="en-US" sz="1200" dirty="0" err="1" smtClean="0"/>
              <a:t>nV</a:t>
            </a:r>
            <a:r>
              <a:rPr lang="en-US" sz="1200" dirty="0" smtClean="0"/>
              <a:t>/</a:t>
            </a:r>
            <a:r>
              <a:rPr lang="en-US" sz="1200" dirty="0" err="1" smtClean="0"/>
              <a:t>sqrt</a:t>
            </a:r>
            <a:r>
              <a:rPr lang="en-US" sz="1200" dirty="0" smtClean="0"/>
              <a:t> Hz (</a:t>
            </a:r>
            <a:r>
              <a:rPr lang="en-US" sz="1200" dirty="0" err="1"/>
              <a:t>nanovolts</a:t>
            </a:r>
            <a:r>
              <a:rPr lang="en-US" sz="1200" dirty="0"/>
              <a:t> per root Hertz). Noises are coming from voltage and current</a:t>
            </a:r>
            <a:r>
              <a:rPr lang="en-US" sz="1200" dirty="0" smtClean="0"/>
              <a:t>.</a:t>
            </a:r>
          </a:p>
          <a:p>
            <a:pPr lvl="2"/>
            <a:r>
              <a:rPr lang="en-US" sz="1200" dirty="0"/>
              <a:t>Piezoelectric sensors are usually very stable so they don't need calibration</a:t>
            </a:r>
          </a:p>
        </p:txBody>
      </p:sp>
      <p:sp>
        <p:nvSpPr>
          <p:cNvPr id="21" name="Content Placeholder 11"/>
          <p:cNvSpPr txBox="1">
            <a:spLocks/>
          </p:cNvSpPr>
          <p:nvPr/>
        </p:nvSpPr>
        <p:spPr>
          <a:xfrm>
            <a:off x="4065460" y="249446"/>
            <a:ext cx="2321755" cy="8617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​"/>
              <a:defRPr sz="1500" b="0" i="1" kern="1200">
                <a:solidFill>
                  <a:schemeClr val="accent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500" i="1" kern="1200">
                <a:solidFill>
                  <a:schemeClr val="tx2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100" b="1" kern="1200">
                <a:solidFill>
                  <a:schemeClr val="accent4"/>
                </a:solidFill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3pPr>
            <a:lvl4pPr marL="0" indent="0" algn="l" defTabSz="914400" rtl="0" eaLnBrk="1" latinLnBrk="0" hangingPunct="1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​"/>
              <a:defRPr sz="1100" kern="1200">
                <a:solidFill>
                  <a:schemeClr val="tx2"/>
                </a:solidFill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4pPr>
            <a:lvl5pPr marL="171450" indent="-17145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2"/>
                </a:solidFill>
                <a:latin typeface="Microsoft New Tai Lue" panose="020B0502040204020203" pitchFamily="34" charset="0"/>
                <a:ea typeface="+mn-ea"/>
                <a:cs typeface="Microsoft New Tai Lue" panose="020B0502040204020203" pitchFamily="34" charset="0"/>
              </a:defRPr>
            </a:lvl5pPr>
            <a:lvl6pPr marL="344488" indent="-173038" algn="l" defTabSz="914400" rtl="0" eaLnBrk="1" latinLnBrk="0" hangingPunct="1">
              <a:lnSpc>
                <a:spcPct val="85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bg2"/>
              </a:buClr>
              <a:buFont typeface="Arial" panose="020B0604020202020204" pitchFamily="34" charset="0"/>
              <a:buChar char="​"/>
              <a:defRPr sz="1500" i="1" kern="1200" baseline="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44488" indent="-173038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2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lvl="3"/>
            <a:r>
              <a:rPr lang="en-US" sz="1200" i="1" dirty="0"/>
              <a:t>A piezoelectric substance which is a crystalline mineral that responds to a mechanical force by generating an electric charge.</a:t>
            </a:r>
          </a:p>
        </p:txBody>
      </p:sp>
      <p:pic>
        <p:nvPicPr>
          <p:cNvPr id="22" name="SchemaPiezo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460899" y="25907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</a:t>
            </a:r>
            <a:br>
              <a:rPr lang="en-US" dirty="0"/>
            </a:br>
            <a:r>
              <a:rPr lang="en-US" dirty="0"/>
              <a:t>Piezoelectric pressure sensors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3347864" y="3429000"/>
            <a:ext cx="2321755" cy="2749550"/>
          </a:xfrm>
        </p:spPr>
        <p:txBody>
          <a:bodyPr/>
          <a:lstStyle/>
          <a:p>
            <a:pPr lvl="3"/>
            <a:r>
              <a:rPr lang="en-US" sz="1300" dirty="0"/>
              <a:t>Plastic is not used in piezoelectric sensors because it </a:t>
            </a:r>
            <a:r>
              <a:rPr lang="en-US" sz="1300" dirty="0" smtClean="0"/>
              <a:t>can’t </a:t>
            </a:r>
            <a:r>
              <a:rPr lang="en-US" sz="1300" dirty="0"/>
              <a:t>cope with the massive pressure. Metal is harder and can take the pressure better compared to plastics, so metal is a good material to use in this case. Ceramics and crystals are easier to get piezoelectric so that’s why they are in common use.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0"/>
          </p:nvPr>
        </p:nvSpPr>
        <p:spPr>
          <a:xfrm>
            <a:off x="6275074" y="3072058"/>
            <a:ext cx="2332892" cy="2749550"/>
          </a:xfrm>
        </p:spPr>
        <p:txBody>
          <a:bodyPr/>
          <a:lstStyle/>
          <a:p>
            <a:pPr lvl="3"/>
            <a:r>
              <a:rPr lang="en-US" sz="1300" dirty="0"/>
              <a:t>The </a:t>
            </a:r>
            <a:r>
              <a:rPr lang="en-US" sz="1300" dirty="0" err="1"/>
              <a:t>PiezoStar</a:t>
            </a:r>
            <a:r>
              <a:rPr lang="en-US" sz="1300" dirty="0"/>
              <a:t> is </a:t>
            </a:r>
            <a:r>
              <a:rPr lang="en-US" sz="1300" dirty="0" err="1"/>
              <a:t>Kistlers</a:t>
            </a:r>
            <a:r>
              <a:rPr lang="en-US" sz="1300" dirty="0"/>
              <a:t> company’s own material.</a:t>
            </a:r>
            <a:br>
              <a:rPr lang="en-US" sz="1300" dirty="0"/>
            </a:br>
            <a:r>
              <a:rPr lang="en-US" sz="1300" dirty="0"/>
              <a:t>-Crystal</a:t>
            </a:r>
            <a:br>
              <a:rPr lang="en-US" sz="1300" dirty="0"/>
            </a:br>
            <a:r>
              <a:rPr lang="en-US" sz="1300" dirty="0"/>
              <a:t>-Dynamic and low frequency (quasi-static)</a:t>
            </a:r>
            <a:br>
              <a:rPr lang="en-US" sz="1300" dirty="0"/>
            </a:br>
            <a:r>
              <a:rPr lang="en-US" sz="1300" dirty="0"/>
              <a:t>-Increased stability and temperature range</a:t>
            </a:r>
            <a:br>
              <a:rPr lang="en-US" sz="1300" dirty="0"/>
            </a:br>
            <a:r>
              <a:rPr lang="en-US" sz="1300" dirty="0"/>
              <a:t>-Higher sensitivity</a:t>
            </a:r>
            <a:br>
              <a:rPr lang="en-US" sz="1300" dirty="0"/>
            </a:br>
            <a:r>
              <a:rPr lang="en-US" sz="1300" dirty="0"/>
              <a:t>-Useable for low and high impedance sensors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1"/>
          </p:nvPr>
        </p:nvSpPr>
        <p:spPr>
          <a:xfrm>
            <a:off x="827584" y="3429000"/>
            <a:ext cx="2321755" cy="2749550"/>
          </a:xfrm>
        </p:spPr>
        <p:txBody>
          <a:bodyPr/>
          <a:lstStyle/>
          <a:p>
            <a:pPr lvl="3"/>
            <a:r>
              <a:rPr lang="en-US" sz="1300" dirty="0" smtClean="0"/>
              <a:t>Consists of</a:t>
            </a:r>
            <a:r>
              <a:rPr lang="en-US" sz="1300" dirty="0"/>
              <a:t> Nickel or Copper or both materials</a:t>
            </a:r>
            <a:br>
              <a:rPr lang="en-US" sz="1300" dirty="0"/>
            </a:br>
            <a:r>
              <a:rPr lang="en-US" sz="1300" dirty="0" smtClean="0"/>
              <a:t>They </a:t>
            </a:r>
            <a:r>
              <a:rPr lang="en-US" sz="1300" dirty="0"/>
              <a:t>also consist of metallized quartz or ceramic materials.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78" y="5589240"/>
            <a:ext cx="2556284" cy="96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127843"/>
            <a:ext cx="1463463" cy="124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5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199" y="685800"/>
            <a:ext cx="8263719" cy="1228028"/>
          </a:xfrm>
        </p:spPr>
        <p:txBody>
          <a:bodyPr/>
          <a:lstStyle/>
          <a:p>
            <a:r>
              <a:rPr lang="en-US" dirty="0" smtClean="0"/>
              <a:t>Manufacturing technologies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Piezoelectric pressure sensors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0"/>
          </p:nvPr>
        </p:nvSpPr>
        <p:spPr>
          <a:xfrm>
            <a:off x="5973715" y="3096991"/>
            <a:ext cx="2952328" cy="3888432"/>
          </a:xfrm>
        </p:spPr>
        <p:txBody>
          <a:bodyPr/>
          <a:lstStyle/>
          <a:p>
            <a:pPr lvl="3"/>
            <a:r>
              <a:rPr lang="en-US" sz="1400" dirty="0"/>
              <a:t>All components are checked and measured extremely precisely: after milling it is </a:t>
            </a:r>
            <a:r>
              <a:rPr lang="en-US" sz="1400" dirty="0" err="1"/>
              <a:t>cutted</a:t>
            </a:r>
            <a:r>
              <a:rPr lang="en-US" sz="1400" dirty="0"/>
              <a:t>, lapped and coated. Lastly it is re-coated. Quartz and crystal components can be </a:t>
            </a:r>
            <a:r>
              <a:rPr lang="en-US" sz="1400" dirty="0" err="1"/>
              <a:t>cutted</a:t>
            </a:r>
            <a:r>
              <a:rPr lang="en-US" sz="1400" dirty="0"/>
              <a:t> and measured </a:t>
            </a:r>
            <a:r>
              <a:rPr lang="en-US" sz="1400" dirty="0" smtClean="0"/>
              <a:t>precisely</a:t>
            </a:r>
          </a:p>
          <a:p>
            <a:pPr marL="0" lvl="3" indent="0">
              <a:buNone/>
            </a:pPr>
            <a:r>
              <a:rPr lang="en-US" sz="1400" dirty="0" smtClean="0"/>
              <a:t>. </a:t>
            </a:r>
          </a:p>
          <a:p>
            <a:pPr lvl="3"/>
            <a:r>
              <a:rPr lang="en-US" sz="1400" dirty="0" smtClean="0"/>
              <a:t>After </a:t>
            </a:r>
            <a:r>
              <a:rPr lang="en-US" sz="1400" dirty="0"/>
              <a:t>this it’s easy to design how small the sensor will be. The sensor must be well designed for rapidly changing pressure changes and high temperatures 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1"/>
          </p:nvPr>
        </p:nvSpPr>
        <p:spPr>
          <a:xfrm>
            <a:off x="611560" y="3212976"/>
            <a:ext cx="2321755" cy="2749550"/>
          </a:xfrm>
        </p:spPr>
        <p:txBody>
          <a:bodyPr/>
          <a:lstStyle/>
          <a:p>
            <a:pPr lvl="3"/>
            <a:r>
              <a:rPr lang="en-US" sz="1400" dirty="0" err="1"/>
              <a:t>Kistler</a:t>
            </a:r>
            <a:r>
              <a:rPr lang="en-US" sz="1400" dirty="0"/>
              <a:t> </a:t>
            </a:r>
            <a:r>
              <a:rPr lang="en-US" sz="1400" dirty="0" err="1"/>
              <a:t>PiezoStar</a:t>
            </a:r>
            <a:r>
              <a:rPr lang="en-US" sz="1400" dirty="0"/>
              <a:t>® Pressure Sensor has about 200 manufacturing steps before it will reliable sensor and ready to use.  One of the first phases of manufacturing process is X-raying and it is used to determine properties of the sensor element.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562" y="1853776"/>
            <a:ext cx="2736304" cy="465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81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30102"/>
            <a:ext cx="7772400" cy="2678375"/>
          </a:xfrm>
        </p:spPr>
        <p:txBody>
          <a:bodyPr/>
          <a:lstStyle/>
          <a:p>
            <a:pPr algn="ctr"/>
            <a:r>
              <a:rPr lang="en-US" sz="6000" dirty="0" smtClean="0"/>
              <a:t>Q &amp; A</a:t>
            </a:r>
            <a:br>
              <a:rPr lang="en-US" sz="6000" dirty="0" smtClean="0"/>
            </a:br>
            <a:r>
              <a:rPr lang="en-US" sz="6000" dirty="0"/>
              <a:t/>
            </a:r>
            <a:br>
              <a:rPr lang="en-US" sz="6000" dirty="0"/>
            </a:br>
            <a:r>
              <a:rPr lang="en-US" sz="6000" dirty="0" smtClean="0"/>
              <a:t>Thank you 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6171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phisticated Business">
  <a:themeElements>
    <a:clrScheme name="Sophisticated Business">
      <a:dk1>
        <a:sysClr val="windowText" lastClr="000000"/>
      </a:dk1>
      <a:lt1>
        <a:sysClr val="window" lastClr="FFFFFF"/>
      </a:lt1>
      <a:dk2>
        <a:srgbClr val="897C57"/>
      </a:dk2>
      <a:lt2>
        <a:srgbClr val="E2BA41"/>
      </a:lt2>
      <a:accent1>
        <a:srgbClr val="3C8689"/>
      </a:accent1>
      <a:accent2>
        <a:srgbClr val="E2BA41"/>
      </a:accent2>
      <a:accent3>
        <a:srgbClr val="C8904D"/>
      </a:accent3>
      <a:accent4>
        <a:srgbClr val="66AF9E"/>
      </a:accent4>
      <a:accent5>
        <a:srgbClr val="897C57"/>
      </a:accent5>
      <a:accent6>
        <a:srgbClr val="AF9D66"/>
      </a:accent6>
      <a:hlink>
        <a:srgbClr val="3C8689"/>
      </a:hlink>
      <a:folHlink>
        <a:srgbClr val="897C57"/>
      </a:folHlink>
    </a:clrScheme>
    <a:fontScheme name="Sophisticated Business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pattFill prst="dkUpDiag">
          <a:fgClr>
            <a:schemeClr val="bg2">
              <a:lumMod val="50000"/>
            </a:schemeClr>
          </a:fgClr>
          <a:bgClr>
            <a:schemeClr val="bg2">
              <a:lumMod val="65000"/>
            </a:schemeClr>
          </a:bgClr>
        </a:pattFill>
        <a:ln>
          <a:noFill/>
        </a:ln>
      </a:spPr>
      <a:bodyPr wrap="none" lIns="228600" tIns="228600" rIns="228600" bIns="228600" rtlCol="0" anchor="ctr">
        <a:noAutofit/>
      </a:bodyPr>
      <a:lstStyle>
        <a:defPPr algn="ctr">
          <a:defRPr sz="1400" dirty="0" smtClean="0">
            <a:solidFill>
              <a:schemeClr val="bg1"/>
            </a:solidFill>
            <a:latin typeface="Franklin Gothic Demi Cond" panose="020B07060304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20000"/>
          </a:lnSpc>
          <a:defRPr dirty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ophisticated Business">
      <a:dk1>
        <a:sysClr val="windowText" lastClr="000000"/>
      </a:dk1>
      <a:lt1>
        <a:sysClr val="window" lastClr="FFFFFF"/>
      </a:lt1>
      <a:dk2>
        <a:srgbClr val="897C57"/>
      </a:dk2>
      <a:lt2>
        <a:srgbClr val="FFFFFF"/>
      </a:lt2>
      <a:accent1>
        <a:srgbClr val="3C8689"/>
      </a:accent1>
      <a:accent2>
        <a:srgbClr val="E2BA41"/>
      </a:accent2>
      <a:accent3>
        <a:srgbClr val="C8904D"/>
      </a:accent3>
      <a:accent4>
        <a:srgbClr val="66AF9E"/>
      </a:accent4>
      <a:accent5>
        <a:srgbClr val="897C57"/>
      </a:accent5>
      <a:accent6>
        <a:srgbClr val="AF9D66"/>
      </a:accent6>
      <a:hlink>
        <a:srgbClr val="3C8689"/>
      </a:hlink>
      <a:folHlink>
        <a:srgbClr val="897C57"/>
      </a:folHlink>
    </a:clrScheme>
    <a:fontScheme name="Sophisticated Business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ophisticated Business">
      <a:dk1>
        <a:sysClr val="windowText" lastClr="000000"/>
      </a:dk1>
      <a:lt1>
        <a:sysClr val="window" lastClr="FFFFFF"/>
      </a:lt1>
      <a:dk2>
        <a:srgbClr val="897C57"/>
      </a:dk2>
      <a:lt2>
        <a:srgbClr val="FFFFFF"/>
      </a:lt2>
      <a:accent1>
        <a:srgbClr val="3C8689"/>
      </a:accent1>
      <a:accent2>
        <a:srgbClr val="E2BA41"/>
      </a:accent2>
      <a:accent3>
        <a:srgbClr val="C8904D"/>
      </a:accent3>
      <a:accent4>
        <a:srgbClr val="66AF9E"/>
      </a:accent4>
      <a:accent5>
        <a:srgbClr val="897C57"/>
      </a:accent5>
      <a:accent6>
        <a:srgbClr val="AF9D66"/>
      </a:accent6>
      <a:hlink>
        <a:srgbClr val="3C8689"/>
      </a:hlink>
      <a:folHlink>
        <a:srgbClr val="897C57"/>
      </a:folHlink>
    </a:clrScheme>
    <a:fontScheme name="Sophisticated Business">
      <a:majorFont>
        <a:latin typeface="Franklin Gothic Book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500</Words>
  <Application>Microsoft Office PowerPoint</Application>
  <PresentationFormat>On-screen Show (4:3)</PresentationFormat>
  <Paragraphs>65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Sophisticated Business</vt:lpstr>
      <vt:lpstr>Pressure sensors</vt:lpstr>
      <vt:lpstr>PowerPoint Presentation</vt:lpstr>
      <vt:lpstr>Physical principles of pressure sensing</vt:lpstr>
      <vt:lpstr>Typical characteristics of piezoelectric transducers</vt:lpstr>
      <vt:lpstr>Applications of pressure sensors</vt:lpstr>
      <vt:lpstr>Interface electronic circuit A typical  piezoelectric PiezoStar pressure sensor</vt:lpstr>
      <vt:lpstr>Materials Piezoelectric pressure sensors</vt:lpstr>
      <vt:lpstr>Manufacturing technologies Piezoelectric pressure sensors</vt:lpstr>
      <vt:lpstr>Q &amp; A  Thank you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Duarte;Inc. 2014</dc:creator>
  <cp:lastModifiedBy>vunguyen</cp:lastModifiedBy>
  <cp:revision>119</cp:revision>
  <dcterms:created xsi:type="dcterms:W3CDTF">2014-02-06T21:29:49Z</dcterms:created>
  <dcterms:modified xsi:type="dcterms:W3CDTF">2014-05-08T00:27:55Z</dcterms:modified>
</cp:coreProperties>
</file>