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71" r:id="rId4"/>
    <p:sldId id="259" r:id="rId5"/>
    <p:sldId id="273" r:id="rId6"/>
    <p:sldId id="268" r:id="rId7"/>
    <p:sldId id="274" r:id="rId8"/>
    <p:sldId id="272" r:id="rId9"/>
    <p:sldId id="270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orakulmi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Pyöristetty suorakulmi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orakulmi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Pyöristetty suorakulmi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7" name="Suorakulmi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orakulmi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9" name="Sisällön paikkamerkki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3" name="Sisällön paikkamerkki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Pyöristetty suorakulmi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Suorakulmi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kulmi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Pyöristetty suorakulmi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CE4916-0678-4175-A2EF-22A3B65F266E}" type="datetimeFigureOut">
              <a:rPr lang="fi-FI" smtClean="0"/>
              <a:t>5.11.2014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8B1571B-0654-4D18-8F67-8577D3EFCEF7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949008" cy="3657600"/>
          </a:xfrm>
        </p:spPr>
        <p:txBody>
          <a:bodyPr/>
          <a:lstStyle/>
          <a:p>
            <a:r>
              <a:rPr lang="fi-FI" dirty="0" smtClean="0"/>
              <a:t>KIT -vastaavat</a:t>
            </a:r>
          </a:p>
          <a:p>
            <a:r>
              <a:rPr lang="fi-FI" dirty="0" smtClean="0"/>
              <a:t>20.11.2014</a:t>
            </a:r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KIT -toimintasuunnitelma</a:t>
            </a:r>
            <a:br>
              <a:rPr lang="fi-FI" dirty="0" smtClean="0"/>
            </a:br>
            <a:r>
              <a:rPr lang="fi-FI" dirty="0" smtClean="0"/>
              <a:t>2015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pic>
        <p:nvPicPr>
          <p:cNvPr id="4" name="Picture 3" descr="DSC_000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361408"/>
            <a:ext cx="3334593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0131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KIT –</a:t>
            </a:r>
            <a:r>
              <a:rPr lang="en-US" dirty="0" err="1" smtClean="0"/>
              <a:t>toiminnan</a:t>
            </a:r>
            <a:r>
              <a:rPr lang="en-US" dirty="0" smtClean="0"/>
              <a:t> </a:t>
            </a:r>
            <a:r>
              <a:rPr lang="en-US" dirty="0" err="1" smtClean="0"/>
              <a:t>tavoitteet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KIT:n</a:t>
            </a:r>
            <a:r>
              <a:rPr lang="en-US" dirty="0" smtClean="0"/>
              <a:t> </a:t>
            </a:r>
            <a:r>
              <a:rPr lang="en-US" dirty="0" err="1" smtClean="0"/>
              <a:t>toimintakäytäntöjen</a:t>
            </a:r>
            <a:r>
              <a:rPr lang="en-US" dirty="0" smtClean="0"/>
              <a:t> </a:t>
            </a:r>
            <a:r>
              <a:rPr lang="en-US" dirty="0" err="1" smtClean="0"/>
              <a:t>kehittäminen</a:t>
            </a:r>
            <a:r>
              <a:rPr lang="en-US" dirty="0" smtClean="0">
                <a:solidFill>
                  <a:srgbClr val="FF0000"/>
                </a:solidFill>
              </a:rPr>
              <a:t> (M: </a:t>
            </a:r>
            <a:r>
              <a:rPr lang="en-US" dirty="0" err="1" smtClean="0">
                <a:solidFill>
                  <a:srgbClr val="FF0000"/>
                </a:solidFill>
              </a:rPr>
              <a:t>käyttöönotto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juurruttaminen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tms.ajatuksena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Metropolia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tasoiset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yhteiset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käytännöt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ei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omia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smtClean="0"/>
              <a:t>ja </a:t>
            </a:r>
            <a:r>
              <a:rPr lang="en-US" dirty="0" err="1" smtClean="0"/>
              <a:t>edistäminen</a:t>
            </a:r>
            <a:r>
              <a:rPr lang="en-US" dirty="0" smtClean="0"/>
              <a:t> </a:t>
            </a:r>
            <a:r>
              <a:rPr lang="en-US" dirty="0" err="1" smtClean="0"/>
              <a:t>yhteistyössä</a:t>
            </a:r>
            <a:r>
              <a:rPr lang="en-US" dirty="0" smtClean="0"/>
              <a:t> </a:t>
            </a:r>
            <a:r>
              <a:rPr lang="en-US" dirty="0" err="1" smtClean="0"/>
              <a:t>tulosalueen</a:t>
            </a:r>
            <a:r>
              <a:rPr lang="en-US" dirty="0" smtClean="0"/>
              <a:t> </a:t>
            </a:r>
            <a:r>
              <a:rPr lang="en-US" dirty="0" err="1" smtClean="0"/>
              <a:t>henkilöstön</a:t>
            </a:r>
            <a:r>
              <a:rPr lang="en-US" dirty="0" smtClean="0"/>
              <a:t> </a:t>
            </a:r>
            <a:r>
              <a:rPr lang="en-US" dirty="0" err="1" smtClean="0"/>
              <a:t>kanssa</a:t>
            </a:r>
            <a:r>
              <a:rPr lang="en-US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Tiedottaminen</a:t>
            </a:r>
            <a:r>
              <a:rPr lang="en-US" dirty="0" smtClean="0"/>
              <a:t> </a:t>
            </a:r>
            <a:r>
              <a:rPr lang="en-US" dirty="0" err="1" smtClean="0"/>
              <a:t>auki</a:t>
            </a:r>
            <a:r>
              <a:rPr lang="en-US" dirty="0" smtClean="0"/>
              <a:t> </a:t>
            </a:r>
            <a:r>
              <a:rPr lang="en-US" dirty="0" err="1" smtClean="0"/>
              <a:t>tulevista</a:t>
            </a:r>
            <a:r>
              <a:rPr lang="en-US" dirty="0" smtClean="0"/>
              <a:t> </a:t>
            </a:r>
            <a:r>
              <a:rPr lang="en-US" dirty="0" err="1" smtClean="0"/>
              <a:t>hankerahoituskanavista</a:t>
            </a:r>
            <a:r>
              <a:rPr lang="en-US" dirty="0" smtClean="0"/>
              <a:t> ja </a:t>
            </a:r>
            <a:r>
              <a:rPr lang="en-US" dirty="0" err="1" smtClean="0"/>
              <a:t>mahdollisuuksista</a:t>
            </a:r>
            <a:r>
              <a:rPr lang="en-US" dirty="0" smtClean="0">
                <a:solidFill>
                  <a:srgbClr val="FF0000"/>
                </a:solidFill>
              </a:rPr>
              <a:t>.(M: </a:t>
            </a:r>
            <a:r>
              <a:rPr lang="en-US" dirty="0" err="1" smtClean="0">
                <a:solidFill>
                  <a:srgbClr val="FF0000"/>
                </a:solidFill>
              </a:rPr>
              <a:t>pitäisikö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tämä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kohdentaa</a:t>
            </a:r>
            <a:r>
              <a:rPr lang="en-US" dirty="0" smtClean="0">
                <a:solidFill>
                  <a:srgbClr val="FF0000"/>
                </a:solidFill>
              </a:rPr>
              <a:t> jo </a:t>
            </a:r>
            <a:r>
              <a:rPr lang="en-US" dirty="0" err="1" smtClean="0">
                <a:solidFill>
                  <a:srgbClr val="FF0000"/>
                </a:solidFill>
              </a:rPr>
              <a:t>Suville</a:t>
            </a:r>
            <a:r>
              <a:rPr lang="en-US" dirty="0" smtClean="0">
                <a:solidFill>
                  <a:srgbClr val="FF0000"/>
                </a:solidFill>
              </a:rPr>
              <a:t> A.? </a:t>
            </a:r>
            <a:r>
              <a:rPr lang="en-US" dirty="0" err="1" smtClean="0">
                <a:solidFill>
                  <a:srgbClr val="FF0000"/>
                </a:solidFill>
              </a:rPr>
              <a:t>Ymmärsin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että</a:t>
            </a:r>
            <a:r>
              <a:rPr lang="en-US" dirty="0" smtClean="0">
                <a:solidFill>
                  <a:srgbClr val="FF0000"/>
                </a:solidFill>
              </a:rPr>
              <a:t> Suvi </a:t>
            </a:r>
            <a:r>
              <a:rPr lang="en-US" dirty="0" err="1" smtClean="0">
                <a:solidFill>
                  <a:srgbClr val="FF0000"/>
                </a:solidFill>
              </a:rPr>
              <a:t>ottaisi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tästä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vastuuta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mielellään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Tulosaluerajat</a:t>
            </a:r>
            <a:r>
              <a:rPr lang="en-US" dirty="0" smtClean="0"/>
              <a:t> </a:t>
            </a:r>
            <a:r>
              <a:rPr lang="en-US" dirty="0" err="1" smtClean="0"/>
              <a:t>ylittävien</a:t>
            </a:r>
            <a:r>
              <a:rPr lang="en-US" dirty="0" smtClean="0"/>
              <a:t>, </a:t>
            </a:r>
            <a:r>
              <a:rPr lang="en-US" dirty="0" err="1" smtClean="0"/>
              <a:t>tulosalueen</a:t>
            </a:r>
            <a:r>
              <a:rPr lang="en-US" dirty="0" smtClean="0"/>
              <a:t> </a:t>
            </a:r>
            <a:r>
              <a:rPr lang="en-US" dirty="0" err="1" smtClean="0"/>
              <a:t>yhteisten</a:t>
            </a:r>
            <a:r>
              <a:rPr lang="en-US" dirty="0" smtClean="0"/>
              <a:t> ja </a:t>
            </a:r>
            <a:r>
              <a:rPr lang="en-US" dirty="0" err="1" smtClean="0"/>
              <a:t>osaamisaluekohtaisten</a:t>
            </a:r>
            <a:r>
              <a:rPr lang="en-US" dirty="0" smtClean="0"/>
              <a:t> KIT-</a:t>
            </a:r>
            <a:r>
              <a:rPr lang="en-US" dirty="0" err="1" smtClean="0"/>
              <a:t>hankesuunittelmien</a:t>
            </a:r>
            <a:r>
              <a:rPr lang="en-US" dirty="0" smtClean="0"/>
              <a:t> </a:t>
            </a:r>
            <a:r>
              <a:rPr lang="en-US" dirty="0" err="1" smtClean="0"/>
              <a:t>laatiminen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Tuki</a:t>
            </a:r>
            <a:r>
              <a:rPr lang="en-US" dirty="0" smtClean="0"/>
              <a:t> </a:t>
            </a:r>
            <a:r>
              <a:rPr lang="en-US" dirty="0" err="1" smtClean="0"/>
              <a:t>hankeissa</a:t>
            </a:r>
            <a:r>
              <a:rPr lang="en-US" dirty="0" smtClean="0"/>
              <a:t> </a:t>
            </a:r>
            <a:r>
              <a:rPr lang="en-US" dirty="0" err="1" smtClean="0"/>
              <a:t>mukana</a:t>
            </a:r>
            <a:r>
              <a:rPr lang="en-US" dirty="0" smtClean="0"/>
              <a:t> </a:t>
            </a:r>
            <a:r>
              <a:rPr lang="en-US" dirty="0" err="1" smtClean="0"/>
              <a:t>oleville</a:t>
            </a:r>
            <a:r>
              <a:rPr lang="en-US" dirty="0" smtClean="0"/>
              <a:t> </a:t>
            </a:r>
            <a:r>
              <a:rPr lang="en-US" dirty="0" err="1" smtClean="0"/>
              <a:t>opettajille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muulle</a:t>
            </a:r>
            <a:r>
              <a:rPr lang="en-US" dirty="0" smtClean="0"/>
              <a:t> </a:t>
            </a:r>
            <a:r>
              <a:rPr lang="en-US" dirty="0" err="1" smtClean="0"/>
              <a:t>henkilöstölle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 err="1"/>
              <a:t>k</a:t>
            </a:r>
            <a:r>
              <a:rPr lang="en-US" dirty="0" err="1" smtClean="0"/>
              <a:t>ertyvän</a:t>
            </a:r>
            <a:r>
              <a:rPr lang="en-US" dirty="0" smtClean="0"/>
              <a:t> </a:t>
            </a:r>
            <a:r>
              <a:rPr lang="en-US" dirty="0" err="1"/>
              <a:t>o</a:t>
            </a:r>
            <a:r>
              <a:rPr lang="en-US" dirty="0" err="1" smtClean="0"/>
              <a:t>saamisen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tiedon</a:t>
            </a:r>
            <a:r>
              <a:rPr lang="en-US" dirty="0" smtClean="0"/>
              <a:t> </a:t>
            </a:r>
            <a:r>
              <a:rPr lang="en-US" dirty="0" err="1" smtClean="0"/>
              <a:t>jakaminen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466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dirty="0" smtClean="0"/>
              <a:t> Tavoiteltu tulos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endParaRPr lang="fi-FI" sz="3200" dirty="0" smtClean="0"/>
          </a:p>
          <a:p>
            <a:r>
              <a:rPr lang="fi-FI" sz="3200" dirty="0" smtClean="0"/>
              <a:t>Tuloksena </a:t>
            </a:r>
            <a:r>
              <a:rPr lang="fi-FI" sz="3200" dirty="0" smtClean="0">
                <a:solidFill>
                  <a:srgbClr val="FF0000"/>
                </a:solidFill>
              </a:rPr>
              <a:t>(M: </a:t>
            </a:r>
            <a:r>
              <a:rPr lang="fi-FI" sz="3200" dirty="0" smtClean="0">
                <a:solidFill>
                  <a:srgbClr val="FF0000"/>
                </a:solidFill>
              </a:rPr>
              <a:t>yhteisten toimintakäytäntöjen sujuva käyttö?)</a:t>
            </a:r>
            <a:r>
              <a:rPr lang="fi-FI" sz="3200" dirty="0" smtClean="0"/>
              <a:t>sujuvat </a:t>
            </a:r>
            <a:r>
              <a:rPr lang="fi-FI" sz="3200" dirty="0" smtClean="0"/>
              <a:t>toimintakäytännöt KIT-toiminnalle tulosalueellamme</a:t>
            </a:r>
          </a:p>
          <a:p>
            <a:r>
              <a:rPr lang="fi-FI" sz="3200" dirty="0" smtClean="0"/>
              <a:t>Henkilöstön kiinnostus/</a:t>
            </a:r>
            <a:r>
              <a:rPr lang="fi-FI" sz="3200" dirty="0" smtClean="0">
                <a:solidFill>
                  <a:srgbClr val="FF0000"/>
                </a:solidFill>
              </a:rPr>
              <a:t>innostus</a:t>
            </a:r>
            <a:r>
              <a:rPr lang="fi-FI" sz="3200" dirty="0" smtClean="0"/>
              <a:t>  </a:t>
            </a:r>
            <a:r>
              <a:rPr lang="fi-FI" sz="3200" dirty="0" err="1" smtClean="0"/>
              <a:t>KIT-toimintaa</a:t>
            </a:r>
            <a:r>
              <a:rPr lang="fi-FI" sz="3200" dirty="0" smtClean="0"/>
              <a:t> kohtaan ja uskallus/</a:t>
            </a:r>
            <a:r>
              <a:rPr lang="fi-FI" sz="3200" dirty="0" smtClean="0">
                <a:solidFill>
                  <a:srgbClr val="FF0000"/>
                </a:solidFill>
              </a:rPr>
              <a:t>halu osallistua </a:t>
            </a:r>
            <a:r>
              <a:rPr lang="fi-FI" sz="3200" dirty="0" err="1" smtClean="0"/>
              <a:t>KIT:n</a:t>
            </a:r>
            <a:endParaRPr lang="fi-FI" sz="3200" dirty="0" smtClean="0"/>
          </a:p>
          <a:p>
            <a:r>
              <a:rPr lang="fi-FI" sz="3200" dirty="0" smtClean="0"/>
              <a:t> ? </a:t>
            </a:r>
            <a:r>
              <a:rPr lang="fi-FI" sz="3200" dirty="0"/>
              <a:t>k</a:t>
            </a:r>
            <a:r>
              <a:rPr lang="fi-FI" sz="3200" dirty="0" smtClean="0"/>
              <a:t>pl myönteisen hankerahoituspäätöksen saaneita </a:t>
            </a:r>
            <a:r>
              <a:rPr lang="fi-FI" sz="3200" dirty="0" smtClean="0"/>
              <a:t>hankkeita </a:t>
            </a:r>
            <a:r>
              <a:rPr lang="fi-FI" sz="3200" dirty="0" smtClean="0">
                <a:solidFill>
                  <a:srgbClr val="FF0000"/>
                </a:solidFill>
              </a:rPr>
              <a:t>(</a:t>
            </a:r>
            <a:r>
              <a:rPr lang="fi-FI" sz="3200" dirty="0" err="1" smtClean="0">
                <a:solidFill>
                  <a:srgbClr val="FF0000"/>
                </a:solidFill>
              </a:rPr>
              <a:t>M:tämä</a:t>
            </a:r>
            <a:r>
              <a:rPr lang="fi-FI" sz="3200" dirty="0" smtClean="0">
                <a:solidFill>
                  <a:srgbClr val="FF0000"/>
                </a:solidFill>
              </a:rPr>
              <a:t> olisi hienoa mutta liian vaikeaa?)</a:t>
            </a:r>
            <a:r>
              <a:rPr lang="fi-FI" sz="3200" dirty="0" smtClean="0"/>
              <a:t> </a:t>
            </a:r>
            <a:r>
              <a:rPr lang="fi-FI" sz="3200" dirty="0" smtClean="0"/>
              <a:t>vai ? </a:t>
            </a:r>
            <a:r>
              <a:rPr lang="fi-FI" sz="3200" dirty="0"/>
              <a:t>k</a:t>
            </a:r>
            <a:r>
              <a:rPr lang="fi-FI" sz="3200" dirty="0" smtClean="0"/>
              <a:t>pl </a:t>
            </a:r>
            <a:r>
              <a:rPr lang="fi-FI" sz="3200" dirty="0" smtClean="0"/>
              <a:t>hankehakemuksia </a:t>
            </a:r>
            <a:r>
              <a:rPr lang="fi-FI" sz="3200" dirty="0" smtClean="0">
                <a:solidFill>
                  <a:srgbClr val="FF0000"/>
                </a:solidFill>
              </a:rPr>
              <a:t>(</a:t>
            </a:r>
            <a:r>
              <a:rPr lang="fi-FI" sz="3200" dirty="0" err="1" smtClean="0">
                <a:solidFill>
                  <a:srgbClr val="FF0000"/>
                </a:solidFill>
              </a:rPr>
              <a:t>M:päätyisin</a:t>
            </a:r>
            <a:r>
              <a:rPr lang="fi-FI" sz="3200" dirty="0" smtClean="0">
                <a:solidFill>
                  <a:srgbClr val="FF0000"/>
                </a:solidFill>
              </a:rPr>
              <a:t> tähän)</a:t>
            </a:r>
            <a:endParaRPr lang="fi-FI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024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dirty="0" smtClean="0"/>
              <a:t>Toimenpiteet 2014-2015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i-FI" b="1" dirty="0" smtClean="0"/>
              <a:t>SYKSY 2014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Valitaan tulosalueen edustaja </a:t>
            </a:r>
            <a:r>
              <a:rPr lang="fi-FI" dirty="0" smtClean="0"/>
              <a:t>KIT-</a:t>
            </a:r>
            <a:r>
              <a:rPr lang="fi-FI" dirty="0" err="1" smtClean="0"/>
              <a:t>jotiin</a:t>
            </a:r>
            <a:r>
              <a:rPr lang="fi-FI" dirty="0" smtClean="0"/>
              <a:t> </a:t>
            </a:r>
            <a:r>
              <a:rPr lang="fi-FI" dirty="0" smtClean="0">
                <a:solidFill>
                  <a:srgbClr val="FF0000"/>
                </a:solidFill>
              </a:rPr>
              <a:t>ja tulosalueen </a:t>
            </a:r>
            <a:r>
              <a:rPr lang="fi-FI" dirty="0" err="1" smtClean="0">
                <a:solidFill>
                  <a:srgbClr val="FF0000"/>
                </a:solidFill>
              </a:rPr>
              <a:t>Jotiin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smtClean="0"/>
              <a:t>vuodeksi 2015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/>
              <a:t>S</a:t>
            </a:r>
            <a:r>
              <a:rPr lang="fi-FI" dirty="0" smtClean="0"/>
              <a:t>ovitaan vastuista </a:t>
            </a:r>
            <a:r>
              <a:rPr lang="fi-FI" dirty="0" err="1" smtClean="0"/>
              <a:t>osaamiskiihdyttämö</a:t>
            </a:r>
            <a:r>
              <a:rPr lang="fi-FI" dirty="0" smtClean="0"/>
              <a:t> ehdotusten (kaupunkihyvinvointi ja oppiminen) valmistelusta yhdessä KIT -vastaavien </a:t>
            </a:r>
            <a:r>
              <a:rPr lang="fi-FI" dirty="0" smtClean="0"/>
              <a:t>kanssa </a:t>
            </a:r>
            <a:r>
              <a:rPr lang="fi-FI" dirty="0" smtClean="0">
                <a:solidFill>
                  <a:srgbClr val="FF0000"/>
                </a:solidFill>
              </a:rPr>
              <a:t>(nämä 2 nimeä tulee ilmoittaa Riitalle heti!)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>
                <a:solidFill>
                  <a:srgbClr val="FF0000"/>
                </a:solidFill>
              </a:rPr>
              <a:t>M:Yhteisen KIT Pop </a:t>
            </a:r>
            <a:r>
              <a:rPr lang="fi-FI" dirty="0" err="1" smtClean="0">
                <a:solidFill>
                  <a:srgbClr val="FF0000"/>
                </a:solidFill>
              </a:rPr>
              <a:t>Up</a:t>
            </a:r>
            <a:r>
              <a:rPr lang="fi-FI" dirty="0" smtClean="0">
                <a:solidFill>
                  <a:srgbClr val="FF0000"/>
                </a:solidFill>
              </a:rPr>
              <a:t> toimiston perustaminen/KIT lähemmäksi ja helpommin saatavaksi tulosalueen toimijoille (opet, opiskelijat)</a:t>
            </a:r>
            <a:endParaRPr lang="fi-FI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i-FI" b="1" dirty="0" smtClean="0"/>
              <a:t>KEVAT 2015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KIT-vastaavien osallistuminen KIT-akatemiaan </a:t>
            </a:r>
            <a:r>
              <a:rPr lang="fi-FI" dirty="0" smtClean="0"/>
              <a:t>– </a:t>
            </a:r>
            <a:r>
              <a:rPr lang="fi-FI" dirty="0" smtClean="0">
                <a:solidFill>
                  <a:srgbClr val="FF0000"/>
                </a:solidFill>
              </a:rPr>
              <a:t>M:</a:t>
            </a:r>
            <a:r>
              <a:rPr lang="fi-FI" dirty="0" smtClean="0">
                <a:solidFill>
                  <a:srgbClr val="FF0000"/>
                </a:solidFill>
              </a:rPr>
              <a:t>Akatemiasta tulevan tiedon ja käytäntöjen jalkauttaminen tulosalueelle (Pop </a:t>
            </a:r>
            <a:r>
              <a:rPr lang="fi-FI" dirty="0" err="1" smtClean="0">
                <a:solidFill>
                  <a:srgbClr val="FF0000"/>
                </a:solidFill>
              </a:rPr>
              <a:t>Up</a:t>
            </a:r>
            <a:r>
              <a:rPr lang="fi-FI" dirty="0" smtClean="0">
                <a:solidFill>
                  <a:srgbClr val="FF0000"/>
                </a:solidFill>
              </a:rPr>
              <a:t>)</a:t>
            </a:r>
            <a:endParaRPr lang="fi-FI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Lapinlahden </a:t>
            </a:r>
            <a:r>
              <a:rPr lang="fi-FI" dirty="0"/>
              <a:t>L</a:t>
            </a:r>
            <a:r>
              <a:rPr lang="fi-FI" dirty="0" smtClean="0"/>
              <a:t>ähde hankesuunnitelman ja rahoitushakemuksen valmistelu ESR TL 5 hakuun (valmis 15.1.2015 mennessä</a:t>
            </a:r>
            <a:r>
              <a:rPr lang="fi-FI" dirty="0" smtClean="0"/>
              <a:t>) /</a:t>
            </a:r>
            <a:r>
              <a:rPr lang="fi-FI" dirty="0" smtClean="0">
                <a:solidFill>
                  <a:srgbClr val="FF0000"/>
                </a:solidFill>
              </a:rPr>
              <a:t>muita isompia yhteisiä?</a:t>
            </a:r>
            <a:endParaRPr lang="fi-FI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i-FI" dirty="0" err="1" smtClean="0"/>
              <a:t>Osaamiskiihdyttämö</a:t>
            </a:r>
            <a:r>
              <a:rPr lang="fi-FI" dirty="0" smtClean="0"/>
              <a:t> ehdotusten valmistelu (valmis 15.2.2015 mennessä)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>
                <a:solidFill>
                  <a:srgbClr val="FF0000"/>
                </a:solidFill>
              </a:rPr>
              <a:t>Pop </a:t>
            </a:r>
            <a:r>
              <a:rPr lang="fi-FI" dirty="0" err="1" smtClean="0">
                <a:solidFill>
                  <a:srgbClr val="FF0000"/>
                </a:solidFill>
              </a:rPr>
              <a:t>Up</a:t>
            </a:r>
            <a:r>
              <a:rPr lang="fi-FI" dirty="0" smtClean="0">
                <a:solidFill>
                  <a:srgbClr val="FF0000"/>
                </a:solidFill>
              </a:rPr>
              <a:t> toimiston käytännön kehittäminen ja toiminnan käynnistäminen, mainostus ym.</a:t>
            </a:r>
            <a:endParaRPr lang="fi-FI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9183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Toimenpiteet 2014-2015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fi-FI" b="1" dirty="0"/>
              <a:t>Kevät </a:t>
            </a:r>
            <a:r>
              <a:rPr lang="fi-FI" b="1" dirty="0" smtClean="0"/>
              <a:t>2015</a:t>
            </a:r>
          </a:p>
          <a:p>
            <a:pPr marL="0" indent="0">
              <a:buNone/>
            </a:pPr>
            <a:r>
              <a:rPr lang="fi-FI" b="1" dirty="0" smtClean="0"/>
              <a:t>4. 	</a:t>
            </a:r>
            <a:endParaRPr lang="fi-FI" b="1" dirty="0"/>
          </a:p>
        </p:txBody>
      </p:sp>
    </p:spTree>
    <p:extLst>
      <p:ext uri="{BB962C8B-B14F-4D97-AF65-F5344CB8AC3E}">
        <p14:creationId xmlns:p14="http://schemas.microsoft.com/office/powerpoint/2010/main" val="389899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KIT -</a:t>
            </a:r>
            <a:r>
              <a:rPr lang="en-US" dirty="0" err="1" smtClean="0"/>
              <a:t>toiminnan</a:t>
            </a:r>
            <a:r>
              <a:rPr lang="en-US" dirty="0" smtClean="0"/>
              <a:t> </a:t>
            </a:r>
            <a:r>
              <a:rPr lang="en-US" dirty="0" err="1" smtClean="0"/>
              <a:t>vastuut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fi-FI" sz="2800" dirty="0"/>
          </a:p>
          <a:p>
            <a:pPr marL="0" indent="0" algn="ctr">
              <a:buNone/>
            </a:pPr>
            <a:r>
              <a:rPr lang="fi-FI" sz="2800" dirty="0" smtClean="0"/>
              <a:t>Hankesuunnittelu   		</a:t>
            </a:r>
            <a:r>
              <a:rPr lang="fi-FI" sz="2000" dirty="0" smtClean="0"/>
              <a:t>KIT -vastaavien tuki 					hankerahoitussuunnitelmia laativille</a:t>
            </a: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r>
              <a:rPr lang="fi-FI" sz="2800" dirty="0" smtClean="0"/>
              <a:t>KIT </a:t>
            </a:r>
            <a:r>
              <a:rPr lang="fi-FI" sz="2800" dirty="0" err="1" smtClean="0"/>
              <a:t>-joti</a:t>
            </a:r>
            <a:r>
              <a:rPr lang="fi-FI" sz="2800" dirty="0" smtClean="0"/>
              <a:t> 		</a:t>
            </a:r>
            <a:r>
              <a:rPr lang="fi-FI" sz="2800" dirty="0"/>
              <a:t> </a:t>
            </a:r>
            <a:r>
              <a:rPr lang="fi-FI" sz="2000" dirty="0" smtClean="0"/>
              <a:t>Tiedonkulku 					päällikkötiimille ja </a:t>
            </a:r>
            <a:r>
              <a:rPr lang="fi-FI" sz="2000" dirty="0" err="1" smtClean="0"/>
              <a:t>KIT-vastaaville</a:t>
            </a:r>
            <a:endParaRPr lang="fi-FI" sz="2000" dirty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algn="ctr"/>
            <a:r>
              <a:rPr lang="fi-FI" sz="2000" dirty="0" smtClean="0">
                <a:solidFill>
                  <a:srgbClr val="FF0000"/>
                </a:solidFill>
              </a:rPr>
              <a:t>KIT-</a:t>
            </a:r>
            <a:r>
              <a:rPr lang="fi-FI" sz="2000" dirty="0" err="1" smtClean="0">
                <a:solidFill>
                  <a:srgbClr val="FF0000"/>
                </a:solidFill>
              </a:rPr>
              <a:t>jotilaisella</a:t>
            </a:r>
            <a:r>
              <a:rPr lang="fi-FI" sz="2000" dirty="0" smtClean="0">
                <a:solidFill>
                  <a:srgbClr val="FF0000"/>
                </a:solidFill>
              </a:rPr>
              <a:t> työtehtävä vastuu, viestintä vastuu KIT vastaaville, tulosalueen </a:t>
            </a:r>
            <a:r>
              <a:rPr lang="fi-FI" sz="2000" dirty="0" err="1" smtClean="0">
                <a:solidFill>
                  <a:srgbClr val="FF0000"/>
                </a:solidFill>
              </a:rPr>
              <a:t>jotille</a:t>
            </a:r>
            <a:r>
              <a:rPr lang="fi-FI" sz="2000" dirty="0" smtClean="0">
                <a:solidFill>
                  <a:srgbClr val="FF0000"/>
                </a:solidFill>
              </a:rPr>
              <a:t>, tulosalueen KIT-tiimin (yksi tai useampi) puheenjohtaja</a:t>
            </a:r>
          </a:p>
          <a:p>
            <a:pPr algn="ctr"/>
            <a:r>
              <a:rPr lang="fi-FI" sz="2000" dirty="0" smtClean="0">
                <a:solidFill>
                  <a:srgbClr val="FF0000"/>
                </a:solidFill>
              </a:rPr>
              <a:t>Hankesuunnitteluun on tulossa monta työnkuvaa, joita ollaan aukaisemassa projektipäällikön tapaan. En rakentaisi omia tehtäviä kovinkaan paljoa, koska esim. hankevalmistelijat tulevat palvelemaan jokaista tulosaluetta (jokaiselle oma ja siten he toimivat tiiminä)</a:t>
            </a:r>
          </a:p>
          <a:p>
            <a:pPr algn="ctr"/>
            <a:r>
              <a:rPr lang="fi-FI" sz="2000" dirty="0" smtClean="0">
                <a:solidFill>
                  <a:srgbClr val="FF0000"/>
                </a:solidFill>
              </a:rPr>
              <a:t>Vastuissa muistettava, että Riitta Lehtinen on matriisijohtajana kaikkien KIT toimijoiden päävastuullinen</a:t>
            </a:r>
            <a:endParaRPr lang="fi-FI" sz="2000" dirty="0">
              <a:solidFill>
                <a:srgbClr val="FF0000"/>
              </a:solidFill>
            </a:endParaRPr>
          </a:p>
          <a:p>
            <a:pPr algn="ctr"/>
            <a:endParaRPr lang="fi-FI" sz="2000" dirty="0" smtClean="0"/>
          </a:p>
          <a:p>
            <a:pPr algn="ctr"/>
            <a:endParaRPr lang="fi-FI" sz="2000" dirty="0" smtClean="0"/>
          </a:p>
          <a:p>
            <a:endParaRPr lang="fi-FI" sz="2800" dirty="0" smtClean="0"/>
          </a:p>
          <a:p>
            <a:pPr lvl="1"/>
            <a:endParaRPr lang="en-US" dirty="0"/>
          </a:p>
        </p:txBody>
      </p:sp>
      <p:sp>
        <p:nvSpPr>
          <p:cNvPr id="4" name="Nuoli oikealle 3"/>
          <p:cNvSpPr/>
          <p:nvPr/>
        </p:nvSpPr>
        <p:spPr>
          <a:xfrm>
            <a:off x="4716016" y="2132856"/>
            <a:ext cx="72008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  		</a:t>
            </a:r>
            <a:endParaRPr lang="fi-FI" dirty="0"/>
          </a:p>
        </p:txBody>
      </p:sp>
      <p:sp>
        <p:nvSpPr>
          <p:cNvPr id="6" name="Nuoli oikealle 5"/>
          <p:cNvSpPr/>
          <p:nvPr/>
        </p:nvSpPr>
        <p:spPr>
          <a:xfrm>
            <a:off x="4427984" y="3789040"/>
            <a:ext cx="72008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  		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94000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FF0000"/>
                </a:solidFill>
              </a:rPr>
              <a:t>KIT vastuut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Rectangle 3"/>
          <p:cNvSpPr/>
          <p:nvPr/>
        </p:nvSpPr>
        <p:spPr>
          <a:xfrm>
            <a:off x="3707904" y="1455994"/>
            <a:ext cx="1584176" cy="676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Lehtinen Riitta</a:t>
            </a:r>
            <a:endParaRPr lang="fi-FI" dirty="0"/>
          </a:p>
        </p:txBody>
      </p:sp>
      <p:sp>
        <p:nvSpPr>
          <p:cNvPr id="5" name="Rectangle 4"/>
          <p:cNvSpPr/>
          <p:nvPr/>
        </p:nvSpPr>
        <p:spPr>
          <a:xfrm>
            <a:off x="2915816" y="2276872"/>
            <a:ext cx="309634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KIT-</a:t>
            </a:r>
            <a:r>
              <a:rPr lang="fi-FI" dirty="0" err="1" smtClean="0"/>
              <a:t>Joti</a:t>
            </a:r>
            <a:endParaRPr lang="fi-FI" dirty="0" smtClean="0"/>
          </a:p>
          <a:p>
            <a:pPr algn="ctr"/>
            <a:r>
              <a:rPr lang="fi-FI" dirty="0" smtClean="0"/>
              <a:t>(tulosalueen edustaja)</a:t>
            </a:r>
          </a:p>
          <a:p>
            <a:pPr marL="285750" indent="-285750" algn="ctr">
              <a:buFontTx/>
              <a:buChar char="-"/>
            </a:pPr>
            <a:r>
              <a:rPr lang="fi-FI" dirty="0" smtClean="0"/>
              <a:t>Strategiset työtehtävät</a:t>
            </a:r>
          </a:p>
          <a:p>
            <a:pPr algn="ctr"/>
            <a:r>
              <a:rPr lang="fi-FI" dirty="0" smtClean="0"/>
              <a:t>- Viestitys KIT-</a:t>
            </a:r>
            <a:r>
              <a:rPr lang="fi-FI" dirty="0" err="1" smtClean="0"/>
              <a:t>joti</a:t>
            </a:r>
            <a:r>
              <a:rPr lang="fi-FI" dirty="0" smtClean="0"/>
              <a:t>-</a:t>
            </a:r>
            <a:r>
              <a:rPr lang="fi-FI" dirty="0" err="1" smtClean="0"/>
              <a:t>joti</a:t>
            </a:r>
            <a:r>
              <a:rPr lang="fi-FI" dirty="0" smtClean="0"/>
              <a:t>-vastaavat</a:t>
            </a:r>
            <a:endParaRPr lang="fi-FI" dirty="0"/>
          </a:p>
        </p:txBody>
      </p:sp>
      <p:sp>
        <p:nvSpPr>
          <p:cNvPr id="6" name="Rectangle 5"/>
          <p:cNvSpPr/>
          <p:nvPr/>
        </p:nvSpPr>
        <p:spPr>
          <a:xfrm>
            <a:off x="1105272" y="3501008"/>
            <a:ext cx="3168352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KIT vastaavat</a:t>
            </a:r>
          </a:p>
          <a:p>
            <a:pPr algn="ctr"/>
            <a:r>
              <a:rPr lang="fi-FI" dirty="0" smtClean="0"/>
              <a:t>(puheenjohtajana KIT-</a:t>
            </a:r>
            <a:r>
              <a:rPr lang="fi-FI" dirty="0" err="1" smtClean="0"/>
              <a:t>joti</a:t>
            </a:r>
            <a:r>
              <a:rPr lang="fi-FI" dirty="0" smtClean="0"/>
              <a:t> yhdyshenkilö)</a:t>
            </a:r>
          </a:p>
          <a:p>
            <a:pPr marL="285750" indent="-285750" algn="ctr">
              <a:buFontTx/>
              <a:buChar char="-"/>
            </a:pPr>
            <a:r>
              <a:rPr lang="fi-FI" dirty="0" smtClean="0"/>
              <a:t>Työtehtävät tulosalueen KIT toiminnassa</a:t>
            </a:r>
          </a:p>
          <a:p>
            <a:pPr algn="ctr"/>
            <a:endParaRPr lang="fi-FI" dirty="0"/>
          </a:p>
        </p:txBody>
      </p:sp>
      <p:sp>
        <p:nvSpPr>
          <p:cNvPr id="7" name="Rectangle 6"/>
          <p:cNvSpPr/>
          <p:nvPr/>
        </p:nvSpPr>
        <p:spPr>
          <a:xfrm>
            <a:off x="4535996" y="3501008"/>
            <a:ext cx="295232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Tulosalueen </a:t>
            </a:r>
            <a:r>
              <a:rPr lang="fi-FI" dirty="0" err="1" smtClean="0"/>
              <a:t>Joti</a:t>
            </a:r>
            <a:endParaRPr lang="fi-FI" dirty="0" smtClean="0"/>
          </a:p>
          <a:p>
            <a:pPr algn="ctr"/>
            <a:r>
              <a:rPr lang="fi-FI" dirty="0" smtClean="0"/>
              <a:t>(edustajana KIT-</a:t>
            </a:r>
            <a:r>
              <a:rPr lang="fi-FI" dirty="0" err="1" smtClean="0"/>
              <a:t>jotin</a:t>
            </a:r>
            <a:r>
              <a:rPr lang="fi-FI" dirty="0" smtClean="0"/>
              <a:t> yhdyshenkilö)</a:t>
            </a:r>
          </a:p>
          <a:p>
            <a:pPr algn="ctr"/>
            <a:r>
              <a:rPr lang="fi-FI" dirty="0" smtClean="0"/>
              <a:t>- Viestitys KIT-</a:t>
            </a:r>
            <a:r>
              <a:rPr lang="fi-FI" dirty="0" err="1" smtClean="0"/>
              <a:t>joti</a:t>
            </a:r>
            <a:r>
              <a:rPr lang="fi-FI" dirty="0" smtClean="0"/>
              <a:t> - </a:t>
            </a:r>
            <a:r>
              <a:rPr lang="fi-FI" dirty="0" err="1" smtClean="0"/>
              <a:t>Joti</a:t>
            </a:r>
            <a:endParaRPr lang="fi-FI" dirty="0"/>
          </a:p>
        </p:txBody>
      </p:sp>
      <p:sp>
        <p:nvSpPr>
          <p:cNvPr id="8" name="Rectangle 7"/>
          <p:cNvSpPr/>
          <p:nvPr/>
        </p:nvSpPr>
        <p:spPr>
          <a:xfrm>
            <a:off x="7628384" y="1518990"/>
            <a:ext cx="914400" cy="35661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KIT- matriisi toimijat: rahoitusasiantuntijat, TKI päällikkö, KIT viestintä yms.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42494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KIT -</a:t>
            </a:r>
            <a:r>
              <a:rPr lang="en-US" dirty="0" err="1" smtClean="0"/>
              <a:t>aikataulutus</a:t>
            </a:r>
            <a:r>
              <a:rPr lang="en-US" dirty="0" smtClean="0"/>
              <a:t> 2015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07504" y="5013176"/>
            <a:ext cx="9001000" cy="360040"/>
          </a:xfrm>
          <a:prstGeom prst="rightArrow">
            <a:avLst>
              <a:gd name="adj1" fmla="val 56531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50744" y="2060848"/>
            <a:ext cx="2232248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27673" y="4449049"/>
            <a:ext cx="11801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Helmikuu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85846" y="4424338"/>
            <a:ext cx="13321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Maaliskuu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2845" y="4445218"/>
            <a:ext cx="122976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Tammikuu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649" y="2060848"/>
            <a:ext cx="1368152" cy="116955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16.1.2015 </a:t>
            </a:r>
            <a:r>
              <a:rPr lang="en-US" sz="1400" dirty="0" err="1" smtClean="0"/>
              <a:t>Lapinlahden</a:t>
            </a:r>
            <a:r>
              <a:rPr lang="en-US" sz="1400" dirty="0" smtClean="0"/>
              <a:t> </a:t>
            </a:r>
            <a:r>
              <a:rPr lang="en-US" sz="1400" dirty="0" err="1" smtClean="0"/>
              <a:t>Lähde</a:t>
            </a:r>
            <a:r>
              <a:rPr lang="en-US" sz="1400" dirty="0" smtClean="0"/>
              <a:t> </a:t>
            </a:r>
            <a:r>
              <a:rPr lang="en-US" sz="1400" dirty="0" err="1" smtClean="0"/>
              <a:t>hankehakemus</a:t>
            </a:r>
            <a:r>
              <a:rPr lang="en-US" sz="1400" dirty="0" smtClean="0"/>
              <a:t> </a:t>
            </a:r>
            <a:r>
              <a:rPr lang="en-US" sz="1400" dirty="0" err="1" smtClean="0"/>
              <a:t>valmis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5" y="2081313"/>
            <a:ext cx="1533706" cy="7386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15.2.2015 </a:t>
            </a:r>
            <a:r>
              <a:rPr lang="en-US" sz="1400" dirty="0" err="1" smtClean="0"/>
              <a:t>Osaamiskiihdyttämö</a:t>
            </a:r>
            <a:endParaRPr lang="en-US" sz="1400" dirty="0" smtClean="0"/>
          </a:p>
          <a:p>
            <a:r>
              <a:rPr lang="en-US" sz="1400" dirty="0" err="1" smtClean="0"/>
              <a:t>Esitys</a:t>
            </a:r>
            <a:r>
              <a:rPr lang="en-US" sz="1400" dirty="0" smtClean="0"/>
              <a:t> </a:t>
            </a:r>
            <a:r>
              <a:rPr lang="en-US" sz="1400" dirty="0" err="1" smtClean="0"/>
              <a:t>valmis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131437" y="908720"/>
            <a:ext cx="1656184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547664" y="4473116"/>
            <a:ext cx="0" cy="144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26756" y="4428728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87824" y="4428728"/>
            <a:ext cx="16768" cy="15289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150744" y="2708920"/>
            <a:ext cx="1872208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07504" y="5617730"/>
            <a:ext cx="1440160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22.1.2015 </a:t>
            </a:r>
          </a:p>
          <a:p>
            <a:pPr algn="ctr"/>
            <a:r>
              <a:rPr lang="en-US" dirty="0" smtClean="0"/>
              <a:t>KIT -</a:t>
            </a:r>
            <a:r>
              <a:rPr lang="en-US" dirty="0" err="1" smtClean="0"/>
              <a:t>akatemia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081371" y="5617730"/>
            <a:ext cx="1541098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19.3.2015 </a:t>
            </a:r>
          </a:p>
          <a:p>
            <a:pPr algn="ctr"/>
            <a:r>
              <a:rPr lang="en-US" dirty="0" smtClean="0"/>
              <a:t>KIT -</a:t>
            </a:r>
            <a:r>
              <a:rPr lang="en-US" dirty="0" err="1" smtClean="0"/>
              <a:t>akatemia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1268760"/>
            <a:ext cx="1872208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KICK-OFF 7.1.2015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713477" y="5617730"/>
            <a:ext cx="1510195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23.4.2015</a:t>
            </a:r>
          </a:p>
          <a:p>
            <a:pPr algn="ctr"/>
            <a:r>
              <a:rPr lang="en-US" dirty="0" smtClean="0"/>
              <a:t>KIT -</a:t>
            </a:r>
            <a:r>
              <a:rPr lang="en-US" dirty="0" err="1" smtClean="0"/>
              <a:t>akatemia</a:t>
            </a:r>
            <a:endParaRPr lang="en-US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135857" y="3681534"/>
            <a:ext cx="1224136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26" name="TextBox 24"/>
          <p:cNvSpPr txBox="1"/>
          <p:nvPr/>
        </p:nvSpPr>
        <p:spPr>
          <a:xfrm>
            <a:off x="6156176" y="1437803"/>
            <a:ext cx="2469267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7" name="TextBox 8"/>
          <p:cNvSpPr txBox="1"/>
          <p:nvPr/>
        </p:nvSpPr>
        <p:spPr>
          <a:xfrm>
            <a:off x="4737555" y="4424338"/>
            <a:ext cx="13321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Huhtikuu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6372200" y="4424337"/>
            <a:ext cx="13321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Toukokuu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32" name="Straight Connector 20"/>
          <p:cNvCxnSpPr/>
          <p:nvPr/>
        </p:nvCxnSpPr>
        <p:spPr>
          <a:xfrm>
            <a:off x="6223673" y="4473116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0"/>
          <p:cNvCxnSpPr/>
          <p:nvPr/>
        </p:nvCxnSpPr>
        <p:spPr>
          <a:xfrm>
            <a:off x="7812360" y="4387584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8"/>
          <p:cNvSpPr txBox="1"/>
          <p:nvPr/>
        </p:nvSpPr>
        <p:spPr>
          <a:xfrm>
            <a:off x="7856748" y="4441965"/>
            <a:ext cx="125175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Kesäkuu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TextBox 30"/>
          <p:cNvSpPr txBox="1"/>
          <p:nvPr/>
        </p:nvSpPr>
        <p:spPr>
          <a:xfrm>
            <a:off x="1547664" y="3704454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36" name="TextBox 30"/>
          <p:cNvSpPr txBox="1"/>
          <p:nvPr/>
        </p:nvSpPr>
        <p:spPr>
          <a:xfrm>
            <a:off x="3081371" y="3690048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37" name="TextBox 30"/>
          <p:cNvSpPr txBox="1"/>
          <p:nvPr/>
        </p:nvSpPr>
        <p:spPr>
          <a:xfrm>
            <a:off x="4753000" y="3684878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38" name="TextBox 30"/>
          <p:cNvSpPr txBox="1"/>
          <p:nvPr/>
        </p:nvSpPr>
        <p:spPr>
          <a:xfrm>
            <a:off x="6372199" y="3687404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  <p:sp>
        <p:nvSpPr>
          <p:cNvPr id="39" name="TextBox 30"/>
          <p:cNvSpPr txBox="1"/>
          <p:nvPr/>
        </p:nvSpPr>
        <p:spPr>
          <a:xfrm>
            <a:off x="7779167" y="3684877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KIT-</a:t>
            </a:r>
            <a:r>
              <a:rPr lang="en-US" sz="1400" dirty="0" err="1" smtClean="0"/>
              <a:t>vastaavien</a:t>
            </a:r>
            <a:r>
              <a:rPr lang="en-US" sz="1400" dirty="0" smtClean="0"/>
              <a:t> </a:t>
            </a:r>
            <a:r>
              <a:rPr lang="en-US" sz="1400" dirty="0" err="1" smtClean="0"/>
              <a:t>kokous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99330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44952" cy="2028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KIITOS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1747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rallinen">
  <a:themeElements>
    <a:clrScheme name="Virallin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rallin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irallin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541</TotalTime>
  <Words>357</Words>
  <Application>Microsoft Office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Franklin Gothic Book</vt:lpstr>
      <vt:lpstr>Perpetua</vt:lpstr>
      <vt:lpstr>Wingdings 2</vt:lpstr>
      <vt:lpstr>Virallinen</vt:lpstr>
      <vt:lpstr>KIT -toimintasuunnitelma 2015 </vt:lpstr>
      <vt:lpstr>KIT –toiminnan tavoitteet</vt:lpstr>
      <vt:lpstr> Tavoiteltu tulos</vt:lpstr>
      <vt:lpstr>Toimenpiteet 2014-2015 </vt:lpstr>
      <vt:lpstr>Toimenpiteet 2014-2015</vt:lpstr>
      <vt:lpstr>KIT -toiminnan vastuut</vt:lpstr>
      <vt:lpstr>KIT vastuut</vt:lpstr>
      <vt:lpstr>KIT -aikataulutus 2015</vt:lpstr>
      <vt:lpstr>KIITOS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Asiakastarpeiden määrittely</dc:title>
  <dc:creator>Anne Rahikka</dc:creator>
  <cp:lastModifiedBy>Merja Suoperä</cp:lastModifiedBy>
  <cp:revision>89</cp:revision>
  <dcterms:created xsi:type="dcterms:W3CDTF">2014-09-11T13:25:26Z</dcterms:created>
  <dcterms:modified xsi:type="dcterms:W3CDTF">2014-11-05T08:00:51Z</dcterms:modified>
</cp:coreProperties>
</file>