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8.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6" r:id="rId1"/>
  </p:sldMasterIdLst>
  <p:notesMasterIdLst>
    <p:notesMasterId r:id="rId50"/>
  </p:notesMasterIdLst>
  <p:handoutMasterIdLst>
    <p:handoutMasterId r:id="rId51"/>
  </p:handoutMasterIdLst>
  <p:sldIdLst>
    <p:sldId id="256" r:id="rId2"/>
    <p:sldId id="537" r:id="rId3"/>
    <p:sldId id="487" r:id="rId4"/>
    <p:sldId id="478" r:id="rId5"/>
    <p:sldId id="479" r:id="rId6"/>
    <p:sldId id="400" r:id="rId7"/>
    <p:sldId id="510" r:id="rId8"/>
    <p:sldId id="511" r:id="rId9"/>
    <p:sldId id="483" r:id="rId10"/>
    <p:sldId id="485" r:id="rId11"/>
    <p:sldId id="431" r:id="rId12"/>
    <p:sldId id="513" r:id="rId13"/>
    <p:sldId id="486" r:id="rId14"/>
    <p:sldId id="514" r:id="rId15"/>
    <p:sldId id="515" r:id="rId16"/>
    <p:sldId id="517" r:id="rId17"/>
    <p:sldId id="518" r:id="rId18"/>
    <p:sldId id="519" r:id="rId19"/>
    <p:sldId id="520" r:id="rId20"/>
    <p:sldId id="521" r:id="rId21"/>
    <p:sldId id="524" r:id="rId22"/>
    <p:sldId id="525" r:id="rId23"/>
    <p:sldId id="526" r:id="rId24"/>
    <p:sldId id="527" r:id="rId25"/>
    <p:sldId id="528" r:id="rId26"/>
    <p:sldId id="530" r:id="rId27"/>
    <p:sldId id="423" r:id="rId28"/>
    <p:sldId id="428" r:id="rId29"/>
    <p:sldId id="504" r:id="rId30"/>
    <p:sldId id="425" r:id="rId31"/>
    <p:sldId id="433" r:id="rId32"/>
    <p:sldId id="352" r:id="rId33"/>
    <p:sldId id="354" r:id="rId34"/>
    <p:sldId id="499" r:id="rId35"/>
    <p:sldId id="505" r:id="rId36"/>
    <p:sldId id="348" r:id="rId37"/>
    <p:sldId id="349" r:id="rId38"/>
    <p:sldId id="350" r:id="rId39"/>
    <p:sldId id="351" r:id="rId40"/>
    <p:sldId id="358" r:id="rId41"/>
    <p:sldId id="506" r:id="rId42"/>
    <p:sldId id="509" r:id="rId43"/>
    <p:sldId id="531" r:id="rId44"/>
    <p:sldId id="533" r:id="rId45"/>
    <p:sldId id="532" r:id="rId46"/>
    <p:sldId id="534" r:id="rId47"/>
    <p:sldId id="535" r:id="rId48"/>
    <p:sldId id="536" r:id="rId49"/>
  </p:sldIdLst>
  <p:sldSz cx="9144000" cy="6858000" type="screen4x3"/>
  <p:notesSz cx="7099300" cy="10234613"/>
  <p:defaultTextStyle>
    <a:defPPr>
      <a:defRPr lang="nl-NL"/>
    </a:defPPr>
    <a:lvl1pPr algn="l" rtl="0" fontAlgn="base">
      <a:spcBef>
        <a:spcPct val="0"/>
      </a:spcBef>
      <a:spcAft>
        <a:spcPct val="0"/>
      </a:spcAft>
      <a:defRPr kern="1200">
        <a:solidFill>
          <a:schemeClr val="tx1"/>
        </a:solidFill>
        <a:latin typeface="Calibri" pitchFamily="34" charset="0"/>
        <a:ea typeface="+mn-ea"/>
        <a:cs typeface="+mn-cs"/>
      </a:defRPr>
    </a:lvl1pPr>
    <a:lvl2pPr marL="457200" algn="l" rtl="0" fontAlgn="base">
      <a:spcBef>
        <a:spcPct val="0"/>
      </a:spcBef>
      <a:spcAft>
        <a:spcPct val="0"/>
      </a:spcAft>
      <a:defRPr kern="1200">
        <a:solidFill>
          <a:schemeClr val="tx1"/>
        </a:solidFill>
        <a:latin typeface="Calibri" pitchFamily="34" charset="0"/>
        <a:ea typeface="+mn-ea"/>
        <a:cs typeface="+mn-cs"/>
      </a:defRPr>
    </a:lvl2pPr>
    <a:lvl3pPr marL="914400" algn="l" rtl="0" fontAlgn="base">
      <a:spcBef>
        <a:spcPct val="0"/>
      </a:spcBef>
      <a:spcAft>
        <a:spcPct val="0"/>
      </a:spcAft>
      <a:defRPr kern="1200">
        <a:solidFill>
          <a:schemeClr val="tx1"/>
        </a:solidFill>
        <a:latin typeface="Calibri" pitchFamily="34" charset="0"/>
        <a:ea typeface="+mn-ea"/>
        <a:cs typeface="+mn-cs"/>
      </a:defRPr>
    </a:lvl3pPr>
    <a:lvl4pPr marL="1371600" algn="l" rtl="0" fontAlgn="base">
      <a:spcBef>
        <a:spcPct val="0"/>
      </a:spcBef>
      <a:spcAft>
        <a:spcPct val="0"/>
      </a:spcAft>
      <a:defRPr kern="1200">
        <a:solidFill>
          <a:schemeClr val="tx1"/>
        </a:solidFill>
        <a:latin typeface="Calibri" pitchFamily="34" charset="0"/>
        <a:ea typeface="+mn-ea"/>
        <a:cs typeface="+mn-cs"/>
      </a:defRPr>
    </a:lvl4pPr>
    <a:lvl5pPr marL="1828800" algn="l" rtl="0" fontAlgn="base">
      <a:spcBef>
        <a:spcPct val="0"/>
      </a:spcBef>
      <a:spcAft>
        <a:spcPct val="0"/>
      </a:spcAft>
      <a:defRPr kern="1200">
        <a:solidFill>
          <a:schemeClr val="tx1"/>
        </a:solidFill>
        <a:latin typeface="Calibri" pitchFamily="34" charset="0"/>
        <a:ea typeface="+mn-ea"/>
        <a:cs typeface="+mn-cs"/>
      </a:defRPr>
    </a:lvl5pPr>
    <a:lvl6pPr marL="2286000" algn="l" defTabSz="914400" rtl="0" eaLnBrk="1" latinLnBrk="0" hangingPunct="1">
      <a:defRPr kern="1200">
        <a:solidFill>
          <a:schemeClr val="tx1"/>
        </a:solidFill>
        <a:latin typeface="Calibri" pitchFamily="34" charset="0"/>
        <a:ea typeface="+mn-ea"/>
        <a:cs typeface="+mn-cs"/>
      </a:defRPr>
    </a:lvl6pPr>
    <a:lvl7pPr marL="2743200" algn="l" defTabSz="914400" rtl="0" eaLnBrk="1" latinLnBrk="0" hangingPunct="1">
      <a:defRPr kern="1200">
        <a:solidFill>
          <a:schemeClr val="tx1"/>
        </a:solidFill>
        <a:latin typeface="Calibri" pitchFamily="34" charset="0"/>
        <a:ea typeface="+mn-ea"/>
        <a:cs typeface="+mn-cs"/>
      </a:defRPr>
    </a:lvl7pPr>
    <a:lvl8pPr marL="3200400" algn="l" defTabSz="914400" rtl="0" eaLnBrk="1" latinLnBrk="0" hangingPunct="1">
      <a:defRPr kern="1200">
        <a:solidFill>
          <a:schemeClr val="tx1"/>
        </a:solidFill>
        <a:latin typeface="Calibri" pitchFamily="34" charset="0"/>
        <a:ea typeface="+mn-ea"/>
        <a:cs typeface="+mn-cs"/>
      </a:defRPr>
    </a:lvl8pPr>
    <a:lvl9pPr marL="3657600" algn="l" defTabSz="914400" rtl="0" eaLnBrk="1" latinLnBrk="0" hangingPunct="1">
      <a:defRPr kern="1200">
        <a:solidFill>
          <a:schemeClr val="tx1"/>
        </a:solidFill>
        <a:latin typeface="Calibri" pitchFamily="34"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ijl, gemiddeld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0447" autoAdjust="0"/>
    <p:restoredTop sz="94660"/>
  </p:normalViewPr>
  <p:slideViewPr>
    <p:cSldViewPr>
      <p:cViewPr varScale="1">
        <p:scale>
          <a:sx n="70" d="100"/>
          <a:sy n="70" d="100"/>
        </p:scale>
        <p:origin x="1188" y="7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225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notesMaster" Target="notesMasters/notesMaster1.xml"/><Relationship Id="rId55"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handoutMaster" Target="handoutMasters/handoutMaster1.xml"/><Relationship Id="rId3" Type="http://schemas.openxmlformats.org/officeDocument/2006/relationships/slide" Target="slides/slide2.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373DBFA-806B-4547-B390-332C1B741DBB}" type="doc">
      <dgm:prSet loTypeId="urn:microsoft.com/office/officeart/2005/8/layout/radial4" loCatId="relationship" qsTypeId="urn:microsoft.com/office/officeart/2005/8/quickstyle/simple1" qsCatId="simple" csTypeId="urn:microsoft.com/office/officeart/2005/8/colors/accent1_2" csCatId="accent1" phldr="1"/>
      <dgm:spPr/>
      <dgm:t>
        <a:bodyPr/>
        <a:lstStyle/>
        <a:p>
          <a:endParaRPr lang="nl-BE"/>
        </a:p>
      </dgm:t>
    </dgm:pt>
    <dgm:pt modelId="{DDA4E011-E311-4B41-A98A-1A1253FAF940}">
      <dgm:prSet phldrT="[Tekst]"/>
      <dgm:spPr/>
      <dgm:t>
        <a:bodyPr/>
        <a:lstStyle/>
        <a:p>
          <a:r>
            <a:rPr lang="nl-BE" dirty="0" smtClean="0"/>
            <a:t>SILENT</a:t>
          </a:r>
        </a:p>
        <a:p>
          <a:r>
            <a:rPr lang="nl-BE" dirty="0" smtClean="0"/>
            <a:t>GENTRIFICATION</a:t>
          </a:r>
          <a:endParaRPr lang="nl-BE" dirty="0"/>
        </a:p>
      </dgm:t>
    </dgm:pt>
    <dgm:pt modelId="{7FDB6212-62DC-456A-9E65-3C1794BB2C24}" type="parTrans" cxnId="{4FECC343-809C-49C5-91C8-54AA8BDA655B}">
      <dgm:prSet/>
      <dgm:spPr/>
      <dgm:t>
        <a:bodyPr/>
        <a:lstStyle/>
        <a:p>
          <a:endParaRPr lang="nl-BE"/>
        </a:p>
      </dgm:t>
    </dgm:pt>
    <dgm:pt modelId="{99AEB9C7-1B9F-4FD7-AF28-C24CEFA8F778}" type="sibTrans" cxnId="{4FECC343-809C-49C5-91C8-54AA8BDA655B}">
      <dgm:prSet/>
      <dgm:spPr/>
      <dgm:t>
        <a:bodyPr/>
        <a:lstStyle/>
        <a:p>
          <a:endParaRPr lang="nl-BE"/>
        </a:p>
      </dgm:t>
    </dgm:pt>
    <dgm:pt modelId="{8068B8B4-7880-4FDE-B8BC-B696E4AA0B15}">
      <dgm:prSet phldrT="[Tekst]"/>
      <dgm:spPr/>
      <dgm:t>
        <a:bodyPr/>
        <a:lstStyle/>
        <a:p>
          <a:r>
            <a:rPr lang="nl-BE" dirty="0" smtClean="0"/>
            <a:t>DEMAND </a:t>
          </a:r>
        </a:p>
        <a:p>
          <a:r>
            <a:rPr lang="nl-BE" dirty="0" smtClean="0"/>
            <a:t>&amp; SUPPLY</a:t>
          </a:r>
        </a:p>
        <a:p>
          <a:r>
            <a:rPr lang="nl-BE" dirty="0" smtClean="0"/>
            <a:t>in the </a:t>
          </a:r>
          <a:r>
            <a:rPr lang="nl-BE" dirty="0" err="1" smtClean="0"/>
            <a:t>housing</a:t>
          </a:r>
          <a:r>
            <a:rPr lang="nl-BE" dirty="0" smtClean="0"/>
            <a:t> </a:t>
          </a:r>
          <a:r>
            <a:rPr lang="nl-BE" dirty="0" err="1" smtClean="0"/>
            <a:t>market</a:t>
          </a:r>
          <a:r>
            <a:rPr lang="nl-BE" dirty="0" smtClean="0"/>
            <a:t> </a:t>
          </a:r>
          <a:endParaRPr lang="nl-BE" dirty="0"/>
        </a:p>
      </dgm:t>
    </dgm:pt>
    <dgm:pt modelId="{15B7A261-FE43-44F9-9658-471D2494B02A}" type="parTrans" cxnId="{0C0950D0-8912-4235-B2D4-F69F05295073}">
      <dgm:prSet/>
      <dgm:spPr/>
      <dgm:t>
        <a:bodyPr/>
        <a:lstStyle/>
        <a:p>
          <a:endParaRPr lang="nl-BE"/>
        </a:p>
      </dgm:t>
    </dgm:pt>
    <dgm:pt modelId="{613FA0CA-10B6-42AB-AE0C-4C4F38E254B8}" type="sibTrans" cxnId="{0C0950D0-8912-4235-B2D4-F69F05295073}">
      <dgm:prSet/>
      <dgm:spPr/>
      <dgm:t>
        <a:bodyPr/>
        <a:lstStyle/>
        <a:p>
          <a:endParaRPr lang="nl-BE"/>
        </a:p>
      </dgm:t>
    </dgm:pt>
    <dgm:pt modelId="{12AB4DD3-EEC8-4FF9-9ECD-828C19002113}">
      <dgm:prSet phldrT="[Tekst]"/>
      <dgm:spPr/>
      <dgm:t>
        <a:bodyPr/>
        <a:lstStyle/>
        <a:p>
          <a:r>
            <a:rPr lang="nl-BE" dirty="0" smtClean="0"/>
            <a:t>POTENTIONS </a:t>
          </a:r>
        </a:p>
        <a:p>
          <a:r>
            <a:rPr lang="nl-BE" dirty="0" smtClean="0"/>
            <a:t>of the </a:t>
          </a:r>
          <a:r>
            <a:rPr lang="nl-BE" dirty="0" err="1" smtClean="0"/>
            <a:t>neighbourhoods</a:t>
          </a:r>
          <a:endParaRPr lang="nl-BE" dirty="0" smtClean="0"/>
        </a:p>
        <a:p>
          <a:r>
            <a:rPr lang="nl-BE" dirty="0" smtClean="0"/>
            <a:t>HOUSES</a:t>
          </a:r>
        </a:p>
        <a:p>
          <a:r>
            <a:rPr lang="nl-BE" dirty="0" smtClean="0"/>
            <a:t>ENVIRONMENT</a:t>
          </a:r>
        </a:p>
      </dgm:t>
    </dgm:pt>
    <dgm:pt modelId="{962372D6-A306-46B0-A5B8-C01983447F79}" type="parTrans" cxnId="{BB4E5BFC-C4E6-4546-8BB7-7C9316869309}">
      <dgm:prSet/>
      <dgm:spPr/>
      <dgm:t>
        <a:bodyPr/>
        <a:lstStyle/>
        <a:p>
          <a:endParaRPr lang="nl-BE"/>
        </a:p>
      </dgm:t>
    </dgm:pt>
    <dgm:pt modelId="{4D45ED5B-F84E-42D5-96E2-9BA1CCF095DD}" type="sibTrans" cxnId="{BB4E5BFC-C4E6-4546-8BB7-7C9316869309}">
      <dgm:prSet/>
      <dgm:spPr/>
      <dgm:t>
        <a:bodyPr/>
        <a:lstStyle/>
        <a:p>
          <a:endParaRPr lang="nl-BE"/>
        </a:p>
      </dgm:t>
    </dgm:pt>
    <dgm:pt modelId="{88859FE5-CB6C-4148-B032-6EB5BECCEAA3}" type="pres">
      <dgm:prSet presAssocID="{4373DBFA-806B-4547-B390-332C1B741DBB}" presName="cycle" presStyleCnt="0">
        <dgm:presLayoutVars>
          <dgm:chMax val="1"/>
          <dgm:dir/>
          <dgm:animLvl val="ctr"/>
          <dgm:resizeHandles val="exact"/>
        </dgm:presLayoutVars>
      </dgm:prSet>
      <dgm:spPr/>
      <dgm:t>
        <a:bodyPr/>
        <a:lstStyle/>
        <a:p>
          <a:endParaRPr lang="nl-BE"/>
        </a:p>
      </dgm:t>
    </dgm:pt>
    <dgm:pt modelId="{7AC52709-16D4-4A70-BAC8-F8D9B804BFB4}" type="pres">
      <dgm:prSet presAssocID="{DDA4E011-E311-4B41-A98A-1A1253FAF940}" presName="centerShape" presStyleLbl="node0" presStyleIdx="0" presStyleCnt="1" custScaleX="130739" custScaleY="126328" custLinFactNeighborX="-663" custLinFactNeighborY="-21368"/>
      <dgm:spPr/>
      <dgm:t>
        <a:bodyPr/>
        <a:lstStyle/>
        <a:p>
          <a:endParaRPr lang="nl-BE"/>
        </a:p>
      </dgm:t>
    </dgm:pt>
    <dgm:pt modelId="{5CE7C4FB-DC50-43EF-8D26-9FFF2DE58320}" type="pres">
      <dgm:prSet presAssocID="{15B7A261-FE43-44F9-9658-471D2494B02A}" presName="parTrans" presStyleLbl="bgSibTrans2D1" presStyleIdx="0" presStyleCnt="2" custLinFactNeighborX="7938"/>
      <dgm:spPr/>
      <dgm:t>
        <a:bodyPr/>
        <a:lstStyle/>
        <a:p>
          <a:endParaRPr lang="nl-BE"/>
        </a:p>
      </dgm:t>
    </dgm:pt>
    <dgm:pt modelId="{D91DEE8E-8858-4076-83C1-D7B2135606B8}" type="pres">
      <dgm:prSet presAssocID="{8068B8B4-7880-4FDE-B8BC-B696E4AA0B15}" presName="node" presStyleLbl="node1" presStyleIdx="0" presStyleCnt="2" custScaleX="122312" custScaleY="132783" custRadScaleRad="130735" custRadScaleInc="-16464">
        <dgm:presLayoutVars>
          <dgm:bulletEnabled val="1"/>
        </dgm:presLayoutVars>
      </dgm:prSet>
      <dgm:spPr/>
      <dgm:t>
        <a:bodyPr/>
        <a:lstStyle/>
        <a:p>
          <a:endParaRPr lang="nl-BE"/>
        </a:p>
      </dgm:t>
    </dgm:pt>
    <dgm:pt modelId="{877DD9A6-B2E2-4B1A-A0DC-A100B5C02D4A}" type="pres">
      <dgm:prSet presAssocID="{962372D6-A306-46B0-A5B8-C01983447F79}" presName="parTrans" presStyleLbl="bgSibTrans2D1" presStyleIdx="1" presStyleCnt="2" custLinFactNeighborX="-7937"/>
      <dgm:spPr/>
      <dgm:t>
        <a:bodyPr/>
        <a:lstStyle/>
        <a:p>
          <a:endParaRPr lang="nl-BE"/>
        </a:p>
      </dgm:t>
    </dgm:pt>
    <dgm:pt modelId="{438FCD2F-573F-4F3E-B3CC-06B30E3238F8}" type="pres">
      <dgm:prSet presAssocID="{12AB4DD3-EEC8-4FF9-9ECD-828C19002113}" presName="node" presStyleLbl="node1" presStyleIdx="1" presStyleCnt="2" custScaleY="124572" custRadScaleRad="127979" custRadScaleInc="18236">
        <dgm:presLayoutVars>
          <dgm:bulletEnabled val="1"/>
        </dgm:presLayoutVars>
      </dgm:prSet>
      <dgm:spPr/>
      <dgm:t>
        <a:bodyPr/>
        <a:lstStyle/>
        <a:p>
          <a:endParaRPr lang="nl-BE"/>
        </a:p>
      </dgm:t>
    </dgm:pt>
  </dgm:ptLst>
  <dgm:cxnLst>
    <dgm:cxn modelId="{81206384-3BFC-4C1C-9CF2-D244B2462066}" type="presOf" srcId="{DDA4E011-E311-4B41-A98A-1A1253FAF940}" destId="{7AC52709-16D4-4A70-BAC8-F8D9B804BFB4}" srcOrd="0" destOrd="0" presId="urn:microsoft.com/office/officeart/2005/8/layout/radial4"/>
    <dgm:cxn modelId="{0948D409-6291-46BB-998B-8604FE5A4A17}" type="presOf" srcId="{12AB4DD3-EEC8-4FF9-9ECD-828C19002113}" destId="{438FCD2F-573F-4F3E-B3CC-06B30E3238F8}" srcOrd="0" destOrd="0" presId="urn:microsoft.com/office/officeart/2005/8/layout/radial4"/>
    <dgm:cxn modelId="{BB4E5BFC-C4E6-4546-8BB7-7C9316869309}" srcId="{DDA4E011-E311-4B41-A98A-1A1253FAF940}" destId="{12AB4DD3-EEC8-4FF9-9ECD-828C19002113}" srcOrd="1" destOrd="0" parTransId="{962372D6-A306-46B0-A5B8-C01983447F79}" sibTransId="{4D45ED5B-F84E-42D5-96E2-9BA1CCF095DD}"/>
    <dgm:cxn modelId="{CF8ABFBB-7936-4615-8770-62CFB73A7E58}" type="presOf" srcId="{4373DBFA-806B-4547-B390-332C1B741DBB}" destId="{88859FE5-CB6C-4148-B032-6EB5BECCEAA3}" srcOrd="0" destOrd="0" presId="urn:microsoft.com/office/officeart/2005/8/layout/radial4"/>
    <dgm:cxn modelId="{2D5F49C8-C40A-48F8-BA93-815E96F8AAF2}" type="presOf" srcId="{8068B8B4-7880-4FDE-B8BC-B696E4AA0B15}" destId="{D91DEE8E-8858-4076-83C1-D7B2135606B8}" srcOrd="0" destOrd="0" presId="urn:microsoft.com/office/officeart/2005/8/layout/radial4"/>
    <dgm:cxn modelId="{0C0950D0-8912-4235-B2D4-F69F05295073}" srcId="{DDA4E011-E311-4B41-A98A-1A1253FAF940}" destId="{8068B8B4-7880-4FDE-B8BC-B696E4AA0B15}" srcOrd="0" destOrd="0" parTransId="{15B7A261-FE43-44F9-9658-471D2494B02A}" sibTransId="{613FA0CA-10B6-42AB-AE0C-4C4F38E254B8}"/>
    <dgm:cxn modelId="{4FECC343-809C-49C5-91C8-54AA8BDA655B}" srcId="{4373DBFA-806B-4547-B390-332C1B741DBB}" destId="{DDA4E011-E311-4B41-A98A-1A1253FAF940}" srcOrd="0" destOrd="0" parTransId="{7FDB6212-62DC-456A-9E65-3C1794BB2C24}" sibTransId="{99AEB9C7-1B9F-4FD7-AF28-C24CEFA8F778}"/>
    <dgm:cxn modelId="{3A9104D6-C007-4258-AD29-A45FB6A2C90F}" type="presOf" srcId="{15B7A261-FE43-44F9-9658-471D2494B02A}" destId="{5CE7C4FB-DC50-43EF-8D26-9FFF2DE58320}" srcOrd="0" destOrd="0" presId="urn:microsoft.com/office/officeart/2005/8/layout/radial4"/>
    <dgm:cxn modelId="{491FA683-9E56-489E-A7EF-2269652718F4}" type="presOf" srcId="{962372D6-A306-46B0-A5B8-C01983447F79}" destId="{877DD9A6-B2E2-4B1A-A0DC-A100B5C02D4A}" srcOrd="0" destOrd="0" presId="urn:microsoft.com/office/officeart/2005/8/layout/radial4"/>
    <dgm:cxn modelId="{13959A2B-7024-443F-903F-07761FF8268E}" type="presParOf" srcId="{88859FE5-CB6C-4148-B032-6EB5BECCEAA3}" destId="{7AC52709-16D4-4A70-BAC8-F8D9B804BFB4}" srcOrd="0" destOrd="0" presId="urn:microsoft.com/office/officeart/2005/8/layout/radial4"/>
    <dgm:cxn modelId="{7FCDB768-BB8F-4052-AB93-DF98E559DBBE}" type="presParOf" srcId="{88859FE5-CB6C-4148-B032-6EB5BECCEAA3}" destId="{5CE7C4FB-DC50-43EF-8D26-9FFF2DE58320}" srcOrd="1" destOrd="0" presId="urn:microsoft.com/office/officeart/2005/8/layout/radial4"/>
    <dgm:cxn modelId="{BC0745C0-F839-4A11-823B-C83F5A8B04E9}" type="presParOf" srcId="{88859FE5-CB6C-4148-B032-6EB5BECCEAA3}" destId="{D91DEE8E-8858-4076-83C1-D7B2135606B8}" srcOrd="2" destOrd="0" presId="urn:microsoft.com/office/officeart/2005/8/layout/radial4"/>
    <dgm:cxn modelId="{A6FF18DE-223C-4DB4-BDE6-96450D532F36}" type="presParOf" srcId="{88859FE5-CB6C-4148-B032-6EB5BECCEAA3}" destId="{877DD9A6-B2E2-4B1A-A0DC-A100B5C02D4A}" srcOrd="3" destOrd="0" presId="urn:microsoft.com/office/officeart/2005/8/layout/radial4"/>
    <dgm:cxn modelId="{57D0A799-25CF-4652-97A0-76A6E76874D6}" type="presParOf" srcId="{88859FE5-CB6C-4148-B032-6EB5BECCEAA3}" destId="{438FCD2F-573F-4F3E-B3CC-06B30E3238F8}" srcOrd="4" destOrd="0" presId="urn:microsoft.com/office/officeart/2005/8/layout/radial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4373DBFA-806B-4547-B390-332C1B741DBB}" type="doc">
      <dgm:prSet loTypeId="urn:microsoft.com/office/officeart/2005/8/layout/radial4" loCatId="relationship" qsTypeId="urn:microsoft.com/office/officeart/2005/8/quickstyle/simple1" qsCatId="simple" csTypeId="urn:microsoft.com/office/officeart/2005/8/colors/accent1_2" csCatId="accent1" phldr="1"/>
      <dgm:spPr/>
      <dgm:t>
        <a:bodyPr/>
        <a:lstStyle/>
        <a:p>
          <a:endParaRPr lang="nl-BE"/>
        </a:p>
      </dgm:t>
    </dgm:pt>
    <dgm:pt modelId="{DDA4E011-E311-4B41-A98A-1A1253FAF940}">
      <dgm:prSet phldrT="[Tekst]"/>
      <dgm:spPr/>
      <dgm:t>
        <a:bodyPr/>
        <a:lstStyle/>
        <a:p>
          <a:r>
            <a:rPr lang="nl-BE" dirty="0" smtClean="0"/>
            <a:t>SILENT</a:t>
          </a:r>
        </a:p>
        <a:p>
          <a:r>
            <a:rPr lang="nl-BE" dirty="0" smtClean="0"/>
            <a:t>GENTRIFICATION</a:t>
          </a:r>
          <a:endParaRPr lang="nl-BE" dirty="0"/>
        </a:p>
      </dgm:t>
    </dgm:pt>
    <dgm:pt modelId="{7FDB6212-62DC-456A-9E65-3C1794BB2C24}" type="parTrans" cxnId="{4FECC343-809C-49C5-91C8-54AA8BDA655B}">
      <dgm:prSet/>
      <dgm:spPr/>
      <dgm:t>
        <a:bodyPr/>
        <a:lstStyle/>
        <a:p>
          <a:endParaRPr lang="nl-BE"/>
        </a:p>
      </dgm:t>
    </dgm:pt>
    <dgm:pt modelId="{99AEB9C7-1B9F-4FD7-AF28-C24CEFA8F778}" type="sibTrans" cxnId="{4FECC343-809C-49C5-91C8-54AA8BDA655B}">
      <dgm:prSet/>
      <dgm:spPr/>
      <dgm:t>
        <a:bodyPr/>
        <a:lstStyle/>
        <a:p>
          <a:endParaRPr lang="nl-BE"/>
        </a:p>
      </dgm:t>
    </dgm:pt>
    <dgm:pt modelId="{8068B8B4-7880-4FDE-B8BC-B696E4AA0B15}">
      <dgm:prSet phldrT="[Tekst]"/>
      <dgm:spPr/>
      <dgm:t>
        <a:bodyPr/>
        <a:lstStyle/>
        <a:p>
          <a:r>
            <a:rPr lang="nl-BE" dirty="0" smtClean="0"/>
            <a:t>DEMAND </a:t>
          </a:r>
        </a:p>
        <a:p>
          <a:r>
            <a:rPr lang="nl-BE" dirty="0" smtClean="0"/>
            <a:t>&amp; SUPPLY</a:t>
          </a:r>
        </a:p>
        <a:p>
          <a:r>
            <a:rPr lang="nl-BE" dirty="0" smtClean="0"/>
            <a:t>in the </a:t>
          </a:r>
          <a:r>
            <a:rPr lang="nl-BE" dirty="0" err="1" smtClean="0"/>
            <a:t>housing</a:t>
          </a:r>
          <a:r>
            <a:rPr lang="nl-BE" dirty="0" smtClean="0"/>
            <a:t> </a:t>
          </a:r>
          <a:r>
            <a:rPr lang="nl-BE" dirty="0" err="1" smtClean="0"/>
            <a:t>market</a:t>
          </a:r>
          <a:r>
            <a:rPr lang="nl-BE" dirty="0" smtClean="0"/>
            <a:t> </a:t>
          </a:r>
          <a:endParaRPr lang="nl-BE" dirty="0"/>
        </a:p>
      </dgm:t>
    </dgm:pt>
    <dgm:pt modelId="{15B7A261-FE43-44F9-9658-471D2494B02A}" type="parTrans" cxnId="{0C0950D0-8912-4235-B2D4-F69F05295073}">
      <dgm:prSet/>
      <dgm:spPr/>
      <dgm:t>
        <a:bodyPr/>
        <a:lstStyle/>
        <a:p>
          <a:endParaRPr lang="nl-BE"/>
        </a:p>
      </dgm:t>
    </dgm:pt>
    <dgm:pt modelId="{613FA0CA-10B6-42AB-AE0C-4C4F38E254B8}" type="sibTrans" cxnId="{0C0950D0-8912-4235-B2D4-F69F05295073}">
      <dgm:prSet/>
      <dgm:spPr/>
      <dgm:t>
        <a:bodyPr/>
        <a:lstStyle/>
        <a:p>
          <a:endParaRPr lang="nl-BE"/>
        </a:p>
      </dgm:t>
    </dgm:pt>
    <dgm:pt modelId="{12AB4DD3-EEC8-4FF9-9ECD-828C19002113}">
      <dgm:prSet phldrT="[Tekst]"/>
      <dgm:spPr/>
      <dgm:t>
        <a:bodyPr/>
        <a:lstStyle/>
        <a:p>
          <a:r>
            <a:rPr lang="nl-BE" dirty="0" smtClean="0"/>
            <a:t>OPPORTUNITIES</a:t>
          </a:r>
        </a:p>
        <a:p>
          <a:r>
            <a:rPr lang="nl-BE" dirty="0" smtClean="0"/>
            <a:t>in the </a:t>
          </a:r>
          <a:r>
            <a:rPr lang="nl-BE" dirty="0" err="1" smtClean="0"/>
            <a:t>neighbourhoods</a:t>
          </a:r>
          <a:endParaRPr lang="nl-BE" dirty="0" smtClean="0"/>
        </a:p>
        <a:p>
          <a:r>
            <a:rPr lang="nl-BE" dirty="0" smtClean="0"/>
            <a:t>HOUSES</a:t>
          </a:r>
        </a:p>
        <a:p>
          <a:r>
            <a:rPr lang="nl-BE" dirty="0" smtClean="0"/>
            <a:t>ENVIRONMENT</a:t>
          </a:r>
        </a:p>
      </dgm:t>
    </dgm:pt>
    <dgm:pt modelId="{962372D6-A306-46B0-A5B8-C01983447F79}" type="parTrans" cxnId="{BB4E5BFC-C4E6-4546-8BB7-7C9316869309}">
      <dgm:prSet/>
      <dgm:spPr/>
      <dgm:t>
        <a:bodyPr/>
        <a:lstStyle/>
        <a:p>
          <a:endParaRPr lang="nl-BE"/>
        </a:p>
      </dgm:t>
    </dgm:pt>
    <dgm:pt modelId="{4D45ED5B-F84E-42D5-96E2-9BA1CCF095DD}" type="sibTrans" cxnId="{BB4E5BFC-C4E6-4546-8BB7-7C9316869309}">
      <dgm:prSet/>
      <dgm:spPr/>
      <dgm:t>
        <a:bodyPr/>
        <a:lstStyle/>
        <a:p>
          <a:endParaRPr lang="nl-BE"/>
        </a:p>
      </dgm:t>
    </dgm:pt>
    <dgm:pt modelId="{64CBF505-F820-4096-B721-91EA2865C7DD}">
      <dgm:prSet custAng="0" custScaleX="289613" custScaleY="32361" custRadScaleRad="21428" custRadScaleInc="-296518"/>
      <dgm:spPr/>
      <dgm:t>
        <a:bodyPr/>
        <a:lstStyle/>
        <a:p>
          <a:endParaRPr lang="nl-BE" dirty="0"/>
        </a:p>
      </dgm:t>
    </dgm:pt>
    <dgm:pt modelId="{02E5491A-16CB-4F41-93B9-AEFE887084DD}" type="parTrans" cxnId="{61881B8F-596D-418A-8F39-643DD557CE67}">
      <dgm:prSet custLinFactNeighborY="-21498" custRadScaleRad="135169" custRadScaleInc="-2147483648"/>
      <dgm:spPr/>
      <dgm:t>
        <a:bodyPr/>
        <a:lstStyle/>
        <a:p>
          <a:endParaRPr lang="nl-BE"/>
        </a:p>
      </dgm:t>
    </dgm:pt>
    <dgm:pt modelId="{C578AC0E-BDC2-4D21-8F8F-F43602D9A4E0}" type="sibTrans" cxnId="{61881B8F-596D-418A-8F39-643DD557CE67}">
      <dgm:prSet/>
      <dgm:spPr/>
      <dgm:t>
        <a:bodyPr/>
        <a:lstStyle/>
        <a:p>
          <a:endParaRPr lang="nl-BE"/>
        </a:p>
      </dgm:t>
    </dgm:pt>
    <dgm:pt modelId="{88859FE5-CB6C-4148-B032-6EB5BECCEAA3}" type="pres">
      <dgm:prSet presAssocID="{4373DBFA-806B-4547-B390-332C1B741DBB}" presName="cycle" presStyleCnt="0">
        <dgm:presLayoutVars>
          <dgm:chMax val="1"/>
          <dgm:dir/>
          <dgm:animLvl val="ctr"/>
          <dgm:resizeHandles val="exact"/>
        </dgm:presLayoutVars>
      </dgm:prSet>
      <dgm:spPr/>
      <dgm:t>
        <a:bodyPr/>
        <a:lstStyle/>
        <a:p>
          <a:endParaRPr lang="nl-BE"/>
        </a:p>
      </dgm:t>
    </dgm:pt>
    <dgm:pt modelId="{7AC52709-16D4-4A70-BAC8-F8D9B804BFB4}" type="pres">
      <dgm:prSet presAssocID="{DDA4E011-E311-4B41-A98A-1A1253FAF940}" presName="centerShape" presStyleLbl="node0" presStyleIdx="0" presStyleCnt="1" custScaleX="130739" custScaleY="126328" custLinFactNeighborX="889" custLinFactNeighborY="-18954"/>
      <dgm:spPr/>
      <dgm:t>
        <a:bodyPr/>
        <a:lstStyle/>
        <a:p>
          <a:endParaRPr lang="nl-BE"/>
        </a:p>
      </dgm:t>
    </dgm:pt>
    <dgm:pt modelId="{5CE7C4FB-DC50-43EF-8D26-9FFF2DE58320}" type="pres">
      <dgm:prSet presAssocID="{15B7A261-FE43-44F9-9658-471D2494B02A}" presName="parTrans" presStyleLbl="bgSibTrans2D1" presStyleIdx="0" presStyleCnt="2" custLinFactNeighborX="7938"/>
      <dgm:spPr/>
      <dgm:t>
        <a:bodyPr/>
        <a:lstStyle/>
        <a:p>
          <a:endParaRPr lang="nl-BE"/>
        </a:p>
      </dgm:t>
    </dgm:pt>
    <dgm:pt modelId="{D91DEE8E-8858-4076-83C1-D7B2135606B8}" type="pres">
      <dgm:prSet presAssocID="{8068B8B4-7880-4FDE-B8BC-B696E4AA0B15}" presName="node" presStyleLbl="node1" presStyleIdx="0" presStyleCnt="2" custScaleX="122312" custScaleY="132783" custRadScaleRad="127104" custRadScaleInc="-19583">
        <dgm:presLayoutVars>
          <dgm:bulletEnabled val="1"/>
        </dgm:presLayoutVars>
      </dgm:prSet>
      <dgm:spPr/>
      <dgm:t>
        <a:bodyPr/>
        <a:lstStyle/>
        <a:p>
          <a:endParaRPr lang="nl-BE"/>
        </a:p>
      </dgm:t>
    </dgm:pt>
    <dgm:pt modelId="{877DD9A6-B2E2-4B1A-A0DC-A100B5C02D4A}" type="pres">
      <dgm:prSet presAssocID="{962372D6-A306-46B0-A5B8-C01983447F79}" presName="parTrans" presStyleLbl="bgSibTrans2D1" presStyleIdx="1" presStyleCnt="2" custLinFactNeighborX="-7937"/>
      <dgm:spPr/>
      <dgm:t>
        <a:bodyPr/>
        <a:lstStyle/>
        <a:p>
          <a:endParaRPr lang="nl-BE"/>
        </a:p>
      </dgm:t>
    </dgm:pt>
    <dgm:pt modelId="{438FCD2F-573F-4F3E-B3CC-06B30E3238F8}" type="pres">
      <dgm:prSet presAssocID="{12AB4DD3-EEC8-4FF9-9ECD-828C19002113}" presName="node" presStyleLbl="node1" presStyleIdx="1" presStyleCnt="2" custScaleY="124572" custRadScaleRad="127204" custRadScaleInc="19422">
        <dgm:presLayoutVars>
          <dgm:bulletEnabled val="1"/>
        </dgm:presLayoutVars>
      </dgm:prSet>
      <dgm:spPr/>
      <dgm:t>
        <a:bodyPr/>
        <a:lstStyle/>
        <a:p>
          <a:endParaRPr lang="nl-BE"/>
        </a:p>
      </dgm:t>
    </dgm:pt>
  </dgm:ptLst>
  <dgm:cxnLst>
    <dgm:cxn modelId="{BB0099BD-E410-4852-8815-3067B5D2FB83}" type="presOf" srcId="{8068B8B4-7880-4FDE-B8BC-B696E4AA0B15}" destId="{D91DEE8E-8858-4076-83C1-D7B2135606B8}" srcOrd="0" destOrd="0" presId="urn:microsoft.com/office/officeart/2005/8/layout/radial4"/>
    <dgm:cxn modelId="{BB4E5BFC-C4E6-4546-8BB7-7C9316869309}" srcId="{DDA4E011-E311-4B41-A98A-1A1253FAF940}" destId="{12AB4DD3-EEC8-4FF9-9ECD-828C19002113}" srcOrd="1" destOrd="0" parTransId="{962372D6-A306-46B0-A5B8-C01983447F79}" sibTransId="{4D45ED5B-F84E-42D5-96E2-9BA1CCF095DD}"/>
    <dgm:cxn modelId="{089C791F-3E21-46BC-B78B-5BDC38989061}" type="presOf" srcId="{15B7A261-FE43-44F9-9658-471D2494B02A}" destId="{5CE7C4FB-DC50-43EF-8D26-9FFF2DE58320}" srcOrd="0" destOrd="0" presId="urn:microsoft.com/office/officeart/2005/8/layout/radial4"/>
    <dgm:cxn modelId="{0C0950D0-8912-4235-B2D4-F69F05295073}" srcId="{DDA4E011-E311-4B41-A98A-1A1253FAF940}" destId="{8068B8B4-7880-4FDE-B8BC-B696E4AA0B15}" srcOrd="0" destOrd="0" parTransId="{15B7A261-FE43-44F9-9658-471D2494B02A}" sibTransId="{613FA0CA-10B6-42AB-AE0C-4C4F38E254B8}"/>
    <dgm:cxn modelId="{61881B8F-596D-418A-8F39-643DD557CE67}" srcId="{4373DBFA-806B-4547-B390-332C1B741DBB}" destId="{64CBF505-F820-4096-B721-91EA2865C7DD}" srcOrd="1" destOrd="0" parTransId="{02E5491A-16CB-4F41-93B9-AEFE887084DD}" sibTransId="{C578AC0E-BDC2-4D21-8F8F-F43602D9A4E0}"/>
    <dgm:cxn modelId="{7F469627-F761-4603-AA5E-24DDA3470CD1}" type="presOf" srcId="{4373DBFA-806B-4547-B390-332C1B741DBB}" destId="{88859FE5-CB6C-4148-B032-6EB5BECCEAA3}" srcOrd="0" destOrd="0" presId="urn:microsoft.com/office/officeart/2005/8/layout/radial4"/>
    <dgm:cxn modelId="{B8AAA255-BA82-4569-A925-66C649D8EDCC}" type="presOf" srcId="{12AB4DD3-EEC8-4FF9-9ECD-828C19002113}" destId="{438FCD2F-573F-4F3E-B3CC-06B30E3238F8}" srcOrd="0" destOrd="0" presId="urn:microsoft.com/office/officeart/2005/8/layout/radial4"/>
    <dgm:cxn modelId="{4FECC343-809C-49C5-91C8-54AA8BDA655B}" srcId="{4373DBFA-806B-4547-B390-332C1B741DBB}" destId="{DDA4E011-E311-4B41-A98A-1A1253FAF940}" srcOrd="0" destOrd="0" parTransId="{7FDB6212-62DC-456A-9E65-3C1794BB2C24}" sibTransId="{99AEB9C7-1B9F-4FD7-AF28-C24CEFA8F778}"/>
    <dgm:cxn modelId="{0A9BC4AC-D0C8-4D03-9865-05917A3DE1EB}" type="presOf" srcId="{DDA4E011-E311-4B41-A98A-1A1253FAF940}" destId="{7AC52709-16D4-4A70-BAC8-F8D9B804BFB4}" srcOrd="0" destOrd="0" presId="urn:microsoft.com/office/officeart/2005/8/layout/radial4"/>
    <dgm:cxn modelId="{0B95856B-9456-4321-81D9-9BBCBC260F3B}" type="presOf" srcId="{962372D6-A306-46B0-A5B8-C01983447F79}" destId="{877DD9A6-B2E2-4B1A-A0DC-A100B5C02D4A}" srcOrd="0" destOrd="0" presId="urn:microsoft.com/office/officeart/2005/8/layout/radial4"/>
    <dgm:cxn modelId="{224786AA-B6CB-4693-9F3C-1D76C29B6EA3}" type="presParOf" srcId="{88859FE5-CB6C-4148-B032-6EB5BECCEAA3}" destId="{7AC52709-16D4-4A70-BAC8-F8D9B804BFB4}" srcOrd="0" destOrd="0" presId="urn:microsoft.com/office/officeart/2005/8/layout/radial4"/>
    <dgm:cxn modelId="{8581519D-2EF5-482D-B526-8D9328044621}" type="presParOf" srcId="{88859FE5-CB6C-4148-B032-6EB5BECCEAA3}" destId="{5CE7C4FB-DC50-43EF-8D26-9FFF2DE58320}" srcOrd="1" destOrd="0" presId="urn:microsoft.com/office/officeart/2005/8/layout/radial4"/>
    <dgm:cxn modelId="{FDC2ADF4-6DC3-4F7B-AF5A-FBC537C8FEE7}" type="presParOf" srcId="{88859FE5-CB6C-4148-B032-6EB5BECCEAA3}" destId="{D91DEE8E-8858-4076-83C1-D7B2135606B8}" srcOrd="2" destOrd="0" presId="urn:microsoft.com/office/officeart/2005/8/layout/radial4"/>
    <dgm:cxn modelId="{3F08FD11-8A4C-42EF-AC80-D28F9DA7ECF9}" type="presParOf" srcId="{88859FE5-CB6C-4148-B032-6EB5BECCEAA3}" destId="{877DD9A6-B2E2-4B1A-A0DC-A100B5C02D4A}" srcOrd="3" destOrd="0" presId="urn:microsoft.com/office/officeart/2005/8/layout/radial4"/>
    <dgm:cxn modelId="{85FBDB1B-2789-49DC-B6EE-6E11B97AC418}" type="presParOf" srcId="{88859FE5-CB6C-4148-B032-6EB5BECCEAA3}" destId="{438FCD2F-573F-4F3E-B3CC-06B30E3238F8}" srcOrd="4" destOrd="0" presId="urn:microsoft.com/office/officeart/2005/8/layout/radial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radial4">
  <dgm:title val=""/>
  <dgm:desc val=""/>
  <dgm:catLst>
    <dgm:cat type="relationship" pri="19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t modelId="11"/>
        <dgm:pt modelId="12"/>
      </dgm:ptLst>
      <dgm:cxnLst>
        <dgm:cxn modelId="2" srcId="0" destId="1" srcOrd="0" destOrd="0"/>
        <dgm:cxn modelId="15" srcId="1" destId="11" srcOrd="0" destOrd="0"/>
        <dgm:cxn modelId="16" srcId="1" destId="12" srcOrd="1"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0"/>
              <dgm:param type="spanAng" val="360"/>
              <dgm:param type="ctrShpMap" val="fNode"/>
            </dgm:alg>
          </dgm:if>
          <dgm:else name="Name4">
            <dgm:choose name="Name5">
              <dgm:if name="Name6" axis="ch ch" ptType="node node" st="1 1" cnt="1 0" func="cnt" op="lte" val="3">
                <dgm:alg type="cycle">
                  <dgm:param type="stAng" val="-55"/>
                  <dgm:param type="spanAng" val="110"/>
                  <dgm:param type="ctrShpMap" val="fNode"/>
                </dgm:alg>
              </dgm:if>
              <dgm:else name="Name7">
                <dgm:choose name="Name8">
                  <dgm:if name="Name9" axis="ch ch" ptType="node node" st="1 1" cnt="1 0" func="cnt" op="equ" val="4">
                    <dgm:alg type="cycle">
                      <dgm:param type="stAng" val="-75"/>
                      <dgm:param type="spanAng" val="150"/>
                      <dgm:param type="ctrShpMap" val="fNode"/>
                    </dgm:alg>
                  </dgm:if>
                  <dgm:else name="Name10">
                    <dgm:alg type="cycle">
                      <dgm:param type="stAng" val="-90"/>
                      <dgm:param type="spanAng" val="180"/>
                      <dgm:param type="ctrShpMap" val="fNode"/>
                    </dgm:alg>
                  </dgm:else>
                </dgm:choose>
              </dgm:else>
            </dgm:choose>
          </dgm:else>
        </dgm:choose>
      </dgm:if>
      <dgm:else name="Name11">
        <dgm:choose name="Name12">
          <dgm:if name="Name13" axis="ch ch" ptType="node node" st="1 1" cnt="1 0" func="cnt" op="lte" val="1">
            <dgm:alg type="cycle">
              <dgm:param type="stAng" val="0"/>
              <dgm:param type="spanAng" val="-360"/>
              <dgm:param type="ctrShpMap" val="fNode"/>
            </dgm:alg>
          </dgm:if>
          <dgm:else name="Name14">
            <dgm:choose name="Name15">
              <dgm:if name="Name16" axis="ch ch" ptType="node node" st="1 1" cnt="1 0" func="cnt" op="lte" val="3">
                <dgm:alg type="cycle">
                  <dgm:param type="stAng" val="55"/>
                  <dgm:param type="spanAng" val="-110"/>
                  <dgm:param type="ctrShpMap" val="fNode"/>
                </dgm:alg>
              </dgm:if>
              <dgm:else name="Name17">
                <dgm:choose name="Name18">
                  <dgm:if name="Name19" axis="ch ch" ptType="node node" st="1 1" cnt="1 0" func="cnt" op="equ" val="4">
                    <dgm:alg type="cycle">
                      <dgm:param type="stAng" val="75"/>
                      <dgm:param type="spanAng" val="-150"/>
                      <dgm:param type="ctrShpMap" val="fNode"/>
                    </dgm:alg>
                  </dgm:if>
                  <dgm:else name="Name20">
                    <dgm:alg type="cycle">
                      <dgm:param type="stAng" val="90"/>
                      <dgm:param type="spanAng" val="-180"/>
                      <dgm:param type="ctrShpMap" val="fNode"/>
                    </dgm:alg>
                  </dgm:else>
                </dgm:choose>
              </dgm:else>
            </dgm:choose>
          </dgm:else>
        </dgm:choose>
      </dgm:else>
    </dgm:choose>
    <dgm:shape xmlns:r="http://schemas.openxmlformats.org/officeDocument/2006/relationships" r:blip="">
      <dgm:adjLst/>
    </dgm:shape>
    <dgm:presOf/>
    <dgm:constrLst>
      <dgm:constr type="w" for="ch" forName="centerShape" refType="w"/>
      <dgm:constr type="w" for="ch" forName="node" refType="w" refFor="ch" refForName="centerShape" fact="0.95"/>
      <dgm:constr type="h" for="ch" forName="parTrans" refType="w" refFor="ch" refForName="centerShape" fact="0.285"/>
      <dgm:constr type="sp" refType="w" refFor="ch" refForName="centerShape" op="equ" fact="0.23"/>
      <dgm:constr type="sibSp" refType="w" refFor="ch" refForName="node" fact="0.1"/>
      <dgm:constr type="primFontSz" for="ch" forName="node" op="equ"/>
    </dgm:constrLst>
    <dgm:choose name="Name21">
      <dgm:if name="Name22" axis="ch ch" ptType="node node" st="1 1" cnt="1 0" func="cnt" op="lte" val="5">
        <dgm:ruleLst>
          <dgm:rule type="w" for="ch" forName="centerShape" val="NaN" fact="0.27" max="NaN"/>
        </dgm:ruleLst>
      </dgm:if>
      <dgm:else name="Name23">
        <dgm:ruleLst>
          <dgm:rule type="w" for="ch" forName="centerShape" val="NaN" fact="0.27" max="NaN"/>
          <dgm:rule type="w" for="ch" forName="node" val="NaN" fact="0.7" max="NaN"/>
        </dgm:ruleLst>
      </dgm:else>
    </dgm:choose>
    <dgm:forEach name="Name24" axis="ch" ptType="node" cnt="1">
      <dgm:layoutNode name="centerShape" styleLbl="node0">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 type="primFontSz" val="65"/>
          <dgm:constr type="h" refType="w"/>
        </dgm:constrLst>
        <dgm:ruleLst>
          <dgm:rule type="primFontSz" val="5" fact="NaN" max="NaN"/>
        </dgm:ruleLst>
      </dgm:layoutNode>
      <dgm:forEach name="Name25" axis="ch">
        <dgm:forEach name="Name26" axis="self" ptType="parTrans">
          <dgm:layoutNode name="parTrans" styleLbl="bgSibTrans2D1">
            <dgm:alg type="conn">
              <dgm:param type="begPts" val="auto"/>
              <dgm:param type="endPts" val="ctr"/>
              <dgm:param type="endSty" val="noArr"/>
              <dgm:param type="begSty" val="arr"/>
            </dgm:alg>
            <dgm:shape xmlns:r="http://schemas.openxmlformats.org/officeDocument/2006/relationships" type="conn" r:blip="">
              <dgm:adjLst/>
            </dgm:shape>
            <dgm:presOf axis="self"/>
            <dgm:constrLst>
              <dgm:constr type="begPad" refType="connDist" fact="0.055"/>
              <dgm:constr type="endPad"/>
            </dgm:constrLst>
            <dgm:ruleLst/>
          </dgm:layoutNode>
        </dgm:forEach>
        <dgm:forEach name="Name27" axis="self" ptType="node">
          <dgm:layoutNode name="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h" refType="w" fact="0.8"/>
              <dgm:constr type="tMarg" refType="primFontSz" fact="0.15"/>
              <dgm:constr type="bMarg" refType="primFontSz" fact="0.15"/>
              <dgm:constr type="lMarg" refType="primFontSz" fact="0.15"/>
              <dgm:constr type="rMarg" refType="primFontSz" fact="0.15"/>
            </dgm:constrLst>
            <dgm:ruleLst>
              <dgm:rule type="primFontSz" val="5" fact="NaN" max="NaN"/>
            </dgm:ruleLst>
          </dgm:layoutNode>
        </dgm:forEach>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radial4">
  <dgm:title val=""/>
  <dgm:desc val=""/>
  <dgm:catLst>
    <dgm:cat type="relationship" pri="19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t modelId="11"/>
        <dgm:pt modelId="12"/>
      </dgm:ptLst>
      <dgm:cxnLst>
        <dgm:cxn modelId="2" srcId="0" destId="1" srcOrd="0" destOrd="0"/>
        <dgm:cxn modelId="15" srcId="1" destId="11" srcOrd="0" destOrd="0"/>
        <dgm:cxn modelId="16" srcId="1" destId="12" srcOrd="1"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0"/>
              <dgm:param type="spanAng" val="360"/>
              <dgm:param type="ctrShpMap" val="fNode"/>
            </dgm:alg>
          </dgm:if>
          <dgm:else name="Name4">
            <dgm:choose name="Name5">
              <dgm:if name="Name6" axis="ch ch" ptType="node node" st="1 1" cnt="1 0" func="cnt" op="lte" val="3">
                <dgm:alg type="cycle">
                  <dgm:param type="stAng" val="-55"/>
                  <dgm:param type="spanAng" val="110"/>
                  <dgm:param type="ctrShpMap" val="fNode"/>
                </dgm:alg>
              </dgm:if>
              <dgm:else name="Name7">
                <dgm:choose name="Name8">
                  <dgm:if name="Name9" axis="ch ch" ptType="node node" st="1 1" cnt="1 0" func="cnt" op="equ" val="4">
                    <dgm:alg type="cycle">
                      <dgm:param type="stAng" val="-75"/>
                      <dgm:param type="spanAng" val="150"/>
                      <dgm:param type="ctrShpMap" val="fNode"/>
                    </dgm:alg>
                  </dgm:if>
                  <dgm:else name="Name10">
                    <dgm:alg type="cycle">
                      <dgm:param type="stAng" val="-90"/>
                      <dgm:param type="spanAng" val="180"/>
                      <dgm:param type="ctrShpMap" val="fNode"/>
                    </dgm:alg>
                  </dgm:else>
                </dgm:choose>
              </dgm:else>
            </dgm:choose>
          </dgm:else>
        </dgm:choose>
      </dgm:if>
      <dgm:else name="Name11">
        <dgm:choose name="Name12">
          <dgm:if name="Name13" axis="ch ch" ptType="node node" st="1 1" cnt="1 0" func="cnt" op="lte" val="1">
            <dgm:alg type="cycle">
              <dgm:param type="stAng" val="0"/>
              <dgm:param type="spanAng" val="-360"/>
              <dgm:param type="ctrShpMap" val="fNode"/>
            </dgm:alg>
          </dgm:if>
          <dgm:else name="Name14">
            <dgm:choose name="Name15">
              <dgm:if name="Name16" axis="ch ch" ptType="node node" st="1 1" cnt="1 0" func="cnt" op="lte" val="3">
                <dgm:alg type="cycle">
                  <dgm:param type="stAng" val="55"/>
                  <dgm:param type="spanAng" val="-110"/>
                  <dgm:param type="ctrShpMap" val="fNode"/>
                </dgm:alg>
              </dgm:if>
              <dgm:else name="Name17">
                <dgm:choose name="Name18">
                  <dgm:if name="Name19" axis="ch ch" ptType="node node" st="1 1" cnt="1 0" func="cnt" op="equ" val="4">
                    <dgm:alg type="cycle">
                      <dgm:param type="stAng" val="75"/>
                      <dgm:param type="spanAng" val="-150"/>
                      <dgm:param type="ctrShpMap" val="fNode"/>
                    </dgm:alg>
                  </dgm:if>
                  <dgm:else name="Name20">
                    <dgm:alg type="cycle">
                      <dgm:param type="stAng" val="90"/>
                      <dgm:param type="spanAng" val="-180"/>
                      <dgm:param type="ctrShpMap" val="fNode"/>
                    </dgm:alg>
                  </dgm:else>
                </dgm:choose>
              </dgm:else>
            </dgm:choose>
          </dgm:else>
        </dgm:choose>
      </dgm:else>
    </dgm:choose>
    <dgm:shape xmlns:r="http://schemas.openxmlformats.org/officeDocument/2006/relationships" r:blip="">
      <dgm:adjLst/>
    </dgm:shape>
    <dgm:presOf/>
    <dgm:constrLst>
      <dgm:constr type="w" for="ch" forName="centerShape" refType="w"/>
      <dgm:constr type="w" for="ch" forName="node" refType="w" refFor="ch" refForName="centerShape" fact="0.95"/>
      <dgm:constr type="h" for="ch" forName="parTrans" refType="w" refFor="ch" refForName="centerShape" fact="0.285"/>
      <dgm:constr type="sp" refType="w" refFor="ch" refForName="centerShape" op="equ" fact="0.23"/>
      <dgm:constr type="sibSp" refType="w" refFor="ch" refForName="node" fact="0.1"/>
      <dgm:constr type="primFontSz" for="ch" forName="node" op="equ"/>
    </dgm:constrLst>
    <dgm:choose name="Name21">
      <dgm:if name="Name22" axis="ch ch" ptType="node node" st="1 1" cnt="1 0" func="cnt" op="lte" val="5">
        <dgm:ruleLst>
          <dgm:rule type="w" for="ch" forName="centerShape" val="NaN" fact="0.27" max="NaN"/>
        </dgm:ruleLst>
      </dgm:if>
      <dgm:else name="Name23">
        <dgm:ruleLst>
          <dgm:rule type="w" for="ch" forName="centerShape" val="NaN" fact="0.27" max="NaN"/>
          <dgm:rule type="w" for="ch" forName="node" val="NaN" fact="0.7" max="NaN"/>
        </dgm:ruleLst>
      </dgm:else>
    </dgm:choose>
    <dgm:forEach name="Name24" axis="ch" ptType="node" cnt="1">
      <dgm:layoutNode name="centerShape" styleLbl="node0">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 type="primFontSz" val="65"/>
          <dgm:constr type="h" refType="w"/>
        </dgm:constrLst>
        <dgm:ruleLst>
          <dgm:rule type="primFontSz" val="5" fact="NaN" max="NaN"/>
        </dgm:ruleLst>
      </dgm:layoutNode>
      <dgm:forEach name="Name25" axis="ch">
        <dgm:forEach name="Name26" axis="self" ptType="parTrans">
          <dgm:layoutNode name="parTrans" styleLbl="bgSibTrans2D1">
            <dgm:alg type="conn">
              <dgm:param type="begPts" val="auto"/>
              <dgm:param type="endPts" val="ctr"/>
              <dgm:param type="endSty" val="noArr"/>
              <dgm:param type="begSty" val="arr"/>
            </dgm:alg>
            <dgm:shape xmlns:r="http://schemas.openxmlformats.org/officeDocument/2006/relationships" type="conn" r:blip="">
              <dgm:adjLst/>
            </dgm:shape>
            <dgm:presOf axis="self"/>
            <dgm:constrLst>
              <dgm:constr type="begPad" refType="connDist" fact="0.055"/>
              <dgm:constr type="endPad"/>
            </dgm:constrLst>
            <dgm:ruleLst/>
          </dgm:layoutNode>
        </dgm:forEach>
        <dgm:forEach name="Name27" axis="self" ptType="node">
          <dgm:layoutNode name="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h" refType="w" fact="0.8"/>
              <dgm:constr type="tMarg" refType="primFontSz" fact="0.15"/>
              <dgm:constr type="bMarg" refType="primFontSz" fact="0.15"/>
              <dgm:constr type="lMarg" refType="primFontSz" fact="0.15"/>
              <dgm:constr type="rMarg" refType="primFontSz" fact="0.15"/>
            </dgm:constrLst>
            <dgm:ruleLst>
              <dgm:rule type="primFontSz" val="5" fact="NaN" max="NaN"/>
            </dgm:ruleLst>
          </dgm:layoutNode>
        </dgm:forEach>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5.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3076363" cy="511731"/>
          </a:xfrm>
          <a:prstGeom prst="rect">
            <a:avLst/>
          </a:prstGeom>
        </p:spPr>
        <p:txBody>
          <a:bodyPr vert="horz" lIns="99048" tIns="49524" rIns="99048" bIns="49524" rtlCol="0"/>
          <a:lstStyle>
            <a:lvl1pPr algn="l">
              <a:defRPr sz="1300"/>
            </a:lvl1pPr>
          </a:lstStyle>
          <a:p>
            <a:endParaRPr lang="nl-BE"/>
          </a:p>
        </p:txBody>
      </p:sp>
      <p:sp>
        <p:nvSpPr>
          <p:cNvPr id="3" name="Tijdelijke aanduiding voor datum 2"/>
          <p:cNvSpPr>
            <a:spLocks noGrp="1"/>
          </p:cNvSpPr>
          <p:nvPr>
            <p:ph type="dt" sz="quarter" idx="1"/>
          </p:nvPr>
        </p:nvSpPr>
        <p:spPr>
          <a:xfrm>
            <a:off x="4021294" y="0"/>
            <a:ext cx="3076363" cy="511731"/>
          </a:xfrm>
          <a:prstGeom prst="rect">
            <a:avLst/>
          </a:prstGeom>
        </p:spPr>
        <p:txBody>
          <a:bodyPr vert="horz" lIns="99048" tIns="49524" rIns="99048" bIns="49524" rtlCol="0"/>
          <a:lstStyle>
            <a:lvl1pPr algn="r">
              <a:defRPr sz="1300"/>
            </a:lvl1pPr>
          </a:lstStyle>
          <a:p>
            <a:fld id="{264A6F3B-B991-433C-A35A-6EC13D8916D2}" type="datetimeFigureOut">
              <a:rPr lang="nl-BE" smtClean="0"/>
              <a:pPr/>
              <a:t>7/03/2016</a:t>
            </a:fld>
            <a:endParaRPr lang="nl-BE"/>
          </a:p>
        </p:txBody>
      </p:sp>
      <p:sp>
        <p:nvSpPr>
          <p:cNvPr id="4" name="Tijdelijke aanduiding voor voettekst 3"/>
          <p:cNvSpPr>
            <a:spLocks noGrp="1"/>
          </p:cNvSpPr>
          <p:nvPr>
            <p:ph type="ftr" sz="quarter" idx="2"/>
          </p:nvPr>
        </p:nvSpPr>
        <p:spPr>
          <a:xfrm>
            <a:off x="0" y="9721106"/>
            <a:ext cx="3076363" cy="511731"/>
          </a:xfrm>
          <a:prstGeom prst="rect">
            <a:avLst/>
          </a:prstGeom>
        </p:spPr>
        <p:txBody>
          <a:bodyPr vert="horz" lIns="99048" tIns="49524" rIns="99048" bIns="49524" rtlCol="0" anchor="b"/>
          <a:lstStyle>
            <a:lvl1pPr algn="l">
              <a:defRPr sz="1300"/>
            </a:lvl1pPr>
          </a:lstStyle>
          <a:p>
            <a:endParaRPr lang="nl-BE"/>
          </a:p>
        </p:txBody>
      </p:sp>
      <p:sp>
        <p:nvSpPr>
          <p:cNvPr id="5" name="Tijdelijke aanduiding voor dianummer 4"/>
          <p:cNvSpPr>
            <a:spLocks noGrp="1"/>
          </p:cNvSpPr>
          <p:nvPr>
            <p:ph type="sldNum" sz="quarter" idx="3"/>
          </p:nvPr>
        </p:nvSpPr>
        <p:spPr>
          <a:xfrm>
            <a:off x="4021294" y="9721106"/>
            <a:ext cx="3076363" cy="511731"/>
          </a:xfrm>
          <a:prstGeom prst="rect">
            <a:avLst/>
          </a:prstGeom>
        </p:spPr>
        <p:txBody>
          <a:bodyPr vert="horz" lIns="99048" tIns="49524" rIns="99048" bIns="49524" rtlCol="0" anchor="b"/>
          <a:lstStyle>
            <a:lvl1pPr algn="r">
              <a:defRPr sz="1300"/>
            </a:lvl1pPr>
          </a:lstStyle>
          <a:p>
            <a:fld id="{E354DE6C-A5DE-4470-BE67-41FBB084E2F8}" type="slidenum">
              <a:rPr lang="nl-BE" smtClean="0"/>
              <a:pPr/>
              <a:t>‹#›</a:t>
            </a:fld>
            <a:endParaRPr lang="nl-BE"/>
          </a:p>
        </p:txBody>
      </p:sp>
    </p:spTree>
    <p:extLst>
      <p:ext uri="{BB962C8B-B14F-4D97-AF65-F5344CB8AC3E}">
        <p14:creationId xmlns:p14="http://schemas.microsoft.com/office/powerpoint/2010/main" val="380060079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3076363" cy="511731"/>
          </a:xfrm>
          <a:prstGeom prst="rect">
            <a:avLst/>
          </a:prstGeom>
        </p:spPr>
        <p:txBody>
          <a:bodyPr vert="horz" lIns="99048" tIns="49524" rIns="99048" bIns="49524" rtlCol="0"/>
          <a:lstStyle>
            <a:lvl1pPr algn="l" fontAlgn="auto">
              <a:spcBef>
                <a:spcPts val="0"/>
              </a:spcBef>
              <a:spcAft>
                <a:spcPts val="0"/>
              </a:spcAft>
              <a:defRPr sz="1300">
                <a:latin typeface="+mn-lt"/>
              </a:defRPr>
            </a:lvl1pPr>
          </a:lstStyle>
          <a:p>
            <a:pPr>
              <a:defRPr/>
            </a:pPr>
            <a:endParaRPr lang="nl-NL"/>
          </a:p>
        </p:txBody>
      </p:sp>
      <p:sp>
        <p:nvSpPr>
          <p:cNvPr id="3" name="Tijdelijke aanduiding voor datum 2"/>
          <p:cNvSpPr>
            <a:spLocks noGrp="1"/>
          </p:cNvSpPr>
          <p:nvPr>
            <p:ph type="dt" idx="1"/>
          </p:nvPr>
        </p:nvSpPr>
        <p:spPr>
          <a:xfrm>
            <a:off x="4021294" y="0"/>
            <a:ext cx="3076363" cy="511731"/>
          </a:xfrm>
          <a:prstGeom prst="rect">
            <a:avLst/>
          </a:prstGeom>
        </p:spPr>
        <p:txBody>
          <a:bodyPr vert="horz" lIns="99048" tIns="49524" rIns="99048" bIns="49524" rtlCol="0"/>
          <a:lstStyle>
            <a:lvl1pPr algn="r" fontAlgn="auto">
              <a:spcBef>
                <a:spcPts val="0"/>
              </a:spcBef>
              <a:spcAft>
                <a:spcPts val="0"/>
              </a:spcAft>
              <a:defRPr sz="1300">
                <a:latin typeface="+mn-lt"/>
              </a:defRPr>
            </a:lvl1pPr>
          </a:lstStyle>
          <a:p>
            <a:pPr>
              <a:defRPr/>
            </a:pPr>
            <a:fld id="{D056D907-35FC-45EC-9360-2A451151ECCD}" type="datetimeFigureOut">
              <a:rPr lang="nl-NL"/>
              <a:pPr>
                <a:defRPr/>
              </a:pPr>
              <a:t>7-3-2016</a:t>
            </a:fld>
            <a:endParaRPr lang="nl-NL"/>
          </a:p>
        </p:txBody>
      </p:sp>
      <p:sp>
        <p:nvSpPr>
          <p:cNvPr id="4" name="Tijdelijke aanduiding voor dia-afbeelding 3"/>
          <p:cNvSpPr>
            <a:spLocks noGrp="1" noRot="1" noChangeAspect="1"/>
          </p:cNvSpPr>
          <p:nvPr>
            <p:ph type="sldImg" idx="2"/>
          </p:nvPr>
        </p:nvSpPr>
        <p:spPr>
          <a:xfrm>
            <a:off x="992188" y="768350"/>
            <a:ext cx="5114925" cy="3836988"/>
          </a:xfrm>
          <a:prstGeom prst="rect">
            <a:avLst/>
          </a:prstGeom>
          <a:noFill/>
          <a:ln w="12700">
            <a:solidFill>
              <a:prstClr val="black"/>
            </a:solidFill>
          </a:ln>
        </p:spPr>
        <p:txBody>
          <a:bodyPr vert="horz" lIns="99048" tIns="49524" rIns="99048" bIns="49524" rtlCol="0" anchor="ctr"/>
          <a:lstStyle/>
          <a:p>
            <a:pPr lvl="0"/>
            <a:endParaRPr lang="nl-NL" noProof="0"/>
          </a:p>
        </p:txBody>
      </p:sp>
      <p:sp>
        <p:nvSpPr>
          <p:cNvPr id="5" name="Tijdelijke aanduiding voor notities 4"/>
          <p:cNvSpPr>
            <a:spLocks noGrp="1"/>
          </p:cNvSpPr>
          <p:nvPr>
            <p:ph type="body" sz="quarter" idx="3"/>
          </p:nvPr>
        </p:nvSpPr>
        <p:spPr>
          <a:xfrm>
            <a:off x="709930" y="4861441"/>
            <a:ext cx="5679440" cy="4605576"/>
          </a:xfrm>
          <a:prstGeom prst="rect">
            <a:avLst/>
          </a:prstGeom>
        </p:spPr>
        <p:txBody>
          <a:bodyPr vert="horz" wrap="square" lIns="99048" tIns="49524" rIns="99048" bIns="49524" numCol="1" anchor="t" anchorCtr="0" compatLnSpc="1">
            <a:prstTxWarp prst="textNoShape">
              <a:avLst/>
            </a:prstTxWarp>
            <a:normAutofit/>
          </a:bodyPr>
          <a:lstStyle/>
          <a:p>
            <a:pPr lvl="0"/>
            <a:r>
              <a:rPr lang="nl-NL" noProof="0" smtClean="0"/>
              <a:t>Klik om de modelstijlen te bewerken</a:t>
            </a:r>
          </a:p>
          <a:p>
            <a:pPr lvl="0"/>
            <a:r>
              <a:rPr lang="nl-NL" noProof="0" smtClean="0"/>
              <a:t>Tweede niveau</a:t>
            </a:r>
          </a:p>
          <a:p>
            <a:pPr lvl="0"/>
            <a:r>
              <a:rPr lang="nl-NL" noProof="0" smtClean="0"/>
              <a:t>Derde niveau</a:t>
            </a:r>
          </a:p>
          <a:p>
            <a:pPr lvl="0"/>
            <a:r>
              <a:rPr lang="nl-NL" noProof="0" smtClean="0"/>
              <a:t>Vierde niveau</a:t>
            </a:r>
          </a:p>
          <a:p>
            <a:pPr lvl="0"/>
            <a:r>
              <a:rPr lang="nl-NL" noProof="0" smtClean="0"/>
              <a:t>Vijfde niveau</a:t>
            </a:r>
          </a:p>
        </p:txBody>
      </p:sp>
      <p:sp>
        <p:nvSpPr>
          <p:cNvPr id="6" name="Tijdelijke aanduiding voor voettekst 5"/>
          <p:cNvSpPr>
            <a:spLocks noGrp="1"/>
          </p:cNvSpPr>
          <p:nvPr>
            <p:ph type="ftr" sz="quarter" idx="4"/>
          </p:nvPr>
        </p:nvSpPr>
        <p:spPr>
          <a:xfrm>
            <a:off x="0" y="9721106"/>
            <a:ext cx="3076363" cy="511731"/>
          </a:xfrm>
          <a:prstGeom prst="rect">
            <a:avLst/>
          </a:prstGeom>
        </p:spPr>
        <p:txBody>
          <a:bodyPr vert="horz" lIns="99048" tIns="49524" rIns="99048" bIns="49524" rtlCol="0" anchor="b"/>
          <a:lstStyle>
            <a:lvl1pPr algn="l" fontAlgn="auto">
              <a:spcBef>
                <a:spcPts val="0"/>
              </a:spcBef>
              <a:spcAft>
                <a:spcPts val="0"/>
              </a:spcAft>
              <a:defRPr sz="1300">
                <a:latin typeface="+mn-lt"/>
              </a:defRPr>
            </a:lvl1pPr>
          </a:lstStyle>
          <a:p>
            <a:pPr>
              <a:defRPr/>
            </a:pPr>
            <a:endParaRPr lang="nl-NL"/>
          </a:p>
        </p:txBody>
      </p:sp>
      <p:sp>
        <p:nvSpPr>
          <p:cNvPr id="7" name="Tijdelijke aanduiding voor dianummer 6"/>
          <p:cNvSpPr>
            <a:spLocks noGrp="1"/>
          </p:cNvSpPr>
          <p:nvPr>
            <p:ph type="sldNum" sz="quarter" idx="5"/>
          </p:nvPr>
        </p:nvSpPr>
        <p:spPr>
          <a:xfrm>
            <a:off x="4021294" y="9721106"/>
            <a:ext cx="3076363" cy="511731"/>
          </a:xfrm>
          <a:prstGeom prst="rect">
            <a:avLst/>
          </a:prstGeom>
        </p:spPr>
        <p:txBody>
          <a:bodyPr vert="horz" lIns="99048" tIns="49524" rIns="99048" bIns="49524" rtlCol="0" anchor="b"/>
          <a:lstStyle>
            <a:lvl1pPr algn="r" fontAlgn="auto">
              <a:spcBef>
                <a:spcPts val="0"/>
              </a:spcBef>
              <a:spcAft>
                <a:spcPts val="0"/>
              </a:spcAft>
              <a:defRPr sz="1300">
                <a:latin typeface="+mn-lt"/>
              </a:defRPr>
            </a:lvl1pPr>
          </a:lstStyle>
          <a:p>
            <a:pPr>
              <a:defRPr/>
            </a:pPr>
            <a:fld id="{B478470C-1CAA-4A18-8284-2D4AE4F19A54}" type="slidenum">
              <a:rPr lang="nl-NL"/>
              <a:pPr>
                <a:defRPr/>
              </a:pPr>
              <a:t>‹#›</a:t>
            </a:fld>
            <a:endParaRPr lang="nl-NL"/>
          </a:p>
        </p:txBody>
      </p:sp>
    </p:spTree>
    <p:extLst>
      <p:ext uri="{BB962C8B-B14F-4D97-AF65-F5344CB8AC3E}">
        <p14:creationId xmlns:p14="http://schemas.microsoft.com/office/powerpoint/2010/main" val="2094177791"/>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742950" indent="-285750" algn="l" rtl="0" eaLnBrk="0" fontAlgn="base" hangingPunct="0">
      <a:spcBef>
        <a:spcPct val="30000"/>
      </a:spcBef>
      <a:spcAft>
        <a:spcPct val="0"/>
      </a:spcAft>
      <a:defRPr sz="1200" kern="1200">
        <a:solidFill>
          <a:schemeClr val="tx1"/>
        </a:solidFill>
        <a:latin typeface="+mn-lt"/>
        <a:ea typeface="+mn-ea"/>
        <a:cs typeface="+mn-cs"/>
      </a:defRPr>
    </a:lvl2pPr>
    <a:lvl3pPr marL="1143000" indent="-228600" algn="l" rtl="0" eaLnBrk="0" fontAlgn="base" hangingPunct="0">
      <a:spcBef>
        <a:spcPct val="30000"/>
      </a:spcBef>
      <a:spcAft>
        <a:spcPct val="0"/>
      </a:spcAft>
      <a:defRPr sz="1200" kern="1200">
        <a:solidFill>
          <a:schemeClr val="tx1"/>
        </a:solidFill>
        <a:latin typeface="+mn-lt"/>
        <a:ea typeface="+mn-ea"/>
        <a:cs typeface="+mn-cs"/>
      </a:defRPr>
    </a:lvl3pPr>
    <a:lvl4pPr marL="1600200" indent="-228600" algn="l" rtl="0" eaLnBrk="0" fontAlgn="base" hangingPunct="0">
      <a:spcBef>
        <a:spcPct val="30000"/>
      </a:spcBef>
      <a:spcAft>
        <a:spcPct val="0"/>
      </a:spcAft>
      <a:defRPr sz="1200" kern="1200">
        <a:solidFill>
          <a:schemeClr val="tx1"/>
        </a:solidFill>
        <a:latin typeface="+mn-lt"/>
        <a:ea typeface="+mn-ea"/>
        <a:cs typeface="+mn-cs"/>
      </a:defRPr>
    </a:lvl4pPr>
    <a:lvl5pPr marL="2057400" indent="-2286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pPr marL="236898" indent="-236898"/>
            <a:r>
              <a:rPr lang="nl-BE" dirty="0" smtClean="0"/>
              <a:t>	Het begrip ‘19</a:t>
            </a:r>
            <a:r>
              <a:rPr lang="nl-BE" baseline="30000" dirty="0" smtClean="0"/>
              <a:t>de</a:t>
            </a:r>
            <a:r>
              <a:rPr lang="nl-BE" dirty="0" smtClean="0"/>
              <a:t> </a:t>
            </a:r>
            <a:r>
              <a:rPr lang="nl-BE" dirty="0" err="1" smtClean="0"/>
              <a:t>eeuwse</a:t>
            </a:r>
            <a:r>
              <a:rPr lang="nl-BE" dirty="0" smtClean="0"/>
              <a:t> gordel’ verwijst naar de erfenis van arbeiderswijken uit de 19</a:t>
            </a:r>
            <a:r>
              <a:rPr lang="nl-BE" baseline="30000" dirty="0" smtClean="0"/>
              <a:t>de</a:t>
            </a:r>
            <a:r>
              <a:rPr lang="nl-BE" dirty="0" smtClean="0"/>
              <a:t> </a:t>
            </a:r>
            <a:r>
              <a:rPr lang="nl-BE" dirty="0" err="1" smtClean="0"/>
              <a:t>eeuwse</a:t>
            </a:r>
            <a:r>
              <a:rPr lang="nl-BE" dirty="0" smtClean="0"/>
              <a:t> industriële expansieperiode van Gent waar bij de vlugge stadsuitbreiding massaal </a:t>
            </a:r>
            <a:r>
              <a:rPr lang="nl-BE" i="1" dirty="0" smtClean="0"/>
              <a:t>speculatieve woningen </a:t>
            </a:r>
            <a:r>
              <a:rPr lang="nl-BE" dirty="0" smtClean="0"/>
              <a:t>van lage kwaliteit werden opgetrokken. </a:t>
            </a:r>
          </a:p>
          <a:p>
            <a:pPr marL="236898" indent="-236898">
              <a:buAutoNum type="arabicPeriod"/>
            </a:pPr>
            <a:r>
              <a:rPr lang="nl-BE" dirty="0" smtClean="0"/>
              <a:t>Beluik</a:t>
            </a:r>
          </a:p>
          <a:p>
            <a:pPr marL="236898" indent="-236898">
              <a:buAutoNum type="arabicPeriod"/>
            </a:pPr>
            <a:r>
              <a:rPr lang="nl-BE" dirty="0" smtClean="0"/>
              <a:t>Hoveniersberg</a:t>
            </a:r>
          </a:p>
          <a:p>
            <a:pPr marL="236898" indent="-236898">
              <a:buAutoNum type="arabicPeriod"/>
            </a:pPr>
            <a:r>
              <a:rPr lang="nl-BE" dirty="0" smtClean="0"/>
              <a:t>Hanenkoer Brugse Poort</a:t>
            </a:r>
          </a:p>
          <a:p>
            <a:endParaRPr lang="nl-BE" dirty="0" smtClean="0"/>
          </a:p>
        </p:txBody>
      </p:sp>
      <p:sp>
        <p:nvSpPr>
          <p:cNvPr id="4" name="Tijdelijke aanduiding voor dianummer 3"/>
          <p:cNvSpPr>
            <a:spLocks noGrp="1"/>
          </p:cNvSpPr>
          <p:nvPr>
            <p:ph type="sldNum" sz="quarter" idx="10"/>
          </p:nvPr>
        </p:nvSpPr>
        <p:spPr/>
        <p:txBody>
          <a:bodyPr/>
          <a:lstStyle/>
          <a:p>
            <a:fld id="{F928512E-12DD-4377-BA19-2C658B6F5357}" type="slidenum">
              <a:rPr lang="nl-BE" smtClean="0"/>
              <a:pPr/>
              <a:t>7</a:t>
            </a:fld>
            <a:endParaRPr lang="nl-BE"/>
          </a:p>
        </p:txBody>
      </p:sp>
    </p:spTree>
    <p:extLst>
      <p:ext uri="{BB962C8B-B14F-4D97-AF65-F5344CB8AC3E}">
        <p14:creationId xmlns:p14="http://schemas.microsoft.com/office/powerpoint/2010/main" val="281144268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BE"/>
          </a:p>
        </p:txBody>
      </p:sp>
      <p:sp>
        <p:nvSpPr>
          <p:cNvPr id="4" name="Tijdelijke aanduiding voor dianummer 3"/>
          <p:cNvSpPr>
            <a:spLocks noGrp="1"/>
          </p:cNvSpPr>
          <p:nvPr>
            <p:ph type="sldNum" sz="quarter" idx="10"/>
          </p:nvPr>
        </p:nvSpPr>
        <p:spPr/>
        <p:txBody>
          <a:bodyPr/>
          <a:lstStyle/>
          <a:p>
            <a:fld id="{DD8DF967-F26B-4380-B1E5-37EBFDFF285F}" type="slidenum">
              <a:rPr lang="nl-BE" smtClean="0"/>
              <a:pPr/>
              <a:t>20</a:t>
            </a:fld>
            <a:endParaRPr lang="nl-BE"/>
          </a:p>
        </p:txBody>
      </p:sp>
    </p:spTree>
    <p:extLst>
      <p:ext uri="{BB962C8B-B14F-4D97-AF65-F5344CB8AC3E}">
        <p14:creationId xmlns:p14="http://schemas.microsoft.com/office/powerpoint/2010/main" val="277235028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BE" sz="2500" dirty="0" err="1" smtClean="0"/>
              <a:t>Leverage</a:t>
            </a:r>
            <a:r>
              <a:rPr lang="nl-BE" sz="2500" dirty="0" smtClean="0"/>
              <a:t> on the level of the </a:t>
            </a:r>
            <a:r>
              <a:rPr lang="nl-BE" sz="2500" dirty="0" err="1" smtClean="0"/>
              <a:t>deprived</a:t>
            </a:r>
            <a:r>
              <a:rPr lang="nl-BE" sz="2500" dirty="0" smtClean="0"/>
              <a:t> </a:t>
            </a:r>
            <a:r>
              <a:rPr lang="nl-BE" sz="2500" dirty="0" err="1" smtClean="0"/>
              <a:t>neighbourhoods</a:t>
            </a:r>
            <a:endParaRPr lang="nl-BE" sz="2500" dirty="0" smtClean="0"/>
          </a:p>
          <a:p>
            <a:r>
              <a:rPr lang="nl-BE" sz="2500" dirty="0" err="1" smtClean="0"/>
              <a:t>Attracting</a:t>
            </a:r>
            <a:r>
              <a:rPr lang="nl-BE" sz="2500" dirty="0" smtClean="0"/>
              <a:t> private </a:t>
            </a:r>
            <a:r>
              <a:rPr lang="nl-BE" sz="2500" dirty="0" err="1" smtClean="0"/>
              <a:t>capital</a:t>
            </a:r>
            <a:r>
              <a:rPr lang="nl-BE" sz="2500" dirty="0" smtClean="0"/>
              <a:t> </a:t>
            </a:r>
          </a:p>
          <a:p>
            <a:pPr lvl="1"/>
            <a:r>
              <a:rPr lang="nl-BE" sz="2100" dirty="0" smtClean="0"/>
              <a:t>Young </a:t>
            </a:r>
            <a:r>
              <a:rPr lang="nl-BE" sz="2100" dirty="0" err="1" smtClean="0"/>
              <a:t>middle</a:t>
            </a:r>
            <a:r>
              <a:rPr lang="nl-BE" sz="2100" dirty="0" smtClean="0"/>
              <a:t> class professionals </a:t>
            </a:r>
          </a:p>
          <a:p>
            <a:pPr lvl="2"/>
            <a:r>
              <a:rPr lang="nl-BE" dirty="0" smtClean="0"/>
              <a:t>“</a:t>
            </a:r>
            <a:r>
              <a:rPr lang="nl-BE" dirty="0" err="1" smtClean="0"/>
              <a:t>Pioneers</a:t>
            </a:r>
            <a:r>
              <a:rPr lang="nl-BE" dirty="0" smtClean="0"/>
              <a:t>”</a:t>
            </a:r>
          </a:p>
          <a:p>
            <a:pPr lvl="2"/>
            <a:r>
              <a:rPr lang="nl-BE" dirty="0" err="1" smtClean="0"/>
              <a:t>Silent</a:t>
            </a:r>
            <a:r>
              <a:rPr lang="nl-BE" dirty="0" smtClean="0"/>
              <a:t> </a:t>
            </a:r>
            <a:r>
              <a:rPr lang="nl-BE" dirty="0" err="1" smtClean="0"/>
              <a:t>gentrification</a:t>
            </a:r>
            <a:r>
              <a:rPr lang="nl-BE" dirty="0" smtClean="0"/>
              <a:t>… </a:t>
            </a:r>
          </a:p>
          <a:p>
            <a:pPr lvl="1"/>
            <a:r>
              <a:rPr lang="nl-BE" sz="2100" dirty="0" smtClean="0"/>
              <a:t>Project </a:t>
            </a:r>
            <a:r>
              <a:rPr lang="nl-BE" sz="2100" dirty="0" err="1" smtClean="0"/>
              <a:t>development</a:t>
            </a:r>
            <a:endParaRPr lang="nl-BE" sz="2100" dirty="0" smtClean="0"/>
          </a:p>
          <a:p>
            <a:pPr lvl="2"/>
            <a:r>
              <a:rPr lang="nl-BE" sz="2100" dirty="0" smtClean="0"/>
              <a:t>“</a:t>
            </a:r>
            <a:r>
              <a:rPr lang="nl-BE" sz="2100" dirty="0" err="1" smtClean="0"/>
              <a:t>Followers</a:t>
            </a:r>
            <a:r>
              <a:rPr lang="nl-BE" sz="2100" dirty="0" smtClean="0"/>
              <a:t>”</a:t>
            </a:r>
          </a:p>
          <a:p>
            <a:pPr lvl="2"/>
            <a:r>
              <a:rPr lang="nl-BE" dirty="0" smtClean="0"/>
              <a:t>Hard </a:t>
            </a:r>
            <a:r>
              <a:rPr lang="nl-BE" dirty="0" err="1" smtClean="0"/>
              <a:t>gentrification</a:t>
            </a:r>
            <a:r>
              <a:rPr lang="nl-BE" dirty="0" smtClean="0"/>
              <a:t> </a:t>
            </a:r>
          </a:p>
          <a:p>
            <a:endParaRPr lang="nl-BE" dirty="0"/>
          </a:p>
        </p:txBody>
      </p:sp>
      <p:sp>
        <p:nvSpPr>
          <p:cNvPr id="4" name="Tijdelijke aanduiding voor dianummer 3"/>
          <p:cNvSpPr>
            <a:spLocks noGrp="1"/>
          </p:cNvSpPr>
          <p:nvPr>
            <p:ph type="sldNum" sz="quarter" idx="10"/>
          </p:nvPr>
        </p:nvSpPr>
        <p:spPr/>
        <p:txBody>
          <a:bodyPr/>
          <a:lstStyle/>
          <a:p>
            <a:fld id="{DD8DF967-F26B-4380-B1E5-37EBFDFF285F}" type="slidenum">
              <a:rPr lang="nl-BE" smtClean="0"/>
              <a:pPr/>
              <a:t>21</a:t>
            </a:fld>
            <a:endParaRPr lang="nl-BE"/>
          </a:p>
        </p:txBody>
      </p:sp>
    </p:spTree>
    <p:extLst>
      <p:ext uri="{BB962C8B-B14F-4D97-AF65-F5344CB8AC3E}">
        <p14:creationId xmlns:p14="http://schemas.microsoft.com/office/powerpoint/2010/main" val="332556735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BE"/>
          </a:p>
        </p:txBody>
      </p:sp>
      <p:sp>
        <p:nvSpPr>
          <p:cNvPr id="4" name="Tijdelijke aanduiding voor dianummer 3"/>
          <p:cNvSpPr>
            <a:spLocks noGrp="1"/>
          </p:cNvSpPr>
          <p:nvPr>
            <p:ph type="sldNum" sz="quarter" idx="10"/>
          </p:nvPr>
        </p:nvSpPr>
        <p:spPr/>
        <p:txBody>
          <a:bodyPr/>
          <a:lstStyle/>
          <a:p>
            <a:fld id="{DD8DF967-F26B-4380-B1E5-37EBFDFF285F}" type="slidenum">
              <a:rPr lang="nl-BE" smtClean="0"/>
              <a:pPr/>
              <a:t>22</a:t>
            </a:fld>
            <a:endParaRPr lang="nl-BE"/>
          </a:p>
        </p:txBody>
      </p:sp>
    </p:spTree>
    <p:extLst>
      <p:ext uri="{BB962C8B-B14F-4D97-AF65-F5344CB8AC3E}">
        <p14:creationId xmlns:p14="http://schemas.microsoft.com/office/powerpoint/2010/main" val="232090286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BE" dirty="0"/>
          </a:p>
        </p:txBody>
      </p:sp>
      <p:sp>
        <p:nvSpPr>
          <p:cNvPr id="4" name="Tijdelijke aanduiding voor dianummer 3"/>
          <p:cNvSpPr>
            <a:spLocks noGrp="1"/>
          </p:cNvSpPr>
          <p:nvPr>
            <p:ph type="sldNum" sz="quarter" idx="10"/>
          </p:nvPr>
        </p:nvSpPr>
        <p:spPr/>
        <p:txBody>
          <a:bodyPr/>
          <a:lstStyle/>
          <a:p>
            <a:fld id="{DD8DF967-F26B-4380-B1E5-37EBFDFF285F}" type="slidenum">
              <a:rPr lang="nl-BE" smtClean="0"/>
              <a:pPr/>
              <a:t>23</a:t>
            </a:fld>
            <a:endParaRPr lang="nl-BE"/>
          </a:p>
        </p:txBody>
      </p:sp>
    </p:spTree>
    <p:extLst>
      <p:ext uri="{BB962C8B-B14F-4D97-AF65-F5344CB8AC3E}">
        <p14:creationId xmlns:p14="http://schemas.microsoft.com/office/powerpoint/2010/main" val="37244067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BE"/>
          </a:p>
        </p:txBody>
      </p:sp>
      <p:sp>
        <p:nvSpPr>
          <p:cNvPr id="4" name="Tijdelijke aanduiding voor dianummer 3"/>
          <p:cNvSpPr>
            <a:spLocks noGrp="1"/>
          </p:cNvSpPr>
          <p:nvPr>
            <p:ph type="sldNum" sz="quarter" idx="10"/>
          </p:nvPr>
        </p:nvSpPr>
        <p:spPr/>
        <p:txBody>
          <a:bodyPr/>
          <a:lstStyle/>
          <a:p>
            <a:fld id="{DD8DF967-F26B-4380-B1E5-37EBFDFF285F}" type="slidenum">
              <a:rPr lang="nl-BE" smtClean="0"/>
              <a:pPr/>
              <a:t>24</a:t>
            </a:fld>
            <a:endParaRPr lang="nl-BE"/>
          </a:p>
        </p:txBody>
      </p:sp>
    </p:spTree>
    <p:extLst>
      <p:ext uri="{BB962C8B-B14F-4D97-AF65-F5344CB8AC3E}">
        <p14:creationId xmlns:p14="http://schemas.microsoft.com/office/powerpoint/2010/main" val="289527204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BE"/>
          </a:p>
        </p:txBody>
      </p:sp>
      <p:sp>
        <p:nvSpPr>
          <p:cNvPr id="4" name="Tijdelijke aanduiding voor dianummer 3"/>
          <p:cNvSpPr>
            <a:spLocks noGrp="1"/>
          </p:cNvSpPr>
          <p:nvPr>
            <p:ph type="sldNum" sz="quarter" idx="10"/>
          </p:nvPr>
        </p:nvSpPr>
        <p:spPr/>
        <p:txBody>
          <a:bodyPr/>
          <a:lstStyle/>
          <a:p>
            <a:fld id="{DD8DF967-F26B-4380-B1E5-37EBFDFF285F}" type="slidenum">
              <a:rPr lang="nl-BE" smtClean="0"/>
              <a:pPr/>
              <a:t>25</a:t>
            </a:fld>
            <a:endParaRPr lang="nl-BE"/>
          </a:p>
        </p:txBody>
      </p:sp>
    </p:spTree>
    <p:extLst>
      <p:ext uri="{BB962C8B-B14F-4D97-AF65-F5344CB8AC3E}">
        <p14:creationId xmlns:p14="http://schemas.microsoft.com/office/powerpoint/2010/main" val="21787007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BE"/>
          </a:p>
        </p:txBody>
      </p:sp>
      <p:sp>
        <p:nvSpPr>
          <p:cNvPr id="4" name="Tijdelijke aanduiding voor dianummer 3"/>
          <p:cNvSpPr>
            <a:spLocks noGrp="1"/>
          </p:cNvSpPr>
          <p:nvPr>
            <p:ph type="sldNum" sz="quarter" idx="10"/>
          </p:nvPr>
        </p:nvSpPr>
        <p:spPr/>
        <p:txBody>
          <a:bodyPr/>
          <a:lstStyle/>
          <a:p>
            <a:fld id="{DD8DF967-F26B-4380-B1E5-37EBFDFF285F}" type="slidenum">
              <a:rPr lang="nl-BE" smtClean="0"/>
              <a:pPr/>
              <a:t>26</a:t>
            </a:fld>
            <a:endParaRPr lang="nl-BE"/>
          </a:p>
        </p:txBody>
      </p:sp>
    </p:spTree>
    <p:extLst>
      <p:ext uri="{BB962C8B-B14F-4D97-AF65-F5344CB8AC3E}">
        <p14:creationId xmlns:p14="http://schemas.microsoft.com/office/powerpoint/2010/main" val="68864829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BE"/>
          </a:p>
        </p:txBody>
      </p:sp>
      <p:sp>
        <p:nvSpPr>
          <p:cNvPr id="4" name="Tijdelijke aanduiding voor dianummer 3"/>
          <p:cNvSpPr>
            <a:spLocks noGrp="1"/>
          </p:cNvSpPr>
          <p:nvPr>
            <p:ph type="sldNum" sz="quarter" idx="10"/>
          </p:nvPr>
        </p:nvSpPr>
        <p:spPr/>
        <p:txBody>
          <a:bodyPr/>
          <a:lstStyle/>
          <a:p>
            <a:fld id="{DD8DF967-F26B-4380-B1E5-37EBFDFF285F}" type="slidenum">
              <a:rPr lang="nl-BE" smtClean="0"/>
              <a:pPr/>
              <a:t>43</a:t>
            </a:fld>
            <a:endParaRPr lang="nl-BE"/>
          </a:p>
        </p:txBody>
      </p:sp>
    </p:spTree>
    <p:extLst>
      <p:ext uri="{BB962C8B-B14F-4D97-AF65-F5344CB8AC3E}">
        <p14:creationId xmlns:p14="http://schemas.microsoft.com/office/powerpoint/2010/main" val="51078916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pPr lvl="0"/>
            <a:r>
              <a:rPr lang="nl-BE" dirty="0" smtClean="0"/>
              <a:t>De steden oriënteren zich op een competitieve positie in de markteconomie. Dit wordt voorgesteld  als een </a:t>
            </a:r>
            <a:r>
              <a:rPr lang="nl-BE" dirty="0" err="1" smtClean="0"/>
              <a:t>win-win</a:t>
            </a:r>
            <a:r>
              <a:rPr lang="nl-BE" dirty="0" smtClean="0"/>
              <a:t> perspectief en als een noodzakelijke en optimale keuze. Het is opvallend hoeveel de uitdrukking “het is een </a:t>
            </a:r>
            <a:r>
              <a:rPr lang="nl-BE" dirty="0" err="1" smtClean="0"/>
              <a:t>én</a:t>
            </a:r>
            <a:r>
              <a:rPr lang="nl-BE" dirty="0" smtClean="0"/>
              <a:t> </a:t>
            </a:r>
            <a:r>
              <a:rPr lang="nl-BE" dirty="0" err="1" smtClean="0"/>
              <a:t>én</a:t>
            </a:r>
            <a:r>
              <a:rPr lang="nl-BE" dirty="0" smtClean="0"/>
              <a:t> verhaal” wordt gehanteerd waarmee de indruk wordt gegeven dat sociale cohesie en economische ontwikkeling  de keerzijde van dezelfde medaille zijn. Niets is echter minder waar want in de praktijk hebben we moeten vaststellen hoe ook periodes van economische groei in de steden samengaan met een toename van sociale ongelijkheid. </a:t>
            </a:r>
          </a:p>
          <a:p>
            <a:pPr lvl="0"/>
            <a:endParaRPr lang="nl-BE" dirty="0" smtClean="0"/>
          </a:p>
          <a:p>
            <a:pPr lvl="0"/>
            <a:r>
              <a:rPr lang="nl-BE" dirty="0" smtClean="0"/>
              <a:t>Dit heeft echter niet geleid tot meer aandacht voor alternatieve ontwikkelingsmodellen voor de steden. </a:t>
            </a:r>
          </a:p>
          <a:p>
            <a:pPr lvl="0"/>
            <a:endParaRPr lang="nl-BE" dirty="0" smtClean="0"/>
          </a:p>
          <a:p>
            <a:pPr defTabSz="947593" eaLnBrk="1" fontAlgn="auto" hangingPunct="1">
              <a:spcBef>
                <a:spcPts val="0"/>
              </a:spcBef>
              <a:spcAft>
                <a:spcPts val="0"/>
              </a:spcAft>
              <a:defRPr/>
            </a:pPr>
            <a:r>
              <a:rPr lang="nl-BE" dirty="0" smtClean="0"/>
              <a:t>Door gebiedsgerichte aanpak trachten steden de toenemende </a:t>
            </a:r>
            <a:r>
              <a:rPr lang="nl-BE" dirty="0" err="1" smtClean="0"/>
              <a:t>sociaal-ruimtelijke</a:t>
            </a:r>
            <a:r>
              <a:rPr lang="nl-BE" dirty="0" smtClean="0"/>
              <a:t> polarisering in de stad op te vangen. Het ruimtelijk en sociaal weefsel verbetert, maar de achterstelling wordt niet weggewerkt.</a:t>
            </a:r>
          </a:p>
          <a:p>
            <a:pPr defTabSz="947593" eaLnBrk="1" fontAlgn="auto" hangingPunct="1">
              <a:spcBef>
                <a:spcPts val="0"/>
              </a:spcBef>
              <a:spcAft>
                <a:spcPts val="0"/>
              </a:spcAft>
              <a:defRPr/>
            </a:pPr>
            <a:r>
              <a:rPr lang="nl-BE" dirty="0" smtClean="0"/>
              <a:t>Corijn besluit dat stedelijke regimes  wel enige impact hebben op de leefbaarheid en stedenbouwkundige context in haar buurten, maar dat ze er niet zullen in slagen de toenemende sociale ongelijkheid op te vangen zolang ze gevangen zitten in een zeer </a:t>
            </a:r>
            <a:r>
              <a:rPr lang="nl-BE" dirty="0" err="1" smtClean="0"/>
              <a:t>concurrentieel</a:t>
            </a:r>
            <a:r>
              <a:rPr lang="nl-BE" dirty="0" smtClean="0"/>
              <a:t> en sociaal exclusief groeimodel. </a:t>
            </a:r>
          </a:p>
          <a:p>
            <a:endParaRPr lang="nl-BE" dirty="0"/>
          </a:p>
        </p:txBody>
      </p:sp>
      <p:sp>
        <p:nvSpPr>
          <p:cNvPr id="4" name="Tijdelijke aanduiding voor dianummer 3"/>
          <p:cNvSpPr>
            <a:spLocks noGrp="1"/>
          </p:cNvSpPr>
          <p:nvPr>
            <p:ph type="sldNum" sz="quarter" idx="10"/>
          </p:nvPr>
        </p:nvSpPr>
        <p:spPr/>
        <p:txBody>
          <a:bodyPr/>
          <a:lstStyle/>
          <a:p>
            <a:fld id="{F928512E-12DD-4377-BA19-2C658B6F5357}" type="slidenum">
              <a:rPr lang="nl-BE" smtClean="0"/>
              <a:pPr/>
              <a:t>44</a:t>
            </a:fld>
            <a:endParaRPr lang="nl-BE"/>
          </a:p>
        </p:txBody>
      </p:sp>
    </p:spTree>
    <p:extLst>
      <p:ext uri="{BB962C8B-B14F-4D97-AF65-F5344CB8AC3E}">
        <p14:creationId xmlns:p14="http://schemas.microsoft.com/office/powerpoint/2010/main" val="317936703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BE"/>
          </a:p>
        </p:txBody>
      </p:sp>
      <p:sp>
        <p:nvSpPr>
          <p:cNvPr id="4" name="Tijdelijke aanduiding voor dianummer 3"/>
          <p:cNvSpPr>
            <a:spLocks noGrp="1"/>
          </p:cNvSpPr>
          <p:nvPr>
            <p:ph type="sldNum" sz="quarter" idx="10"/>
          </p:nvPr>
        </p:nvSpPr>
        <p:spPr/>
        <p:txBody>
          <a:bodyPr/>
          <a:lstStyle/>
          <a:p>
            <a:fld id="{DD8DF967-F26B-4380-B1E5-37EBFDFF285F}" type="slidenum">
              <a:rPr lang="nl-BE" smtClean="0"/>
              <a:pPr/>
              <a:t>45</a:t>
            </a:fld>
            <a:endParaRPr lang="nl-BE"/>
          </a:p>
        </p:txBody>
      </p:sp>
    </p:spTree>
    <p:extLst>
      <p:ext uri="{BB962C8B-B14F-4D97-AF65-F5344CB8AC3E}">
        <p14:creationId xmlns:p14="http://schemas.microsoft.com/office/powerpoint/2010/main" val="158093737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pPr defTabSz="947593" eaLnBrk="1" fontAlgn="auto" hangingPunct="1">
              <a:spcBef>
                <a:spcPts val="0"/>
              </a:spcBef>
              <a:spcAft>
                <a:spcPts val="0"/>
              </a:spcAft>
              <a:defRPr/>
            </a:pPr>
            <a:r>
              <a:rPr lang="nl-BE" dirty="0" smtClean="0"/>
              <a:t>Heel typisch voor ons land is de historiek van </a:t>
            </a:r>
            <a:r>
              <a:rPr lang="nl-BE" dirty="0" err="1" smtClean="0"/>
              <a:t>anti-stedelijk</a:t>
            </a:r>
            <a:r>
              <a:rPr lang="nl-BE" dirty="0" smtClean="0"/>
              <a:t> beleid.  Om sociale onrust te vermijden werd het landelijk wonen gepromoot. De welvaartstaat maakte deze territoriale spreiding ook economisch mogelijk en sociaal aantrekkelijk.  Dit heeft in alle steden en dus ook in Gent geleid  tot een tot vandaag voortdurende stadsvlucht</a:t>
            </a:r>
          </a:p>
          <a:p>
            <a:pPr defTabSz="947593" eaLnBrk="1" fontAlgn="auto" hangingPunct="1">
              <a:spcBef>
                <a:spcPts val="0"/>
              </a:spcBef>
              <a:spcAft>
                <a:spcPts val="0"/>
              </a:spcAft>
              <a:defRPr/>
            </a:pPr>
            <a:endParaRPr lang="nl-BE" dirty="0" smtClean="0"/>
          </a:p>
          <a:p>
            <a:r>
              <a:rPr lang="nl-BE" dirty="0" smtClean="0"/>
              <a:t>Na de tweede wereldoorlog  gaan meer bemiddelde inwoners ook in Gent de gordelwijken verlaten. Krotopruiming volgt die stadsvlucht</a:t>
            </a:r>
            <a:r>
              <a:rPr lang="nl-BE" baseline="0" dirty="0" smtClean="0"/>
              <a:t> niet. </a:t>
            </a:r>
            <a:r>
              <a:rPr lang="nl-BE" dirty="0" smtClean="0"/>
              <a:t>Die wijken blijven een goedkope woningvoorraad voor armen en voor de eerste buitenlandse nieuwkomers</a:t>
            </a:r>
            <a:endParaRPr lang="nl-BE" dirty="0"/>
          </a:p>
        </p:txBody>
      </p:sp>
      <p:sp>
        <p:nvSpPr>
          <p:cNvPr id="4" name="Tijdelijke aanduiding voor dianummer 3"/>
          <p:cNvSpPr>
            <a:spLocks noGrp="1"/>
          </p:cNvSpPr>
          <p:nvPr>
            <p:ph type="sldNum" sz="quarter" idx="10"/>
          </p:nvPr>
        </p:nvSpPr>
        <p:spPr/>
        <p:txBody>
          <a:bodyPr/>
          <a:lstStyle/>
          <a:p>
            <a:fld id="{F928512E-12DD-4377-BA19-2C658B6F5357}" type="slidenum">
              <a:rPr lang="nl-BE" smtClean="0"/>
              <a:pPr/>
              <a:t>8</a:t>
            </a:fld>
            <a:endParaRPr lang="nl-BE"/>
          </a:p>
        </p:txBody>
      </p:sp>
    </p:spTree>
    <p:extLst>
      <p:ext uri="{BB962C8B-B14F-4D97-AF65-F5344CB8AC3E}">
        <p14:creationId xmlns:p14="http://schemas.microsoft.com/office/powerpoint/2010/main" val="269822431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BE"/>
          </a:p>
        </p:txBody>
      </p:sp>
      <p:sp>
        <p:nvSpPr>
          <p:cNvPr id="4" name="Tijdelijke aanduiding voor dianummer 3"/>
          <p:cNvSpPr>
            <a:spLocks noGrp="1"/>
          </p:cNvSpPr>
          <p:nvPr>
            <p:ph type="sldNum" sz="quarter" idx="10"/>
          </p:nvPr>
        </p:nvSpPr>
        <p:spPr/>
        <p:txBody>
          <a:bodyPr/>
          <a:lstStyle/>
          <a:p>
            <a:fld id="{DD8DF967-F26B-4380-B1E5-37EBFDFF285F}" type="slidenum">
              <a:rPr lang="nl-BE" smtClean="0"/>
              <a:pPr/>
              <a:t>46</a:t>
            </a:fld>
            <a:endParaRPr lang="nl-BE"/>
          </a:p>
        </p:txBody>
      </p:sp>
    </p:spTree>
    <p:extLst>
      <p:ext uri="{BB962C8B-B14F-4D97-AF65-F5344CB8AC3E}">
        <p14:creationId xmlns:p14="http://schemas.microsoft.com/office/powerpoint/2010/main" val="403917717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r>
              <a:rPr lang="nl-BE" dirty="0" smtClean="0"/>
              <a:t>Gent zit bij de overgang naar de nieuwe legislatuur wellicht op een kantelmoment tussen competitieve stadsontwikkeling en sociale stadsvernieuwing.</a:t>
            </a:r>
            <a:br>
              <a:rPr lang="nl-BE" dirty="0" smtClean="0"/>
            </a:br>
            <a:r>
              <a:rPr lang="nl-BE" dirty="0" smtClean="0"/>
              <a:t/>
            </a:r>
            <a:br>
              <a:rPr lang="nl-BE" dirty="0" smtClean="0"/>
            </a:br>
            <a:r>
              <a:rPr lang="nl-BE" dirty="0" smtClean="0"/>
              <a:t>Specifiek voor </a:t>
            </a:r>
            <a:r>
              <a:rPr lang="nl-BE" dirty="0" err="1" smtClean="0"/>
              <a:t>gentrificatie</a:t>
            </a:r>
            <a:r>
              <a:rPr lang="nl-BE" dirty="0" smtClean="0"/>
              <a:t> in de 19de-eeuwse gordelwijken houdt dit de vraag in of het vruchteloze beleid naar het aantrekken van een segment uit de middenklasse zonder woonnood, ten koste van de reële woonnood van de meest kwetsbare groepen in de stedelijke samenleving, kan kantelen naar een beleid dat die massieve woonnood als uitgangspunt durft te nemen voor een sociaal rechtvaardige stadspolitiek. </a:t>
            </a:r>
          </a:p>
          <a:p>
            <a:endParaRPr lang="nl-BE" dirty="0" smtClean="0"/>
          </a:p>
          <a:p>
            <a:r>
              <a:rPr lang="nl-BE" dirty="0" smtClean="0"/>
              <a:t>Dat is niet alleen een kwestie van rechtvaardigheid maar ook van realisme. Uit recent onderzoek blijkt dat de middenklasse liever in de suburb blijft: ze hebben een wantrouwen tegen de stad als fysieke en sociale ruimte; ze verbinden de aanwezigheid van ‘kleurlingen’ met lage maatschappelijke status en onveiligheid. </a:t>
            </a:r>
          </a:p>
          <a:p>
            <a:r>
              <a:rPr lang="nl-BE" dirty="0" smtClean="0"/>
              <a:t>De </a:t>
            </a:r>
            <a:r>
              <a:rPr lang="nl-BE" i="1" dirty="0" smtClean="0"/>
              <a:t>suburb is eigenlijk de ‘uitgezuiverde’ versie van de stad, de nadelen van de stad zijn er weggestreept terwijl de nodige voorzieningen aanwezig zijn. </a:t>
            </a:r>
          </a:p>
          <a:p>
            <a:endParaRPr lang="nl-BE" i="1" dirty="0" smtClean="0"/>
          </a:p>
          <a:p>
            <a:r>
              <a:rPr lang="nl-BE" dirty="0" smtClean="0"/>
              <a:t>Het is maar de vraag of die conservatieve woonvoorkeur in Vlaanderen grondig te wijzigen valt. Dan lijkt die beleidsweg van het actief aantrekken van die middenklasse een doodlopende straat.</a:t>
            </a:r>
          </a:p>
          <a:p>
            <a:endParaRPr lang="nl-BE" dirty="0" smtClean="0"/>
          </a:p>
        </p:txBody>
      </p:sp>
      <p:sp>
        <p:nvSpPr>
          <p:cNvPr id="4" name="Tijdelijke aanduiding voor dianummer 3"/>
          <p:cNvSpPr>
            <a:spLocks noGrp="1"/>
          </p:cNvSpPr>
          <p:nvPr>
            <p:ph type="sldNum" sz="quarter" idx="10"/>
          </p:nvPr>
        </p:nvSpPr>
        <p:spPr/>
        <p:txBody>
          <a:bodyPr/>
          <a:lstStyle/>
          <a:p>
            <a:fld id="{F928512E-12DD-4377-BA19-2C658B6F5357}" type="slidenum">
              <a:rPr lang="nl-BE" smtClean="0"/>
              <a:pPr/>
              <a:t>47</a:t>
            </a:fld>
            <a:endParaRPr lang="nl-BE"/>
          </a:p>
        </p:txBody>
      </p:sp>
    </p:spTree>
    <p:extLst>
      <p:ext uri="{BB962C8B-B14F-4D97-AF65-F5344CB8AC3E}">
        <p14:creationId xmlns:p14="http://schemas.microsoft.com/office/powerpoint/2010/main" val="247053443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fontScale="92500" lnSpcReduction="10000"/>
          </a:bodyPr>
          <a:lstStyle/>
          <a:p>
            <a:r>
              <a:rPr lang="nl-BE" dirty="0" smtClean="0"/>
              <a:t>Een sociaal</a:t>
            </a:r>
            <a:r>
              <a:rPr lang="nl-BE" baseline="0" dirty="0" smtClean="0"/>
              <a:t> rechtvaardiger beleid van stadsvernieuwing is geen zaak van steden alleen. Het is een </a:t>
            </a:r>
            <a:r>
              <a:rPr lang="nl-BE" baseline="0" dirty="0" err="1" smtClean="0"/>
              <a:t>meerschalig</a:t>
            </a:r>
            <a:r>
              <a:rPr lang="nl-BE" baseline="0" dirty="0" smtClean="0"/>
              <a:t> probleem dat vraagt om een rechtvaardig stedenbeleid op Vlaams, Belgisch, Europees vlak.</a:t>
            </a:r>
            <a:br>
              <a:rPr lang="nl-BE" baseline="0" dirty="0" smtClean="0"/>
            </a:br>
            <a:r>
              <a:rPr lang="nl-BE" baseline="0" dirty="0" smtClean="0"/>
              <a:t>Dan moeten we niet alleen kijken naar de instrumenten en middelen van het expliciete stedenbeleid, hoewel die zeker in een meer sociale richting kunnen worden omgebogen.</a:t>
            </a:r>
            <a:br>
              <a:rPr lang="nl-BE" baseline="0" dirty="0" smtClean="0"/>
            </a:br>
            <a:r>
              <a:rPr lang="nl-BE" baseline="0" dirty="0" smtClean="0"/>
              <a:t/>
            </a:r>
            <a:br>
              <a:rPr lang="nl-BE" baseline="0" dirty="0" smtClean="0"/>
            </a:br>
            <a:r>
              <a:rPr lang="nl-BE" baseline="0" dirty="0" smtClean="0"/>
              <a:t>We moeten nog meer kijken naar het impliciete steden, of liever </a:t>
            </a:r>
            <a:r>
              <a:rPr lang="nl-BE" baseline="0" dirty="0" err="1" smtClean="0"/>
              <a:t>anti-stedenbeleid</a:t>
            </a:r>
            <a:r>
              <a:rPr lang="nl-BE" baseline="0" dirty="0" smtClean="0"/>
              <a:t> dat een sociale stadsvernieuwing hypothekeert:</a:t>
            </a:r>
          </a:p>
          <a:p>
            <a:pPr>
              <a:buFontTx/>
              <a:buChar char="-"/>
            </a:pPr>
            <a:r>
              <a:rPr lang="nl-BE" baseline="0" dirty="0" smtClean="0"/>
              <a:t>De woonbonus zal als die naar Vlaanderen overkomt 1,4 </a:t>
            </a:r>
            <a:r>
              <a:rPr lang="nl-BE" baseline="0" dirty="0" err="1" smtClean="0"/>
              <a:t>milj</a:t>
            </a:r>
            <a:r>
              <a:rPr lang="nl-BE" baseline="0" dirty="0" smtClean="0"/>
              <a:t> per jaar kosten en tegen 2020 meer dan 2 miljard, wat een rechtvaardig woonbeleid met meer sociale huisvesting quasi onmogelijk maakt</a:t>
            </a:r>
          </a:p>
          <a:p>
            <a:pPr>
              <a:buFontTx/>
              <a:buChar char="-"/>
            </a:pPr>
            <a:r>
              <a:rPr lang="nl-BE" baseline="0" dirty="0" smtClean="0"/>
              <a:t> Een structurele financiering op langere termijn voor onderwijs en kinderopvang in de steden moet het mogelijk maken dat steden in de volgende </a:t>
            </a:r>
            <a:r>
              <a:rPr lang="nl-BE" baseline="0" dirty="0" err="1" smtClean="0"/>
              <a:t>legislaturen</a:t>
            </a:r>
            <a:r>
              <a:rPr lang="nl-BE" baseline="0" dirty="0" smtClean="0"/>
              <a:t> kwalitatieve infrastructuur kunnen uitbouwen</a:t>
            </a:r>
          </a:p>
          <a:p>
            <a:pPr>
              <a:buFontTx/>
              <a:buChar char="-"/>
            </a:pPr>
            <a:r>
              <a:rPr lang="nl-BE" baseline="0" dirty="0" smtClean="0"/>
              <a:t>De basismobiliteit met Belbus en dergelijke op het platteland zou moeten worden omgebogen om eindelijk de verkeersleefbaarheid in en om deze kwetsbare wijken te verhogen</a:t>
            </a:r>
          </a:p>
          <a:p>
            <a:pPr>
              <a:buFontTx/>
              <a:buChar char="-"/>
            </a:pPr>
            <a:r>
              <a:rPr lang="nl-BE" baseline="0" dirty="0" smtClean="0"/>
              <a:t>De fiscale concurrentie waarbij de suburbane bewoners weinig belastingen betalen en tegelijk volop genieten van de centrumvoorzieningen van een stad moet worden omgekeerd, en de heilige koe van de fiscale autonomie van de gemeenten mag gerust in vraag worden gesteld</a:t>
            </a:r>
          </a:p>
          <a:p>
            <a:pPr>
              <a:buFontTx/>
              <a:buChar char="-"/>
            </a:pPr>
            <a:r>
              <a:rPr lang="nl-BE" baseline="0" dirty="0" smtClean="0"/>
              <a:t> De huidige klemtoon op competitieve kenniseconomie in Europa biedt geen oplossing voor de grote groepen laaggeschoolde inwoners in onze steden. Steden kunnen en moeten dan wel investering in opleiding, in tewerkstellingsprojecten… maar ze zullen blijven botsen op die Europese strategie want waar kunnen al hun laaggeschoolde mensen aan de slag?? </a:t>
            </a:r>
          </a:p>
          <a:p>
            <a:pPr>
              <a:buFontTx/>
              <a:buNone/>
            </a:pPr>
            <a:endParaRPr lang="nl-BE" baseline="0" dirty="0" smtClean="0"/>
          </a:p>
          <a:p>
            <a:pPr>
              <a:buFontTx/>
              <a:buNone/>
            </a:pPr>
            <a:r>
              <a:rPr lang="nl-BE" baseline="0" dirty="0" smtClean="0"/>
              <a:t>Een sociaal rechtvaardige stadsvernieuwing vraagt dus een beleidskanteling op stedelijk vlak maar ook op de andere schalen. </a:t>
            </a:r>
            <a:br>
              <a:rPr lang="nl-BE" baseline="0" dirty="0" smtClean="0"/>
            </a:br>
            <a:endParaRPr lang="nl-BE" dirty="0"/>
          </a:p>
        </p:txBody>
      </p:sp>
      <p:sp>
        <p:nvSpPr>
          <p:cNvPr id="4" name="Tijdelijke aanduiding voor dianummer 3"/>
          <p:cNvSpPr>
            <a:spLocks noGrp="1"/>
          </p:cNvSpPr>
          <p:nvPr>
            <p:ph type="sldNum" sz="quarter" idx="10"/>
          </p:nvPr>
        </p:nvSpPr>
        <p:spPr/>
        <p:txBody>
          <a:bodyPr/>
          <a:lstStyle/>
          <a:p>
            <a:fld id="{F928512E-12DD-4377-BA19-2C658B6F5357}" type="slidenum">
              <a:rPr lang="nl-BE" smtClean="0"/>
              <a:pPr/>
              <a:t>48</a:t>
            </a:fld>
            <a:endParaRPr lang="nl-BE"/>
          </a:p>
        </p:txBody>
      </p:sp>
    </p:spTree>
    <p:extLst>
      <p:ext uri="{BB962C8B-B14F-4D97-AF65-F5344CB8AC3E}">
        <p14:creationId xmlns:p14="http://schemas.microsoft.com/office/powerpoint/2010/main" val="169966165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fontScale="70000" lnSpcReduction="20000"/>
          </a:bodyPr>
          <a:lstStyle/>
          <a:p>
            <a:r>
              <a:rPr lang="nl-NL" sz="2900" dirty="0" err="1" smtClean="0"/>
              <a:t>Objective</a:t>
            </a:r>
            <a:endParaRPr lang="nl-NL" sz="2900" dirty="0" smtClean="0"/>
          </a:p>
          <a:p>
            <a:pPr lvl="1"/>
            <a:r>
              <a:rPr lang="nl-NL" sz="2400" dirty="0" err="1" smtClean="0"/>
              <a:t>Integral</a:t>
            </a:r>
            <a:r>
              <a:rPr lang="nl-NL" sz="2400" dirty="0" smtClean="0"/>
              <a:t> project </a:t>
            </a:r>
          </a:p>
          <a:p>
            <a:pPr lvl="1"/>
            <a:r>
              <a:rPr lang="nl-NL" sz="2400" dirty="0" smtClean="0"/>
              <a:t>Upgrading </a:t>
            </a:r>
            <a:r>
              <a:rPr lang="nl-NL" sz="2400" dirty="0" err="1" smtClean="0"/>
              <a:t>spatial</a:t>
            </a:r>
            <a:r>
              <a:rPr lang="nl-NL" sz="2400" dirty="0" smtClean="0"/>
              <a:t>, </a:t>
            </a:r>
            <a:r>
              <a:rPr lang="nl-NL" sz="2400" dirty="0" err="1" smtClean="0"/>
              <a:t>functional</a:t>
            </a:r>
            <a:r>
              <a:rPr lang="nl-NL" sz="2400" dirty="0" smtClean="0"/>
              <a:t> &amp; </a:t>
            </a:r>
            <a:r>
              <a:rPr lang="nl-NL" sz="2400" dirty="0" err="1" smtClean="0"/>
              <a:t>social</a:t>
            </a:r>
            <a:r>
              <a:rPr lang="nl-NL" sz="2400" dirty="0" smtClean="0"/>
              <a:t> mix</a:t>
            </a:r>
          </a:p>
          <a:p>
            <a:r>
              <a:rPr lang="nl-NL" sz="2900" dirty="0" err="1" smtClean="0"/>
              <a:t>Projects</a:t>
            </a:r>
            <a:endParaRPr lang="nl-NL" sz="2900" dirty="0" smtClean="0"/>
          </a:p>
          <a:p>
            <a:pPr lvl="1"/>
            <a:r>
              <a:rPr lang="nl-NL" sz="2400" dirty="0" err="1" smtClean="0"/>
              <a:t>changing</a:t>
            </a:r>
            <a:r>
              <a:rPr lang="nl-NL" sz="2400" dirty="0" smtClean="0"/>
              <a:t> the </a:t>
            </a:r>
            <a:r>
              <a:rPr lang="nl-NL" sz="2400" dirty="0" err="1" smtClean="0"/>
              <a:t>spatial</a:t>
            </a:r>
            <a:r>
              <a:rPr lang="nl-NL" sz="2400" dirty="0" smtClean="0"/>
              <a:t> </a:t>
            </a:r>
            <a:r>
              <a:rPr lang="nl-NL" sz="2400" dirty="0" err="1" smtClean="0"/>
              <a:t>structure</a:t>
            </a:r>
            <a:r>
              <a:rPr lang="nl-NL" sz="2400" dirty="0" smtClean="0"/>
              <a:t> </a:t>
            </a:r>
            <a:br>
              <a:rPr lang="nl-NL" sz="2400" dirty="0" smtClean="0"/>
            </a:br>
            <a:r>
              <a:rPr lang="nl-NL" sz="2400" dirty="0" smtClean="0"/>
              <a:t>- </a:t>
            </a:r>
            <a:r>
              <a:rPr lang="nl-NL" sz="2400" dirty="0" err="1" smtClean="0"/>
              <a:t>creating</a:t>
            </a:r>
            <a:r>
              <a:rPr lang="nl-NL" sz="2400" dirty="0" smtClean="0"/>
              <a:t> open </a:t>
            </a:r>
            <a:r>
              <a:rPr lang="nl-NL" sz="2400" dirty="0" err="1" smtClean="0"/>
              <a:t>spaces</a:t>
            </a:r>
            <a:r>
              <a:rPr lang="nl-NL" sz="2400" dirty="0" smtClean="0"/>
              <a:t>, </a:t>
            </a:r>
            <a:r>
              <a:rPr lang="nl-NL" sz="2400" dirty="0" err="1" smtClean="0"/>
              <a:t>parcs</a:t>
            </a:r>
            <a:r>
              <a:rPr lang="nl-NL" sz="2400" dirty="0" smtClean="0"/>
              <a:t>, </a:t>
            </a:r>
            <a:r>
              <a:rPr lang="nl-NL" sz="2400" dirty="0" err="1" smtClean="0"/>
              <a:t>new</a:t>
            </a:r>
            <a:r>
              <a:rPr lang="nl-NL" sz="2400" dirty="0" smtClean="0"/>
              <a:t> park (6 ha)</a:t>
            </a:r>
            <a:br>
              <a:rPr lang="nl-NL" sz="2400" dirty="0" smtClean="0"/>
            </a:br>
            <a:r>
              <a:rPr lang="nl-NL" sz="2400" dirty="0" smtClean="0"/>
              <a:t>- </a:t>
            </a:r>
            <a:r>
              <a:rPr lang="nl-NL" sz="2400" dirty="0" err="1" smtClean="0"/>
              <a:t>new</a:t>
            </a:r>
            <a:r>
              <a:rPr lang="nl-NL" sz="2400" dirty="0" smtClean="0"/>
              <a:t> </a:t>
            </a:r>
            <a:r>
              <a:rPr lang="nl-NL" sz="2400" dirty="0" err="1" smtClean="0"/>
              <a:t>axe</a:t>
            </a:r>
            <a:r>
              <a:rPr lang="nl-NL" sz="2400" dirty="0" smtClean="0"/>
              <a:t> </a:t>
            </a:r>
            <a:r>
              <a:rPr lang="nl-NL" sz="2400" dirty="0" err="1" smtClean="0"/>
              <a:t>for</a:t>
            </a:r>
            <a:r>
              <a:rPr lang="nl-NL" sz="2400" dirty="0" smtClean="0"/>
              <a:t> </a:t>
            </a:r>
            <a:r>
              <a:rPr lang="nl-NL" sz="2400" dirty="0" err="1" smtClean="0"/>
              <a:t>cycling</a:t>
            </a:r>
            <a:r>
              <a:rPr lang="nl-NL" sz="2400" dirty="0" smtClean="0"/>
              <a:t> &amp; </a:t>
            </a:r>
            <a:r>
              <a:rPr lang="nl-NL" sz="2400" dirty="0" err="1" smtClean="0"/>
              <a:t>pedestrians</a:t>
            </a:r>
            <a:r>
              <a:rPr lang="nl-NL" sz="2400" dirty="0" smtClean="0"/>
              <a:t/>
            </a:r>
            <a:br>
              <a:rPr lang="nl-NL" sz="2400" dirty="0" smtClean="0"/>
            </a:br>
            <a:r>
              <a:rPr lang="nl-NL" sz="2400" dirty="0" smtClean="0"/>
              <a:t>- the </a:t>
            </a:r>
            <a:r>
              <a:rPr lang="nl-NL" sz="2400" dirty="0" err="1" smtClean="0"/>
              <a:t>new</a:t>
            </a:r>
            <a:r>
              <a:rPr lang="nl-NL" sz="2400" dirty="0" smtClean="0"/>
              <a:t> </a:t>
            </a:r>
            <a:r>
              <a:rPr lang="nl-NL" sz="2400" dirty="0" err="1" smtClean="0"/>
              <a:t>axe</a:t>
            </a:r>
            <a:r>
              <a:rPr lang="nl-NL" sz="2400" dirty="0" smtClean="0"/>
              <a:t> </a:t>
            </a:r>
            <a:r>
              <a:rPr lang="nl-NL" sz="2400" dirty="0" err="1" smtClean="0"/>
              <a:t>connects</a:t>
            </a:r>
            <a:r>
              <a:rPr lang="nl-NL" sz="2400" dirty="0" smtClean="0"/>
              <a:t> (</a:t>
            </a:r>
            <a:r>
              <a:rPr lang="nl-NL" sz="2400" dirty="0" err="1" smtClean="0"/>
              <a:t>social</a:t>
            </a:r>
            <a:r>
              <a:rPr lang="nl-NL" sz="2400" dirty="0" smtClean="0"/>
              <a:t>) services</a:t>
            </a:r>
          </a:p>
          <a:p>
            <a:pPr lvl="1"/>
            <a:r>
              <a:rPr lang="nl-NL" sz="2400" dirty="0" err="1" smtClean="0"/>
              <a:t>new</a:t>
            </a:r>
            <a:r>
              <a:rPr lang="nl-NL" sz="2400" dirty="0" smtClean="0"/>
              <a:t> services: </a:t>
            </a:r>
            <a:r>
              <a:rPr lang="nl-NL" sz="2400" dirty="0" err="1" smtClean="0"/>
              <a:t>library</a:t>
            </a:r>
            <a:r>
              <a:rPr lang="nl-NL" sz="2400" dirty="0" smtClean="0"/>
              <a:t>, crèche</a:t>
            </a:r>
          </a:p>
          <a:p>
            <a:pPr lvl="1"/>
            <a:r>
              <a:rPr lang="nl-NL" sz="2400" dirty="0" err="1" smtClean="0"/>
              <a:t>social</a:t>
            </a:r>
            <a:r>
              <a:rPr lang="nl-NL" sz="2400" dirty="0" smtClean="0"/>
              <a:t> </a:t>
            </a:r>
            <a:r>
              <a:rPr lang="nl-NL" sz="2400" dirty="0" err="1" smtClean="0"/>
              <a:t>housing</a:t>
            </a:r>
            <a:r>
              <a:rPr lang="nl-NL" sz="2400" dirty="0" smtClean="0"/>
              <a:t> </a:t>
            </a:r>
            <a:r>
              <a:rPr lang="nl-NL" sz="2400" dirty="0" err="1" smtClean="0"/>
              <a:t>projects</a:t>
            </a:r>
            <a:endParaRPr lang="nl-NL" sz="2400" dirty="0" smtClean="0"/>
          </a:p>
          <a:p>
            <a:pPr lvl="1"/>
            <a:r>
              <a:rPr lang="nl-NL" sz="2400" dirty="0" err="1" smtClean="0"/>
              <a:t>economical</a:t>
            </a:r>
            <a:r>
              <a:rPr lang="nl-NL" sz="2400" dirty="0" smtClean="0"/>
              <a:t> </a:t>
            </a:r>
            <a:r>
              <a:rPr lang="nl-NL" sz="2400" dirty="0" err="1" smtClean="0"/>
              <a:t>injection</a:t>
            </a:r>
            <a:endParaRPr lang="nl-BE" dirty="0" smtClean="0"/>
          </a:p>
          <a:p>
            <a:r>
              <a:rPr lang="nl-BE" dirty="0" smtClean="0"/>
              <a:t>Hier zien</a:t>
            </a:r>
            <a:r>
              <a:rPr lang="nl-BE" baseline="0" dirty="0" smtClean="0"/>
              <a:t> we bv. een plan van ‘Zuurstof voor de Brugse Poort’ waarin Gent</a:t>
            </a:r>
            <a:r>
              <a:rPr lang="nl-BE" dirty="0" smtClean="0"/>
              <a:t> 3 pijlers naar voor schuift. </a:t>
            </a:r>
            <a:endParaRPr lang="nl-BE" baseline="0" dirty="0" smtClean="0"/>
          </a:p>
          <a:p>
            <a:r>
              <a:rPr lang="nl-BE" u="sng" baseline="0" dirty="0" smtClean="0"/>
              <a:t>1. Een </a:t>
            </a:r>
            <a:r>
              <a:rPr lang="nl-BE" u="sng" baseline="0" dirty="0" err="1" smtClean="0"/>
              <a:t>r</a:t>
            </a:r>
            <a:r>
              <a:rPr lang="nl-BE" u="sng" dirty="0" err="1" smtClean="0"/>
              <a:t>uimtelijk-fysieke</a:t>
            </a:r>
            <a:r>
              <a:rPr lang="nl-BE" u="sng" dirty="0" smtClean="0"/>
              <a:t> pijler</a:t>
            </a:r>
            <a:endParaRPr lang="nl-BE" dirty="0" smtClean="0"/>
          </a:p>
          <a:p>
            <a:pPr lvl="0"/>
            <a:r>
              <a:rPr lang="nl-BE" dirty="0" smtClean="0"/>
              <a:t>open ruimtes worden verbonden via de verkeersluw as ‘Rode Loper’, de woonkwaliteit wordt verbeterd en nieuwe sociale huisvesting ingebracht…</a:t>
            </a:r>
          </a:p>
          <a:p>
            <a:r>
              <a:rPr lang="nl-BE" u="sng" dirty="0" smtClean="0"/>
              <a:t>2. Een pijler sociale en culturele voorzieningen</a:t>
            </a:r>
            <a:endParaRPr lang="nl-BE" dirty="0" smtClean="0"/>
          </a:p>
          <a:p>
            <a:pPr lvl="0"/>
            <a:r>
              <a:rPr lang="nl-BE" dirty="0" smtClean="0"/>
              <a:t>Versterken van sociale cohesie door de ondersteuning van lokale partners en verenigingen (Bij de Vieze Gasten, Trafiek, Brede School…), nieuwe bibliotheek en investeringen in wijkgezondheidscentrum, onderwijs…</a:t>
            </a:r>
          </a:p>
          <a:p>
            <a:r>
              <a:rPr lang="nl-BE" u="sng" dirty="0" smtClean="0"/>
              <a:t>3. Socio-economische pijler</a:t>
            </a:r>
            <a:endParaRPr lang="nl-BE" dirty="0" smtClean="0"/>
          </a:p>
          <a:p>
            <a:pPr lvl="0"/>
            <a:r>
              <a:rPr lang="nl-BE" dirty="0" smtClean="0"/>
              <a:t>Gevelrenovatie in de </a:t>
            </a:r>
            <a:r>
              <a:rPr lang="nl-BE" dirty="0" err="1" smtClean="0"/>
              <a:t>Bevrijdingslaan</a:t>
            </a:r>
            <a:r>
              <a:rPr lang="nl-BE" dirty="0" smtClean="0"/>
              <a:t>, projecten met handelaars en de uitbouw van de kringloopwinkel</a:t>
            </a:r>
          </a:p>
          <a:p>
            <a:endParaRPr lang="nl-BE" dirty="0"/>
          </a:p>
        </p:txBody>
      </p:sp>
      <p:sp>
        <p:nvSpPr>
          <p:cNvPr id="4" name="Tijdelijke aanduiding voor dianummer 3"/>
          <p:cNvSpPr>
            <a:spLocks noGrp="1"/>
          </p:cNvSpPr>
          <p:nvPr>
            <p:ph type="sldNum" sz="quarter" idx="10"/>
          </p:nvPr>
        </p:nvSpPr>
        <p:spPr/>
        <p:txBody>
          <a:bodyPr/>
          <a:lstStyle/>
          <a:p>
            <a:fld id="{F928512E-12DD-4377-BA19-2C658B6F5357}" type="slidenum">
              <a:rPr lang="nl-BE" smtClean="0"/>
              <a:pPr/>
              <a:t>12</a:t>
            </a:fld>
            <a:endParaRPr lang="nl-BE"/>
          </a:p>
        </p:txBody>
      </p:sp>
    </p:spTree>
    <p:extLst>
      <p:ext uri="{BB962C8B-B14F-4D97-AF65-F5344CB8AC3E}">
        <p14:creationId xmlns:p14="http://schemas.microsoft.com/office/powerpoint/2010/main" val="425586243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BE"/>
          </a:p>
        </p:txBody>
      </p:sp>
      <p:sp>
        <p:nvSpPr>
          <p:cNvPr id="4" name="Tijdelijke aanduiding voor dianummer 3"/>
          <p:cNvSpPr>
            <a:spLocks noGrp="1"/>
          </p:cNvSpPr>
          <p:nvPr>
            <p:ph type="sldNum" sz="quarter" idx="10"/>
          </p:nvPr>
        </p:nvSpPr>
        <p:spPr/>
        <p:txBody>
          <a:bodyPr/>
          <a:lstStyle/>
          <a:p>
            <a:fld id="{DD8DF967-F26B-4380-B1E5-37EBFDFF285F}" type="slidenum">
              <a:rPr lang="nl-BE" smtClean="0"/>
              <a:pPr/>
              <a:t>14</a:t>
            </a:fld>
            <a:endParaRPr lang="nl-BE"/>
          </a:p>
        </p:txBody>
      </p:sp>
    </p:spTree>
    <p:extLst>
      <p:ext uri="{BB962C8B-B14F-4D97-AF65-F5344CB8AC3E}">
        <p14:creationId xmlns:p14="http://schemas.microsoft.com/office/powerpoint/2010/main" val="155212469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BE"/>
          </a:p>
        </p:txBody>
      </p:sp>
      <p:sp>
        <p:nvSpPr>
          <p:cNvPr id="4" name="Tijdelijke aanduiding voor dianummer 3"/>
          <p:cNvSpPr>
            <a:spLocks noGrp="1"/>
          </p:cNvSpPr>
          <p:nvPr>
            <p:ph type="sldNum" sz="quarter" idx="10"/>
          </p:nvPr>
        </p:nvSpPr>
        <p:spPr/>
        <p:txBody>
          <a:bodyPr/>
          <a:lstStyle/>
          <a:p>
            <a:fld id="{DD8DF967-F26B-4380-B1E5-37EBFDFF285F}" type="slidenum">
              <a:rPr lang="nl-BE" smtClean="0"/>
              <a:pPr/>
              <a:t>15</a:t>
            </a:fld>
            <a:endParaRPr lang="nl-BE"/>
          </a:p>
        </p:txBody>
      </p:sp>
    </p:spTree>
    <p:extLst>
      <p:ext uri="{BB962C8B-B14F-4D97-AF65-F5344CB8AC3E}">
        <p14:creationId xmlns:p14="http://schemas.microsoft.com/office/powerpoint/2010/main" val="32034804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BE"/>
          </a:p>
        </p:txBody>
      </p:sp>
      <p:sp>
        <p:nvSpPr>
          <p:cNvPr id="4" name="Tijdelijke aanduiding voor dianummer 3"/>
          <p:cNvSpPr>
            <a:spLocks noGrp="1"/>
          </p:cNvSpPr>
          <p:nvPr>
            <p:ph type="sldNum" sz="quarter" idx="10"/>
          </p:nvPr>
        </p:nvSpPr>
        <p:spPr/>
        <p:txBody>
          <a:bodyPr/>
          <a:lstStyle/>
          <a:p>
            <a:fld id="{DD8DF967-F26B-4380-B1E5-37EBFDFF285F}" type="slidenum">
              <a:rPr lang="nl-BE" smtClean="0"/>
              <a:pPr/>
              <a:t>16</a:t>
            </a:fld>
            <a:endParaRPr lang="nl-BE"/>
          </a:p>
        </p:txBody>
      </p:sp>
    </p:spTree>
    <p:extLst>
      <p:ext uri="{BB962C8B-B14F-4D97-AF65-F5344CB8AC3E}">
        <p14:creationId xmlns:p14="http://schemas.microsoft.com/office/powerpoint/2010/main" val="42652069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fontScale="92500"/>
          </a:bodyPr>
          <a:lstStyle/>
          <a:p>
            <a:r>
              <a:rPr lang="nl-BE" sz="1300" dirty="0" err="1" smtClean="0"/>
              <a:t>Gentrificatie</a:t>
            </a:r>
            <a:r>
              <a:rPr lang="nl-BE" sz="1300" dirty="0" smtClean="0"/>
              <a:t> in de gordelwijken wordt vaak voorgesteld als het samenspel van vraag en aanbod op ‘interessante’ plekken.</a:t>
            </a:r>
          </a:p>
          <a:p>
            <a:pPr algn="ctr"/>
            <a:endParaRPr lang="nl-BE" sz="1300" dirty="0" smtClean="0"/>
          </a:p>
          <a:p>
            <a:pPr defTabSz="947593" eaLnBrk="1" fontAlgn="auto" hangingPunct="1">
              <a:spcBef>
                <a:spcPts val="0"/>
              </a:spcBef>
              <a:spcAft>
                <a:spcPts val="0"/>
              </a:spcAft>
              <a:defRPr/>
            </a:pPr>
            <a:r>
              <a:rPr lang="nl-BE" sz="1300" dirty="0" smtClean="0"/>
              <a:t>Links zien we de </a:t>
            </a:r>
            <a:r>
              <a:rPr lang="nl-BE" sz="1300" i="1" dirty="0" smtClean="0"/>
              <a:t>potentiële interesse</a:t>
            </a:r>
            <a:r>
              <a:rPr lang="nl-BE" sz="1300" dirty="0" smtClean="0"/>
              <a:t> voor </a:t>
            </a:r>
            <a:r>
              <a:rPr lang="nl-BE" sz="1300" dirty="0" err="1" smtClean="0"/>
              <a:t>gentrificatie</a:t>
            </a:r>
            <a:r>
              <a:rPr lang="nl-BE" sz="1300" dirty="0" smtClean="0"/>
              <a:t> van de gordelwijken. Dat is een samenspel tussen consumptie- en productiefactoren:</a:t>
            </a:r>
          </a:p>
          <a:p>
            <a:pPr defTabSz="947593" eaLnBrk="1" fontAlgn="auto" hangingPunct="1">
              <a:spcBef>
                <a:spcPts val="0"/>
              </a:spcBef>
              <a:spcAft>
                <a:spcPts val="0"/>
              </a:spcAft>
              <a:buFont typeface="Arial" pitchFamily="34" charset="0"/>
              <a:buChar char="•"/>
              <a:defRPr/>
            </a:pPr>
            <a:r>
              <a:rPr lang="nl-BE" sz="1300" dirty="0" smtClean="0"/>
              <a:t> er is de vraag van een segment van de middenklasse: studenten, artiesten, de zogenaamde pioniers die in de stad willen wonen of blijven wonen;</a:t>
            </a:r>
          </a:p>
          <a:p>
            <a:pPr defTabSz="947593" eaLnBrk="1" fontAlgn="auto" hangingPunct="1">
              <a:spcBef>
                <a:spcPts val="0"/>
              </a:spcBef>
              <a:spcAft>
                <a:spcPts val="0"/>
              </a:spcAft>
              <a:buFont typeface="Arial" pitchFamily="34" charset="0"/>
              <a:buChar char="•"/>
              <a:defRPr/>
            </a:pPr>
            <a:r>
              <a:rPr lang="nl-BE" sz="1300" dirty="0" smtClean="0"/>
              <a:t> er zijn het aanbod door projectontwikkelaars die appartementen willen realiseren. </a:t>
            </a:r>
          </a:p>
          <a:p>
            <a:pPr defTabSz="947593" eaLnBrk="1" fontAlgn="auto" hangingPunct="1">
              <a:spcBef>
                <a:spcPts val="0"/>
              </a:spcBef>
              <a:spcAft>
                <a:spcPts val="0"/>
              </a:spcAft>
              <a:defRPr/>
            </a:pPr>
            <a:endParaRPr lang="nl-BE" sz="1300" dirty="0" smtClean="0"/>
          </a:p>
          <a:p>
            <a:pPr defTabSz="947593" eaLnBrk="1" fontAlgn="auto" hangingPunct="1">
              <a:spcBef>
                <a:spcPts val="0"/>
              </a:spcBef>
              <a:spcAft>
                <a:spcPts val="0"/>
              </a:spcAft>
              <a:defRPr/>
            </a:pPr>
            <a:r>
              <a:rPr lang="nl-BE" sz="1300" dirty="0" smtClean="0"/>
              <a:t>Vanuit die interesse worden de </a:t>
            </a:r>
            <a:r>
              <a:rPr lang="nl-BE" sz="1300" i="1" dirty="0" smtClean="0"/>
              <a:t>mogelijkheden</a:t>
            </a:r>
            <a:r>
              <a:rPr lang="nl-BE" sz="1300" dirty="0" smtClean="0"/>
              <a:t> in de wijken bekeken:</a:t>
            </a:r>
          </a:p>
          <a:p>
            <a:pPr>
              <a:buFont typeface="Arial" pitchFamily="34" charset="0"/>
              <a:buChar char="•"/>
              <a:defRPr/>
            </a:pPr>
            <a:r>
              <a:rPr lang="nl-BE" sz="1300" dirty="0" smtClean="0"/>
              <a:t> de bouwfysische kwaliteit van huizen en blokken maken </a:t>
            </a:r>
            <a:r>
              <a:rPr lang="nl-BE" sz="1300" dirty="0" err="1" smtClean="0"/>
              <a:t>gentrificatie</a:t>
            </a:r>
            <a:r>
              <a:rPr lang="nl-BE" sz="1300" dirty="0" smtClean="0"/>
              <a:t> (</a:t>
            </a:r>
            <a:r>
              <a:rPr lang="nl-BE" sz="1300" dirty="0" err="1" smtClean="0"/>
              <a:t>on</a:t>
            </a:r>
            <a:r>
              <a:rPr lang="nl-BE" sz="1300" dirty="0" smtClean="0"/>
              <a:t>)mogelijk; daarnaast zijn er ook mogelijkheden op oude fabrieksterreinen en open ruimtes</a:t>
            </a:r>
          </a:p>
          <a:p>
            <a:pPr>
              <a:buFont typeface="Arial" pitchFamily="34" charset="0"/>
              <a:buChar char="•"/>
              <a:defRPr/>
            </a:pPr>
            <a:r>
              <a:rPr lang="nl-BE" sz="1300" dirty="0" smtClean="0"/>
              <a:t> maar ook de omgeving is van belang: de fysieke </a:t>
            </a:r>
            <a:r>
              <a:rPr lang="nl-BE" sz="1300" dirty="0" err="1" smtClean="0"/>
              <a:t>én</a:t>
            </a:r>
            <a:r>
              <a:rPr lang="nl-BE" sz="1300" dirty="0" smtClean="0"/>
              <a:t> de sociale omgeving is een kans of een belemmering.  </a:t>
            </a:r>
          </a:p>
          <a:p>
            <a:pPr lvl="1">
              <a:buFont typeface="Arial" pitchFamily="34" charset="0"/>
              <a:buChar char="•"/>
            </a:pPr>
            <a:r>
              <a:rPr lang="nl-BE" dirty="0" smtClean="0"/>
              <a:t>fysieke omgeving (pleinen, water, groen, openbaar vervoer, nabijheid stadscentrum …)</a:t>
            </a:r>
          </a:p>
          <a:p>
            <a:pPr lvl="1">
              <a:buFont typeface="Arial" pitchFamily="34" charset="0"/>
              <a:buChar char="•"/>
            </a:pPr>
            <a:r>
              <a:rPr lang="nl-BE" dirty="0" smtClean="0"/>
              <a:t>sociale omgeving (voorzieningen, veiligheidsgevoel, perceptie bevolking …)</a:t>
            </a:r>
          </a:p>
          <a:p>
            <a:pPr defTabSz="947593" eaLnBrk="1" fontAlgn="auto" hangingPunct="1">
              <a:spcBef>
                <a:spcPts val="0"/>
              </a:spcBef>
              <a:spcAft>
                <a:spcPts val="0"/>
              </a:spcAft>
              <a:defRPr/>
            </a:pPr>
            <a:endParaRPr lang="nl-BE" sz="1300" dirty="0" smtClean="0"/>
          </a:p>
          <a:p>
            <a:pPr defTabSz="947593" eaLnBrk="1" fontAlgn="auto" hangingPunct="1">
              <a:spcBef>
                <a:spcPts val="0"/>
              </a:spcBef>
              <a:spcAft>
                <a:spcPts val="0"/>
              </a:spcAft>
              <a:defRPr/>
            </a:pPr>
            <a:r>
              <a:rPr lang="nl-BE" sz="1300" dirty="0" smtClean="0"/>
              <a:t>Globaal zien we vanaf de jaren 1970 een patroon van ‘stille’ </a:t>
            </a:r>
            <a:r>
              <a:rPr lang="nl-BE" sz="1300" dirty="0" err="1" smtClean="0"/>
              <a:t>gentrificatie</a:t>
            </a:r>
            <a:r>
              <a:rPr lang="nl-BE" sz="1300" dirty="0" smtClean="0"/>
              <a:t> waarbij ‘pioniers’ uit een </a:t>
            </a:r>
            <a:r>
              <a:rPr lang="nl-BE" sz="1300" dirty="0" err="1" smtClean="0"/>
              <a:t>sociaal-progressief</a:t>
            </a:r>
            <a:r>
              <a:rPr lang="nl-BE" sz="1300" dirty="0" smtClean="0"/>
              <a:t> segment van de middenklasse betaalbare ruimte pand na pand opkopen en renoveren.  Recenter bieden projectontwikkelaars luxueuze appartementen aan op strategische locaties in de gordelwijken. </a:t>
            </a:r>
          </a:p>
          <a:p>
            <a:endParaRPr lang="nl-BE" dirty="0"/>
          </a:p>
        </p:txBody>
      </p:sp>
      <p:sp>
        <p:nvSpPr>
          <p:cNvPr id="4" name="Tijdelijke aanduiding voor dianummer 3"/>
          <p:cNvSpPr>
            <a:spLocks noGrp="1"/>
          </p:cNvSpPr>
          <p:nvPr>
            <p:ph type="sldNum" sz="quarter" idx="10"/>
          </p:nvPr>
        </p:nvSpPr>
        <p:spPr/>
        <p:txBody>
          <a:bodyPr/>
          <a:lstStyle/>
          <a:p>
            <a:fld id="{F928512E-12DD-4377-BA19-2C658B6F5357}" type="slidenum">
              <a:rPr lang="nl-BE" smtClean="0"/>
              <a:pPr/>
              <a:t>17</a:t>
            </a:fld>
            <a:endParaRPr lang="nl-BE"/>
          </a:p>
        </p:txBody>
      </p:sp>
    </p:spTree>
    <p:extLst>
      <p:ext uri="{BB962C8B-B14F-4D97-AF65-F5344CB8AC3E}">
        <p14:creationId xmlns:p14="http://schemas.microsoft.com/office/powerpoint/2010/main" val="258618529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fontScale="77500" lnSpcReduction="20000"/>
          </a:bodyPr>
          <a:lstStyle/>
          <a:p>
            <a:r>
              <a:rPr lang="nl-BE" kern="1200" dirty="0" smtClean="0">
                <a:solidFill>
                  <a:schemeClr val="tx1"/>
                </a:solidFill>
                <a:latin typeface="+mn-lt"/>
                <a:ea typeface="+mn-ea"/>
                <a:cs typeface="+mn-cs"/>
              </a:rPr>
              <a:t>Vraag- en aanbodfactoren zijn een noodzakelijke, maar onvoldoende voorwaarde om </a:t>
            </a:r>
            <a:r>
              <a:rPr lang="nl-BE" kern="1200" dirty="0" err="1" smtClean="0">
                <a:solidFill>
                  <a:schemeClr val="tx1"/>
                </a:solidFill>
                <a:latin typeface="+mn-lt"/>
                <a:ea typeface="+mn-ea"/>
                <a:cs typeface="+mn-cs"/>
              </a:rPr>
              <a:t>gentrificatie</a:t>
            </a:r>
            <a:r>
              <a:rPr lang="nl-BE" kern="1200" dirty="0" smtClean="0">
                <a:solidFill>
                  <a:schemeClr val="tx1"/>
                </a:solidFill>
                <a:latin typeface="+mn-lt"/>
                <a:ea typeface="+mn-ea"/>
                <a:cs typeface="+mn-cs"/>
              </a:rPr>
              <a:t> in de gordelwijken te verklaren. Ook de cultuurhistorische</a:t>
            </a:r>
            <a:r>
              <a:rPr lang="nl-BE" kern="1200" baseline="0" dirty="0" smtClean="0">
                <a:solidFill>
                  <a:schemeClr val="tx1"/>
                </a:solidFill>
                <a:latin typeface="+mn-lt"/>
                <a:ea typeface="+mn-ea"/>
                <a:cs typeface="+mn-cs"/>
              </a:rPr>
              <a:t> wijken zoals h</a:t>
            </a:r>
            <a:r>
              <a:rPr lang="nl-BE" kern="1200" dirty="0" smtClean="0">
                <a:solidFill>
                  <a:schemeClr val="tx1"/>
                </a:solidFill>
                <a:latin typeface="+mn-lt"/>
                <a:ea typeface="+mn-ea"/>
                <a:cs typeface="+mn-cs"/>
              </a:rPr>
              <a:t>et Patershol en het Prinsenhof waren de eerste wijken in die herwaardering en daar kun je helemaal niet spreken van wijken die een spontane aantrekkingskracht hadden. Dat waren </a:t>
            </a:r>
            <a:r>
              <a:rPr lang="nl-BE" i="1" kern="1200" dirty="0" err="1" smtClean="0">
                <a:solidFill>
                  <a:schemeClr val="tx1"/>
                </a:solidFill>
                <a:latin typeface="+mn-lt"/>
                <a:ea typeface="+mn-ea"/>
                <a:cs typeface="+mn-cs"/>
              </a:rPr>
              <a:t>no</a:t>
            </a:r>
            <a:r>
              <a:rPr lang="nl-BE" i="1" kern="1200" dirty="0" smtClean="0">
                <a:solidFill>
                  <a:schemeClr val="tx1"/>
                </a:solidFill>
                <a:latin typeface="+mn-lt"/>
                <a:ea typeface="+mn-ea"/>
                <a:cs typeface="+mn-cs"/>
              </a:rPr>
              <a:t> </a:t>
            </a:r>
            <a:r>
              <a:rPr lang="nl-BE" i="1" kern="1200" dirty="0" err="1" smtClean="0">
                <a:solidFill>
                  <a:schemeClr val="tx1"/>
                </a:solidFill>
                <a:latin typeface="+mn-lt"/>
                <a:ea typeface="+mn-ea"/>
                <a:cs typeface="+mn-cs"/>
              </a:rPr>
              <a:t>go-zones</a:t>
            </a:r>
            <a:r>
              <a:rPr lang="nl-BE" kern="1200" dirty="0" smtClean="0">
                <a:solidFill>
                  <a:schemeClr val="tx1"/>
                </a:solidFill>
                <a:latin typeface="+mn-lt"/>
                <a:ea typeface="+mn-ea"/>
                <a:cs typeface="+mn-cs"/>
              </a:rPr>
              <a:t>, een stort.  Dit zien we ook in de gordelwijken.</a:t>
            </a:r>
            <a:r>
              <a:rPr lang="nl-BE" kern="1200" baseline="0" dirty="0" smtClean="0">
                <a:solidFill>
                  <a:schemeClr val="tx1"/>
                </a:solidFill>
                <a:latin typeface="+mn-lt"/>
                <a:ea typeface="+mn-ea"/>
                <a:cs typeface="+mn-cs"/>
              </a:rPr>
              <a:t> </a:t>
            </a:r>
            <a:r>
              <a:rPr lang="nl-BE" kern="1200" dirty="0" smtClean="0">
                <a:solidFill>
                  <a:schemeClr val="tx1"/>
                </a:solidFill>
                <a:latin typeface="+mn-lt"/>
                <a:ea typeface="+mn-ea"/>
                <a:cs typeface="+mn-cs"/>
              </a:rPr>
              <a:t>Wijken,</a:t>
            </a:r>
            <a:r>
              <a:rPr lang="nl-BE" kern="1200" baseline="0" dirty="0" smtClean="0">
                <a:solidFill>
                  <a:schemeClr val="tx1"/>
                </a:solidFill>
                <a:latin typeface="+mn-lt"/>
                <a:ea typeface="+mn-ea"/>
                <a:cs typeface="+mn-cs"/>
              </a:rPr>
              <a:t> plekken worden dus aantrekkelijk gemaakt door overheidsinterventie.</a:t>
            </a:r>
          </a:p>
          <a:p>
            <a:pPr defTabSz="947593" eaLnBrk="1" fontAlgn="auto" hangingPunct="1">
              <a:spcBef>
                <a:spcPts val="0"/>
              </a:spcBef>
              <a:spcAft>
                <a:spcPts val="0"/>
              </a:spcAft>
              <a:defRPr/>
            </a:pPr>
            <a:endParaRPr lang="nl-BE" kern="1200" baseline="0" dirty="0" smtClean="0">
              <a:solidFill>
                <a:schemeClr val="tx1"/>
              </a:solidFill>
              <a:latin typeface="+mn-lt"/>
              <a:ea typeface="+mn-ea"/>
              <a:cs typeface="+mn-cs"/>
            </a:endParaRPr>
          </a:p>
          <a:p>
            <a:r>
              <a:rPr lang="nl-BE" kern="1200" dirty="0" smtClean="0">
                <a:solidFill>
                  <a:schemeClr val="tx1"/>
                </a:solidFill>
                <a:latin typeface="+mn-lt"/>
                <a:ea typeface="+mn-ea"/>
                <a:cs typeface="+mn-cs"/>
              </a:rPr>
              <a:t>Bij de analyse kan een onderscheid gemaakt worden tussen </a:t>
            </a:r>
            <a:r>
              <a:rPr lang="nl-BE" kern="1200" dirty="0" err="1" smtClean="0">
                <a:solidFill>
                  <a:schemeClr val="tx1"/>
                </a:solidFill>
                <a:latin typeface="+mn-lt"/>
                <a:ea typeface="+mn-ea"/>
                <a:cs typeface="+mn-cs"/>
              </a:rPr>
              <a:t>gentrificatie</a:t>
            </a:r>
            <a:r>
              <a:rPr lang="nl-BE" kern="1200" dirty="0" smtClean="0">
                <a:solidFill>
                  <a:schemeClr val="tx1"/>
                </a:solidFill>
                <a:latin typeface="+mn-lt"/>
                <a:ea typeface="+mn-ea"/>
                <a:cs typeface="+mn-cs"/>
              </a:rPr>
              <a:t> als direct effect door onteigening en renovatie bij stadsvernieuwing, en als indirect effect door toenemende druk op het lagere huursegment</a:t>
            </a:r>
          </a:p>
          <a:p>
            <a:pPr>
              <a:buFontTx/>
              <a:buChar char="-"/>
            </a:pPr>
            <a:r>
              <a:rPr lang="nl-BE" kern="1200" dirty="0" smtClean="0">
                <a:solidFill>
                  <a:schemeClr val="tx1"/>
                </a:solidFill>
                <a:latin typeface="+mn-lt"/>
                <a:ea typeface="+mn-ea"/>
                <a:cs typeface="+mn-cs"/>
              </a:rPr>
              <a:t> De </a:t>
            </a:r>
            <a:r>
              <a:rPr lang="nl-BE" u="sng" kern="1200" dirty="0" smtClean="0">
                <a:solidFill>
                  <a:schemeClr val="tx1"/>
                </a:solidFill>
                <a:latin typeface="+mn-lt"/>
                <a:ea typeface="+mn-ea"/>
                <a:cs typeface="+mn-cs"/>
              </a:rPr>
              <a:t>directe effecten </a:t>
            </a:r>
            <a:r>
              <a:rPr lang="nl-BE" kern="1200" dirty="0" smtClean="0">
                <a:solidFill>
                  <a:schemeClr val="tx1"/>
                </a:solidFill>
                <a:latin typeface="+mn-lt"/>
                <a:ea typeface="+mn-ea"/>
                <a:cs typeface="+mn-cs"/>
              </a:rPr>
              <a:t>blijven beperkt. Van massale overheidsgestuurde </a:t>
            </a:r>
            <a:r>
              <a:rPr lang="nl-BE" kern="1200" dirty="0" err="1" smtClean="0">
                <a:solidFill>
                  <a:schemeClr val="tx1"/>
                </a:solidFill>
                <a:latin typeface="+mn-lt"/>
                <a:ea typeface="+mn-ea"/>
                <a:cs typeface="+mn-cs"/>
              </a:rPr>
              <a:t>gentrificatie</a:t>
            </a:r>
            <a:r>
              <a:rPr lang="nl-BE" kern="1200" dirty="0" smtClean="0">
                <a:solidFill>
                  <a:schemeClr val="tx1"/>
                </a:solidFill>
                <a:latin typeface="+mn-lt"/>
                <a:ea typeface="+mn-ea"/>
                <a:cs typeface="+mn-cs"/>
              </a:rPr>
              <a:t> door kaalslag is nauwelijks sprake. Wel zijn er de projecten op ‘lege plekken’ zoals de </a:t>
            </a:r>
            <a:r>
              <a:rPr lang="nl-BE" kern="1200" dirty="0" err="1" smtClean="0">
                <a:solidFill>
                  <a:schemeClr val="tx1"/>
                </a:solidFill>
                <a:latin typeface="+mn-lt"/>
                <a:ea typeface="+mn-ea"/>
                <a:cs typeface="+mn-cs"/>
              </a:rPr>
              <a:t>Gasmeterssite</a:t>
            </a:r>
            <a:r>
              <a:rPr lang="nl-BE" kern="1200" dirty="0" smtClean="0">
                <a:solidFill>
                  <a:schemeClr val="tx1"/>
                </a:solidFill>
                <a:latin typeface="+mn-lt"/>
                <a:ea typeface="+mn-ea"/>
                <a:cs typeface="+mn-cs"/>
              </a:rPr>
              <a:t> die weinig veranderen aan de woonkwaliteit in de arme stadsdelen ernaast. De fundamentele kritiek op de directe effecten van de stadsvernieuwingsprojecten is dus eerder dat ze de sociale polarisatie in woningkwaliteit niet wijzigen dan dat ze massale directe </a:t>
            </a:r>
            <a:r>
              <a:rPr lang="nl-BE" kern="1200" dirty="0" err="1" smtClean="0">
                <a:solidFill>
                  <a:schemeClr val="tx1"/>
                </a:solidFill>
                <a:latin typeface="+mn-lt"/>
                <a:ea typeface="+mn-ea"/>
                <a:cs typeface="+mn-cs"/>
              </a:rPr>
              <a:t>gentrificatie</a:t>
            </a:r>
            <a:r>
              <a:rPr lang="nl-BE" kern="1200" dirty="0" smtClean="0">
                <a:solidFill>
                  <a:schemeClr val="tx1"/>
                </a:solidFill>
                <a:latin typeface="+mn-lt"/>
                <a:ea typeface="+mn-ea"/>
                <a:cs typeface="+mn-cs"/>
              </a:rPr>
              <a:t> inhouden.</a:t>
            </a:r>
          </a:p>
          <a:p>
            <a:pPr defTabSz="947593" eaLnBrk="1" fontAlgn="auto" hangingPunct="1">
              <a:spcBef>
                <a:spcPts val="0"/>
              </a:spcBef>
              <a:spcAft>
                <a:spcPts val="0"/>
              </a:spcAft>
              <a:buFontTx/>
              <a:buChar char="-"/>
              <a:defRPr/>
            </a:pPr>
            <a:r>
              <a:rPr lang="nl-BE" kern="1200" dirty="0" smtClean="0">
                <a:solidFill>
                  <a:schemeClr val="tx1"/>
                </a:solidFill>
                <a:latin typeface="+mn-lt"/>
                <a:ea typeface="+mn-ea"/>
                <a:cs typeface="+mn-cs"/>
              </a:rPr>
              <a:t> Maar </a:t>
            </a:r>
            <a:r>
              <a:rPr lang="nl-BE" u="sng" kern="1200" dirty="0" smtClean="0">
                <a:solidFill>
                  <a:schemeClr val="tx1"/>
                </a:solidFill>
                <a:latin typeface="+mn-lt"/>
                <a:ea typeface="+mn-ea"/>
                <a:cs typeface="+mn-cs"/>
              </a:rPr>
              <a:t>de indirecte effecten </a:t>
            </a:r>
            <a:r>
              <a:rPr lang="nl-BE" kern="1200" dirty="0" smtClean="0">
                <a:solidFill>
                  <a:schemeClr val="tx1"/>
                </a:solidFill>
                <a:latin typeface="+mn-lt"/>
                <a:ea typeface="+mn-ea"/>
                <a:cs typeface="+mn-cs"/>
              </a:rPr>
              <a:t>van die projecten via de verdere oververhitting van het laagste segment van de huurmarkt voor kwetsbare bewoners zijn heel wat groter. Panden verschuiven</a:t>
            </a:r>
            <a:r>
              <a:rPr lang="nl-BE" kern="1200" baseline="0" dirty="0" smtClean="0">
                <a:solidFill>
                  <a:schemeClr val="tx1"/>
                </a:solidFill>
                <a:latin typeface="+mn-lt"/>
                <a:ea typeface="+mn-ea"/>
                <a:cs typeface="+mn-cs"/>
              </a:rPr>
              <a:t> van de huur- naar de eigendomsmarkt en huurprijzen voor woningen met vaak weinig kwaliteit stijgen. </a:t>
            </a:r>
          </a:p>
          <a:p>
            <a:pPr defTabSz="947593" eaLnBrk="1" fontAlgn="auto" hangingPunct="1">
              <a:spcBef>
                <a:spcPts val="0"/>
              </a:spcBef>
              <a:spcAft>
                <a:spcPts val="0"/>
              </a:spcAft>
              <a:buFontTx/>
              <a:buChar char="-"/>
              <a:defRPr/>
            </a:pPr>
            <a:endParaRPr lang="nl-BE" kern="1200" dirty="0" smtClean="0">
              <a:solidFill>
                <a:schemeClr val="tx1"/>
              </a:solidFill>
              <a:latin typeface="+mn-lt"/>
              <a:ea typeface="+mn-ea"/>
              <a:cs typeface="+mn-cs"/>
            </a:endParaRPr>
          </a:p>
          <a:p>
            <a:r>
              <a:rPr lang="nl-BE" kern="1200" dirty="0" smtClean="0">
                <a:solidFill>
                  <a:schemeClr val="tx1"/>
                </a:solidFill>
                <a:latin typeface="+mn-lt"/>
                <a:ea typeface="+mn-ea"/>
                <a:cs typeface="+mn-cs"/>
              </a:rPr>
              <a:t>De gestegen prijs voor huurwoningen leidt in de gordelwijken tot problemen met betaalbaarheid. Want er is ook een polarisering in de inkomens in Gent. Volgens de stadsmonitor 2011 spendeert bijna 40% van de huurders meer dan 30% van het inkomen aan wonen, en heeft 15% van de huurders effectief problemen om de huur te betalen.</a:t>
            </a:r>
          </a:p>
          <a:p>
            <a:r>
              <a:rPr lang="nl-BE" kern="1200" dirty="0" smtClean="0">
                <a:solidFill>
                  <a:schemeClr val="tx1"/>
                </a:solidFill>
                <a:latin typeface="+mn-lt"/>
                <a:ea typeface="+mn-ea"/>
                <a:cs typeface="+mn-cs"/>
              </a:rPr>
              <a:t>Het vraag/aanbodmechanisme op de woonmarkt werkt in de jaren 2000 anders dan in de jaren 1980 toen de stad leegliep en goedkope huisvesting mogelijk was zonder verdringing. Het beleid van stadsvernieuwing is vandaag een </a:t>
            </a:r>
            <a:r>
              <a:rPr lang="nl-BE" i="1" kern="1200" dirty="0" smtClean="0">
                <a:solidFill>
                  <a:schemeClr val="tx1"/>
                </a:solidFill>
                <a:latin typeface="+mn-lt"/>
                <a:ea typeface="+mn-ea"/>
                <a:cs typeface="+mn-cs"/>
              </a:rPr>
              <a:t>stimulans</a:t>
            </a:r>
            <a:r>
              <a:rPr lang="nl-BE" kern="1200" dirty="0" smtClean="0">
                <a:solidFill>
                  <a:schemeClr val="tx1"/>
                </a:solidFill>
                <a:latin typeface="+mn-lt"/>
                <a:ea typeface="+mn-ea"/>
                <a:cs typeface="+mn-cs"/>
              </a:rPr>
              <a:t> voor de oververhitting op de huurmarkt voor de laagste inkomensgroepen.</a:t>
            </a:r>
          </a:p>
          <a:p>
            <a:endParaRPr lang="nl-BE" kern="1200" dirty="0" smtClean="0">
              <a:solidFill>
                <a:schemeClr val="tx1"/>
              </a:solidFill>
              <a:latin typeface="+mn-lt"/>
              <a:ea typeface="+mn-ea"/>
              <a:cs typeface="+mn-cs"/>
            </a:endParaRPr>
          </a:p>
          <a:p>
            <a:r>
              <a:rPr lang="nl-BE" kern="1200" dirty="0" smtClean="0">
                <a:solidFill>
                  <a:schemeClr val="tx1"/>
                </a:solidFill>
                <a:latin typeface="+mn-lt"/>
                <a:ea typeface="+mn-ea"/>
                <a:cs typeface="+mn-cs"/>
              </a:rPr>
              <a:t>Flankerend beleid is nagenoeg afwezig. </a:t>
            </a:r>
          </a:p>
          <a:p>
            <a:r>
              <a:rPr lang="nl-BE" kern="1200" dirty="0" smtClean="0">
                <a:solidFill>
                  <a:schemeClr val="tx1"/>
                </a:solidFill>
                <a:latin typeface="+mn-lt"/>
                <a:ea typeface="+mn-ea"/>
                <a:cs typeface="+mn-cs"/>
              </a:rPr>
              <a:t>- </a:t>
            </a:r>
            <a:r>
              <a:rPr lang="nl-BE" u="sng" kern="1200" dirty="0" smtClean="0">
                <a:solidFill>
                  <a:schemeClr val="tx1"/>
                </a:solidFill>
                <a:latin typeface="+mn-lt"/>
                <a:ea typeface="+mn-ea"/>
                <a:cs typeface="+mn-cs"/>
              </a:rPr>
              <a:t>Social</a:t>
            </a:r>
            <a:r>
              <a:rPr lang="nl-BE" u="sng" kern="1200" baseline="0" dirty="0" smtClean="0">
                <a:solidFill>
                  <a:schemeClr val="tx1"/>
                </a:solidFill>
                <a:latin typeface="+mn-lt"/>
                <a:ea typeface="+mn-ea"/>
                <a:cs typeface="+mn-cs"/>
              </a:rPr>
              <a:t>e huisvesting</a:t>
            </a:r>
            <a:r>
              <a:rPr lang="nl-BE" kern="1200" baseline="0" dirty="0" smtClean="0">
                <a:solidFill>
                  <a:schemeClr val="tx1"/>
                </a:solidFill>
                <a:latin typeface="+mn-lt"/>
                <a:ea typeface="+mn-ea"/>
                <a:cs typeface="+mn-cs"/>
              </a:rPr>
              <a:t>: o</a:t>
            </a:r>
            <a:r>
              <a:rPr lang="nl-BE" kern="1200" dirty="0" smtClean="0">
                <a:solidFill>
                  <a:schemeClr val="tx1"/>
                </a:solidFill>
                <a:latin typeface="+mn-lt"/>
                <a:ea typeface="+mn-ea"/>
                <a:cs typeface="+mn-cs"/>
              </a:rPr>
              <a:t>ndanks ambitieuze streefcijfers stijgt het aantal sociale wooneenheden niet in absolute termen, wat betekent dat het relatief daalt. In de periode 2001-2010 netto geen enkele woning bijgekomen, terwijl de gemiddelde wachttijd oploopt van 20 tot 27 maanden. Dit heeft verschillende oorzaken</a:t>
            </a:r>
            <a:r>
              <a:rPr lang="nl-BE" kern="1200" baseline="0" dirty="0" smtClean="0">
                <a:solidFill>
                  <a:schemeClr val="tx1"/>
                </a:solidFill>
                <a:latin typeface="+mn-lt"/>
                <a:ea typeface="+mn-ea"/>
                <a:cs typeface="+mn-cs"/>
              </a:rPr>
              <a:t>: </a:t>
            </a:r>
            <a:r>
              <a:rPr lang="nl-BE" kern="1200" dirty="0" smtClean="0">
                <a:solidFill>
                  <a:schemeClr val="tx1"/>
                </a:solidFill>
                <a:latin typeface="+mn-lt"/>
                <a:ea typeface="+mn-ea"/>
                <a:cs typeface="+mn-cs"/>
              </a:rPr>
              <a:t>de procedures zijn te ingewikkeld, te streng en te lang; huisvestingsmaatschappijen kunnen steeds moeilijker gronden verwerven; de bouwtechnische vereisten zijn verhoogd en de bouwkosten zijn gestegen.</a:t>
            </a:r>
          </a:p>
          <a:p>
            <a:pPr>
              <a:buFontTx/>
              <a:buChar char="-"/>
            </a:pPr>
            <a:r>
              <a:rPr lang="nl-BE" u="sng" kern="1200" dirty="0" smtClean="0">
                <a:solidFill>
                  <a:schemeClr val="tx1"/>
                </a:solidFill>
                <a:latin typeface="+mn-lt"/>
                <a:ea typeface="+mn-ea"/>
                <a:cs typeface="+mn-cs"/>
              </a:rPr>
              <a:t>Bouwblokrenovatie en renovatiepremies</a:t>
            </a:r>
            <a:r>
              <a:rPr lang="nl-BE" u="sng" kern="1200" baseline="0" dirty="0" smtClean="0">
                <a:solidFill>
                  <a:schemeClr val="tx1"/>
                </a:solidFill>
                <a:latin typeface="+mn-lt"/>
                <a:ea typeface="+mn-ea"/>
                <a:cs typeface="+mn-cs"/>
              </a:rPr>
              <a:t> </a:t>
            </a:r>
            <a:r>
              <a:rPr lang="nl-BE" kern="1200" baseline="0" dirty="0" smtClean="0">
                <a:solidFill>
                  <a:schemeClr val="tx1"/>
                </a:solidFill>
                <a:latin typeface="+mn-lt"/>
                <a:ea typeface="+mn-ea"/>
                <a:cs typeface="+mn-cs"/>
              </a:rPr>
              <a:t>zoals in </a:t>
            </a:r>
            <a:r>
              <a:rPr lang="nl-BE" kern="1200" baseline="0" dirty="0" err="1" smtClean="0">
                <a:solidFill>
                  <a:schemeClr val="tx1"/>
                </a:solidFill>
                <a:latin typeface="+mn-lt"/>
                <a:ea typeface="+mn-ea"/>
                <a:cs typeface="+mn-cs"/>
              </a:rPr>
              <a:t>Ledeberg</a:t>
            </a:r>
            <a:r>
              <a:rPr lang="nl-BE" kern="1200" baseline="0" dirty="0" smtClean="0">
                <a:solidFill>
                  <a:schemeClr val="tx1"/>
                </a:solidFill>
                <a:latin typeface="+mn-lt"/>
                <a:ea typeface="+mn-ea"/>
                <a:cs typeface="+mn-cs"/>
              </a:rPr>
              <a:t> trekken jonge starters uit de middenklasse aan en ook dat zorgt voor verdringing van de meest kwetsbare bewoners.</a:t>
            </a:r>
          </a:p>
          <a:p>
            <a:pPr>
              <a:buFontTx/>
              <a:buChar char="-"/>
            </a:pPr>
            <a:r>
              <a:rPr lang="nl-BE" kern="1200" baseline="0" dirty="0" smtClean="0">
                <a:solidFill>
                  <a:schemeClr val="tx1"/>
                </a:solidFill>
                <a:latin typeface="+mn-lt"/>
                <a:ea typeface="+mn-ea"/>
                <a:cs typeface="+mn-cs"/>
              </a:rPr>
              <a:t> De private </a:t>
            </a:r>
            <a:r>
              <a:rPr lang="nl-BE" u="sng" kern="1200" baseline="0" dirty="0" smtClean="0">
                <a:solidFill>
                  <a:schemeClr val="tx1"/>
                </a:solidFill>
                <a:latin typeface="+mn-lt"/>
                <a:ea typeface="+mn-ea"/>
                <a:cs typeface="+mn-cs"/>
              </a:rPr>
              <a:t>huurmarkt</a:t>
            </a:r>
            <a:r>
              <a:rPr lang="nl-BE" kern="1200" baseline="0" dirty="0" smtClean="0">
                <a:solidFill>
                  <a:schemeClr val="tx1"/>
                </a:solidFill>
                <a:latin typeface="+mn-lt"/>
                <a:ea typeface="+mn-ea"/>
                <a:cs typeface="+mn-cs"/>
              </a:rPr>
              <a:t> is nauwelijks gereguleerd en met 300 woningen is het systeem van sociale </a:t>
            </a:r>
            <a:r>
              <a:rPr lang="nl-BE" u="sng" kern="1200" baseline="0" dirty="0" smtClean="0">
                <a:solidFill>
                  <a:schemeClr val="tx1"/>
                </a:solidFill>
                <a:latin typeface="+mn-lt"/>
                <a:ea typeface="+mn-ea"/>
                <a:cs typeface="+mn-cs"/>
              </a:rPr>
              <a:t>verhuurkantoren</a:t>
            </a:r>
            <a:r>
              <a:rPr lang="nl-BE" kern="1200" baseline="0" dirty="0" smtClean="0">
                <a:solidFill>
                  <a:schemeClr val="tx1"/>
                </a:solidFill>
                <a:latin typeface="+mn-lt"/>
                <a:ea typeface="+mn-ea"/>
                <a:cs typeface="+mn-cs"/>
              </a:rPr>
              <a:t> zwak uitgebouwd </a:t>
            </a:r>
            <a:r>
              <a:rPr lang="nl-BE" kern="1200" baseline="0" dirty="0" err="1" smtClean="0">
                <a:solidFill>
                  <a:schemeClr val="tx1"/>
                </a:solidFill>
                <a:latin typeface="+mn-lt"/>
                <a:ea typeface="+mn-ea"/>
                <a:cs typeface="+mn-cs"/>
              </a:rPr>
              <a:t>ivm</a:t>
            </a:r>
            <a:r>
              <a:rPr lang="nl-BE" kern="1200" baseline="0" dirty="0" smtClean="0">
                <a:solidFill>
                  <a:schemeClr val="tx1"/>
                </a:solidFill>
                <a:latin typeface="+mn-lt"/>
                <a:ea typeface="+mn-ea"/>
                <a:cs typeface="+mn-cs"/>
              </a:rPr>
              <a:t> steden als Kortrijk. </a:t>
            </a:r>
            <a:br>
              <a:rPr lang="nl-BE" kern="1200" baseline="0" dirty="0" smtClean="0">
                <a:solidFill>
                  <a:schemeClr val="tx1"/>
                </a:solidFill>
                <a:latin typeface="+mn-lt"/>
                <a:ea typeface="+mn-ea"/>
                <a:cs typeface="+mn-cs"/>
              </a:rPr>
            </a:br>
            <a:endParaRPr lang="nl-BE" kern="1200" dirty="0" smtClean="0">
              <a:solidFill>
                <a:schemeClr val="tx1"/>
              </a:solidFill>
              <a:latin typeface="+mn-lt"/>
              <a:ea typeface="+mn-ea"/>
              <a:cs typeface="+mn-cs"/>
            </a:endParaRPr>
          </a:p>
          <a:p>
            <a:endParaRPr lang="nl-BE" kern="1200" dirty="0" smtClean="0">
              <a:solidFill>
                <a:schemeClr val="tx1"/>
              </a:solidFill>
              <a:latin typeface="+mn-lt"/>
              <a:ea typeface="+mn-ea"/>
              <a:cs typeface="+mn-cs"/>
            </a:endParaRPr>
          </a:p>
          <a:p>
            <a:pPr defTabSz="947593" eaLnBrk="1" fontAlgn="auto" hangingPunct="1">
              <a:spcBef>
                <a:spcPts val="0"/>
              </a:spcBef>
              <a:spcAft>
                <a:spcPts val="0"/>
              </a:spcAft>
              <a:defRPr/>
            </a:pPr>
            <a:endParaRPr lang="nl-BE" dirty="0"/>
          </a:p>
        </p:txBody>
      </p:sp>
      <p:sp>
        <p:nvSpPr>
          <p:cNvPr id="4" name="Tijdelijke aanduiding voor dianummer 3"/>
          <p:cNvSpPr>
            <a:spLocks noGrp="1"/>
          </p:cNvSpPr>
          <p:nvPr>
            <p:ph type="sldNum" sz="quarter" idx="10"/>
          </p:nvPr>
        </p:nvSpPr>
        <p:spPr/>
        <p:txBody>
          <a:bodyPr/>
          <a:lstStyle/>
          <a:p>
            <a:fld id="{F928512E-12DD-4377-BA19-2C658B6F5357}" type="slidenum">
              <a:rPr lang="nl-BE" smtClean="0"/>
              <a:pPr/>
              <a:t>18</a:t>
            </a:fld>
            <a:endParaRPr lang="nl-BE"/>
          </a:p>
        </p:txBody>
      </p:sp>
    </p:spTree>
    <p:extLst>
      <p:ext uri="{BB962C8B-B14F-4D97-AF65-F5344CB8AC3E}">
        <p14:creationId xmlns:p14="http://schemas.microsoft.com/office/powerpoint/2010/main" val="78442969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BE"/>
          </a:p>
        </p:txBody>
      </p:sp>
      <p:sp>
        <p:nvSpPr>
          <p:cNvPr id="4" name="Tijdelijke aanduiding voor dianummer 3"/>
          <p:cNvSpPr>
            <a:spLocks noGrp="1"/>
          </p:cNvSpPr>
          <p:nvPr>
            <p:ph type="sldNum" sz="quarter" idx="10"/>
          </p:nvPr>
        </p:nvSpPr>
        <p:spPr/>
        <p:txBody>
          <a:bodyPr/>
          <a:lstStyle/>
          <a:p>
            <a:fld id="{DD8DF967-F26B-4380-B1E5-37EBFDFF285F}" type="slidenum">
              <a:rPr lang="nl-BE" smtClean="0"/>
              <a:pPr/>
              <a:t>19</a:t>
            </a:fld>
            <a:endParaRPr lang="nl-BE"/>
          </a:p>
        </p:txBody>
      </p:sp>
    </p:spTree>
    <p:extLst>
      <p:ext uri="{BB962C8B-B14F-4D97-AF65-F5344CB8AC3E}">
        <p14:creationId xmlns:p14="http://schemas.microsoft.com/office/powerpoint/2010/main" val="177685803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dia">
    <p:bg>
      <p:bgRef idx="1001">
        <a:schemeClr val="bg2"/>
      </p:bgRef>
    </p:bg>
    <p:spTree>
      <p:nvGrpSpPr>
        <p:cNvPr id="1" name=""/>
        <p:cNvGrpSpPr/>
        <p:nvPr/>
      </p:nvGrpSpPr>
      <p:grpSpPr>
        <a:xfrm>
          <a:off x="0" y="0"/>
          <a:ext cx="0" cy="0"/>
          <a:chOff x="0" y="0"/>
          <a:chExt cx="0" cy="0"/>
        </a:xfrm>
      </p:grpSpPr>
      <p:sp>
        <p:nvSpPr>
          <p:cNvPr id="4" name="Rechthoek 3"/>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defRPr/>
            </a:pPr>
            <a:endParaRPr lang="en-US"/>
          </a:p>
        </p:txBody>
      </p:sp>
      <p:sp>
        <p:nvSpPr>
          <p:cNvPr id="5" name="Rechthoek 4"/>
          <p:cNvSpPr>
            <a:spLocks noChangeArrowheads="1"/>
          </p:cNvSpPr>
          <p:nvPr/>
        </p:nvSpPr>
        <p:spPr bwMode="white">
          <a:xfrm>
            <a:off x="8991600" y="3175"/>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defRPr/>
            </a:pPr>
            <a:endParaRPr lang="en-US"/>
          </a:p>
        </p:txBody>
      </p:sp>
      <p:sp>
        <p:nvSpPr>
          <p:cNvPr id="6" name="Rechthoek 5"/>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defRPr/>
            </a:pPr>
            <a:endParaRPr lang="en-US"/>
          </a:p>
        </p:txBody>
      </p:sp>
      <p:sp>
        <p:nvSpPr>
          <p:cNvPr id="7" name="Rechthoek 6"/>
          <p:cNvSpPr>
            <a:spLocks noChangeArrowheads="1"/>
          </p:cNvSpPr>
          <p:nvPr/>
        </p:nvSpPr>
        <p:spPr bwMode="white">
          <a:xfrm>
            <a:off x="0" y="0"/>
            <a:ext cx="9144000" cy="25146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defRPr/>
            </a:pPr>
            <a:endParaRPr lang="en-US"/>
          </a:p>
        </p:txBody>
      </p:sp>
      <p:sp>
        <p:nvSpPr>
          <p:cNvPr id="10" name="Rechthoek 9"/>
          <p:cNvSpPr>
            <a:spLocks noChangeArrowheads="1"/>
          </p:cNvSpPr>
          <p:nvPr/>
        </p:nvSpPr>
        <p:spPr bwMode="auto">
          <a:xfrm>
            <a:off x="146050" y="6391275"/>
            <a:ext cx="8832850" cy="309563"/>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a:defRPr/>
            </a:pPr>
            <a:endParaRPr lang="en-US"/>
          </a:p>
        </p:txBody>
      </p:sp>
      <p:sp>
        <p:nvSpPr>
          <p:cNvPr id="11" name="Rechte verbindingslijn 10"/>
          <p:cNvSpPr>
            <a:spLocks noChangeShapeType="1"/>
          </p:cNvSpPr>
          <p:nvPr/>
        </p:nvSpPr>
        <p:spPr bwMode="auto">
          <a:xfrm>
            <a:off x="155575" y="2419350"/>
            <a:ext cx="8832850"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wrap="none" anchor="ctr"/>
          <a:lstStyle/>
          <a:p>
            <a:pPr>
              <a:defRPr/>
            </a:pPr>
            <a:endParaRPr lang="en-US"/>
          </a:p>
        </p:txBody>
      </p:sp>
      <p:sp>
        <p:nvSpPr>
          <p:cNvPr id="12" name="Rechthoek 11"/>
          <p:cNvSpPr>
            <a:spLocks noChangeArrowheads="1"/>
          </p:cNvSpPr>
          <p:nvPr/>
        </p:nvSpPr>
        <p:spPr bwMode="auto">
          <a:xfrm>
            <a:off x="152400" y="152400"/>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a:defRPr/>
            </a:pPr>
            <a:endParaRPr lang="en-US" dirty="0"/>
          </a:p>
        </p:txBody>
      </p:sp>
      <p:sp>
        <p:nvSpPr>
          <p:cNvPr id="13" name="Ovaal 12"/>
          <p:cNvSpPr/>
          <p:nvPr/>
        </p:nvSpPr>
        <p:spPr>
          <a:xfrm>
            <a:off x="4267200" y="211455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14" name="Ovaal 13"/>
          <p:cNvSpPr/>
          <p:nvPr/>
        </p:nvSpPr>
        <p:spPr>
          <a:xfrm>
            <a:off x="4362450" y="2209800"/>
            <a:ext cx="419100" cy="420688"/>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pic>
        <p:nvPicPr>
          <p:cNvPr id="15" name="Afbeelding 8" descr="ARTEV_lo_zonder_baseline_RGB.png"/>
          <p:cNvPicPr>
            <a:picLocks noChangeAspect="1"/>
          </p:cNvPicPr>
          <p:nvPr userDrawn="1"/>
        </p:nvPicPr>
        <p:blipFill>
          <a:blip r:embed="rId2" cstate="print"/>
          <a:srcRect/>
          <a:stretch>
            <a:fillRect/>
          </a:stretch>
        </p:blipFill>
        <p:spPr bwMode="auto">
          <a:xfrm>
            <a:off x="1185863" y="0"/>
            <a:ext cx="6753225" cy="3860800"/>
          </a:xfrm>
          <a:prstGeom prst="rect">
            <a:avLst/>
          </a:prstGeom>
          <a:noFill/>
          <a:ln w="9525">
            <a:noFill/>
            <a:miter lim="800000"/>
            <a:headEnd/>
            <a:tailEnd/>
          </a:ln>
        </p:spPr>
      </p:pic>
      <p:sp>
        <p:nvSpPr>
          <p:cNvPr id="16" name="Rechthoek 7"/>
          <p:cNvSpPr/>
          <p:nvPr userDrawn="1"/>
        </p:nvSpPr>
        <p:spPr>
          <a:xfrm>
            <a:off x="0" y="3429000"/>
            <a:ext cx="9144000" cy="3429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fontAlgn="auto">
              <a:spcBef>
                <a:spcPts val="0"/>
              </a:spcBef>
              <a:spcAft>
                <a:spcPts val="0"/>
              </a:spcAft>
              <a:defRPr/>
            </a:pPr>
            <a:endParaRPr lang="nl-NL"/>
          </a:p>
        </p:txBody>
      </p:sp>
      <p:sp>
        <p:nvSpPr>
          <p:cNvPr id="9" name="Ondertitel 8"/>
          <p:cNvSpPr>
            <a:spLocks noGrp="1"/>
          </p:cNvSpPr>
          <p:nvPr>
            <p:ph type="subTitle" idx="1"/>
          </p:nvPr>
        </p:nvSpPr>
        <p:spPr>
          <a:xfrm>
            <a:off x="1371600" y="2819400"/>
            <a:ext cx="64008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nl-NL" smtClean="0"/>
              <a:t>Klik om het opmaakprofiel van de modelondertitel te bewerken</a:t>
            </a:r>
            <a:endParaRPr lang="en-US"/>
          </a:p>
        </p:txBody>
      </p:sp>
      <p:sp>
        <p:nvSpPr>
          <p:cNvPr id="8" name="Titel 7"/>
          <p:cNvSpPr>
            <a:spLocks noGrp="1"/>
          </p:cNvSpPr>
          <p:nvPr>
            <p:ph type="ctrTitle"/>
          </p:nvPr>
        </p:nvSpPr>
        <p:spPr>
          <a:xfrm>
            <a:off x="685800" y="381000"/>
            <a:ext cx="7772400" cy="1752600"/>
          </a:xfrm>
        </p:spPr>
        <p:txBody>
          <a:bodyPr/>
          <a:lstStyle>
            <a:lvl1pPr>
              <a:defRPr sz="4200">
                <a:solidFill>
                  <a:schemeClr val="accent1"/>
                </a:solidFill>
              </a:defRPr>
            </a:lvl1pPr>
          </a:lstStyle>
          <a:p>
            <a:r>
              <a:rPr lang="nl-NL" smtClean="0"/>
              <a:t>Klik om de stijl te bewerken</a:t>
            </a:r>
            <a:endParaRPr lang="en-US"/>
          </a:p>
        </p:txBody>
      </p:sp>
      <p:sp>
        <p:nvSpPr>
          <p:cNvPr id="17" name="Tijdelijke aanduiding voor datum 27"/>
          <p:cNvSpPr>
            <a:spLocks noGrp="1"/>
          </p:cNvSpPr>
          <p:nvPr>
            <p:ph type="dt" sz="half" idx="10"/>
          </p:nvPr>
        </p:nvSpPr>
        <p:spPr/>
        <p:txBody>
          <a:bodyPr/>
          <a:lstStyle>
            <a:lvl1pPr>
              <a:defRPr smtClean="0"/>
            </a:lvl1pPr>
          </a:lstStyle>
          <a:p>
            <a:pPr>
              <a:defRPr/>
            </a:pPr>
            <a:fld id="{30123139-C191-4B55-A2CA-F9AB874F99E0}" type="datetimeFigureOut">
              <a:rPr lang="en-US"/>
              <a:pPr>
                <a:defRPr/>
              </a:pPr>
              <a:t>3/7/2016</a:t>
            </a:fld>
            <a:endParaRPr lang="en-US"/>
          </a:p>
        </p:txBody>
      </p:sp>
      <p:sp>
        <p:nvSpPr>
          <p:cNvPr id="18" name="Tijdelijke aanduiding voor voettekst 16"/>
          <p:cNvSpPr>
            <a:spLocks noGrp="1"/>
          </p:cNvSpPr>
          <p:nvPr>
            <p:ph type="ftr" sz="quarter" idx="11"/>
          </p:nvPr>
        </p:nvSpPr>
        <p:spPr/>
        <p:txBody>
          <a:bodyPr/>
          <a:lstStyle>
            <a:lvl1pPr>
              <a:defRPr/>
            </a:lvl1pPr>
          </a:lstStyle>
          <a:p>
            <a:pPr>
              <a:defRPr/>
            </a:pPr>
            <a:endParaRPr lang="en-US"/>
          </a:p>
        </p:txBody>
      </p:sp>
      <p:sp>
        <p:nvSpPr>
          <p:cNvPr id="19" name="Tijdelijke aanduiding voor dianummer 28"/>
          <p:cNvSpPr>
            <a:spLocks noGrp="1"/>
          </p:cNvSpPr>
          <p:nvPr>
            <p:ph type="sldNum" sz="quarter" idx="12"/>
          </p:nvPr>
        </p:nvSpPr>
        <p:spPr>
          <a:xfrm>
            <a:off x="4343400" y="2198688"/>
            <a:ext cx="457200" cy="441325"/>
          </a:xfrm>
        </p:spPr>
        <p:txBody>
          <a:bodyPr/>
          <a:lstStyle>
            <a:lvl1pPr>
              <a:defRPr smtClean="0">
                <a:solidFill>
                  <a:schemeClr val="accent3">
                    <a:shade val="75000"/>
                  </a:schemeClr>
                </a:solidFill>
              </a:defRPr>
            </a:lvl1pPr>
          </a:lstStyle>
          <a:p>
            <a:pPr>
              <a:defRPr/>
            </a:pPr>
            <a:fld id="{6CF03730-745C-4D5B-83D1-D0F93ED85EBC}" type="slidenum">
              <a:rPr lang="en-US"/>
              <a:pPr>
                <a:defRPr/>
              </a:pPr>
              <a:t>‹#›</a:t>
            </a:fld>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bg>
      <p:bgRef idx="1001">
        <a:schemeClr val="bg2"/>
      </p:bgRef>
    </p:bg>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en-US"/>
          </a:p>
        </p:txBody>
      </p:sp>
      <p:sp>
        <p:nvSpPr>
          <p:cNvPr id="3" name="Tijdelijke aanduiding voor verticale tekst 2"/>
          <p:cNvSpPr>
            <a:spLocks noGrp="1"/>
          </p:cNvSpPr>
          <p:nvPr>
            <p:ph type="body" orient="vert" idx="1"/>
          </p:nvPr>
        </p:nvSpPr>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a:p>
        </p:txBody>
      </p:sp>
      <p:sp>
        <p:nvSpPr>
          <p:cNvPr id="4" name="Tijdelijke aanduiding voor datum 3"/>
          <p:cNvSpPr>
            <a:spLocks noGrp="1"/>
          </p:cNvSpPr>
          <p:nvPr>
            <p:ph type="dt" sz="half" idx="10"/>
          </p:nvPr>
        </p:nvSpPr>
        <p:spPr/>
        <p:txBody>
          <a:bodyPr/>
          <a:lstStyle>
            <a:lvl1pPr>
              <a:defRPr/>
            </a:lvl1pPr>
          </a:lstStyle>
          <a:p>
            <a:pPr>
              <a:defRPr/>
            </a:pPr>
            <a:endParaRPr lang="nl-NL"/>
          </a:p>
        </p:txBody>
      </p:sp>
      <p:sp>
        <p:nvSpPr>
          <p:cNvPr id="5" name="Tijdelijke aanduiding voor voettekst 4"/>
          <p:cNvSpPr>
            <a:spLocks noGrp="1"/>
          </p:cNvSpPr>
          <p:nvPr>
            <p:ph type="ftr" sz="quarter" idx="11"/>
          </p:nvPr>
        </p:nvSpPr>
        <p:spPr/>
        <p:txBody>
          <a:bodyPr/>
          <a:lstStyle>
            <a:lvl1pPr>
              <a:defRPr/>
            </a:lvl1pPr>
          </a:lstStyle>
          <a:p>
            <a:pPr>
              <a:defRPr/>
            </a:pPr>
            <a:endParaRPr lang="nl-NL"/>
          </a:p>
        </p:txBody>
      </p:sp>
      <p:sp>
        <p:nvSpPr>
          <p:cNvPr id="6" name="Tijdelijke aanduiding voor dianummer 5"/>
          <p:cNvSpPr>
            <a:spLocks noGrp="1"/>
          </p:cNvSpPr>
          <p:nvPr>
            <p:ph type="sldNum" sz="quarter" idx="12"/>
          </p:nvPr>
        </p:nvSpPr>
        <p:spPr/>
        <p:txBody>
          <a:bodyPr/>
          <a:lstStyle>
            <a:lvl1pPr>
              <a:defRPr/>
            </a:lvl1pPr>
          </a:lstStyle>
          <a:p>
            <a:pPr>
              <a:defRPr/>
            </a:pPr>
            <a:fld id="{A6E0B0C0-2489-4A28-96D5-D62757C4E4A9}" type="slidenum">
              <a:rPr lang="nl-NL"/>
              <a:pPr>
                <a:defRPr/>
              </a:pPr>
              <a:t>‹#›</a:t>
            </a:fld>
            <a:endParaRPr lang="nl-NL"/>
          </a:p>
        </p:txBody>
      </p:sp>
    </p:spTree>
  </p:cSld>
  <p:clrMapOvr>
    <a:overrideClrMapping bg1="lt1" tx1="dk1" bg2="lt2" tx2="dk2" accent1="accent1" accent2="accent2" accent3="accent3" accent4="accent4" accent5="accent5" accent6="accent6" hlink="hlink" folHlink="folHlink"/>
  </p:clrMapOvr>
  <p:hf sldNum="0"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e titel en tekst">
    <p:bg>
      <p:bgRef idx="1001">
        <a:schemeClr val="bg2"/>
      </p:bgRef>
    </p:bg>
    <p:spTree>
      <p:nvGrpSpPr>
        <p:cNvPr id="1" name=""/>
        <p:cNvGrpSpPr/>
        <p:nvPr/>
      </p:nvGrpSpPr>
      <p:grpSpPr>
        <a:xfrm>
          <a:off x="0" y="0"/>
          <a:ext cx="0" cy="0"/>
          <a:chOff x="0" y="0"/>
          <a:chExt cx="0" cy="0"/>
        </a:xfrm>
      </p:grpSpPr>
      <p:sp>
        <p:nvSpPr>
          <p:cNvPr id="4" name="Rechthoek 3"/>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defRPr/>
            </a:pPr>
            <a:endParaRPr lang="en-US"/>
          </a:p>
        </p:txBody>
      </p:sp>
      <p:sp>
        <p:nvSpPr>
          <p:cNvPr id="5" name="Rechthoek 4"/>
          <p:cNvSpPr>
            <a:spLocks noChangeArrowheads="1"/>
          </p:cNvSpPr>
          <p:nvPr/>
        </p:nvSpPr>
        <p:spPr bwMode="white">
          <a:xfrm>
            <a:off x="7010400" y="0"/>
            <a:ext cx="21336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defRPr/>
            </a:pPr>
            <a:endParaRPr lang="en-US"/>
          </a:p>
        </p:txBody>
      </p:sp>
      <p:sp>
        <p:nvSpPr>
          <p:cNvPr id="6" name="Rechthoek 5"/>
          <p:cNvSpPr>
            <a:spLocks noChangeArrowheads="1"/>
          </p:cNvSpPr>
          <p:nvPr/>
        </p:nvSpPr>
        <p:spPr bwMode="white">
          <a:xfrm>
            <a:off x="0" y="0"/>
            <a:ext cx="9144000" cy="155575"/>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defRPr/>
            </a:pPr>
            <a:endParaRPr lang="en-US"/>
          </a:p>
        </p:txBody>
      </p:sp>
      <p:sp>
        <p:nvSpPr>
          <p:cNvPr id="7" name="Rechthoek 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defRPr/>
            </a:pPr>
            <a:endParaRPr lang="en-US"/>
          </a:p>
        </p:txBody>
      </p:sp>
      <p:sp>
        <p:nvSpPr>
          <p:cNvPr id="8" name="Rechthoek 7"/>
          <p:cNvSpPr>
            <a:spLocks noChangeArrowheads="1"/>
          </p:cNvSpPr>
          <p:nvPr/>
        </p:nvSpPr>
        <p:spPr bwMode="auto">
          <a:xfrm>
            <a:off x="146050" y="6391275"/>
            <a:ext cx="8832850" cy="309563"/>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a:defRPr/>
            </a:pPr>
            <a:endParaRPr lang="en-US"/>
          </a:p>
        </p:txBody>
      </p:sp>
      <p:sp>
        <p:nvSpPr>
          <p:cNvPr id="9" name="Rechthoek 8"/>
          <p:cNvSpPr>
            <a:spLocks noChangeArrowheads="1"/>
          </p:cNvSpPr>
          <p:nvPr/>
        </p:nvSpPr>
        <p:spPr bwMode="auto">
          <a:xfrm>
            <a:off x="152400" y="155575"/>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a:defRPr/>
            </a:pPr>
            <a:endParaRPr lang="en-US" dirty="0"/>
          </a:p>
        </p:txBody>
      </p:sp>
      <p:sp>
        <p:nvSpPr>
          <p:cNvPr id="10" name="Rechte verbindingslijn 9"/>
          <p:cNvSpPr>
            <a:spLocks noChangeShapeType="1"/>
          </p:cNvSpPr>
          <p:nvPr/>
        </p:nvSpPr>
        <p:spPr bwMode="auto">
          <a:xfrm rot="5400000">
            <a:off x="4021137" y="3278188"/>
            <a:ext cx="6245225"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wrap="none" anchor="ctr"/>
          <a:lstStyle/>
          <a:p>
            <a:pPr>
              <a:defRPr/>
            </a:pPr>
            <a:endParaRPr lang="en-US"/>
          </a:p>
        </p:txBody>
      </p:sp>
      <p:sp>
        <p:nvSpPr>
          <p:cNvPr id="11" name="Ovaal 10"/>
          <p:cNvSpPr/>
          <p:nvPr/>
        </p:nvSpPr>
        <p:spPr>
          <a:xfrm>
            <a:off x="6838950" y="2925763"/>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12" name="Ovaal 11"/>
          <p:cNvSpPr/>
          <p:nvPr/>
        </p:nvSpPr>
        <p:spPr>
          <a:xfrm>
            <a:off x="6934200" y="3021013"/>
            <a:ext cx="420688" cy="419100"/>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3" name="Tijdelijke aanduiding voor verticale tekst 2"/>
          <p:cNvSpPr>
            <a:spLocks noGrp="1"/>
          </p:cNvSpPr>
          <p:nvPr>
            <p:ph type="body" orient="vert" idx="1"/>
          </p:nvPr>
        </p:nvSpPr>
        <p:spPr>
          <a:xfrm>
            <a:off x="304800" y="304800"/>
            <a:ext cx="6553200" cy="5821366"/>
          </a:xfrm>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a:p>
        </p:txBody>
      </p:sp>
      <p:sp>
        <p:nvSpPr>
          <p:cNvPr id="2" name="Verticale titel 1"/>
          <p:cNvSpPr>
            <a:spLocks noGrp="1"/>
          </p:cNvSpPr>
          <p:nvPr>
            <p:ph type="title" orient="vert"/>
          </p:nvPr>
        </p:nvSpPr>
        <p:spPr>
          <a:xfrm>
            <a:off x="7391400" y="304801"/>
            <a:ext cx="1447800" cy="5851525"/>
          </a:xfrm>
        </p:spPr>
        <p:txBody>
          <a:bodyPr vert="eaVert"/>
          <a:lstStyle/>
          <a:p>
            <a:r>
              <a:rPr lang="nl-NL" smtClean="0"/>
              <a:t>Klik om de stijl te bewerken</a:t>
            </a:r>
            <a:endParaRPr lang="en-US"/>
          </a:p>
        </p:txBody>
      </p:sp>
      <p:sp>
        <p:nvSpPr>
          <p:cNvPr id="13" name="Tijdelijke aanduiding voor dianummer 5"/>
          <p:cNvSpPr>
            <a:spLocks noGrp="1"/>
          </p:cNvSpPr>
          <p:nvPr>
            <p:ph type="sldNum" sz="quarter" idx="10"/>
          </p:nvPr>
        </p:nvSpPr>
        <p:spPr>
          <a:xfrm>
            <a:off x="6915150" y="3009900"/>
            <a:ext cx="457200" cy="441325"/>
          </a:xfrm>
        </p:spPr>
        <p:txBody>
          <a:bodyPr/>
          <a:lstStyle>
            <a:lvl1pPr>
              <a:defRPr/>
            </a:lvl1pPr>
          </a:lstStyle>
          <a:p>
            <a:pPr>
              <a:defRPr/>
            </a:pPr>
            <a:fld id="{29F71EB5-D57B-4746-8F56-6F2F36C31EBB}" type="slidenum">
              <a:rPr lang="nl-NL"/>
              <a:pPr>
                <a:defRPr/>
              </a:pPr>
              <a:t>‹#›</a:t>
            </a:fld>
            <a:endParaRPr lang="nl-NL"/>
          </a:p>
        </p:txBody>
      </p:sp>
      <p:sp>
        <p:nvSpPr>
          <p:cNvPr id="14" name="Tijdelijke aanduiding voor datum 3"/>
          <p:cNvSpPr>
            <a:spLocks noGrp="1"/>
          </p:cNvSpPr>
          <p:nvPr>
            <p:ph type="dt" sz="half" idx="11"/>
          </p:nvPr>
        </p:nvSpPr>
        <p:spPr/>
        <p:txBody>
          <a:bodyPr/>
          <a:lstStyle>
            <a:lvl1pPr>
              <a:defRPr/>
            </a:lvl1pPr>
          </a:lstStyle>
          <a:p>
            <a:pPr>
              <a:defRPr/>
            </a:pPr>
            <a:endParaRPr lang="nl-NL"/>
          </a:p>
        </p:txBody>
      </p:sp>
      <p:sp>
        <p:nvSpPr>
          <p:cNvPr id="15" name="Tijdelijke aanduiding voor voettekst 4"/>
          <p:cNvSpPr>
            <a:spLocks noGrp="1"/>
          </p:cNvSpPr>
          <p:nvPr>
            <p:ph type="ftr" sz="quarter" idx="12"/>
          </p:nvPr>
        </p:nvSpPr>
        <p:spPr/>
        <p:txBody>
          <a:bodyPr/>
          <a:lstStyle>
            <a:lvl1pPr>
              <a:defRPr/>
            </a:lvl1pPr>
          </a:lstStyle>
          <a:p>
            <a:pPr>
              <a:defRPr/>
            </a:pPr>
            <a:endParaRPr lang="nl-NL"/>
          </a:p>
        </p:txBody>
      </p:sp>
    </p:spTree>
  </p:cSld>
  <p:clrMapOvr>
    <a:overrideClrMapping bg1="lt1" tx1="dk1" bg2="lt2" tx2="dk2" accent1="accent1" accent2="accent2" accent3="accent3" accent4="accent4" accent5="accent5" accent6="accent6" hlink="hlink" folHlink="folHlink"/>
  </p:clrMapOvr>
  <p:hf sldNum="0" hdr="0" ftr="0" dt="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bg>
      <p:bgRef idx="1001">
        <a:schemeClr val="bg2"/>
      </p:bgRef>
    </p:bg>
    <p:spTree>
      <p:nvGrpSpPr>
        <p:cNvPr id="1" name=""/>
        <p:cNvGrpSpPr/>
        <p:nvPr/>
      </p:nvGrpSpPr>
      <p:grpSpPr>
        <a:xfrm>
          <a:off x="0" y="0"/>
          <a:ext cx="0" cy="0"/>
          <a:chOff x="0" y="0"/>
          <a:chExt cx="0" cy="0"/>
        </a:xfrm>
      </p:grpSpPr>
      <p:sp>
        <p:nvSpPr>
          <p:cNvPr id="4" name="Rechthoek 9"/>
          <p:cNvSpPr/>
          <p:nvPr userDrawn="1"/>
        </p:nvSpPr>
        <p:spPr>
          <a:xfrm>
            <a:off x="0" y="6102350"/>
            <a:ext cx="9144000" cy="75565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fontAlgn="auto">
              <a:spcBef>
                <a:spcPts val="0"/>
              </a:spcBef>
              <a:spcAft>
                <a:spcPts val="0"/>
              </a:spcAft>
              <a:defRPr/>
            </a:pPr>
            <a:endParaRPr lang="nl-NL"/>
          </a:p>
        </p:txBody>
      </p:sp>
      <p:pic>
        <p:nvPicPr>
          <p:cNvPr id="5" name="Afbeelding 10" descr="ARTEV_lo_wit_PPT_RGB.png"/>
          <p:cNvPicPr>
            <a:picLocks noChangeAspect="1"/>
          </p:cNvPicPr>
          <p:nvPr userDrawn="1"/>
        </p:nvPicPr>
        <p:blipFill>
          <a:blip r:embed="rId2" cstate="print"/>
          <a:srcRect/>
          <a:stretch>
            <a:fillRect/>
          </a:stretch>
        </p:blipFill>
        <p:spPr bwMode="auto">
          <a:xfrm>
            <a:off x="8172450" y="6308725"/>
            <a:ext cx="476250" cy="295275"/>
          </a:xfrm>
          <a:prstGeom prst="rect">
            <a:avLst/>
          </a:prstGeom>
          <a:noFill/>
          <a:ln w="9525">
            <a:noFill/>
            <a:miter lim="800000"/>
            <a:headEnd/>
            <a:tailEnd/>
          </a:ln>
        </p:spPr>
      </p:pic>
      <p:sp>
        <p:nvSpPr>
          <p:cNvPr id="2" name="Titel 1"/>
          <p:cNvSpPr>
            <a:spLocks noGrp="1"/>
          </p:cNvSpPr>
          <p:nvPr>
            <p:ph type="title"/>
          </p:nvPr>
        </p:nvSpPr>
        <p:spPr/>
        <p:txBody>
          <a:bodyPr/>
          <a:lstStyle>
            <a:lvl1pPr>
              <a:defRPr>
                <a:solidFill>
                  <a:schemeClr val="accent3">
                    <a:shade val="75000"/>
                  </a:schemeClr>
                </a:solidFill>
              </a:defRPr>
            </a:lvl1pPr>
          </a:lstStyle>
          <a:p>
            <a:r>
              <a:rPr lang="nl-NL" smtClean="0"/>
              <a:t>Klik om de stijl te bewerken</a:t>
            </a:r>
            <a:endParaRPr lang="en-US"/>
          </a:p>
        </p:txBody>
      </p:sp>
      <p:sp>
        <p:nvSpPr>
          <p:cNvPr id="8" name="Tijdelijke aanduiding voor inhoud 7"/>
          <p:cNvSpPr>
            <a:spLocks noGrp="1"/>
          </p:cNvSpPr>
          <p:nvPr>
            <p:ph sz="quarter" idx="1"/>
          </p:nvPr>
        </p:nvSpPr>
        <p:spPr>
          <a:xfrm>
            <a:off x="301752" y="1527048"/>
            <a:ext cx="8503920" cy="4572000"/>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a:p>
        </p:txBody>
      </p:sp>
      <p:sp>
        <p:nvSpPr>
          <p:cNvPr id="6" name="Tijdelijke aanduiding voor datum 3"/>
          <p:cNvSpPr>
            <a:spLocks noGrp="1"/>
          </p:cNvSpPr>
          <p:nvPr>
            <p:ph type="dt" sz="half" idx="10"/>
          </p:nvPr>
        </p:nvSpPr>
        <p:spPr/>
        <p:txBody>
          <a:bodyPr/>
          <a:lstStyle>
            <a:lvl1pPr>
              <a:defRPr/>
            </a:lvl1pPr>
          </a:lstStyle>
          <a:p>
            <a:pPr>
              <a:defRPr/>
            </a:pPr>
            <a:endParaRPr lang="nl-NL"/>
          </a:p>
        </p:txBody>
      </p:sp>
      <p:sp>
        <p:nvSpPr>
          <p:cNvPr id="7" name="Tijdelijke aanduiding voor voettekst 4"/>
          <p:cNvSpPr>
            <a:spLocks noGrp="1"/>
          </p:cNvSpPr>
          <p:nvPr>
            <p:ph type="ftr" sz="quarter" idx="11"/>
          </p:nvPr>
        </p:nvSpPr>
        <p:spPr/>
        <p:txBody>
          <a:bodyPr/>
          <a:lstStyle>
            <a:lvl1pPr>
              <a:defRPr/>
            </a:lvl1pPr>
          </a:lstStyle>
          <a:p>
            <a:pPr>
              <a:defRPr/>
            </a:pPr>
            <a:endParaRPr lang="nl-NL"/>
          </a:p>
        </p:txBody>
      </p:sp>
      <p:sp>
        <p:nvSpPr>
          <p:cNvPr id="9" name="Tijdelijke aanduiding voor dianummer 5"/>
          <p:cNvSpPr>
            <a:spLocks noGrp="1"/>
          </p:cNvSpPr>
          <p:nvPr>
            <p:ph type="sldNum" sz="quarter" idx="12"/>
          </p:nvPr>
        </p:nvSpPr>
        <p:spPr>
          <a:xfrm>
            <a:off x="4362450" y="1027113"/>
            <a:ext cx="457200" cy="441325"/>
          </a:xfrm>
        </p:spPr>
        <p:txBody>
          <a:bodyPr/>
          <a:lstStyle>
            <a:lvl1pPr>
              <a:defRPr/>
            </a:lvl1pPr>
          </a:lstStyle>
          <a:p>
            <a:pPr>
              <a:defRPr/>
            </a:pPr>
            <a:fld id="{5173382E-21C6-4A48-911F-2E2CBF640B92}" type="slidenum">
              <a:rPr lang="nl-NL"/>
              <a:pPr>
                <a:defRPr/>
              </a:pPr>
              <a:t>‹#›</a:t>
            </a:fld>
            <a:endParaRPr lang="nl-NL"/>
          </a:p>
        </p:txBody>
      </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ekop">
    <p:spTree>
      <p:nvGrpSpPr>
        <p:cNvPr id="1" name=""/>
        <p:cNvGrpSpPr/>
        <p:nvPr/>
      </p:nvGrpSpPr>
      <p:grpSpPr>
        <a:xfrm>
          <a:off x="0" y="0"/>
          <a:ext cx="0" cy="0"/>
          <a:chOff x="0" y="0"/>
          <a:chExt cx="0" cy="0"/>
        </a:xfrm>
      </p:grpSpPr>
      <p:sp>
        <p:nvSpPr>
          <p:cNvPr id="4" name="Rechthoek 3"/>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defRPr/>
            </a:pPr>
            <a:endParaRPr lang="en-US"/>
          </a:p>
        </p:txBody>
      </p:sp>
      <p:sp>
        <p:nvSpPr>
          <p:cNvPr id="5" name="Rechthoek 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defRPr/>
            </a:pPr>
            <a:endParaRPr lang="en-US"/>
          </a:p>
        </p:txBody>
      </p:sp>
      <p:sp>
        <p:nvSpPr>
          <p:cNvPr id="6" name="Rechthoek 5"/>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defRPr/>
            </a:pPr>
            <a:endParaRPr lang="en-US"/>
          </a:p>
        </p:txBody>
      </p:sp>
      <p:sp>
        <p:nvSpPr>
          <p:cNvPr id="7" name="Rechthoek 6"/>
          <p:cNvSpPr>
            <a:spLocks noChangeArrowheads="1"/>
          </p:cNvSpPr>
          <p:nvPr/>
        </p:nvSpPr>
        <p:spPr bwMode="white">
          <a:xfrm>
            <a:off x="8991600" y="1905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defRPr/>
            </a:pPr>
            <a:endParaRPr lang="en-US"/>
          </a:p>
        </p:txBody>
      </p:sp>
      <p:sp>
        <p:nvSpPr>
          <p:cNvPr id="8" name="Rechthoek 7"/>
          <p:cNvSpPr>
            <a:spLocks noChangeArrowheads="1"/>
          </p:cNvSpPr>
          <p:nvPr/>
        </p:nvSpPr>
        <p:spPr bwMode="white">
          <a:xfrm>
            <a:off x="152400" y="2286000"/>
            <a:ext cx="8832850" cy="3048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defRPr/>
            </a:pPr>
            <a:endParaRPr lang="en-US"/>
          </a:p>
        </p:txBody>
      </p:sp>
      <p:sp>
        <p:nvSpPr>
          <p:cNvPr id="9" name="Rechthoek 8"/>
          <p:cNvSpPr>
            <a:spLocks noChangeArrowheads="1"/>
          </p:cNvSpPr>
          <p:nvPr/>
        </p:nvSpPr>
        <p:spPr bwMode="auto">
          <a:xfrm>
            <a:off x="155575" y="142875"/>
            <a:ext cx="8832850" cy="2139950"/>
          </a:xfrm>
          <a:prstGeom prst="rect">
            <a:avLst/>
          </a:prstGeom>
          <a:solidFill>
            <a:schemeClr val="accent1"/>
          </a:solidFill>
          <a:ln w="9525" cap="flat" cmpd="sng" algn="ctr">
            <a:noFill/>
            <a:prstDash val="solid"/>
            <a:miter lim="800000"/>
            <a:headEnd type="none" w="med" len="med"/>
            <a:tailEnd type="none" w="med" len="med"/>
          </a:ln>
          <a:effectLst/>
        </p:spPr>
        <p:txBody>
          <a:bodyPr wrap="none" anchor="ctr"/>
          <a:lstStyle/>
          <a:p>
            <a:pPr>
              <a:defRPr/>
            </a:pPr>
            <a:endParaRPr lang="en-US"/>
          </a:p>
        </p:txBody>
      </p:sp>
      <p:sp>
        <p:nvSpPr>
          <p:cNvPr id="10" name="Rechthoek 9"/>
          <p:cNvSpPr>
            <a:spLocks noChangeArrowheads="1"/>
          </p:cNvSpPr>
          <p:nvPr/>
        </p:nvSpPr>
        <p:spPr bwMode="auto">
          <a:xfrm>
            <a:off x="146050" y="6391275"/>
            <a:ext cx="8832850" cy="309563"/>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a:defRPr/>
            </a:pPr>
            <a:endParaRPr lang="en-US"/>
          </a:p>
        </p:txBody>
      </p:sp>
      <p:sp>
        <p:nvSpPr>
          <p:cNvPr id="11" name="Rechthoek 10"/>
          <p:cNvSpPr>
            <a:spLocks noChangeArrowheads="1"/>
          </p:cNvSpPr>
          <p:nvPr/>
        </p:nvSpPr>
        <p:spPr bwMode="auto">
          <a:xfrm>
            <a:off x="152400" y="152400"/>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a:defRPr/>
            </a:pPr>
            <a:endParaRPr lang="en-US" dirty="0"/>
          </a:p>
        </p:txBody>
      </p:sp>
      <p:sp>
        <p:nvSpPr>
          <p:cNvPr id="12" name="Rechte verbindingslijn 11"/>
          <p:cNvSpPr>
            <a:spLocks noChangeShapeType="1"/>
          </p:cNvSpPr>
          <p:nvPr/>
        </p:nvSpPr>
        <p:spPr bwMode="auto">
          <a:xfrm>
            <a:off x="152400" y="2438400"/>
            <a:ext cx="8832850"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wrap="none" anchor="ctr"/>
          <a:lstStyle/>
          <a:p>
            <a:pPr>
              <a:defRPr/>
            </a:pPr>
            <a:endParaRPr lang="en-US"/>
          </a:p>
        </p:txBody>
      </p:sp>
      <p:sp>
        <p:nvSpPr>
          <p:cNvPr id="13" name="Ovaal 12"/>
          <p:cNvSpPr/>
          <p:nvPr/>
        </p:nvSpPr>
        <p:spPr>
          <a:xfrm>
            <a:off x="4267200" y="211455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14" name="Ovaal 13"/>
          <p:cNvSpPr/>
          <p:nvPr/>
        </p:nvSpPr>
        <p:spPr>
          <a:xfrm>
            <a:off x="4362450" y="2209800"/>
            <a:ext cx="419100" cy="420688"/>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3" name="Tijdelijke aanduiding voor tekst 2"/>
          <p:cNvSpPr>
            <a:spLocks noGrp="1"/>
          </p:cNvSpPr>
          <p:nvPr>
            <p:ph type="body" idx="1"/>
          </p:nvPr>
        </p:nvSpPr>
        <p:spPr>
          <a:xfrm>
            <a:off x="1368426" y="2743200"/>
            <a:ext cx="6480174" cy="1673225"/>
          </a:xfrm>
        </p:spPr>
        <p:txBody>
          <a:bodyPr/>
          <a:lstStyle>
            <a:lvl1pPr marL="0" indent="0" algn="ctr">
              <a:buNone/>
              <a:defRPr sz="1600" b="1" cap="all" spc="25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nl-NL" smtClean="0"/>
              <a:t>Klik om de modelstijlen te bewerken</a:t>
            </a:r>
          </a:p>
        </p:txBody>
      </p:sp>
      <p:sp>
        <p:nvSpPr>
          <p:cNvPr id="2" name="Titel 1"/>
          <p:cNvSpPr>
            <a:spLocks noGrp="1"/>
          </p:cNvSpPr>
          <p:nvPr>
            <p:ph type="title"/>
          </p:nvPr>
        </p:nvSpPr>
        <p:spPr>
          <a:xfrm>
            <a:off x="722313" y="533400"/>
            <a:ext cx="7772400" cy="1524000"/>
          </a:xfrm>
        </p:spPr>
        <p:txBody>
          <a:bodyPr/>
          <a:lstStyle>
            <a:lvl1pPr algn="ctr">
              <a:buNone/>
              <a:defRPr sz="4200" b="0" cap="none" baseline="0">
                <a:solidFill>
                  <a:srgbClr val="FFFFFF"/>
                </a:solidFill>
              </a:defRPr>
            </a:lvl1pPr>
          </a:lstStyle>
          <a:p>
            <a:r>
              <a:rPr lang="nl-NL" smtClean="0"/>
              <a:t>Klik om de stijl te bewerken</a:t>
            </a:r>
            <a:endParaRPr lang="en-US"/>
          </a:p>
        </p:txBody>
      </p:sp>
      <p:sp>
        <p:nvSpPr>
          <p:cNvPr id="15" name="Tijdelijke aanduiding voor voettekst 4"/>
          <p:cNvSpPr>
            <a:spLocks noGrp="1"/>
          </p:cNvSpPr>
          <p:nvPr>
            <p:ph type="ftr" sz="quarter" idx="10"/>
          </p:nvPr>
        </p:nvSpPr>
        <p:spPr/>
        <p:txBody>
          <a:bodyPr/>
          <a:lstStyle>
            <a:lvl1pPr>
              <a:defRPr/>
            </a:lvl1pPr>
          </a:lstStyle>
          <a:p>
            <a:pPr>
              <a:defRPr/>
            </a:pPr>
            <a:endParaRPr lang="nl-BE"/>
          </a:p>
        </p:txBody>
      </p:sp>
      <p:sp>
        <p:nvSpPr>
          <p:cNvPr id="16" name="Tijdelijke aanduiding voor datum 3"/>
          <p:cNvSpPr>
            <a:spLocks noGrp="1"/>
          </p:cNvSpPr>
          <p:nvPr>
            <p:ph type="dt" sz="half" idx="11"/>
          </p:nvPr>
        </p:nvSpPr>
        <p:spPr/>
        <p:txBody>
          <a:bodyPr/>
          <a:lstStyle>
            <a:lvl1pPr>
              <a:defRPr smtClean="0"/>
            </a:lvl1pPr>
          </a:lstStyle>
          <a:p>
            <a:pPr>
              <a:defRPr/>
            </a:pPr>
            <a:fld id="{A0377E12-5F1D-4EC8-B3FD-53EEAE8B6CB4}" type="datetimeFigureOut">
              <a:rPr lang="nl-BE"/>
              <a:pPr>
                <a:defRPr/>
              </a:pPr>
              <a:t>7/03/2016</a:t>
            </a:fld>
            <a:endParaRPr lang="nl-BE"/>
          </a:p>
        </p:txBody>
      </p:sp>
      <p:sp>
        <p:nvSpPr>
          <p:cNvPr id="17" name="Tijdelijke aanduiding voor dianummer 5"/>
          <p:cNvSpPr>
            <a:spLocks noGrp="1"/>
          </p:cNvSpPr>
          <p:nvPr>
            <p:ph type="sldNum" sz="quarter" idx="12"/>
          </p:nvPr>
        </p:nvSpPr>
        <p:spPr>
          <a:xfrm>
            <a:off x="4343400" y="2198688"/>
            <a:ext cx="457200" cy="441325"/>
          </a:xfrm>
        </p:spPr>
        <p:txBody>
          <a:bodyPr/>
          <a:lstStyle>
            <a:lvl1pPr>
              <a:defRPr smtClean="0">
                <a:solidFill>
                  <a:schemeClr val="accent3">
                    <a:shade val="75000"/>
                  </a:schemeClr>
                </a:solidFill>
              </a:defRPr>
            </a:lvl1pPr>
          </a:lstStyle>
          <a:p>
            <a:pPr>
              <a:defRPr/>
            </a:pPr>
            <a:fld id="{B1870FBB-9BC4-42C1-B779-9CD77749D3F1}" type="slidenum">
              <a:rPr lang="nl-BE"/>
              <a:pPr>
                <a:defRPr/>
              </a:pPr>
              <a:t>‹#›</a:t>
            </a:fld>
            <a:endParaRPr lang="nl-BE"/>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bg>
      <p:bgRef idx="1001">
        <a:schemeClr val="bg2"/>
      </p:bgRef>
    </p:bg>
    <p:spTree>
      <p:nvGrpSpPr>
        <p:cNvPr id="1" name=""/>
        <p:cNvGrpSpPr/>
        <p:nvPr/>
      </p:nvGrpSpPr>
      <p:grpSpPr>
        <a:xfrm>
          <a:off x="0" y="0"/>
          <a:ext cx="0" cy="0"/>
          <a:chOff x="0" y="0"/>
          <a:chExt cx="0" cy="0"/>
        </a:xfrm>
      </p:grpSpPr>
      <p:sp>
        <p:nvSpPr>
          <p:cNvPr id="5" name="Rechte verbindingslijn 4"/>
          <p:cNvSpPr>
            <a:spLocks noChangeShapeType="1"/>
          </p:cNvSpPr>
          <p:nvPr/>
        </p:nvSpPr>
        <p:spPr bwMode="auto">
          <a:xfrm flipV="1">
            <a:off x="4562475" y="1576388"/>
            <a:ext cx="9525" cy="4818062"/>
          </a:xfrm>
          <a:prstGeom prst="line">
            <a:avLst/>
          </a:prstGeom>
          <a:noFill/>
          <a:ln w="9525" cap="flat" cmpd="sng" algn="ctr">
            <a:solidFill>
              <a:schemeClr val="tx2"/>
            </a:solidFill>
            <a:prstDash val="sysDash"/>
            <a:round/>
            <a:headEnd type="none" w="med" len="med"/>
            <a:tailEnd type="none" w="med" len="med"/>
          </a:ln>
          <a:effectLst/>
        </p:spPr>
        <p:txBody>
          <a:bodyPr wrap="none" anchor="ctr"/>
          <a:lstStyle/>
          <a:p>
            <a:pPr>
              <a:defRPr/>
            </a:pPr>
            <a:endParaRPr lang="en-US"/>
          </a:p>
        </p:txBody>
      </p:sp>
      <p:sp>
        <p:nvSpPr>
          <p:cNvPr id="2" name="Titel 1"/>
          <p:cNvSpPr>
            <a:spLocks noGrp="1"/>
          </p:cNvSpPr>
          <p:nvPr>
            <p:ph type="title"/>
          </p:nvPr>
        </p:nvSpPr>
        <p:spPr>
          <a:xfrm>
            <a:off x="301752" y="228600"/>
            <a:ext cx="8534400" cy="758952"/>
          </a:xfrm>
        </p:spPr>
        <p:txBody>
          <a:bodyPr/>
          <a:lstStyle/>
          <a:p>
            <a:r>
              <a:rPr lang="nl-NL" smtClean="0"/>
              <a:t>Klik om de stijl te bewerken</a:t>
            </a:r>
            <a:endParaRPr lang="en-US"/>
          </a:p>
        </p:txBody>
      </p:sp>
      <p:sp>
        <p:nvSpPr>
          <p:cNvPr id="10" name="Tijdelijke aanduiding voor inhoud 9"/>
          <p:cNvSpPr>
            <a:spLocks noGrp="1"/>
          </p:cNvSpPr>
          <p:nvPr>
            <p:ph sz="half" idx="1"/>
          </p:nvPr>
        </p:nvSpPr>
        <p:spPr>
          <a:xfrm>
            <a:off x="301752" y="1371600"/>
            <a:ext cx="4038600" cy="4681728"/>
          </a:xfrm>
        </p:spPr>
        <p:txBody>
          <a:bodyPr/>
          <a:lstStyle>
            <a:lvl1pPr>
              <a:defRPr sz="2500"/>
            </a:lvl1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a:p>
        </p:txBody>
      </p:sp>
      <p:sp>
        <p:nvSpPr>
          <p:cNvPr id="12" name="Tijdelijke aanduiding voor inhoud 11"/>
          <p:cNvSpPr>
            <a:spLocks noGrp="1"/>
          </p:cNvSpPr>
          <p:nvPr>
            <p:ph sz="half" idx="2"/>
          </p:nvPr>
        </p:nvSpPr>
        <p:spPr>
          <a:xfrm>
            <a:off x="4800600" y="1371600"/>
            <a:ext cx="4038600" cy="4681728"/>
          </a:xfrm>
        </p:spPr>
        <p:txBody>
          <a:bodyPr/>
          <a:lstStyle>
            <a:lvl1pPr>
              <a:defRPr sz="2500"/>
            </a:lvl1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a:p>
        </p:txBody>
      </p:sp>
      <p:sp>
        <p:nvSpPr>
          <p:cNvPr id="6" name="Tijdelijke aanduiding voor datum 4"/>
          <p:cNvSpPr>
            <a:spLocks noGrp="1"/>
          </p:cNvSpPr>
          <p:nvPr>
            <p:ph type="dt" sz="half" idx="10"/>
          </p:nvPr>
        </p:nvSpPr>
        <p:spPr>
          <a:xfrm>
            <a:off x="5791200" y="6410325"/>
            <a:ext cx="3044825" cy="365125"/>
          </a:xfrm>
        </p:spPr>
        <p:txBody>
          <a:bodyPr/>
          <a:lstStyle>
            <a:lvl1pPr>
              <a:defRPr/>
            </a:lvl1pPr>
          </a:lstStyle>
          <a:p>
            <a:pPr>
              <a:defRPr/>
            </a:pPr>
            <a:endParaRPr lang="nl-NL"/>
          </a:p>
        </p:txBody>
      </p:sp>
      <p:sp>
        <p:nvSpPr>
          <p:cNvPr id="7" name="Tijdelijke aanduiding voor voettekst 5"/>
          <p:cNvSpPr>
            <a:spLocks noGrp="1"/>
          </p:cNvSpPr>
          <p:nvPr>
            <p:ph type="ftr" sz="quarter" idx="11"/>
          </p:nvPr>
        </p:nvSpPr>
        <p:spPr/>
        <p:txBody>
          <a:bodyPr/>
          <a:lstStyle>
            <a:lvl1pPr>
              <a:defRPr/>
            </a:lvl1pPr>
          </a:lstStyle>
          <a:p>
            <a:pPr>
              <a:defRPr/>
            </a:pPr>
            <a:endParaRPr lang="nl-NL"/>
          </a:p>
        </p:txBody>
      </p:sp>
      <p:sp>
        <p:nvSpPr>
          <p:cNvPr id="8" name="Tijdelijke aanduiding voor dianummer 6"/>
          <p:cNvSpPr>
            <a:spLocks noGrp="1"/>
          </p:cNvSpPr>
          <p:nvPr>
            <p:ph type="sldNum" sz="quarter" idx="12"/>
          </p:nvPr>
        </p:nvSpPr>
        <p:spPr/>
        <p:txBody>
          <a:bodyPr/>
          <a:lstStyle>
            <a:lvl1pPr>
              <a:defRPr/>
            </a:lvl1pPr>
          </a:lstStyle>
          <a:p>
            <a:pPr>
              <a:defRPr/>
            </a:pPr>
            <a:fld id="{D1593277-D9E5-4AD7-94D3-CA85A2E8B927}" type="slidenum">
              <a:rPr lang="nl-NL"/>
              <a:pPr>
                <a:defRPr/>
              </a:pPr>
              <a:t>‹#›</a:t>
            </a:fld>
            <a:endParaRPr lang="nl-NL"/>
          </a:p>
        </p:txBody>
      </p:sp>
    </p:spTree>
  </p:cSld>
  <p:clrMapOvr>
    <a:overrideClrMapping bg1="lt1" tx1="dk1" bg2="lt2" tx2="dk2" accent1="accent1" accent2="accent2" accent3="accent3" accent4="accent4" accent5="accent5" accent6="accent6" hlink="hlink" folHlink="folHlink"/>
  </p:clrMapOvr>
  <p:hf sldNum="0" hdr="0" ftr="0" dt="0"/>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Vergelijking">
    <p:bg>
      <p:bgRef idx="1001">
        <a:schemeClr val="bg2"/>
      </p:bgRef>
    </p:bg>
    <p:spTree>
      <p:nvGrpSpPr>
        <p:cNvPr id="1" name=""/>
        <p:cNvGrpSpPr/>
        <p:nvPr/>
      </p:nvGrpSpPr>
      <p:grpSpPr>
        <a:xfrm>
          <a:off x="0" y="0"/>
          <a:ext cx="0" cy="0"/>
          <a:chOff x="0" y="0"/>
          <a:chExt cx="0" cy="0"/>
        </a:xfrm>
      </p:grpSpPr>
      <p:sp>
        <p:nvSpPr>
          <p:cNvPr id="7" name="Rechte verbindingslijn 6"/>
          <p:cNvSpPr>
            <a:spLocks noChangeShapeType="1"/>
          </p:cNvSpPr>
          <p:nvPr/>
        </p:nvSpPr>
        <p:spPr bwMode="auto">
          <a:xfrm flipV="1">
            <a:off x="4572000" y="2200275"/>
            <a:ext cx="0" cy="4187825"/>
          </a:xfrm>
          <a:prstGeom prst="line">
            <a:avLst/>
          </a:prstGeom>
          <a:noFill/>
          <a:ln w="9525" cap="flat" cmpd="sng" algn="ctr">
            <a:solidFill>
              <a:schemeClr val="tx2"/>
            </a:solidFill>
            <a:prstDash val="sysDash"/>
            <a:round/>
            <a:headEnd type="none" w="med" len="med"/>
            <a:tailEnd type="none" w="med" len="med"/>
          </a:ln>
          <a:effectLst/>
        </p:spPr>
        <p:txBody>
          <a:bodyPr wrap="none" anchor="ctr"/>
          <a:lstStyle/>
          <a:p>
            <a:pPr>
              <a:defRPr/>
            </a:pPr>
            <a:endParaRPr lang="en-US"/>
          </a:p>
        </p:txBody>
      </p:sp>
      <p:sp>
        <p:nvSpPr>
          <p:cNvPr id="8" name="Rechthoek 7"/>
          <p:cNvSpPr>
            <a:spLocks noChangeArrowheads="1"/>
          </p:cNvSpPr>
          <p:nvPr/>
        </p:nvSpPr>
        <p:spPr bwMode="white">
          <a:xfrm>
            <a:off x="0" y="0"/>
            <a:ext cx="9144000" cy="14478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defRPr/>
            </a:pPr>
            <a:endParaRPr lang="en-US"/>
          </a:p>
        </p:txBody>
      </p:sp>
      <p:sp>
        <p:nvSpPr>
          <p:cNvPr id="9" name="Rechthoek 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defRPr/>
            </a:pPr>
            <a:endParaRPr lang="en-US"/>
          </a:p>
        </p:txBody>
      </p:sp>
      <p:sp>
        <p:nvSpPr>
          <p:cNvPr id="10" name="Rechthoek 9"/>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defRPr/>
            </a:pPr>
            <a:endParaRPr lang="en-US"/>
          </a:p>
        </p:txBody>
      </p:sp>
      <p:sp>
        <p:nvSpPr>
          <p:cNvPr id="11" name="Rechthoek 10"/>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defRPr/>
            </a:pPr>
            <a:endParaRPr lang="en-US"/>
          </a:p>
        </p:txBody>
      </p:sp>
      <p:sp>
        <p:nvSpPr>
          <p:cNvPr id="12" name="Rechthoek 11"/>
          <p:cNvSpPr/>
          <p:nvPr/>
        </p:nvSpPr>
        <p:spPr>
          <a:xfrm>
            <a:off x="152400" y="1371600"/>
            <a:ext cx="8832850" cy="914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13" name="Rechthoek 12"/>
          <p:cNvSpPr>
            <a:spLocks noChangeArrowheads="1"/>
          </p:cNvSpPr>
          <p:nvPr/>
        </p:nvSpPr>
        <p:spPr bwMode="auto">
          <a:xfrm>
            <a:off x="146050" y="6391275"/>
            <a:ext cx="8832850" cy="311150"/>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a:defRPr/>
            </a:pPr>
            <a:endParaRPr lang="en-US"/>
          </a:p>
        </p:txBody>
      </p:sp>
      <p:sp>
        <p:nvSpPr>
          <p:cNvPr id="14" name="Rechte verbindingslijn 13"/>
          <p:cNvSpPr>
            <a:spLocks noChangeShapeType="1"/>
          </p:cNvSpPr>
          <p:nvPr/>
        </p:nvSpPr>
        <p:spPr bwMode="auto">
          <a:xfrm>
            <a:off x="152400" y="1279525"/>
            <a:ext cx="8832850"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wrap="none" anchor="ctr"/>
          <a:lstStyle/>
          <a:p>
            <a:pPr>
              <a:defRPr/>
            </a:pPr>
            <a:endParaRPr lang="en-US"/>
          </a:p>
        </p:txBody>
      </p:sp>
      <p:sp>
        <p:nvSpPr>
          <p:cNvPr id="15" name="Rechthoek 14"/>
          <p:cNvSpPr>
            <a:spLocks noChangeArrowheads="1"/>
          </p:cNvSpPr>
          <p:nvPr/>
        </p:nvSpPr>
        <p:spPr bwMode="auto">
          <a:xfrm>
            <a:off x="152400" y="155575"/>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a:defRPr/>
            </a:pPr>
            <a:endParaRPr lang="en-US" dirty="0"/>
          </a:p>
        </p:txBody>
      </p:sp>
      <p:sp>
        <p:nvSpPr>
          <p:cNvPr id="16" name="Ovaal 15"/>
          <p:cNvSpPr/>
          <p:nvPr/>
        </p:nvSpPr>
        <p:spPr>
          <a:xfrm>
            <a:off x="4267200" y="955675"/>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17" name="Ovaal 16"/>
          <p:cNvSpPr/>
          <p:nvPr/>
        </p:nvSpPr>
        <p:spPr>
          <a:xfrm>
            <a:off x="4362450" y="1050925"/>
            <a:ext cx="419100" cy="420688"/>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3" name="Tijdelijke aanduiding voor tekst 2"/>
          <p:cNvSpPr>
            <a:spLocks noGrp="1"/>
          </p:cNvSpPr>
          <p:nvPr>
            <p:ph type="body" idx="1"/>
          </p:nvPr>
        </p:nvSpPr>
        <p:spPr>
          <a:xfrm>
            <a:off x="301752" y="1524000"/>
            <a:ext cx="4040188" cy="732974"/>
          </a:xfrm>
          <a:noFill/>
          <a:ln w="15875" cap="rnd" cmpd="sng" algn="ctr">
            <a:noFill/>
            <a:prstDash val="solid"/>
          </a:ln>
        </p:spPr>
        <p:style>
          <a:lnRef idx="3">
            <a:schemeClr val="lt1"/>
          </a:lnRef>
          <a:fillRef idx="1">
            <a:schemeClr val="accent1"/>
          </a:fillRef>
          <a:effectRef idx="1">
            <a:schemeClr val="accent1"/>
          </a:effectRef>
          <a:fontRef idx="minor">
            <a:schemeClr val="lt1"/>
          </a:fontRef>
        </p:style>
        <p:txBody>
          <a:bodyPr anchor="ctr">
            <a:noAutofit/>
          </a:bodyPr>
          <a:lstStyle>
            <a:lvl1pPr marL="0" indent="0">
              <a:buNone/>
              <a:defRPr lang="en-US" sz="2200" b="1" dirty="0" smtClean="0">
                <a:solidFill>
                  <a:srgbClr val="FFFFFF"/>
                </a:solidFill>
              </a:defRPr>
            </a:lvl1pPr>
            <a:lvl2pPr>
              <a:buNone/>
              <a:defRPr sz="2000" b="1"/>
            </a:lvl2pPr>
            <a:lvl3pPr>
              <a:buNone/>
              <a:defRPr sz="1800" b="1"/>
            </a:lvl3pPr>
            <a:lvl4pPr>
              <a:buNone/>
              <a:defRPr sz="1600" b="1"/>
            </a:lvl4pPr>
            <a:lvl5pPr>
              <a:buNone/>
              <a:defRPr sz="1600" b="1"/>
            </a:lvl5pPr>
          </a:lstStyle>
          <a:p>
            <a:pPr lvl="0"/>
            <a:r>
              <a:rPr lang="nl-NL" smtClean="0"/>
              <a:t>Klik om de modelstijlen te bewerken</a:t>
            </a:r>
          </a:p>
        </p:txBody>
      </p:sp>
      <p:sp>
        <p:nvSpPr>
          <p:cNvPr id="4" name="Tijdelijke aanduiding voor tekst 3"/>
          <p:cNvSpPr>
            <a:spLocks noGrp="1"/>
          </p:cNvSpPr>
          <p:nvPr>
            <p:ph type="body" sz="half" idx="3"/>
          </p:nvPr>
        </p:nvSpPr>
        <p:spPr>
          <a:xfrm>
            <a:off x="4791330" y="1524000"/>
            <a:ext cx="4041775" cy="731520"/>
          </a:xfrm>
          <a:noFill/>
          <a:ln w="15875" cap="rnd" cmpd="sng" algn="ctr">
            <a:noFill/>
            <a:prstDash val="solid"/>
          </a:ln>
        </p:spPr>
        <p:style>
          <a:lnRef idx="3">
            <a:schemeClr val="lt1"/>
          </a:lnRef>
          <a:fillRef idx="1">
            <a:schemeClr val="accent2"/>
          </a:fillRef>
          <a:effectRef idx="1">
            <a:schemeClr val="accent2"/>
          </a:effectRef>
          <a:fontRef idx="minor">
            <a:schemeClr val="lt1"/>
          </a:fontRef>
        </p:style>
        <p:txBody>
          <a:bodyPr anchor="ctr">
            <a:noAutofit/>
          </a:bodyPr>
          <a:lstStyle>
            <a:lvl1pPr marL="0" indent="0">
              <a:buNone/>
              <a:defRPr sz="2200" b="1"/>
            </a:lvl1pPr>
            <a:lvl2pPr>
              <a:buNone/>
              <a:defRPr sz="2000" b="1"/>
            </a:lvl2pPr>
            <a:lvl3pPr>
              <a:buNone/>
              <a:defRPr sz="1800" b="1"/>
            </a:lvl3pPr>
            <a:lvl4pPr>
              <a:buNone/>
              <a:defRPr sz="1600" b="1"/>
            </a:lvl4pPr>
            <a:lvl5pPr>
              <a:buNone/>
              <a:defRPr sz="1600" b="1"/>
            </a:lvl5pPr>
          </a:lstStyle>
          <a:p>
            <a:pPr lvl="0"/>
            <a:r>
              <a:rPr lang="nl-NL" smtClean="0"/>
              <a:t>Klik om de modelstijlen te bewerken</a:t>
            </a:r>
          </a:p>
        </p:txBody>
      </p:sp>
      <p:sp>
        <p:nvSpPr>
          <p:cNvPr id="24" name="Tijdelijke aanduiding voor inhoud 23"/>
          <p:cNvSpPr>
            <a:spLocks noGrp="1"/>
          </p:cNvSpPr>
          <p:nvPr>
            <p:ph sz="quarter" idx="2"/>
          </p:nvPr>
        </p:nvSpPr>
        <p:spPr>
          <a:xfrm>
            <a:off x="301752" y="2471383"/>
            <a:ext cx="4041648" cy="3818404"/>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a:p>
        </p:txBody>
      </p:sp>
      <p:sp>
        <p:nvSpPr>
          <p:cNvPr id="26" name="Tijdelijke aanduiding voor inhoud 25"/>
          <p:cNvSpPr>
            <a:spLocks noGrp="1"/>
          </p:cNvSpPr>
          <p:nvPr>
            <p:ph sz="quarter" idx="4"/>
          </p:nvPr>
        </p:nvSpPr>
        <p:spPr>
          <a:xfrm>
            <a:off x="4800600" y="2471383"/>
            <a:ext cx="4038600" cy="3822192"/>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a:p>
        </p:txBody>
      </p:sp>
      <p:sp>
        <p:nvSpPr>
          <p:cNvPr id="23" name="Titel 22"/>
          <p:cNvSpPr>
            <a:spLocks noGrp="1"/>
          </p:cNvSpPr>
          <p:nvPr>
            <p:ph type="title"/>
          </p:nvPr>
        </p:nvSpPr>
        <p:spPr/>
        <p:txBody>
          <a:bodyPr rtlCol="0"/>
          <a:lstStyle/>
          <a:p>
            <a:r>
              <a:rPr lang="nl-NL" smtClean="0"/>
              <a:t>Klik om de stijl te bewerken</a:t>
            </a:r>
            <a:endParaRPr lang="en-US"/>
          </a:p>
        </p:txBody>
      </p:sp>
      <p:sp>
        <p:nvSpPr>
          <p:cNvPr id="18" name="Tijdelijke aanduiding voor datum 6"/>
          <p:cNvSpPr>
            <a:spLocks noGrp="1"/>
          </p:cNvSpPr>
          <p:nvPr>
            <p:ph type="dt" sz="half" idx="10"/>
          </p:nvPr>
        </p:nvSpPr>
        <p:spPr/>
        <p:txBody>
          <a:bodyPr/>
          <a:lstStyle>
            <a:lvl1pPr>
              <a:defRPr/>
            </a:lvl1pPr>
          </a:lstStyle>
          <a:p>
            <a:pPr>
              <a:defRPr/>
            </a:pPr>
            <a:endParaRPr lang="nl-NL"/>
          </a:p>
        </p:txBody>
      </p:sp>
      <p:sp>
        <p:nvSpPr>
          <p:cNvPr id="19" name="Tijdelijke aanduiding voor voettekst 7"/>
          <p:cNvSpPr>
            <a:spLocks noGrp="1"/>
          </p:cNvSpPr>
          <p:nvPr>
            <p:ph type="ftr" sz="quarter" idx="11"/>
          </p:nvPr>
        </p:nvSpPr>
        <p:spPr>
          <a:xfrm>
            <a:off x="304800" y="6410325"/>
            <a:ext cx="3581400" cy="365125"/>
          </a:xfrm>
        </p:spPr>
        <p:txBody>
          <a:bodyPr/>
          <a:lstStyle>
            <a:lvl1pPr>
              <a:defRPr/>
            </a:lvl1pPr>
          </a:lstStyle>
          <a:p>
            <a:pPr>
              <a:defRPr/>
            </a:pPr>
            <a:endParaRPr lang="nl-NL"/>
          </a:p>
        </p:txBody>
      </p:sp>
      <p:sp>
        <p:nvSpPr>
          <p:cNvPr id="20" name="Tijdelijke aanduiding voor dianummer 8"/>
          <p:cNvSpPr>
            <a:spLocks noGrp="1"/>
          </p:cNvSpPr>
          <p:nvPr>
            <p:ph type="sldNum" sz="quarter" idx="12"/>
          </p:nvPr>
        </p:nvSpPr>
        <p:spPr>
          <a:xfrm>
            <a:off x="4343400" y="1042988"/>
            <a:ext cx="457200" cy="441325"/>
          </a:xfrm>
        </p:spPr>
        <p:txBody>
          <a:bodyPr/>
          <a:lstStyle>
            <a:lvl1pPr algn="ctr">
              <a:defRPr smtClean="0"/>
            </a:lvl1pPr>
          </a:lstStyle>
          <a:p>
            <a:pPr>
              <a:defRPr/>
            </a:pPr>
            <a:fld id="{8EC601FE-C663-4665-BF58-0C950A8FD91C}" type="slidenum">
              <a:rPr lang="nl-NL"/>
              <a:pPr>
                <a:defRPr/>
              </a:pPr>
              <a:t>‹#›</a:t>
            </a:fld>
            <a:endParaRPr lang="nl-NL"/>
          </a:p>
        </p:txBody>
      </p:sp>
    </p:spTree>
  </p:cSld>
  <p:clrMapOvr>
    <a:overrideClrMapping bg1="lt1" tx1="dk1" bg2="lt2" tx2="dk2" accent1="accent1" accent2="accent2" accent3="accent3" accent4="accent4" accent5="accent5" accent6="accent6" hlink="hlink" folHlink="folHlink"/>
  </p:clrMapOvr>
  <p:hf sldNum="0"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en-US"/>
          </a:p>
        </p:txBody>
      </p:sp>
      <p:sp>
        <p:nvSpPr>
          <p:cNvPr id="3" name="Tijdelijke aanduiding voor datum 2"/>
          <p:cNvSpPr>
            <a:spLocks noGrp="1"/>
          </p:cNvSpPr>
          <p:nvPr>
            <p:ph type="dt" sz="half" idx="10"/>
          </p:nvPr>
        </p:nvSpPr>
        <p:spPr/>
        <p:txBody>
          <a:bodyPr/>
          <a:lstStyle>
            <a:lvl1pPr>
              <a:defRPr/>
            </a:lvl1pPr>
          </a:lstStyle>
          <a:p>
            <a:pPr>
              <a:defRPr/>
            </a:pPr>
            <a:endParaRPr lang="nl-NL"/>
          </a:p>
        </p:txBody>
      </p:sp>
      <p:sp>
        <p:nvSpPr>
          <p:cNvPr id="4" name="Tijdelijke aanduiding voor voettekst 3"/>
          <p:cNvSpPr>
            <a:spLocks noGrp="1"/>
          </p:cNvSpPr>
          <p:nvPr>
            <p:ph type="ftr" sz="quarter" idx="11"/>
          </p:nvPr>
        </p:nvSpPr>
        <p:spPr/>
        <p:txBody>
          <a:bodyPr/>
          <a:lstStyle>
            <a:lvl1pPr>
              <a:defRPr/>
            </a:lvl1pPr>
          </a:lstStyle>
          <a:p>
            <a:pPr>
              <a:defRPr/>
            </a:pPr>
            <a:endParaRPr lang="nl-NL"/>
          </a:p>
        </p:txBody>
      </p:sp>
      <p:sp>
        <p:nvSpPr>
          <p:cNvPr id="5" name="Tijdelijke aanduiding voor dianummer 4"/>
          <p:cNvSpPr>
            <a:spLocks noGrp="1"/>
          </p:cNvSpPr>
          <p:nvPr>
            <p:ph type="sldNum" sz="quarter" idx="12"/>
          </p:nvPr>
        </p:nvSpPr>
        <p:spPr>
          <a:xfrm>
            <a:off x="4343400" y="1036638"/>
            <a:ext cx="457200" cy="441325"/>
          </a:xfrm>
        </p:spPr>
        <p:txBody>
          <a:bodyPr/>
          <a:lstStyle>
            <a:lvl1pPr>
              <a:defRPr/>
            </a:lvl1pPr>
          </a:lstStyle>
          <a:p>
            <a:pPr>
              <a:defRPr/>
            </a:pPr>
            <a:fld id="{DB3F1B22-DA92-482A-AF9A-A9FDE1EF575B}" type="slidenum">
              <a:rPr lang="nl-NL"/>
              <a:pPr>
                <a:defRPr/>
              </a:pPr>
              <a:t>‹#›</a:t>
            </a:fld>
            <a:endParaRPr lang="nl-NL"/>
          </a:p>
        </p:txBody>
      </p:sp>
    </p:spTree>
  </p:cSld>
  <p:clrMapOvr>
    <a:masterClrMapping/>
  </p:clrMapOvr>
  <p:hf sldNum="0"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Leeg">
    <p:spTree>
      <p:nvGrpSpPr>
        <p:cNvPr id="1" name=""/>
        <p:cNvGrpSpPr/>
        <p:nvPr/>
      </p:nvGrpSpPr>
      <p:grpSpPr>
        <a:xfrm>
          <a:off x="0" y="0"/>
          <a:ext cx="0" cy="0"/>
          <a:chOff x="0" y="0"/>
          <a:chExt cx="0" cy="0"/>
        </a:xfrm>
      </p:grpSpPr>
      <p:sp>
        <p:nvSpPr>
          <p:cNvPr id="2" name="Rechthoek 1"/>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defRPr/>
            </a:pPr>
            <a:endParaRPr lang="en-US"/>
          </a:p>
        </p:txBody>
      </p:sp>
      <p:sp>
        <p:nvSpPr>
          <p:cNvPr id="3" name="Rechthoek 2"/>
          <p:cNvSpPr>
            <a:spLocks noChangeArrowheads="1"/>
          </p:cNvSpPr>
          <p:nvPr/>
        </p:nvSpPr>
        <p:spPr bwMode="white">
          <a:xfrm>
            <a:off x="0" y="0"/>
            <a:ext cx="9144000" cy="155575"/>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defRPr/>
            </a:pPr>
            <a:endParaRPr lang="en-US"/>
          </a:p>
        </p:txBody>
      </p:sp>
      <p:sp>
        <p:nvSpPr>
          <p:cNvPr id="4" name="Rechthoek 3"/>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defRPr/>
            </a:pPr>
            <a:endParaRPr lang="en-US"/>
          </a:p>
        </p:txBody>
      </p:sp>
      <p:sp>
        <p:nvSpPr>
          <p:cNvPr id="5" name="Rechthoek 4"/>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defRPr/>
            </a:pPr>
            <a:endParaRPr lang="en-US"/>
          </a:p>
        </p:txBody>
      </p:sp>
      <p:sp>
        <p:nvSpPr>
          <p:cNvPr id="6" name="Rechthoek 5"/>
          <p:cNvSpPr>
            <a:spLocks noChangeArrowheads="1"/>
          </p:cNvSpPr>
          <p:nvPr/>
        </p:nvSpPr>
        <p:spPr bwMode="auto">
          <a:xfrm>
            <a:off x="146050" y="6391275"/>
            <a:ext cx="8832850" cy="309563"/>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a:defRPr/>
            </a:pPr>
            <a:endParaRPr lang="en-US"/>
          </a:p>
        </p:txBody>
      </p:sp>
      <p:sp>
        <p:nvSpPr>
          <p:cNvPr id="7" name="Rechthoek 6"/>
          <p:cNvSpPr>
            <a:spLocks noChangeArrowheads="1"/>
          </p:cNvSpPr>
          <p:nvPr/>
        </p:nvSpPr>
        <p:spPr bwMode="auto">
          <a:xfrm>
            <a:off x="152400" y="158750"/>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a:defRPr/>
            </a:pPr>
            <a:endParaRPr lang="en-US" dirty="0"/>
          </a:p>
        </p:txBody>
      </p:sp>
      <p:sp>
        <p:nvSpPr>
          <p:cNvPr id="8" name="Tijdelijke aanduiding voor datum 1"/>
          <p:cNvSpPr>
            <a:spLocks noGrp="1"/>
          </p:cNvSpPr>
          <p:nvPr>
            <p:ph type="dt" sz="half" idx="10"/>
          </p:nvPr>
        </p:nvSpPr>
        <p:spPr/>
        <p:txBody>
          <a:bodyPr/>
          <a:lstStyle>
            <a:lvl1pPr>
              <a:defRPr/>
            </a:lvl1pPr>
          </a:lstStyle>
          <a:p>
            <a:pPr>
              <a:defRPr/>
            </a:pPr>
            <a:endParaRPr lang="nl-NL"/>
          </a:p>
        </p:txBody>
      </p:sp>
      <p:sp>
        <p:nvSpPr>
          <p:cNvPr id="9" name="Tijdelijke aanduiding voor voettekst 2"/>
          <p:cNvSpPr>
            <a:spLocks noGrp="1"/>
          </p:cNvSpPr>
          <p:nvPr>
            <p:ph type="ftr" sz="quarter" idx="11"/>
          </p:nvPr>
        </p:nvSpPr>
        <p:spPr/>
        <p:txBody>
          <a:bodyPr/>
          <a:lstStyle>
            <a:lvl1pPr>
              <a:defRPr/>
            </a:lvl1pPr>
          </a:lstStyle>
          <a:p>
            <a:pPr>
              <a:defRPr/>
            </a:pPr>
            <a:endParaRPr lang="nl-NL"/>
          </a:p>
        </p:txBody>
      </p:sp>
      <p:sp>
        <p:nvSpPr>
          <p:cNvPr id="10" name="Tijdelijke aanduiding voor dianummer 3"/>
          <p:cNvSpPr>
            <a:spLocks noGrp="1"/>
          </p:cNvSpPr>
          <p:nvPr>
            <p:ph type="sldNum" sz="quarter" idx="12"/>
          </p:nvPr>
        </p:nvSpPr>
        <p:spPr>
          <a:xfrm>
            <a:off x="4267200" y="6324600"/>
            <a:ext cx="609600" cy="441325"/>
          </a:xfrm>
        </p:spPr>
        <p:txBody>
          <a:bodyPr/>
          <a:lstStyle>
            <a:lvl1pPr>
              <a:defRPr smtClean="0">
                <a:solidFill>
                  <a:srgbClr val="FFFFFF"/>
                </a:solidFill>
              </a:defRPr>
            </a:lvl1pPr>
          </a:lstStyle>
          <a:p>
            <a:pPr>
              <a:defRPr/>
            </a:pPr>
            <a:fld id="{61D9C2CE-D10E-4460-8E4A-F4EC9D1A59EE}" type="slidenum">
              <a:rPr lang="nl-NL"/>
              <a:pPr>
                <a:defRPr/>
              </a:pPr>
              <a:t>‹#›</a:t>
            </a:fld>
            <a:endParaRPr lang="nl-NL"/>
          </a:p>
        </p:txBody>
      </p:sp>
    </p:spTree>
  </p:cSld>
  <p:clrMapOvr>
    <a:masterClrMapping/>
  </p:clrMapOvr>
  <p:hf sldNum="0" hdr="0" ftr="0" dt="0"/>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Inhoud met bijschrift">
    <p:spTree>
      <p:nvGrpSpPr>
        <p:cNvPr id="1" name=""/>
        <p:cNvGrpSpPr/>
        <p:nvPr/>
      </p:nvGrpSpPr>
      <p:grpSpPr>
        <a:xfrm>
          <a:off x="0" y="0"/>
          <a:ext cx="0" cy="0"/>
          <a:chOff x="0" y="0"/>
          <a:chExt cx="0" cy="0"/>
        </a:xfrm>
      </p:grpSpPr>
      <p:sp>
        <p:nvSpPr>
          <p:cNvPr id="5" name="Rechthoek 4"/>
          <p:cNvSpPr>
            <a:spLocks noChangeArrowheads="1"/>
          </p:cNvSpPr>
          <p:nvPr/>
        </p:nvSpPr>
        <p:spPr bwMode="auto">
          <a:xfrm>
            <a:off x="152400" y="152400"/>
            <a:ext cx="8832850" cy="304800"/>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a:defRPr/>
            </a:pPr>
            <a:endParaRPr lang="en-US"/>
          </a:p>
        </p:txBody>
      </p:sp>
      <p:sp>
        <p:nvSpPr>
          <p:cNvPr id="6" name="Rechthoek 5"/>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defRPr/>
            </a:pPr>
            <a:endParaRPr lang="en-US"/>
          </a:p>
        </p:txBody>
      </p:sp>
      <p:sp>
        <p:nvSpPr>
          <p:cNvPr id="7" name="Rechthoek 6"/>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defRPr/>
            </a:pPr>
            <a:endParaRPr lang="en-US"/>
          </a:p>
        </p:txBody>
      </p:sp>
      <p:sp>
        <p:nvSpPr>
          <p:cNvPr id="8" name="Rechthoek 7"/>
          <p:cNvSpPr>
            <a:spLocks noChangeArrowheads="1"/>
          </p:cNvSpPr>
          <p:nvPr/>
        </p:nvSpPr>
        <p:spPr bwMode="white">
          <a:xfrm>
            <a:off x="0" y="0"/>
            <a:ext cx="9144000" cy="119063"/>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defRPr/>
            </a:pPr>
            <a:endParaRPr lang="en-US"/>
          </a:p>
        </p:txBody>
      </p:sp>
      <p:sp>
        <p:nvSpPr>
          <p:cNvPr id="9" name="Rechthoek 8"/>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defRPr/>
            </a:pPr>
            <a:endParaRPr lang="en-US"/>
          </a:p>
        </p:txBody>
      </p:sp>
      <p:sp>
        <p:nvSpPr>
          <p:cNvPr id="10" name="Rechthoek 9"/>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11" name="Rechthoek 10"/>
          <p:cNvSpPr>
            <a:spLocks noChangeArrowheads="1"/>
          </p:cNvSpPr>
          <p:nvPr/>
        </p:nvSpPr>
        <p:spPr bwMode="auto">
          <a:xfrm>
            <a:off x="152400" y="152400"/>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a:defRPr/>
            </a:pPr>
            <a:endParaRPr lang="en-US" dirty="0"/>
          </a:p>
        </p:txBody>
      </p:sp>
      <p:sp>
        <p:nvSpPr>
          <p:cNvPr id="12" name="Rechte verbindingslijn 11"/>
          <p:cNvSpPr>
            <a:spLocks noChangeShapeType="1"/>
          </p:cNvSpPr>
          <p:nvPr/>
        </p:nvSpPr>
        <p:spPr bwMode="auto">
          <a:xfrm>
            <a:off x="152400" y="533400"/>
            <a:ext cx="8832850"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wrap="none" anchor="ctr"/>
          <a:lstStyle/>
          <a:p>
            <a:pPr>
              <a:defRPr/>
            </a:pPr>
            <a:endParaRPr lang="en-US"/>
          </a:p>
        </p:txBody>
      </p:sp>
      <p:sp>
        <p:nvSpPr>
          <p:cNvPr id="13" name="Ovaal 12"/>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14" name="Ovaal 13"/>
          <p:cNvSpPr/>
          <p:nvPr/>
        </p:nvSpPr>
        <p:spPr>
          <a:xfrm>
            <a:off x="1390650" y="323850"/>
            <a:ext cx="419100" cy="419100"/>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15" name="Rechthoek 14"/>
          <p:cNvSpPr>
            <a:spLocks noChangeArrowheads="1"/>
          </p:cNvSpPr>
          <p:nvPr/>
        </p:nvSpPr>
        <p:spPr bwMode="auto">
          <a:xfrm>
            <a:off x="149225" y="6388100"/>
            <a:ext cx="8832850" cy="309563"/>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a:defRPr/>
            </a:pPr>
            <a:endParaRPr lang="en-US"/>
          </a:p>
        </p:txBody>
      </p:sp>
      <p:sp>
        <p:nvSpPr>
          <p:cNvPr id="2" name="Titel 1"/>
          <p:cNvSpPr>
            <a:spLocks noGrp="1"/>
          </p:cNvSpPr>
          <p:nvPr>
            <p:ph type="title"/>
          </p:nvPr>
        </p:nvSpPr>
        <p:spPr>
          <a:xfrm>
            <a:off x="381000" y="914400"/>
            <a:ext cx="2362200" cy="990600"/>
          </a:xfrm>
        </p:spPr>
        <p:txBody>
          <a:bodyPr>
            <a:noAutofit/>
          </a:bodyPr>
          <a:lstStyle>
            <a:lvl1pPr algn="l">
              <a:buNone/>
              <a:defRPr sz="2200" b="1">
                <a:solidFill>
                  <a:srgbClr val="FFFFFF"/>
                </a:solidFill>
              </a:defRPr>
            </a:lvl1pPr>
          </a:lstStyle>
          <a:p>
            <a:r>
              <a:rPr lang="nl-NL" smtClean="0"/>
              <a:t>Klik om de stijl te bewerken</a:t>
            </a:r>
            <a:endParaRPr lang="en-US"/>
          </a:p>
        </p:txBody>
      </p:sp>
      <p:sp>
        <p:nvSpPr>
          <p:cNvPr id="3" name="Tijdelijke aanduiding voor tekst 2"/>
          <p:cNvSpPr>
            <a:spLocks noGrp="1"/>
          </p:cNvSpPr>
          <p:nvPr>
            <p:ph type="body" idx="2"/>
          </p:nvPr>
        </p:nvSpPr>
        <p:spPr>
          <a:xfrm>
            <a:off x="381000" y="1981200"/>
            <a:ext cx="2362200" cy="4144963"/>
          </a:xfrm>
        </p:spPr>
        <p:txBody>
          <a:bodyPr/>
          <a:lstStyle>
            <a:lvl1pPr marL="0" indent="0">
              <a:spcAft>
                <a:spcPts val="1000"/>
              </a:spcAft>
              <a:buNone/>
              <a:defRPr sz="1600">
                <a:solidFill>
                  <a:srgbClr val="FFFFFF"/>
                </a:solidFill>
              </a:defRPr>
            </a:lvl1pPr>
            <a:lvl2pPr>
              <a:buNone/>
              <a:defRPr sz="1200"/>
            </a:lvl2pPr>
            <a:lvl3pPr>
              <a:buNone/>
              <a:defRPr sz="1000"/>
            </a:lvl3pPr>
            <a:lvl4pPr>
              <a:buNone/>
              <a:defRPr sz="900"/>
            </a:lvl4pPr>
            <a:lvl5pPr>
              <a:buNone/>
              <a:defRPr sz="900"/>
            </a:lvl5pPr>
          </a:lstStyle>
          <a:p>
            <a:pPr lvl="0"/>
            <a:r>
              <a:rPr lang="nl-NL" smtClean="0"/>
              <a:t>Klik om de modelstijlen te bewerken</a:t>
            </a:r>
          </a:p>
        </p:txBody>
      </p:sp>
      <p:sp>
        <p:nvSpPr>
          <p:cNvPr id="20" name="Tijdelijke aanduiding voor inhoud 19"/>
          <p:cNvSpPr>
            <a:spLocks noGrp="1"/>
          </p:cNvSpPr>
          <p:nvPr>
            <p:ph sz="quarter" idx="1"/>
          </p:nvPr>
        </p:nvSpPr>
        <p:spPr>
          <a:xfrm>
            <a:off x="3124200" y="685800"/>
            <a:ext cx="5638800" cy="5410200"/>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a:p>
        </p:txBody>
      </p:sp>
      <p:sp>
        <p:nvSpPr>
          <p:cNvPr id="16" name="Tijdelijke aanduiding voor dianummer 6"/>
          <p:cNvSpPr>
            <a:spLocks noGrp="1"/>
          </p:cNvSpPr>
          <p:nvPr>
            <p:ph type="sldNum" sz="quarter" idx="10"/>
          </p:nvPr>
        </p:nvSpPr>
        <p:spPr>
          <a:xfrm>
            <a:off x="1371600" y="312738"/>
            <a:ext cx="457200" cy="441325"/>
          </a:xfrm>
        </p:spPr>
        <p:txBody>
          <a:bodyPr/>
          <a:lstStyle>
            <a:lvl1pPr>
              <a:defRPr smtClean="0">
                <a:solidFill>
                  <a:schemeClr val="accent3">
                    <a:shade val="75000"/>
                  </a:schemeClr>
                </a:solidFill>
              </a:defRPr>
            </a:lvl1pPr>
          </a:lstStyle>
          <a:p>
            <a:pPr>
              <a:defRPr/>
            </a:pPr>
            <a:fld id="{2C0F8D77-E8D0-4406-BA85-C0D7B6A3C1BF}" type="slidenum">
              <a:rPr lang="nl-NL"/>
              <a:pPr>
                <a:defRPr/>
              </a:pPr>
              <a:t>‹#›</a:t>
            </a:fld>
            <a:endParaRPr lang="nl-NL"/>
          </a:p>
        </p:txBody>
      </p:sp>
      <p:sp>
        <p:nvSpPr>
          <p:cNvPr id="17" name="Tijdelijke aanduiding voor datum 4"/>
          <p:cNvSpPr>
            <a:spLocks noGrp="1"/>
          </p:cNvSpPr>
          <p:nvPr>
            <p:ph type="dt" sz="half" idx="11"/>
          </p:nvPr>
        </p:nvSpPr>
        <p:spPr/>
        <p:txBody>
          <a:bodyPr/>
          <a:lstStyle>
            <a:lvl1pPr>
              <a:defRPr/>
            </a:lvl1pPr>
          </a:lstStyle>
          <a:p>
            <a:pPr>
              <a:defRPr/>
            </a:pPr>
            <a:endParaRPr lang="nl-NL"/>
          </a:p>
        </p:txBody>
      </p:sp>
      <p:sp>
        <p:nvSpPr>
          <p:cNvPr id="18" name="Tijdelijke aanduiding voor voettekst 5"/>
          <p:cNvSpPr>
            <a:spLocks noGrp="1"/>
          </p:cNvSpPr>
          <p:nvPr>
            <p:ph type="ftr" sz="quarter" idx="12"/>
          </p:nvPr>
        </p:nvSpPr>
        <p:spPr>
          <a:xfrm>
            <a:off x="301625" y="6410325"/>
            <a:ext cx="3382963" cy="366713"/>
          </a:xfrm>
        </p:spPr>
        <p:txBody>
          <a:bodyPr/>
          <a:lstStyle>
            <a:lvl1pPr>
              <a:defRPr/>
            </a:lvl1pPr>
          </a:lstStyle>
          <a:p>
            <a:pPr>
              <a:defRPr/>
            </a:pPr>
            <a:endParaRPr lang="nl-NL"/>
          </a:p>
        </p:txBody>
      </p:sp>
    </p:spTree>
  </p:cSld>
  <p:clrMapOvr>
    <a:overrideClrMapping bg1="lt1" tx1="dk1" bg2="lt2" tx2="dk2" accent1="accent1" accent2="accent2" accent3="accent3" accent4="accent4" accent5="accent5" accent6="accent6" hlink="hlink" folHlink="folHlink"/>
  </p:clrMapOvr>
  <p:hf sldNum="0" hdr="0" ftr="0" dt="0"/>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Afbeelding met bijschrift">
    <p:spTree>
      <p:nvGrpSpPr>
        <p:cNvPr id="1" name=""/>
        <p:cNvGrpSpPr/>
        <p:nvPr/>
      </p:nvGrpSpPr>
      <p:grpSpPr>
        <a:xfrm>
          <a:off x="0" y="0"/>
          <a:ext cx="0" cy="0"/>
          <a:chOff x="0" y="0"/>
          <a:chExt cx="0" cy="0"/>
        </a:xfrm>
      </p:grpSpPr>
      <p:sp>
        <p:nvSpPr>
          <p:cNvPr id="5" name="Rechte verbindingslijn 4"/>
          <p:cNvSpPr>
            <a:spLocks noChangeShapeType="1"/>
          </p:cNvSpPr>
          <p:nvPr/>
        </p:nvSpPr>
        <p:spPr bwMode="auto">
          <a:xfrm>
            <a:off x="152400" y="533400"/>
            <a:ext cx="8832850"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wrap="none" anchor="ctr"/>
          <a:lstStyle/>
          <a:p>
            <a:pPr>
              <a:defRPr/>
            </a:pPr>
            <a:endParaRPr lang="en-US"/>
          </a:p>
        </p:txBody>
      </p:sp>
      <p:sp>
        <p:nvSpPr>
          <p:cNvPr id="6" name="Rechthoek 5"/>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defRPr/>
            </a:pPr>
            <a:endParaRPr lang="en-US"/>
          </a:p>
        </p:txBody>
      </p:sp>
      <p:sp>
        <p:nvSpPr>
          <p:cNvPr id="7" name="Rechthoek 6"/>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defRPr/>
            </a:pPr>
            <a:endParaRPr lang="en-US"/>
          </a:p>
        </p:txBody>
      </p:sp>
      <p:sp>
        <p:nvSpPr>
          <p:cNvPr id="8" name="Rechthoek 7"/>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defRPr/>
            </a:pPr>
            <a:endParaRPr lang="en-US"/>
          </a:p>
        </p:txBody>
      </p:sp>
      <p:sp>
        <p:nvSpPr>
          <p:cNvPr id="9" name="Rechthoek 8"/>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defRPr/>
            </a:pPr>
            <a:endParaRPr lang="en-US" dirty="0"/>
          </a:p>
        </p:txBody>
      </p:sp>
      <p:sp>
        <p:nvSpPr>
          <p:cNvPr id="10" name="Rechthoek 9"/>
          <p:cNvSpPr>
            <a:spLocks noChangeArrowheads="1"/>
          </p:cNvSpPr>
          <p:nvPr/>
        </p:nvSpPr>
        <p:spPr bwMode="auto">
          <a:xfrm>
            <a:off x="152400" y="152400"/>
            <a:ext cx="8832850" cy="301625"/>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a:defRPr/>
            </a:pPr>
            <a:endParaRPr lang="en-US"/>
          </a:p>
        </p:txBody>
      </p:sp>
      <p:sp>
        <p:nvSpPr>
          <p:cNvPr id="11" name="Rechthoek 10"/>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12" name="Rechthoek 11"/>
          <p:cNvSpPr>
            <a:spLocks noChangeArrowheads="1"/>
          </p:cNvSpPr>
          <p:nvPr/>
        </p:nvSpPr>
        <p:spPr bwMode="auto">
          <a:xfrm>
            <a:off x="152400" y="155575"/>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a:defRPr/>
            </a:pPr>
            <a:endParaRPr lang="en-US" dirty="0"/>
          </a:p>
        </p:txBody>
      </p:sp>
      <p:sp>
        <p:nvSpPr>
          <p:cNvPr id="13" name="Ovaal 12"/>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14" name="Ovaal 13"/>
          <p:cNvSpPr/>
          <p:nvPr/>
        </p:nvSpPr>
        <p:spPr>
          <a:xfrm>
            <a:off x="1390650" y="323850"/>
            <a:ext cx="419100" cy="419100"/>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15" name="Rechthoek 14"/>
          <p:cNvSpPr>
            <a:spLocks noChangeArrowheads="1"/>
          </p:cNvSpPr>
          <p:nvPr/>
        </p:nvSpPr>
        <p:spPr bwMode="auto">
          <a:xfrm>
            <a:off x="149225" y="6388100"/>
            <a:ext cx="8832850" cy="309563"/>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a:defRPr/>
            </a:pPr>
            <a:endParaRPr lang="en-US"/>
          </a:p>
        </p:txBody>
      </p:sp>
      <p:sp>
        <p:nvSpPr>
          <p:cNvPr id="2" name="Titel 1"/>
          <p:cNvSpPr>
            <a:spLocks noGrp="1"/>
          </p:cNvSpPr>
          <p:nvPr>
            <p:ph type="title"/>
          </p:nvPr>
        </p:nvSpPr>
        <p:spPr>
          <a:xfrm>
            <a:off x="3000375" y="5029200"/>
            <a:ext cx="5867400" cy="1219200"/>
          </a:xfrm>
        </p:spPr>
        <p:txBody>
          <a:bodyPr anchor="t">
            <a:noAutofit/>
          </a:bodyPr>
          <a:lstStyle>
            <a:lvl1pPr algn="l">
              <a:buNone/>
              <a:defRPr sz="2400" b="1">
                <a:solidFill>
                  <a:schemeClr val="tx2"/>
                </a:solidFill>
              </a:defRPr>
            </a:lvl1pPr>
          </a:lstStyle>
          <a:p>
            <a:r>
              <a:rPr lang="nl-NL" smtClean="0"/>
              <a:t>Klik om de stijl te bewerken</a:t>
            </a:r>
            <a:endParaRPr lang="en-US"/>
          </a:p>
        </p:txBody>
      </p:sp>
      <p:sp>
        <p:nvSpPr>
          <p:cNvPr id="3" name="Tijdelijke aanduiding voor afbeelding 2"/>
          <p:cNvSpPr>
            <a:spLocks noGrp="1"/>
          </p:cNvSpPr>
          <p:nvPr>
            <p:ph type="pic" idx="1"/>
          </p:nvPr>
        </p:nvSpPr>
        <p:spPr>
          <a:xfrm>
            <a:off x="3000375" y="609600"/>
            <a:ext cx="5867400" cy="4267200"/>
          </a:xfrm>
        </p:spPr>
        <p:txBody>
          <a:bodyPr>
            <a:normAutofit/>
          </a:bodyPr>
          <a:lstStyle>
            <a:lvl1pPr marL="0" indent="0">
              <a:buNone/>
              <a:defRPr sz="3200"/>
            </a:lvl1pPr>
          </a:lstStyle>
          <a:p>
            <a:pPr lvl="0"/>
            <a:r>
              <a:rPr lang="nl-NL" noProof="0" smtClean="0"/>
              <a:t>Klik op het pictogram als u een afbeelding wilt toevoegen</a:t>
            </a:r>
            <a:endParaRPr lang="en-US" noProof="0" dirty="0"/>
          </a:p>
        </p:txBody>
      </p:sp>
      <p:sp>
        <p:nvSpPr>
          <p:cNvPr id="4" name="Tijdelijke aanduiding voor tekst 3"/>
          <p:cNvSpPr>
            <a:spLocks noGrp="1"/>
          </p:cNvSpPr>
          <p:nvPr>
            <p:ph type="body" sz="half" idx="2"/>
          </p:nvPr>
        </p:nvSpPr>
        <p:spPr>
          <a:xfrm>
            <a:off x="381000" y="990600"/>
            <a:ext cx="2438400" cy="5257800"/>
          </a:xfrm>
        </p:spPr>
        <p:txBody>
          <a:bodyPr/>
          <a:lstStyle>
            <a:lvl1pPr marL="0" indent="0">
              <a:spcAft>
                <a:spcPts val="1000"/>
              </a:spcAft>
              <a:buFontTx/>
              <a:buNone/>
              <a:defRPr sz="1600">
                <a:solidFill>
                  <a:srgbClr val="FFFFFF"/>
                </a:solidFill>
              </a:defRPr>
            </a:lvl1pPr>
            <a:lvl2pPr>
              <a:defRPr sz="1200"/>
            </a:lvl2pPr>
            <a:lvl3pPr>
              <a:defRPr sz="1000"/>
            </a:lvl3pPr>
            <a:lvl4pPr>
              <a:defRPr sz="900"/>
            </a:lvl4pPr>
            <a:lvl5pPr>
              <a:defRPr sz="900"/>
            </a:lvl5pPr>
          </a:lstStyle>
          <a:p>
            <a:pPr lvl="0"/>
            <a:r>
              <a:rPr lang="nl-NL" smtClean="0"/>
              <a:t>Klik om de modelstijlen te bewerken</a:t>
            </a:r>
          </a:p>
        </p:txBody>
      </p:sp>
      <p:sp>
        <p:nvSpPr>
          <p:cNvPr id="16" name="Tijdelijke aanduiding voor dianummer 6"/>
          <p:cNvSpPr>
            <a:spLocks noGrp="1"/>
          </p:cNvSpPr>
          <p:nvPr>
            <p:ph type="sldNum" sz="quarter" idx="10"/>
          </p:nvPr>
        </p:nvSpPr>
        <p:spPr>
          <a:xfrm>
            <a:off x="1371600" y="312738"/>
            <a:ext cx="457200" cy="441325"/>
          </a:xfrm>
        </p:spPr>
        <p:txBody>
          <a:bodyPr/>
          <a:lstStyle>
            <a:lvl1pPr>
              <a:defRPr/>
            </a:lvl1pPr>
          </a:lstStyle>
          <a:p>
            <a:pPr>
              <a:defRPr/>
            </a:pPr>
            <a:fld id="{10102F13-424D-4B66-B67B-C22460A68D0A}" type="slidenum">
              <a:rPr lang="nl-NL"/>
              <a:pPr>
                <a:defRPr/>
              </a:pPr>
              <a:t>‹#›</a:t>
            </a:fld>
            <a:endParaRPr lang="nl-NL"/>
          </a:p>
        </p:txBody>
      </p:sp>
      <p:sp>
        <p:nvSpPr>
          <p:cNvPr id="17" name="Tijdelijke aanduiding voor datum 4"/>
          <p:cNvSpPr>
            <a:spLocks noGrp="1"/>
          </p:cNvSpPr>
          <p:nvPr>
            <p:ph type="dt" sz="half" idx="11"/>
          </p:nvPr>
        </p:nvSpPr>
        <p:spPr>
          <a:xfrm>
            <a:off x="5788025" y="6405563"/>
            <a:ext cx="3044825" cy="365125"/>
          </a:xfrm>
        </p:spPr>
        <p:txBody>
          <a:bodyPr/>
          <a:lstStyle>
            <a:lvl1pPr>
              <a:defRPr/>
            </a:lvl1pPr>
          </a:lstStyle>
          <a:p>
            <a:pPr>
              <a:defRPr/>
            </a:pPr>
            <a:endParaRPr lang="nl-NL"/>
          </a:p>
        </p:txBody>
      </p:sp>
      <p:sp>
        <p:nvSpPr>
          <p:cNvPr id="18" name="Tijdelijke aanduiding voor voettekst 5"/>
          <p:cNvSpPr>
            <a:spLocks noGrp="1"/>
          </p:cNvSpPr>
          <p:nvPr>
            <p:ph type="ftr" sz="quarter" idx="12"/>
          </p:nvPr>
        </p:nvSpPr>
        <p:spPr>
          <a:xfrm>
            <a:off x="301625" y="6410325"/>
            <a:ext cx="3584575" cy="366713"/>
          </a:xfrm>
        </p:spPr>
        <p:txBody>
          <a:bodyPr/>
          <a:lstStyle>
            <a:lvl1pPr>
              <a:defRPr/>
            </a:lvl1pPr>
          </a:lstStyle>
          <a:p>
            <a:pPr>
              <a:defRPr/>
            </a:pPr>
            <a:endParaRPr lang="nl-NL"/>
          </a:p>
        </p:txBody>
      </p:sp>
    </p:spTree>
  </p:cSld>
  <p:clrMapOvr>
    <a:masterClrMapping/>
  </p:clrMapOvr>
  <p:hf sldNum="0" hdr="0" ftr="0" dt="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7" name="Rechthoek 1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defRPr/>
            </a:pPr>
            <a:endParaRPr lang="en-US"/>
          </a:p>
        </p:txBody>
      </p:sp>
      <p:sp>
        <p:nvSpPr>
          <p:cNvPr id="16" name="Rechthoek 15"/>
          <p:cNvSpPr>
            <a:spLocks noChangeArrowheads="1"/>
          </p:cNvSpPr>
          <p:nvPr/>
        </p:nvSpPr>
        <p:spPr bwMode="white">
          <a:xfrm>
            <a:off x="0" y="0"/>
            <a:ext cx="9144000" cy="1393825"/>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defRPr/>
            </a:pPr>
            <a:endParaRPr lang="en-US"/>
          </a:p>
        </p:txBody>
      </p:sp>
      <p:sp>
        <p:nvSpPr>
          <p:cNvPr id="18" name="Rechthoek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defRPr/>
            </a:pPr>
            <a:endParaRPr lang="en-US"/>
          </a:p>
        </p:txBody>
      </p:sp>
      <p:sp>
        <p:nvSpPr>
          <p:cNvPr id="19" name="Rechthoek 18"/>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defRPr/>
            </a:pPr>
            <a:endParaRPr lang="en-US"/>
          </a:p>
        </p:txBody>
      </p:sp>
      <p:sp>
        <p:nvSpPr>
          <p:cNvPr id="9" name="Rechthoek 8"/>
          <p:cNvSpPr>
            <a:spLocks noChangeArrowheads="1"/>
          </p:cNvSpPr>
          <p:nvPr/>
        </p:nvSpPr>
        <p:spPr bwMode="auto">
          <a:xfrm>
            <a:off x="149225" y="6388100"/>
            <a:ext cx="8832850" cy="309563"/>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a:defRPr/>
            </a:pPr>
            <a:endParaRPr lang="en-US"/>
          </a:p>
        </p:txBody>
      </p:sp>
      <p:sp>
        <p:nvSpPr>
          <p:cNvPr id="14" name="Tijdelijke aanduiding voor datum 13"/>
          <p:cNvSpPr>
            <a:spLocks noGrp="1"/>
          </p:cNvSpPr>
          <p:nvPr>
            <p:ph type="dt" sz="half" idx="2"/>
          </p:nvPr>
        </p:nvSpPr>
        <p:spPr>
          <a:xfrm>
            <a:off x="5791200" y="6405563"/>
            <a:ext cx="3044825" cy="365125"/>
          </a:xfrm>
          <a:prstGeom prst="rect">
            <a:avLst/>
          </a:prstGeom>
        </p:spPr>
        <p:txBody>
          <a:bodyPr vert="horz"/>
          <a:lstStyle>
            <a:lvl1pPr algn="r" eaLnBrk="1" latinLnBrk="0" hangingPunct="1">
              <a:defRPr kumimoji="0" sz="1400">
                <a:solidFill>
                  <a:srgbClr val="FFFFFF"/>
                </a:solidFill>
              </a:defRPr>
            </a:lvl1pPr>
          </a:lstStyle>
          <a:p>
            <a:pPr>
              <a:defRPr/>
            </a:pPr>
            <a:endParaRPr lang="nl-NL"/>
          </a:p>
        </p:txBody>
      </p:sp>
      <p:sp>
        <p:nvSpPr>
          <p:cNvPr id="3" name="Tijdelijke aanduiding voor voettekst 2"/>
          <p:cNvSpPr>
            <a:spLocks noGrp="1"/>
          </p:cNvSpPr>
          <p:nvPr>
            <p:ph type="ftr" sz="quarter" idx="3"/>
          </p:nvPr>
        </p:nvSpPr>
        <p:spPr>
          <a:xfrm>
            <a:off x="304800" y="6410325"/>
            <a:ext cx="3581400" cy="366713"/>
          </a:xfrm>
          <a:prstGeom prst="rect">
            <a:avLst/>
          </a:prstGeom>
        </p:spPr>
        <p:txBody>
          <a:bodyPr vert="horz"/>
          <a:lstStyle>
            <a:lvl1pPr algn="l" eaLnBrk="1" latinLnBrk="0" hangingPunct="1">
              <a:defRPr kumimoji="0" sz="1200">
                <a:solidFill>
                  <a:srgbClr val="FFFFFF"/>
                </a:solidFill>
              </a:defRPr>
            </a:lvl1pPr>
          </a:lstStyle>
          <a:p>
            <a:pPr>
              <a:defRPr/>
            </a:pPr>
            <a:endParaRPr lang="nl-NL"/>
          </a:p>
        </p:txBody>
      </p:sp>
      <p:sp>
        <p:nvSpPr>
          <p:cNvPr id="8" name="Rechthoek 7"/>
          <p:cNvSpPr>
            <a:spLocks noChangeArrowheads="1"/>
          </p:cNvSpPr>
          <p:nvPr/>
        </p:nvSpPr>
        <p:spPr bwMode="auto">
          <a:xfrm>
            <a:off x="152400" y="155575"/>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a:defRPr/>
            </a:pPr>
            <a:endParaRPr lang="en-US" dirty="0"/>
          </a:p>
        </p:txBody>
      </p:sp>
      <p:sp>
        <p:nvSpPr>
          <p:cNvPr id="10" name="Rechte verbindingslijn 9"/>
          <p:cNvSpPr>
            <a:spLocks noChangeShapeType="1"/>
          </p:cNvSpPr>
          <p:nvPr/>
        </p:nvSpPr>
        <p:spPr bwMode="auto">
          <a:xfrm>
            <a:off x="152400" y="1276350"/>
            <a:ext cx="8832850"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wrap="none" anchor="ctr"/>
          <a:lstStyle/>
          <a:p>
            <a:pPr>
              <a:defRPr/>
            </a:pPr>
            <a:endParaRPr lang="en-US"/>
          </a:p>
        </p:txBody>
      </p:sp>
      <p:sp>
        <p:nvSpPr>
          <p:cNvPr id="12" name="Ovaal 11"/>
          <p:cNvSpPr/>
          <p:nvPr/>
        </p:nvSpPr>
        <p:spPr>
          <a:xfrm>
            <a:off x="4267200" y="955675"/>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15" name="Ovaal 14"/>
          <p:cNvSpPr/>
          <p:nvPr/>
        </p:nvSpPr>
        <p:spPr>
          <a:xfrm>
            <a:off x="4362450" y="1050925"/>
            <a:ext cx="419100" cy="420688"/>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23" name="Tijdelijke aanduiding voor dianummer 22"/>
          <p:cNvSpPr>
            <a:spLocks noGrp="1"/>
          </p:cNvSpPr>
          <p:nvPr>
            <p:ph type="sldNum" sz="quarter" idx="4"/>
          </p:nvPr>
        </p:nvSpPr>
        <p:spPr>
          <a:xfrm>
            <a:off x="4343400" y="1039813"/>
            <a:ext cx="457200" cy="441325"/>
          </a:xfrm>
          <a:prstGeom prst="rect">
            <a:avLst/>
          </a:prstGeom>
        </p:spPr>
        <p:txBody>
          <a:bodyPr vert="horz" lIns="45720" rIns="45720" anchor="ctr">
            <a:normAutofit/>
          </a:bodyPr>
          <a:lstStyle>
            <a:lvl1pPr algn="ctr" eaLnBrk="1" latinLnBrk="0" hangingPunct="1">
              <a:defRPr kumimoji="0" sz="1600" smtClean="0">
                <a:solidFill>
                  <a:schemeClr val="accent3">
                    <a:shade val="75000"/>
                  </a:schemeClr>
                </a:solidFill>
              </a:defRPr>
            </a:lvl1pPr>
          </a:lstStyle>
          <a:p>
            <a:pPr>
              <a:defRPr/>
            </a:pPr>
            <a:fld id="{CE351826-D060-474B-8F65-6B420864DFD6}" type="slidenum">
              <a:rPr lang="nl-NL"/>
              <a:pPr>
                <a:defRPr/>
              </a:pPr>
              <a:t>‹#›</a:t>
            </a:fld>
            <a:endParaRPr lang="nl-NL"/>
          </a:p>
        </p:txBody>
      </p:sp>
      <p:sp>
        <p:nvSpPr>
          <p:cNvPr id="1038" name="Tijdelijke aanduiding voor titel 21"/>
          <p:cNvSpPr>
            <a:spLocks noGrp="1"/>
          </p:cNvSpPr>
          <p:nvPr>
            <p:ph type="title"/>
          </p:nvPr>
        </p:nvSpPr>
        <p:spPr bwMode="auto">
          <a:xfrm>
            <a:off x="301625" y="228600"/>
            <a:ext cx="8534400" cy="758825"/>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p>
            <a:pPr lvl="0"/>
            <a:r>
              <a:rPr lang="nl-NL" smtClean="0"/>
              <a:t>Klik om de stijl te bewerken</a:t>
            </a:r>
            <a:endParaRPr lang="en-US" smtClean="0"/>
          </a:p>
        </p:txBody>
      </p:sp>
      <p:sp>
        <p:nvSpPr>
          <p:cNvPr id="1039" name="Tijdelijke aanduiding voor tekst 12"/>
          <p:cNvSpPr>
            <a:spLocks noGrp="1"/>
          </p:cNvSpPr>
          <p:nvPr>
            <p:ph type="body" idx="1"/>
          </p:nvPr>
        </p:nvSpPr>
        <p:spPr bwMode="auto">
          <a:xfrm>
            <a:off x="301625" y="1524000"/>
            <a:ext cx="8534400" cy="45989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smtClean="0"/>
          </a:p>
        </p:txBody>
      </p:sp>
    </p:spTree>
  </p:cSld>
  <p:clrMap bg1="lt1" tx1="dk1" bg2="lt2" tx2="dk2" accent1="accent1" accent2="accent2" accent3="accent3" accent4="accent4" accent5="accent5" accent6="accent6" hlink="hlink" folHlink="folHlink"/>
  <p:sldLayoutIdLst>
    <p:sldLayoutId id="2147483699" r:id="rId1"/>
    <p:sldLayoutId id="2147483700" r:id="rId2"/>
    <p:sldLayoutId id="2147483701" r:id="rId3"/>
    <p:sldLayoutId id="2147483702" r:id="rId4"/>
    <p:sldLayoutId id="2147483703" r:id="rId5"/>
    <p:sldLayoutId id="2147483704" r:id="rId6"/>
    <p:sldLayoutId id="2147483705" r:id="rId7"/>
    <p:sldLayoutId id="2147483706" r:id="rId8"/>
    <p:sldLayoutId id="2147483707" r:id="rId9"/>
    <p:sldLayoutId id="2147483708" r:id="rId10"/>
    <p:sldLayoutId id="2147483709" r:id="rId11"/>
  </p:sldLayoutIdLst>
  <p:hf sldNum="0" hdr="0" ftr="0" dt="0"/>
  <p:txStyles>
    <p:titleStyle>
      <a:lvl1pPr algn="ctr" rtl="0" fontAlgn="base">
        <a:spcBef>
          <a:spcPct val="0"/>
        </a:spcBef>
        <a:spcAft>
          <a:spcPct val="0"/>
        </a:spcAft>
        <a:defRPr sz="3300" kern="1200">
          <a:solidFill>
            <a:srgbClr val="7B9899"/>
          </a:solidFill>
          <a:latin typeface="+mj-lt"/>
          <a:ea typeface="+mj-ea"/>
          <a:cs typeface="+mj-cs"/>
        </a:defRPr>
      </a:lvl1pPr>
      <a:lvl2pPr algn="ctr" rtl="0" fontAlgn="base">
        <a:spcBef>
          <a:spcPct val="0"/>
        </a:spcBef>
        <a:spcAft>
          <a:spcPct val="0"/>
        </a:spcAft>
        <a:defRPr sz="3300">
          <a:solidFill>
            <a:srgbClr val="7B9899"/>
          </a:solidFill>
          <a:latin typeface="Georgia" pitchFamily="18" charset="0"/>
        </a:defRPr>
      </a:lvl2pPr>
      <a:lvl3pPr algn="ctr" rtl="0" fontAlgn="base">
        <a:spcBef>
          <a:spcPct val="0"/>
        </a:spcBef>
        <a:spcAft>
          <a:spcPct val="0"/>
        </a:spcAft>
        <a:defRPr sz="3300">
          <a:solidFill>
            <a:srgbClr val="7B9899"/>
          </a:solidFill>
          <a:latin typeface="Georgia" pitchFamily="18" charset="0"/>
        </a:defRPr>
      </a:lvl3pPr>
      <a:lvl4pPr algn="ctr" rtl="0" fontAlgn="base">
        <a:spcBef>
          <a:spcPct val="0"/>
        </a:spcBef>
        <a:spcAft>
          <a:spcPct val="0"/>
        </a:spcAft>
        <a:defRPr sz="3300">
          <a:solidFill>
            <a:srgbClr val="7B9899"/>
          </a:solidFill>
          <a:latin typeface="Georgia" pitchFamily="18" charset="0"/>
        </a:defRPr>
      </a:lvl4pPr>
      <a:lvl5pPr algn="ctr" rtl="0" fontAlgn="base">
        <a:spcBef>
          <a:spcPct val="0"/>
        </a:spcBef>
        <a:spcAft>
          <a:spcPct val="0"/>
        </a:spcAft>
        <a:defRPr sz="3300">
          <a:solidFill>
            <a:srgbClr val="7B9899"/>
          </a:solidFill>
          <a:latin typeface="Georgia" pitchFamily="18" charset="0"/>
        </a:defRPr>
      </a:lvl5pPr>
      <a:lvl6pPr marL="457200" algn="ctr" rtl="0" fontAlgn="base">
        <a:spcBef>
          <a:spcPct val="0"/>
        </a:spcBef>
        <a:spcAft>
          <a:spcPct val="0"/>
        </a:spcAft>
        <a:defRPr sz="3300">
          <a:solidFill>
            <a:srgbClr val="7B9899"/>
          </a:solidFill>
          <a:latin typeface="Georgia" pitchFamily="18" charset="0"/>
        </a:defRPr>
      </a:lvl6pPr>
      <a:lvl7pPr marL="914400" algn="ctr" rtl="0" fontAlgn="base">
        <a:spcBef>
          <a:spcPct val="0"/>
        </a:spcBef>
        <a:spcAft>
          <a:spcPct val="0"/>
        </a:spcAft>
        <a:defRPr sz="3300">
          <a:solidFill>
            <a:srgbClr val="7B9899"/>
          </a:solidFill>
          <a:latin typeface="Georgia" pitchFamily="18" charset="0"/>
        </a:defRPr>
      </a:lvl7pPr>
      <a:lvl8pPr marL="1371600" algn="ctr" rtl="0" fontAlgn="base">
        <a:spcBef>
          <a:spcPct val="0"/>
        </a:spcBef>
        <a:spcAft>
          <a:spcPct val="0"/>
        </a:spcAft>
        <a:defRPr sz="3300">
          <a:solidFill>
            <a:srgbClr val="7B9899"/>
          </a:solidFill>
          <a:latin typeface="Georgia" pitchFamily="18" charset="0"/>
        </a:defRPr>
      </a:lvl8pPr>
      <a:lvl9pPr marL="1828800" algn="ctr" rtl="0" fontAlgn="base">
        <a:spcBef>
          <a:spcPct val="0"/>
        </a:spcBef>
        <a:spcAft>
          <a:spcPct val="0"/>
        </a:spcAft>
        <a:defRPr sz="3300">
          <a:solidFill>
            <a:srgbClr val="7B9899"/>
          </a:solidFill>
          <a:latin typeface="Georgia" pitchFamily="18" charset="0"/>
        </a:defRPr>
      </a:lvl9pPr>
    </p:titleStyle>
    <p:bodyStyle>
      <a:lvl1pPr marL="273050" indent="-273050" algn="l" rtl="0" fontAlgn="base">
        <a:spcBef>
          <a:spcPct val="20000"/>
        </a:spcBef>
        <a:spcAft>
          <a:spcPct val="0"/>
        </a:spcAft>
        <a:buClr>
          <a:schemeClr val="accent1"/>
        </a:buClr>
        <a:buSzPct val="85000"/>
        <a:buFont typeface="Wingdings 2" pitchFamily="18" charset="2"/>
        <a:buChar char=""/>
        <a:defRPr sz="2700" kern="1200">
          <a:solidFill>
            <a:schemeClr val="tx1"/>
          </a:solidFill>
          <a:latin typeface="+mn-lt"/>
          <a:ea typeface="+mn-ea"/>
          <a:cs typeface="+mn-cs"/>
        </a:defRPr>
      </a:lvl1pPr>
      <a:lvl2pPr marL="547688" indent="-273050" algn="l" rtl="0" fontAlgn="base">
        <a:spcBef>
          <a:spcPct val="20000"/>
        </a:spcBef>
        <a:spcAft>
          <a:spcPct val="0"/>
        </a:spcAft>
        <a:buClr>
          <a:schemeClr val="accent2"/>
        </a:buClr>
        <a:buSzPct val="70000"/>
        <a:buFont typeface="Wingdings" pitchFamily="2" charset="2"/>
        <a:buChar char=""/>
        <a:defRPr sz="2200" kern="1200">
          <a:solidFill>
            <a:schemeClr val="tx2"/>
          </a:solidFill>
          <a:latin typeface="+mn-lt"/>
          <a:ea typeface="+mn-ea"/>
          <a:cs typeface="+mn-cs"/>
        </a:defRPr>
      </a:lvl2pPr>
      <a:lvl3pPr marL="822325" indent="-228600" algn="l" rtl="0" fontAlgn="base">
        <a:spcBef>
          <a:spcPct val="20000"/>
        </a:spcBef>
        <a:spcAft>
          <a:spcPct val="0"/>
        </a:spcAft>
        <a:buClr>
          <a:srgbClr val="8CADAE"/>
        </a:buClr>
        <a:buSzPct val="75000"/>
        <a:buFont typeface="Wingdings 2" pitchFamily="18" charset="2"/>
        <a:buChar char=""/>
        <a:defRPr sz="2000" kern="1200">
          <a:solidFill>
            <a:schemeClr val="tx1"/>
          </a:solidFill>
          <a:latin typeface="+mn-lt"/>
          <a:ea typeface="+mn-ea"/>
          <a:cs typeface="+mn-cs"/>
        </a:defRPr>
      </a:lvl3pPr>
      <a:lvl4pPr marL="1096963" indent="-228600" algn="l" rtl="0" fontAlgn="base">
        <a:spcBef>
          <a:spcPct val="20000"/>
        </a:spcBef>
        <a:spcAft>
          <a:spcPct val="0"/>
        </a:spcAft>
        <a:buClr>
          <a:srgbClr val="8C7B70"/>
        </a:buClr>
        <a:buSzPct val="70000"/>
        <a:buFont typeface="Wingdings" pitchFamily="2" charset="2"/>
        <a:buChar char=""/>
        <a:defRPr sz="2000" kern="1200">
          <a:solidFill>
            <a:schemeClr val="tx2"/>
          </a:solidFill>
          <a:latin typeface="+mn-lt"/>
          <a:ea typeface="+mn-ea"/>
          <a:cs typeface="+mn-cs"/>
        </a:defRPr>
      </a:lvl4pPr>
      <a:lvl5pPr marL="1371600" indent="-228600" algn="l" rtl="0" fontAlgn="base">
        <a:spcBef>
          <a:spcPct val="20000"/>
        </a:spcBef>
        <a:spcAft>
          <a:spcPct val="0"/>
        </a:spcAft>
        <a:buClr>
          <a:srgbClr val="8FB08C"/>
        </a:buClr>
        <a:buChar char="•"/>
        <a:defRPr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2.xml"/><Relationship Id="rId4" Type="http://schemas.openxmlformats.org/officeDocument/2006/relationships/image" Target="../media/image15.jpeg"/></Relationships>
</file>

<file path=ppt/slides/_rels/slide12.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3.xml"/><Relationship Id="rId1" Type="http://schemas.openxmlformats.org/officeDocument/2006/relationships/slideLayout" Target="../slideLayouts/slideLayout7.xml"/><Relationship Id="rId5" Type="http://schemas.openxmlformats.org/officeDocument/2006/relationships/image" Target="../media/image13.jpeg"/><Relationship Id="rId4" Type="http://schemas.openxmlformats.org/officeDocument/2006/relationships/image" Target="../media/image14.jpe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7.xml"/><Relationship Id="rId1" Type="http://schemas.openxmlformats.org/officeDocument/2006/relationships/slideLayout" Target="../slideLayouts/slideLayout7.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8.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8.xml"/><Relationship Id="rId1" Type="http://schemas.openxmlformats.org/officeDocument/2006/relationships/slideLayout" Target="../slideLayouts/slideLayout7.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7.jpeg"/><Relationship Id="rId7" Type="http://schemas.openxmlformats.org/officeDocument/2006/relationships/image" Target="../media/image20.jpeg"/><Relationship Id="rId2" Type="http://schemas.openxmlformats.org/officeDocument/2006/relationships/notesSlide" Target="../notesSlides/notesSlide11.xml"/><Relationship Id="rId1" Type="http://schemas.openxmlformats.org/officeDocument/2006/relationships/slideLayout" Target="../slideLayouts/slideLayout5.xml"/><Relationship Id="rId6" Type="http://schemas.openxmlformats.org/officeDocument/2006/relationships/hyperlink" Target="http://www.google.be/url?sa=i&amp;rct=j&amp;q=&amp;esrc=s&amp;frm=1&amp;source=images&amp;cd=&amp;cad=rja&amp;docid=0YwLMwPPss9qvM&amp;tbnid=NabPMD-zfha6MM:&amp;ved=0CAUQjRw&amp;url=http://www.communicatiehuis.be/tondelier-komt-naar-buiten-naar-aanleiding-van-track/&amp;ei=o20zUe__IaLC0QXc6oG4CA&amp;bvm=bv.43148975,d.d2k&amp;psig=AFQjCNFzMdOiQNJtaVzVRw7RL6goIksVDQ&amp;ust=1362411261660044" TargetMode="External"/><Relationship Id="rId5" Type="http://schemas.openxmlformats.org/officeDocument/2006/relationships/image" Target="../media/image19.jpeg"/><Relationship Id="rId4" Type="http://schemas.openxmlformats.org/officeDocument/2006/relationships/image" Target="../media/image18.jpeg"/></Relationships>
</file>

<file path=ppt/slides/_rels/slide22.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12.xml"/><Relationship Id="rId1" Type="http://schemas.openxmlformats.org/officeDocument/2006/relationships/slideLayout" Target="../slideLayouts/slideLayout5.xml"/><Relationship Id="rId4" Type="http://schemas.openxmlformats.org/officeDocument/2006/relationships/image" Target="../media/image22.jpeg"/></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14.xml"/><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16.xml"/><Relationship Id="rId1" Type="http://schemas.openxmlformats.org/officeDocument/2006/relationships/slideLayout" Target="../slideLayouts/slideLayout5.xml"/><Relationship Id="rId4" Type="http://schemas.openxmlformats.org/officeDocument/2006/relationships/image" Target="../media/image26.jpe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hyperlink" Target="http://visit.antwerpen.be/" TargetMode="Externa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slideLayout" Target="../slideLayouts/slideLayout6.xml"/><Relationship Id="rId5" Type="http://schemas.openxmlformats.org/officeDocument/2006/relationships/image" Target="../media/image36.png"/><Relationship Id="rId4" Type="http://schemas.openxmlformats.org/officeDocument/2006/relationships/image" Target="../media/image35.png"/></Relationships>
</file>

<file path=ppt/slides/_rels/slide35.xml.rels><?xml version="1.0" encoding="UTF-8" standalone="yes"?>
<Relationships xmlns="http://schemas.openxmlformats.org/package/2006/relationships"><Relationship Id="rId3" Type="http://schemas.openxmlformats.org/officeDocument/2006/relationships/image" Target="../media/image38.png"/><Relationship Id="rId7" Type="http://schemas.openxmlformats.org/officeDocument/2006/relationships/image" Target="../media/image42.jpeg"/><Relationship Id="rId2" Type="http://schemas.openxmlformats.org/officeDocument/2006/relationships/image" Target="../media/image37.png"/><Relationship Id="rId1" Type="http://schemas.openxmlformats.org/officeDocument/2006/relationships/slideLayout" Target="../slideLayouts/slideLayout6.xml"/><Relationship Id="rId6" Type="http://schemas.openxmlformats.org/officeDocument/2006/relationships/image" Target="../media/image41.png"/><Relationship Id="rId5" Type="http://schemas.openxmlformats.org/officeDocument/2006/relationships/image" Target="../media/image40.png"/><Relationship Id="rId4" Type="http://schemas.openxmlformats.org/officeDocument/2006/relationships/image" Target="../media/image39.png"/></Relationships>
</file>

<file path=ppt/slides/_rels/slide36.xml.rels><?xml version="1.0" encoding="UTF-8" standalone="yes"?>
<Relationships xmlns="http://schemas.openxmlformats.org/package/2006/relationships"><Relationship Id="rId3" Type="http://schemas.openxmlformats.org/officeDocument/2006/relationships/image" Target="../media/image44.jpeg"/><Relationship Id="rId2" Type="http://schemas.openxmlformats.org/officeDocument/2006/relationships/image" Target="../media/image43.jpe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image" Target="../media/image45.jpeg"/><Relationship Id="rId1" Type="http://schemas.openxmlformats.org/officeDocument/2006/relationships/slideLayout" Target="../slideLayouts/slideLayout2.xml"/><Relationship Id="rId5" Type="http://schemas.openxmlformats.org/officeDocument/2006/relationships/image" Target="../media/image48.jpeg"/><Relationship Id="rId4" Type="http://schemas.openxmlformats.org/officeDocument/2006/relationships/image" Target="../media/image47.png"/></Relationships>
</file>

<file path=ppt/slides/_rels/slide38.xml.rels><?xml version="1.0" encoding="UTF-8" standalone="yes"?>
<Relationships xmlns="http://schemas.openxmlformats.org/package/2006/relationships"><Relationship Id="rId3" Type="http://schemas.openxmlformats.org/officeDocument/2006/relationships/image" Target="../media/image50.jpeg"/><Relationship Id="rId2" Type="http://schemas.openxmlformats.org/officeDocument/2006/relationships/image" Target="../media/image49.jpe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52.jpeg"/><Relationship Id="rId2" Type="http://schemas.openxmlformats.org/officeDocument/2006/relationships/image" Target="../media/image51.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image" Target="../media/image5.emf"/></Relationships>
</file>

<file path=ppt/slides/_rels/slide40.xml.rels><?xml version="1.0" encoding="UTF-8" standalone="yes"?>
<Relationships xmlns="http://schemas.openxmlformats.org/package/2006/relationships"><Relationship Id="rId3" Type="http://schemas.openxmlformats.org/officeDocument/2006/relationships/image" Target="../media/image54.jpeg"/><Relationship Id="rId2" Type="http://schemas.openxmlformats.org/officeDocument/2006/relationships/image" Target="../media/image53.jpeg"/><Relationship Id="rId1" Type="http://schemas.openxmlformats.org/officeDocument/2006/relationships/slideLayout" Target="../slideLayouts/slideLayout2.xml"/><Relationship Id="rId4" Type="http://schemas.openxmlformats.org/officeDocument/2006/relationships/image" Target="../media/image55.jpeg"/></Relationships>
</file>

<file path=ppt/slides/_rels/slide41.xml.rels><?xml version="1.0" encoding="UTF-8" standalone="yes"?>
<Relationships xmlns="http://schemas.openxmlformats.org/package/2006/relationships"><Relationship Id="rId2" Type="http://schemas.openxmlformats.org/officeDocument/2006/relationships/image" Target="../media/image56.png"/><Relationship Id="rId1" Type="http://schemas.openxmlformats.org/officeDocument/2006/relationships/slideLayout" Target="../slideLayouts/slideLayout3.xml"/></Relationships>
</file>

<file path=ppt/slides/_rels/slide42.xml.rels><?xml version="1.0" encoding="UTF-8" standalone="yes"?>
<Relationships xmlns="http://schemas.openxmlformats.org/package/2006/relationships"><Relationship Id="rId3" Type="http://schemas.openxmlformats.org/officeDocument/2006/relationships/image" Target="../media/image58.png"/><Relationship Id="rId7" Type="http://schemas.openxmlformats.org/officeDocument/2006/relationships/image" Target="../media/image62.png"/><Relationship Id="rId2" Type="http://schemas.openxmlformats.org/officeDocument/2006/relationships/image" Target="../media/image57.png"/><Relationship Id="rId1" Type="http://schemas.openxmlformats.org/officeDocument/2006/relationships/slideLayout" Target="../slideLayouts/slideLayout8.xml"/><Relationship Id="rId6" Type="http://schemas.openxmlformats.org/officeDocument/2006/relationships/image" Target="../media/image61.png"/><Relationship Id="rId5" Type="http://schemas.openxmlformats.org/officeDocument/2006/relationships/image" Target="../media/image60.png"/><Relationship Id="rId4" Type="http://schemas.openxmlformats.org/officeDocument/2006/relationships/image" Target="../media/image59.png"/></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image" Target="../media/image63.jpe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6.xml"/><Relationship Id="rId4" Type="http://schemas.openxmlformats.org/officeDocument/2006/relationships/hyperlink" Target="http://www.youtube.com/watch?v=o8Xl-m6nVDk" TargetMode="External"/></Relationships>
</file>

<file path=ppt/slides/_rels/slide7.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xml"/><Relationship Id="rId1" Type="http://schemas.openxmlformats.org/officeDocument/2006/relationships/slideLayout" Target="../slideLayouts/slideLayout8.xml"/><Relationship Id="rId5" Type="http://schemas.openxmlformats.org/officeDocument/2006/relationships/image" Target="../media/image10.jpeg"/><Relationship Id="rId4" Type="http://schemas.openxmlformats.org/officeDocument/2006/relationships/image" Target="../media/image9.jpeg"/></Relationships>
</file>

<file path=ppt/slides/_rels/slide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xml"/><Relationship Id="rId1" Type="http://schemas.openxmlformats.org/officeDocument/2006/relationships/slideLayout" Target="../slideLayouts/slideLayout8.xml"/><Relationship Id="rId5" Type="http://schemas.openxmlformats.org/officeDocument/2006/relationships/image" Target="../media/image12.jpeg"/><Relationship Id="rId4" Type="http://schemas.openxmlformats.org/officeDocument/2006/relationships/hyperlink" Target="https://www.google.be/url?sa=i&amp;rct=j&amp;q=&amp;esrc=s&amp;frm=1&amp;source=images&amp;cd=&amp;docid=MTFIWrTVag2msM&amp;tbnid=iPEy6aV96MH2pM:&amp;ved=0CAUQjRw&amp;url=https://www.smore.com/c61v-vooruit-met-de-dampoort&amp;ei=NFkzUeXcLrCo0AXh2YH4Bg&amp;psig=AFQjCNGPijKygSqa4wnRs-y5HQikel1AMA&amp;ust=1362406039816064" TargetMode="Externa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el 1"/>
          <p:cNvSpPr>
            <a:spLocks noGrp="1"/>
          </p:cNvSpPr>
          <p:nvPr>
            <p:ph type="ctrTitle"/>
          </p:nvPr>
        </p:nvSpPr>
        <p:spPr>
          <a:xfrm>
            <a:off x="468313" y="3501008"/>
            <a:ext cx="8207375" cy="2160240"/>
          </a:xfrm>
        </p:spPr>
        <p:txBody>
          <a:bodyPr/>
          <a:lstStyle/>
          <a:p>
            <a:r>
              <a:rPr lang="nl-BE" dirty="0" smtClean="0">
                <a:solidFill>
                  <a:schemeClr val="bg1"/>
                </a:solidFill>
                <a:latin typeface="Calibri" pitchFamily="34" charset="0"/>
              </a:rPr>
              <a:t>GENTRIFICATION </a:t>
            </a:r>
            <a:br>
              <a:rPr lang="nl-BE" dirty="0" smtClean="0">
                <a:solidFill>
                  <a:schemeClr val="bg1"/>
                </a:solidFill>
                <a:latin typeface="Calibri" pitchFamily="34" charset="0"/>
              </a:rPr>
            </a:br>
            <a:r>
              <a:rPr lang="nl-BE" dirty="0" smtClean="0">
                <a:solidFill>
                  <a:schemeClr val="bg1"/>
                </a:solidFill>
                <a:latin typeface="Calibri" pitchFamily="34" charset="0"/>
              </a:rPr>
              <a:t>AS A STRATEGY OF CITY RENEWAL ?</a:t>
            </a:r>
            <a:br>
              <a:rPr lang="nl-BE" dirty="0" smtClean="0">
                <a:solidFill>
                  <a:schemeClr val="bg1"/>
                </a:solidFill>
                <a:latin typeface="Calibri" pitchFamily="34" charset="0"/>
              </a:rPr>
            </a:br>
            <a:r>
              <a:rPr lang="nl-BE" dirty="0" smtClean="0">
                <a:solidFill>
                  <a:schemeClr val="bg1"/>
                </a:solidFill>
                <a:latin typeface="Calibri" pitchFamily="34" charset="0"/>
              </a:rPr>
              <a:t>The case of city </a:t>
            </a:r>
            <a:r>
              <a:rPr lang="nl-BE" dirty="0" err="1" smtClean="0">
                <a:solidFill>
                  <a:schemeClr val="bg1"/>
                </a:solidFill>
                <a:latin typeface="Calibri" pitchFamily="34" charset="0"/>
              </a:rPr>
              <a:t>renewal</a:t>
            </a:r>
            <a:r>
              <a:rPr lang="nl-BE" dirty="0" smtClean="0">
                <a:solidFill>
                  <a:schemeClr val="bg1"/>
                </a:solidFill>
                <a:latin typeface="Calibri" pitchFamily="34" charset="0"/>
              </a:rPr>
              <a:t> in </a:t>
            </a:r>
            <a:r>
              <a:rPr lang="nl-BE" dirty="0" err="1" smtClean="0">
                <a:solidFill>
                  <a:schemeClr val="bg1"/>
                </a:solidFill>
                <a:latin typeface="Calibri" pitchFamily="34" charset="0"/>
              </a:rPr>
              <a:t>Ghent</a:t>
            </a:r>
            <a:r>
              <a:rPr lang="nl-BE" dirty="0" smtClean="0">
                <a:solidFill>
                  <a:schemeClr val="bg1"/>
                </a:solidFill>
                <a:latin typeface="Calibri" pitchFamily="34" charset="0"/>
              </a:rPr>
              <a:t> (B)</a:t>
            </a:r>
            <a:endParaRPr lang="nl-NL" dirty="0" smtClean="0">
              <a:solidFill>
                <a:schemeClr val="bg1"/>
              </a:solidFill>
              <a:latin typeface="Calibri" pitchFamily="34" charset="0"/>
            </a:endParaRPr>
          </a:p>
        </p:txBody>
      </p:sp>
      <p:sp>
        <p:nvSpPr>
          <p:cNvPr id="13315" name="Text Box 3"/>
          <p:cNvSpPr txBox="1">
            <a:spLocks noChangeArrowheads="1"/>
          </p:cNvSpPr>
          <p:nvPr/>
        </p:nvSpPr>
        <p:spPr bwMode="auto">
          <a:xfrm>
            <a:off x="323528" y="5805264"/>
            <a:ext cx="8558212" cy="784830"/>
          </a:xfrm>
          <a:prstGeom prst="rect">
            <a:avLst/>
          </a:prstGeom>
          <a:noFill/>
          <a:ln w="9525">
            <a:noFill/>
            <a:miter lim="800000"/>
            <a:headEnd/>
            <a:tailEnd/>
          </a:ln>
        </p:spPr>
        <p:txBody>
          <a:bodyPr wrap="square">
            <a:spAutoFit/>
          </a:bodyPr>
          <a:lstStyle/>
          <a:p>
            <a:pPr algn="ctr">
              <a:spcBef>
                <a:spcPct val="50000"/>
              </a:spcBef>
            </a:pPr>
            <a:r>
              <a:rPr lang="nl-BE" dirty="0" smtClean="0"/>
              <a:t>Bart </a:t>
            </a:r>
            <a:r>
              <a:rPr lang="nl-BE" dirty="0"/>
              <a:t>Van </a:t>
            </a:r>
            <a:r>
              <a:rPr lang="nl-BE" dirty="0" err="1" smtClean="0"/>
              <a:t>Bouchaute</a:t>
            </a:r>
            <a:endParaRPr lang="nl-BE" dirty="0" smtClean="0"/>
          </a:p>
          <a:p>
            <a:pPr algn="ctr">
              <a:spcBef>
                <a:spcPct val="50000"/>
              </a:spcBef>
            </a:pPr>
            <a:r>
              <a:rPr lang="nl-BE" dirty="0" smtClean="0"/>
              <a:t>International Week Helsinki (FI) </a:t>
            </a:r>
            <a:r>
              <a:rPr lang="nl-BE" dirty="0" err="1" smtClean="0"/>
              <a:t>March</a:t>
            </a:r>
            <a:r>
              <a:rPr lang="nl-BE" dirty="0" smtClean="0"/>
              <a:t> 17 2016</a:t>
            </a:r>
            <a:endParaRPr lang="nl-NL"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Grp="1" noChangeArrowheads="1"/>
          </p:cNvSpPr>
          <p:nvPr>
            <p:ph type="title"/>
          </p:nvPr>
        </p:nvSpPr>
        <p:spPr/>
        <p:txBody>
          <a:bodyPr/>
          <a:lstStyle/>
          <a:p>
            <a:r>
              <a:rPr lang="nl-NL" sz="3600"/>
              <a:t>Example: Oxygen for the Brugse Poort</a:t>
            </a:r>
            <a:endParaRPr lang="nl-NL"/>
          </a:p>
        </p:txBody>
      </p:sp>
      <p:sp>
        <p:nvSpPr>
          <p:cNvPr id="51203" name="Rectangle 3"/>
          <p:cNvSpPr>
            <a:spLocks noGrp="1" noChangeArrowheads="1"/>
          </p:cNvSpPr>
          <p:nvPr>
            <p:ph type="body" idx="1"/>
          </p:nvPr>
        </p:nvSpPr>
        <p:spPr/>
        <p:txBody>
          <a:bodyPr/>
          <a:lstStyle/>
          <a:p>
            <a:pPr>
              <a:buFontTx/>
              <a:buNone/>
            </a:pPr>
            <a:r>
              <a:rPr lang="nl-NL" sz="2800" dirty="0" err="1"/>
              <a:t>Situation</a:t>
            </a:r>
            <a:endParaRPr lang="nl-NL" dirty="0"/>
          </a:p>
          <a:p>
            <a:r>
              <a:rPr lang="nl-NL" sz="2800" dirty="0" err="1"/>
              <a:t>Neighbourhood</a:t>
            </a:r>
            <a:r>
              <a:rPr lang="nl-NL" sz="2800" dirty="0"/>
              <a:t> in </a:t>
            </a:r>
            <a:r>
              <a:rPr lang="nl-NL" sz="2800" dirty="0" err="1"/>
              <a:t>decline</a:t>
            </a:r>
            <a:r>
              <a:rPr lang="nl-NL" sz="2800" dirty="0"/>
              <a:t> </a:t>
            </a:r>
            <a:r>
              <a:rPr lang="nl-NL" sz="2800" dirty="0" err="1"/>
              <a:t>with</a:t>
            </a:r>
            <a:r>
              <a:rPr lang="nl-NL" sz="2800" dirty="0"/>
              <a:t> high </a:t>
            </a:r>
            <a:r>
              <a:rPr lang="nl-NL" sz="2800" dirty="0" err="1"/>
              <a:t>density</a:t>
            </a:r>
            <a:r>
              <a:rPr lang="nl-NL" sz="2800" dirty="0"/>
              <a:t>, </a:t>
            </a:r>
            <a:r>
              <a:rPr lang="nl-NL" sz="2800" dirty="0" err="1"/>
              <a:t>poor</a:t>
            </a:r>
            <a:r>
              <a:rPr lang="nl-NL" sz="2800" dirty="0"/>
              <a:t> </a:t>
            </a:r>
            <a:r>
              <a:rPr lang="nl-NL" sz="2800" dirty="0" err="1"/>
              <a:t>quality</a:t>
            </a:r>
            <a:r>
              <a:rPr lang="nl-NL" sz="2800" dirty="0"/>
              <a:t> </a:t>
            </a:r>
            <a:r>
              <a:rPr lang="nl-NL" sz="2800" dirty="0" err="1"/>
              <a:t>housing</a:t>
            </a:r>
            <a:r>
              <a:rPr lang="nl-NL" sz="2800" dirty="0"/>
              <a:t>, </a:t>
            </a:r>
            <a:r>
              <a:rPr lang="nl-NL" sz="2800" dirty="0" err="1"/>
              <a:t>no</a:t>
            </a:r>
            <a:r>
              <a:rPr lang="nl-NL" sz="2800" dirty="0"/>
              <a:t> open </a:t>
            </a:r>
            <a:r>
              <a:rPr lang="nl-NL" sz="2800" dirty="0" err="1"/>
              <a:t>spaces</a:t>
            </a:r>
            <a:r>
              <a:rPr lang="nl-NL" sz="2800" dirty="0"/>
              <a:t>,...</a:t>
            </a:r>
          </a:p>
          <a:p>
            <a:pPr>
              <a:buFontTx/>
              <a:buNone/>
            </a:pPr>
            <a:r>
              <a:rPr lang="nl-NL" sz="2800" dirty="0" err="1"/>
              <a:t>Objective</a:t>
            </a:r>
            <a:endParaRPr lang="nl-NL" sz="2800" dirty="0"/>
          </a:p>
          <a:p>
            <a:r>
              <a:rPr lang="nl-NL" sz="2800" dirty="0" err="1"/>
              <a:t>Integral</a:t>
            </a:r>
            <a:r>
              <a:rPr lang="nl-NL" sz="2800" dirty="0"/>
              <a:t> project </a:t>
            </a:r>
          </a:p>
          <a:p>
            <a:r>
              <a:rPr lang="nl-NL" sz="2800" dirty="0" smtClean="0"/>
              <a:t>Upgrading </a:t>
            </a:r>
            <a:r>
              <a:rPr lang="nl-NL" sz="2800" dirty="0" err="1"/>
              <a:t>spatial</a:t>
            </a:r>
            <a:r>
              <a:rPr lang="nl-NL" sz="2800" dirty="0"/>
              <a:t>, </a:t>
            </a:r>
            <a:r>
              <a:rPr lang="nl-NL" sz="2800" dirty="0" err="1"/>
              <a:t>functional</a:t>
            </a:r>
            <a:r>
              <a:rPr lang="nl-NL" sz="2800" dirty="0"/>
              <a:t> &amp; </a:t>
            </a:r>
            <a:r>
              <a:rPr lang="nl-NL" sz="2800" dirty="0" err="1"/>
              <a:t>social</a:t>
            </a:r>
            <a:r>
              <a:rPr lang="nl-NL" sz="2800" dirty="0"/>
              <a:t> mix</a:t>
            </a:r>
          </a:p>
          <a:p>
            <a:pPr>
              <a:buFontTx/>
              <a:buNone/>
            </a:pPr>
            <a:endParaRPr lang="nl-NL" sz="2800"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www.thuisindestad.be/74449.img?width=320&amp;height=275"/>
          <p:cNvPicPr>
            <a:picLocks noChangeAspect="1" noChangeArrowheads="1"/>
          </p:cNvPicPr>
          <p:nvPr/>
        </p:nvPicPr>
        <p:blipFill>
          <a:blip r:embed="rId2" cstate="print"/>
          <a:srcRect/>
          <a:stretch>
            <a:fillRect/>
          </a:stretch>
        </p:blipFill>
        <p:spPr bwMode="auto">
          <a:xfrm>
            <a:off x="4714876" y="2857496"/>
            <a:ext cx="4167195" cy="3125398"/>
          </a:xfrm>
          <a:prstGeom prst="rect">
            <a:avLst/>
          </a:prstGeom>
          <a:noFill/>
        </p:spPr>
      </p:pic>
      <p:pic>
        <p:nvPicPr>
          <p:cNvPr id="1028" name="Picture 4" descr="http://gent-door-de-jaren.be/Welkom/html/Foto/tuurdd_2005.jpg"/>
          <p:cNvPicPr>
            <a:picLocks noChangeAspect="1" noChangeArrowheads="1"/>
          </p:cNvPicPr>
          <p:nvPr/>
        </p:nvPicPr>
        <p:blipFill>
          <a:blip r:embed="rId3" cstate="print"/>
          <a:srcRect/>
          <a:stretch>
            <a:fillRect/>
          </a:stretch>
        </p:blipFill>
        <p:spPr bwMode="auto">
          <a:xfrm>
            <a:off x="285720" y="2786058"/>
            <a:ext cx="4286246" cy="3214685"/>
          </a:xfrm>
          <a:prstGeom prst="rect">
            <a:avLst/>
          </a:prstGeom>
          <a:noFill/>
        </p:spPr>
      </p:pic>
      <p:pic>
        <p:nvPicPr>
          <p:cNvPr id="1030" name="Picture 6" descr="http://www.socialisme.be/upload/image/2011/10/7poort.jpg"/>
          <p:cNvPicPr>
            <a:picLocks noChangeAspect="1" noChangeArrowheads="1"/>
          </p:cNvPicPr>
          <p:nvPr/>
        </p:nvPicPr>
        <p:blipFill>
          <a:blip r:embed="rId4" cstate="print"/>
          <a:srcRect/>
          <a:stretch>
            <a:fillRect/>
          </a:stretch>
        </p:blipFill>
        <p:spPr bwMode="auto">
          <a:xfrm>
            <a:off x="3188220" y="1482314"/>
            <a:ext cx="2883978" cy="1946685"/>
          </a:xfrm>
          <a:prstGeom prst="rect">
            <a:avLst/>
          </a:prstGeom>
          <a:noFill/>
        </p:spPr>
      </p:pic>
      <p:sp>
        <p:nvSpPr>
          <p:cNvPr id="9" name="Titel 8"/>
          <p:cNvSpPr>
            <a:spLocks noGrp="1"/>
          </p:cNvSpPr>
          <p:nvPr>
            <p:ph type="title"/>
          </p:nvPr>
        </p:nvSpPr>
        <p:spPr>
          <a:xfrm>
            <a:off x="301625" y="428603"/>
            <a:ext cx="8534400" cy="714381"/>
          </a:xfrm>
        </p:spPr>
        <p:txBody>
          <a:bodyPr/>
          <a:lstStyle/>
          <a:p>
            <a:r>
              <a:rPr lang="nl-BE" sz="3200" i="1" dirty="0" smtClean="0"/>
              <a:t/>
            </a:r>
            <a:br>
              <a:rPr lang="nl-BE" sz="3200" i="1" dirty="0" smtClean="0"/>
            </a:br>
            <a:r>
              <a:rPr lang="nl-BE" sz="2800" i="1" dirty="0" smtClean="0"/>
              <a:t>City </a:t>
            </a:r>
            <a:r>
              <a:rPr lang="nl-BE" sz="2800" i="1" dirty="0" err="1" smtClean="0"/>
              <a:t>renewal</a:t>
            </a:r>
            <a:r>
              <a:rPr lang="nl-BE" sz="2800" i="1" dirty="0" smtClean="0"/>
              <a:t> in the 19th </a:t>
            </a:r>
            <a:r>
              <a:rPr lang="nl-BE" sz="2800" i="1" dirty="0" err="1" smtClean="0"/>
              <a:t>century</a:t>
            </a:r>
            <a:r>
              <a:rPr lang="nl-BE" sz="2800" i="1" dirty="0" smtClean="0"/>
              <a:t> belt:</a:t>
            </a:r>
            <a:br>
              <a:rPr lang="nl-BE" sz="2800" i="1" dirty="0" smtClean="0"/>
            </a:br>
            <a:r>
              <a:rPr lang="nl-BE" sz="2800" i="1" dirty="0" err="1" smtClean="0"/>
              <a:t>Oxygen</a:t>
            </a:r>
            <a:r>
              <a:rPr lang="nl-BE" sz="2800" i="1" dirty="0" smtClean="0"/>
              <a:t> </a:t>
            </a:r>
            <a:r>
              <a:rPr lang="nl-BE" sz="2800" i="1" dirty="0" err="1" smtClean="0"/>
              <a:t>for</a:t>
            </a:r>
            <a:r>
              <a:rPr lang="nl-BE" sz="2800" i="1" dirty="0" smtClean="0"/>
              <a:t> the Brugse Poort</a:t>
            </a:r>
            <a:endParaRPr lang="nl-BE" sz="3200" i="1"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atum 1"/>
          <p:cNvSpPr>
            <a:spLocks noGrp="1"/>
          </p:cNvSpPr>
          <p:nvPr>
            <p:ph type="dt" sz="half" idx="10"/>
          </p:nvPr>
        </p:nvSpPr>
        <p:spPr/>
        <p:txBody>
          <a:bodyPr/>
          <a:lstStyle/>
          <a:p>
            <a:fld id="{1A2F53C2-7FDC-4C10-9783-7F6793281990}" type="datetime1">
              <a:rPr lang="nl-BE" smtClean="0"/>
              <a:pPr/>
              <a:t>7/03/2016</a:t>
            </a:fld>
            <a:endParaRPr lang="nl-BE"/>
          </a:p>
        </p:txBody>
      </p:sp>
      <p:sp>
        <p:nvSpPr>
          <p:cNvPr id="3" name="Tijdelijke aanduiding voor dianummer 2"/>
          <p:cNvSpPr>
            <a:spLocks noGrp="1"/>
          </p:cNvSpPr>
          <p:nvPr>
            <p:ph type="sldNum" sz="quarter" idx="12"/>
          </p:nvPr>
        </p:nvSpPr>
        <p:spPr/>
        <p:txBody>
          <a:bodyPr/>
          <a:lstStyle/>
          <a:p>
            <a:fld id="{66EA3316-2585-47D6-9B28-BD962B5F1BFA}" type="slidenum">
              <a:rPr lang="nl-BE" smtClean="0"/>
              <a:pPr/>
              <a:t>12</a:t>
            </a:fld>
            <a:endParaRPr lang="nl-BE"/>
          </a:p>
        </p:txBody>
      </p:sp>
      <p:pic>
        <p:nvPicPr>
          <p:cNvPr id="1026" name="Picture 2"/>
          <p:cNvPicPr>
            <a:picLocks noChangeAspect="1" noChangeArrowheads="1"/>
          </p:cNvPicPr>
          <p:nvPr/>
        </p:nvPicPr>
        <p:blipFill>
          <a:blip r:embed="rId3" cstate="print"/>
          <a:srcRect/>
          <a:stretch>
            <a:fillRect/>
          </a:stretch>
        </p:blipFill>
        <p:spPr bwMode="auto">
          <a:xfrm>
            <a:off x="-463277" y="-963488"/>
            <a:ext cx="9607277" cy="9057270"/>
          </a:xfrm>
          <a:prstGeom prst="rect">
            <a:avLst/>
          </a:prstGeom>
          <a:noFill/>
          <a:ln w="9525">
            <a:noFill/>
            <a:miter lim="800000"/>
            <a:headEnd/>
            <a:tailEnd/>
          </a:ln>
        </p:spPr>
      </p:pic>
      <p:sp>
        <p:nvSpPr>
          <p:cNvPr id="5" name="Afgeronde rechthoek 4"/>
          <p:cNvSpPr/>
          <p:nvPr/>
        </p:nvSpPr>
        <p:spPr>
          <a:xfrm>
            <a:off x="323528" y="3933056"/>
            <a:ext cx="4752528" cy="2780928"/>
          </a:xfrm>
          <a:prstGeom prst="roundRec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576000" indent="-342900">
              <a:lnSpc>
                <a:spcPct val="114000"/>
              </a:lnSpc>
            </a:pPr>
            <a:r>
              <a:rPr lang="nl-BE" sz="2000" b="1" dirty="0" smtClean="0"/>
              <a:t>‘INTEGRAL’ PROJECTS  </a:t>
            </a:r>
          </a:p>
          <a:p>
            <a:pPr marL="576000" indent="-342900">
              <a:lnSpc>
                <a:spcPct val="114000"/>
              </a:lnSpc>
            </a:pPr>
            <a:endParaRPr lang="nl-BE" sz="2000" dirty="0" smtClean="0"/>
          </a:p>
          <a:p>
            <a:pPr marL="1033200" lvl="1" indent="-342900">
              <a:lnSpc>
                <a:spcPct val="114000"/>
              </a:lnSpc>
              <a:buAutoNum type="arabicPeriod"/>
            </a:pPr>
            <a:r>
              <a:rPr lang="nl-BE" sz="2000" dirty="0" err="1" smtClean="0"/>
              <a:t>Spatial-physical</a:t>
            </a:r>
            <a:endParaRPr lang="nl-BE" sz="2000" dirty="0" smtClean="0"/>
          </a:p>
          <a:p>
            <a:pPr marL="1033200" lvl="1" indent="-342900">
              <a:lnSpc>
                <a:spcPct val="114000"/>
              </a:lnSpc>
              <a:buAutoNum type="arabicPeriod"/>
            </a:pPr>
            <a:r>
              <a:rPr lang="nl-BE" sz="2000" dirty="0" err="1" smtClean="0"/>
              <a:t>Social</a:t>
            </a:r>
            <a:r>
              <a:rPr lang="nl-BE" sz="2000" dirty="0" smtClean="0"/>
              <a:t> and </a:t>
            </a:r>
            <a:r>
              <a:rPr lang="nl-BE" sz="2000" dirty="0" err="1" smtClean="0"/>
              <a:t>cultural</a:t>
            </a:r>
            <a:endParaRPr lang="nl-BE" sz="2000" dirty="0" smtClean="0"/>
          </a:p>
          <a:p>
            <a:pPr marL="1033200" lvl="1" indent="-342900">
              <a:lnSpc>
                <a:spcPct val="114000"/>
              </a:lnSpc>
              <a:buAutoNum type="arabicPeriod"/>
            </a:pPr>
            <a:r>
              <a:rPr lang="nl-BE" sz="2000" dirty="0" err="1" smtClean="0"/>
              <a:t>Socio-economical</a:t>
            </a:r>
            <a:endParaRPr lang="nl-BE" sz="2000" dirty="0" smtClean="0"/>
          </a:p>
          <a:p>
            <a:pPr marL="1033200" lvl="1" indent="-342900">
              <a:lnSpc>
                <a:spcPct val="114000"/>
              </a:lnSpc>
            </a:pPr>
            <a:r>
              <a:rPr lang="nl-BE" sz="2000" dirty="0" smtClean="0"/>
              <a:t> </a:t>
            </a:r>
          </a:p>
          <a:p>
            <a:pPr marL="576000" indent="-342900">
              <a:lnSpc>
                <a:spcPct val="114000"/>
              </a:lnSpc>
            </a:pPr>
            <a:r>
              <a:rPr lang="nl-BE" sz="2000" dirty="0" smtClean="0"/>
              <a:t>TARGETED ON FUNCTIONAL, SPATIAL AND SOCIAL MIX </a:t>
            </a:r>
            <a:endParaRPr lang="nl-BE" sz="2000" b="1" dirty="0"/>
          </a:p>
        </p:txBody>
      </p:sp>
      <p:sp>
        <p:nvSpPr>
          <p:cNvPr id="6" name="Afgeronde rechthoek 5"/>
          <p:cNvSpPr/>
          <p:nvPr/>
        </p:nvSpPr>
        <p:spPr>
          <a:xfrm>
            <a:off x="323528" y="260648"/>
            <a:ext cx="3168352" cy="1080120"/>
          </a:xfrm>
          <a:prstGeom prst="roundRec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150000"/>
              </a:lnSpc>
            </a:pPr>
            <a:r>
              <a:rPr lang="nl-BE" dirty="0" smtClean="0"/>
              <a:t>OYGEN FOR </a:t>
            </a:r>
          </a:p>
          <a:p>
            <a:pPr>
              <a:lnSpc>
                <a:spcPct val="150000"/>
              </a:lnSpc>
            </a:pPr>
            <a:r>
              <a:rPr lang="nl-BE" dirty="0" smtClean="0"/>
              <a:t>‘DE BRUGSE POORT’</a:t>
            </a:r>
            <a:endParaRPr lang="nl-BE" dirty="0"/>
          </a:p>
        </p:txBody>
      </p:sp>
      <p:pic>
        <p:nvPicPr>
          <p:cNvPr id="7" name="Picture 4" descr="http://gent-door-de-jaren.be/Welkom/html/Foto/tuurdd_2005.jpg"/>
          <p:cNvPicPr>
            <a:picLocks noChangeAspect="1" noChangeArrowheads="1"/>
          </p:cNvPicPr>
          <p:nvPr/>
        </p:nvPicPr>
        <p:blipFill>
          <a:blip r:embed="rId4" cstate="print"/>
          <a:srcRect/>
          <a:stretch>
            <a:fillRect/>
          </a:stretch>
        </p:blipFill>
        <p:spPr bwMode="auto">
          <a:xfrm>
            <a:off x="4857754" y="-361749"/>
            <a:ext cx="4286246" cy="3214685"/>
          </a:xfrm>
          <a:prstGeom prst="rect">
            <a:avLst/>
          </a:prstGeom>
          <a:noFill/>
        </p:spPr>
      </p:pic>
      <p:pic>
        <p:nvPicPr>
          <p:cNvPr id="8" name="Picture 2" descr="http://www.thuisindestad.be/74449.img?width=320&amp;height=275"/>
          <p:cNvPicPr>
            <a:picLocks noChangeAspect="1" noChangeArrowheads="1"/>
          </p:cNvPicPr>
          <p:nvPr/>
        </p:nvPicPr>
        <p:blipFill>
          <a:blip r:embed="rId5" cstate="print"/>
          <a:srcRect/>
          <a:stretch>
            <a:fillRect/>
          </a:stretch>
        </p:blipFill>
        <p:spPr bwMode="auto">
          <a:xfrm>
            <a:off x="4784785" y="-387424"/>
            <a:ext cx="4359216" cy="3269414"/>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additive="base">
                                        <p:cTn id="13" dur="500" fill="hold"/>
                                        <p:tgtEl>
                                          <p:spTgt spid="5"/>
                                        </p:tgtEl>
                                        <p:attrNameLst>
                                          <p:attrName>ppt_x</p:attrName>
                                        </p:attrNameLst>
                                      </p:cBhvr>
                                      <p:tavLst>
                                        <p:tav tm="0">
                                          <p:val>
                                            <p:strVal val="#ppt_x"/>
                                          </p:val>
                                        </p:tav>
                                        <p:tav tm="100000">
                                          <p:val>
                                            <p:strVal val="#ppt_x"/>
                                          </p:val>
                                        </p:tav>
                                      </p:tavLst>
                                    </p:anim>
                                    <p:anim calcmode="lin" valueType="num">
                                      <p:cBhvr additive="base">
                                        <p:cTn id="14"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anim calcmode="lin" valueType="num">
                                      <p:cBhvr additive="base">
                                        <p:cTn id="19" dur="500" fill="hold"/>
                                        <p:tgtEl>
                                          <p:spTgt spid="7"/>
                                        </p:tgtEl>
                                        <p:attrNameLst>
                                          <p:attrName>ppt_x</p:attrName>
                                        </p:attrNameLst>
                                      </p:cBhvr>
                                      <p:tavLst>
                                        <p:tav tm="0">
                                          <p:val>
                                            <p:strVal val="#ppt_x"/>
                                          </p:val>
                                        </p:tav>
                                        <p:tav tm="100000">
                                          <p:val>
                                            <p:strVal val="#ppt_x"/>
                                          </p:val>
                                        </p:tav>
                                      </p:tavLst>
                                    </p:anim>
                                    <p:anim calcmode="lin" valueType="num">
                                      <p:cBhvr additive="base">
                                        <p:cTn id="20"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8"/>
                                        </p:tgtEl>
                                        <p:attrNameLst>
                                          <p:attrName>style.visibility</p:attrName>
                                        </p:attrNameLst>
                                      </p:cBhvr>
                                      <p:to>
                                        <p:strVal val="visible"/>
                                      </p:to>
                                    </p:set>
                                    <p:anim calcmode="lin" valueType="num">
                                      <p:cBhvr additive="base">
                                        <p:cTn id="25" dur="500" fill="hold"/>
                                        <p:tgtEl>
                                          <p:spTgt spid="8"/>
                                        </p:tgtEl>
                                        <p:attrNameLst>
                                          <p:attrName>ppt_x</p:attrName>
                                        </p:attrNameLst>
                                      </p:cBhvr>
                                      <p:tavLst>
                                        <p:tav tm="0">
                                          <p:val>
                                            <p:strVal val="#ppt_x"/>
                                          </p:val>
                                        </p:tav>
                                        <p:tav tm="100000">
                                          <p:val>
                                            <p:strVal val="#ppt_x"/>
                                          </p:val>
                                        </p:tav>
                                      </p:tavLst>
                                    </p:anim>
                                    <p:anim calcmode="lin" valueType="num">
                                      <p:cBhvr additive="base">
                                        <p:cTn id="26"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p:cNvSpPr>
            <a:spLocks noGrp="1" noChangeArrowheads="1"/>
          </p:cNvSpPr>
          <p:nvPr>
            <p:ph type="title"/>
          </p:nvPr>
        </p:nvSpPr>
        <p:spPr/>
        <p:txBody>
          <a:bodyPr/>
          <a:lstStyle/>
          <a:p>
            <a:r>
              <a:rPr lang="nl-NL" sz="3600"/>
              <a:t>Example: Oxygen for the Brugse Poort</a:t>
            </a:r>
          </a:p>
        </p:txBody>
      </p:sp>
      <p:sp>
        <p:nvSpPr>
          <p:cNvPr id="52227" name="Rectangle 3"/>
          <p:cNvSpPr>
            <a:spLocks noGrp="1" noChangeArrowheads="1"/>
          </p:cNvSpPr>
          <p:nvPr>
            <p:ph type="body" idx="1"/>
          </p:nvPr>
        </p:nvSpPr>
        <p:spPr/>
        <p:txBody>
          <a:bodyPr/>
          <a:lstStyle/>
          <a:p>
            <a:pPr>
              <a:buFontTx/>
              <a:buNone/>
            </a:pPr>
            <a:r>
              <a:rPr lang="nl-NL" sz="2800" dirty="0" err="1"/>
              <a:t>Projects</a:t>
            </a:r>
            <a:endParaRPr lang="nl-NL" sz="2800" dirty="0"/>
          </a:p>
          <a:p>
            <a:r>
              <a:rPr lang="nl-NL" sz="2800" dirty="0" err="1"/>
              <a:t>changing</a:t>
            </a:r>
            <a:r>
              <a:rPr lang="nl-NL" sz="2800" dirty="0"/>
              <a:t> the </a:t>
            </a:r>
            <a:r>
              <a:rPr lang="nl-NL" sz="2800" dirty="0" err="1"/>
              <a:t>spatial</a:t>
            </a:r>
            <a:r>
              <a:rPr lang="nl-NL" sz="2800" dirty="0"/>
              <a:t> </a:t>
            </a:r>
            <a:r>
              <a:rPr lang="nl-NL" sz="2800" dirty="0" err="1"/>
              <a:t>structure</a:t>
            </a:r>
            <a:r>
              <a:rPr lang="nl-NL" sz="2800" dirty="0"/>
              <a:t> </a:t>
            </a:r>
            <a:br>
              <a:rPr lang="nl-NL" sz="2800" dirty="0"/>
            </a:br>
            <a:r>
              <a:rPr lang="nl-NL" sz="2800" dirty="0"/>
              <a:t>- </a:t>
            </a:r>
            <a:r>
              <a:rPr lang="nl-NL" sz="2800" dirty="0" err="1"/>
              <a:t>creating</a:t>
            </a:r>
            <a:r>
              <a:rPr lang="nl-NL" sz="2800" dirty="0"/>
              <a:t> open </a:t>
            </a:r>
            <a:r>
              <a:rPr lang="nl-NL" sz="2800" dirty="0" err="1"/>
              <a:t>spaces</a:t>
            </a:r>
            <a:r>
              <a:rPr lang="nl-NL" sz="2800" dirty="0"/>
              <a:t>, </a:t>
            </a:r>
            <a:r>
              <a:rPr lang="nl-NL" sz="2800" dirty="0" err="1" smtClean="0"/>
              <a:t>parcs</a:t>
            </a:r>
            <a:r>
              <a:rPr lang="nl-NL" sz="2800" dirty="0" smtClean="0"/>
              <a:t>, </a:t>
            </a:r>
            <a:r>
              <a:rPr lang="nl-NL" sz="2800" dirty="0" err="1" smtClean="0"/>
              <a:t>new</a:t>
            </a:r>
            <a:r>
              <a:rPr lang="nl-NL" sz="2800" dirty="0" smtClean="0"/>
              <a:t> park (6 ha)</a:t>
            </a:r>
            <a:r>
              <a:rPr lang="nl-NL" sz="2800" dirty="0"/>
              <a:t/>
            </a:r>
            <a:br>
              <a:rPr lang="nl-NL" sz="2800" dirty="0"/>
            </a:br>
            <a:r>
              <a:rPr lang="nl-NL" sz="2800" dirty="0"/>
              <a:t>- </a:t>
            </a:r>
            <a:r>
              <a:rPr lang="nl-NL" sz="2800" dirty="0" err="1"/>
              <a:t>new</a:t>
            </a:r>
            <a:r>
              <a:rPr lang="nl-NL" sz="2800" dirty="0"/>
              <a:t> </a:t>
            </a:r>
            <a:r>
              <a:rPr lang="nl-NL" sz="2800" dirty="0" err="1"/>
              <a:t>axe</a:t>
            </a:r>
            <a:r>
              <a:rPr lang="nl-NL" sz="2800" dirty="0"/>
              <a:t> </a:t>
            </a:r>
            <a:r>
              <a:rPr lang="nl-NL" sz="2800" dirty="0" err="1"/>
              <a:t>for</a:t>
            </a:r>
            <a:r>
              <a:rPr lang="nl-NL" sz="2800" dirty="0"/>
              <a:t> </a:t>
            </a:r>
            <a:r>
              <a:rPr lang="nl-NL" sz="2800" dirty="0" err="1"/>
              <a:t>cycling</a:t>
            </a:r>
            <a:r>
              <a:rPr lang="nl-NL" sz="2800" dirty="0"/>
              <a:t> &amp; </a:t>
            </a:r>
            <a:r>
              <a:rPr lang="nl-NL" sz="2800" dirty="0" err="1" smtClean="0"/>
              <a:t>pedestrians</a:t>
            </a:r>
            <a:r>
              <a:rPr lang="nl-NL" sz="2800" dirty="0"/>
              <a:t/>
            </a:r>
            <a:br>
              <a:rPr lang="nl-NL" sz="2800" dirty="0"/>
            </a:br>
            <a:r>
              <a:rPr lang="nl-NL" sz="2800" dirty="0"/>
              <a:t>- the </a:t>
            </a:r>
            <a:r>
              <a:rPr lang="nl-NL" sz="2800" dirty="0" err="1"/>
              <a:t>new</a:t>
            </a:r>
            <a:r>
              <a:rPr lang="nl-NL" sz="2800" dirty="0"/>
              <a:t> </a:t>
            </a:r>
            <a:r>
              <a:rPr lang="nl-NL" sz="2800" dirty="0" err="1"/>
              <a:t>axe</a:t>
            </a:r>
            <a:r>
              <a:rPr lang="nl-NL" sz="2800" dirty="0"/>
              <a:t> </a:t>
            </a:r>
            <a:r>
              <a:rPr lang="nl-NL" sz="2800" dirty="0" err="1"/>
              <a:t>connects</a:t>
            </a:r>
            <a:r>
              <a:rPr lang="nl-NL" sz="2800" dirty="0"/>
              <a:t> (</a:t>
            </a:r>
            <a:r>
              <a:rPr lang="nl-NL" sz="2800" dirty="0" err="1"/>
              <a:t>social</a:t>
            </a:r>
            <a:r>
              <a:rPr lang="nl-NL" sz="2800" dirty="0"/>
              <a:t>) </a:t>
            </a:r>
            <a:r>
              <a:rPr lang="nl-NL" sz="2800" dirty="0" smtClean="0"/>
              <a:t>services</a:t>
            </a:r>
          </a:p>
          <a:p>
            <a:r>
              <a:rPr lang="nl-NL" sz="2800" dirty="0" err="1" smtClean="0"/>
              <a:t>new</a:t>
            </a:r>
            <a:r>
              <a:rPr lang="nl-NL" sz="2800" dirty="0" smtClean="0"/>
              <a:t> services: </a:t>
            </a:r>
            <a:r>
              <a:rPr lang="nl-NL" sz="2800" dirty="0" err="1" smtClean="0"/>
              <a:t>library</a:t>
            </a:r>
            <a:r>
              <a:rPr lang="nl-NL" sz="2800" dirty="0" smtClean="0"/>
              <a:t>, crèche</a:t>
            </a:r>
          </a:p>
          <a:p>
            <a:r>
              <a:rPr lang="nl-NL" sz="2800" dirty="0" err="1" smtClean="0"/>
              <a:t>social</a:t>
            </a:r>
            <a:r>
              <a:rPr lang="nl-NL" sz="2800" dirty="0" smtClean="0"/>
              <a:t> </a:t>
            </a:r>
            <a:r>
              <a:rPr lang="nl-NL" sz="2800" dirty="0" err="1" smtClean="0"/>
              <a:t>housing</a:t>
            </a:r>
            <a:r>
              <a:rPr lang="nl-NL" sz="2800" dirty="0" smtClean="0"/>
              <a:t> </a:t>
            </a:r>
            <a:r>
              <a:rPr lang="nl-NL" sz="2800" dirty="0" err="1" smtClean="0"/>
              <a:t>projects</a:t>
            </a:r>
            <a:endParaRPr lang="nl-NL" sz="2800" dirty="0"/>
          </a:p>
          <a:p>
            <a:r>
              <a:rPr lang="nl-NL" sz="2800" dirty="0" err="1"/>
              <a:t>economical</a:t>
            </a:r>
            <a:r>
              <a:rPr lang="nl-NL" sz="2800" dirty="0"/>
              <a:t> </a:t>
            </a:r>
            <a:r>
              <a:rPr lang="nl-NL" sz="2800" dirty="0" err="1"/>
              <a:t>injection</a:t>
            </a:r>
            <a:endParaRPr lang="nl-NL"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jdelijke aanduiding voor tekst 4"/>
          <p:cNvSpPr>
            <a:spLocks noGrp="1"/>
          </p:cNvSpPr>
          <p:nvPr>
            <p:ph type="body" idx="1"/>
          </p:nvPr>
        </p:nvSpPr>
        <p:spPr>
          <a:xfrm>
            <a:off x="1368425" y="2743200"/>
            <a:ext cx="6480175" cy="1673225"/>
          </a:xfrm>
        </p:spPr>
        <p:txBody>
          <a:bodyPr>
            <a:normAutofit/>
          </a:bodyPr>
          <a:lstStyle/>
          <a:p>
            <a:pPr fontAlgn="auto">
              <a:spcAft>
                <a:spcPts val="0"/>
              </a:spcAft>
              <a:buFont typeface="Wingdings 2"/>
              <a:buNone/>
              <a:defRPr/>
            </a:pPr>
            <a:r>
              <a:rPr lang="nl-BE" dirty="0" smtClean="0"/>
              <a:t>(WHY) is </a:t>
            </a:r>
            <a:r>
              <a:rPr lang="nl-BE" dirty="0" err="1" smtClean="0"/>
              <a:t>gentrification</a:t>
            </a:r>
            <a:r>
              <a:rPr lang="nl-BE" dirty="0" smtClean="0"/>
              <a:t> </a:t>
            </a:r>
          </a:p>
          <a:p>
            <a:pPr fontAlgn="auto">
              <a:spcAft>
                <a:spcPts val="0"/>
              </a:spcAft>
              <a:buFont typeface="Wingdings 2"/>
              <a:buNone/>
              <a:defRPr/>
            </a:pPr>
            <a:r>
              <a:rPr lang="nl-BE" dirty="0" smtClean="0"/>
              <a:t>the </a:t>
            </a:r>
            <a:r>
              <a:rPr lang="nl-BE" dirty="0" err="1" smtClean="0"/>
              <a:t>result</a:t>
            </a:r>
            <a:r>
              <a:rPr lang="nl-BE" dirty="0" smtClean="0"/>
              <a:t> </a:t>
            </a:r>
          </a:p>
          <a:p>
            <a:pPr fontAlgn="auto">
              <a:spcAft>
                <a:spcPts val="0"/>
              </a:spcAft>
              <a:buFont typeface="Wingdings 2"/>
              <a:buNone/>
              <a:defRPr/>
            </a:pPr>
            <a:r>
              <a:rPr lang="nl-BE" dirty="0" smtClean="0"/>
              <a:t>of </a:t>
            </a:r>
            <a:r>
              <a:rPr lang="nl-BE" dirty="0" err="1" smtClean="0"/>
              <a:t>projects</a:t>
            </a:r>
            <a:r>
              <a:rPr lang="nl-BE" dirty="0" smtClean="0"/>
              <a:t> of city </a:t>
            </a:r>
            <a:r>
              <a:rPr lang="nl-BE" dirty="0" err="1" smtClean="0"/>
              <a:t>renewal</a:t>
            </a:r>
            <a:r>
              <a:rPr lang="nl-BE" dirty="0" smtClean="0"/>
              <a:t> </a:t>
            </a:r>
          </a:p>
          <a:p>
            <a:pPr fontAlgn="auto">
              <a:spcAft>
                <a:spcPts val="0"/>
              </a:spcAft>
              <a:buFont typeface="Wingdings 2"/>
              <a:buNone/>
              <a:defRPr/>
            </a:pPr>
            <a:r>
              <a:rPr lang="nl-BE" dirty="0" smtClean="0"/>
              <a:t>in the 19th </a:t>
            </a:r>
            <a:r>
              <a:rPr lang="nl-BE" dirty="0" err="1" smtClean="0"/>
              <a:t>century</a:t>
            </a:r>
            <a:r>
              <a:rPr lang="nl-BE" dirty="0" smtClean="0"/>
              <a:t> BELT? </a:t>
            </a:r>
            <a:endParaRPr lang="nl-BE" dirty="0"/>
          </a:p>
        </p:txBody>
      </p:sp>
      <p:sp>
        <p:nvSpPr>
          <p:cNvPr id="14339" name="Titel 3"/>
          <p:cNvSpPr>
            <a:spLocks noGrp="1"/>
          </p:cNvSpPr>
          <p:nvPr>
            <p:ph type="title"/>
          </p:nvPr>
        </p:nvSpPr>
        <p:spPr/>
        <p:txBody>
          <a:bodyPr/>
          <a:lstStyle/>
          <a:p>
            <a:r>
              <a:rPr lang="nl-BE" dirty="0" smtClean="0"/>
              <a:t>2. </a:t>
            </a:r>
            <a:r>
              <a:rPr lang="nl-BE" dirty="0" err="1" smtClean="0"/>
              <a:t>Gentrification</a:t>
            </a:r>
            <a:r>
              <a:rPr lang="nl-BE" dirty="0" smtClean="0"/>
              <a:t> in city </a:t>
            </a:r>
            <a:r>
              <a:rPr lang="nl-BE" dirty="0" err="1" smtClean="0"/>
              <a:t>renewal</a:t>
            </a:r>
            <a:r>
              <a:rPr lang="nl-BE" dirty="0" smtClean="0"/>
              <a:t> </a:t>
            </a:r>
          </a:p>
        </p:txBody>
      </p:sp>
      <p:sp>
        <p:nvSpPr>
          <p:cNvPr id="4" name="Tijdelijke aanduiding voor datum 3"/>
          <p:cNvSpPr>
            <a:spLocks noGrp="1"/>
          </p:cNvSpPr>
          <p:nvPr>
            <p:ph type="dt" sz="half" idx="10"/>
          </p:nvPr>
        </p:nvSpPr>
        <p:spPr/>
        <p:txBody>
          <a:bodyPr/>
          <a:lstStyle/>
          <a:p>
            <a:r>
              <a:rPr lang="nl-BE" smtClean="0"/>
              <a:t>29/11/2013</a:t>
            </a:r>
            <a:endParaRPr lang="nl-BE"/>
          </a:p>
        </p:txBody>
      </p:sp>
      <p:sp>
        <p:nvSpPr>
          <p:cNvPr id="6" name="Tijdelijke aanduiding voor dianummer 5"/>
          <p:cNvSpPr>
            <a:spLocks noGrp="1"/>
          </p:cNvSpPr>
          <p:nvPr>
            <p:ph type="sldNum" sz="quarter" idx="12"/>
          </p:nvPr>
        </p:nvSpPr>
        <p:spPr/>
        <p:txBody>
          <a:bodyPr/>
          <a:lstStyle/>
          <a:p>
            <a:fld id="{66EA3316-2585-47D6-9B28-BD962B5F1BFA}" type="slidenum">
              <a:rPr lang="nl-BE" smtClean="0"/>
              <a:pPr/>
              <a:t>14</a:t>
            </a:fld>
            <a:endParaRPr lang="nl-BE"/>
          </a:p>
        </p:txBody>
      </p:sp>
      <p:sp>
        <p:nvSpPr>
          <p:cNvPr id="7" name="Tijdelijke aanduiding voor voettekst 6"/>
          <p:cNvSpPr>
            <a:spLocks noGrp="1"/>
          </p:cNvSpPr>
          <p:nvPr>
            <p:ph type="ftr" sz="quarter" idx="11"/>
          </p:nvPr>
        </p:nvSpPr>
        <p:spPr/>
        <p:txBody>
          <a:bodyPr/>
          <a:lstStyle/>
          <a:p>
            <a:r>
              <a:rPr lang="en-US" smtClean="0"/>
              <a:t>Gentrification as strategy of city renewal?</a:t>
            </a:r>
            <a:endParaRPr lang="nl-BE"/>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jdelijke aanduiding voor tekst 8"/>
          <p:cNvSpPr>
            <a:spLocks noGrp="1"/>
          </p:cNvSpPr>
          <p:nvPr>
            <p:ph type="body" idx="1"/>
          </p:nvPr>
        </p:nvSpPr>
        <p:spPr/>
        <p:txBody>
          <a:bodyPr/>
          <a:lstStyle/>
          <a:p>
            <a:r>
              <a:rPr lang="nl-BE" sz="2400" dirty="0"/>
              <a:t>INTENTIONS OF THE </a:t>
            </a:r>
            <a:r>
              <a:rPr lang="nl-BE" sz="2400" dirty="0" smtClean="0"/>
              <a:t>MUNICIPALITY </a:t>
            </a:r>
            <a:endParaRPr lang="nl-BE" dirty="0"/>
          </a:p>
        </p:txBody>
      </p:sp>
      <p:sp>
        <p:nvSpPr>
          <p:cNvPr id="11" name="Tijdelijke aanduiding voor tekst 10"/>
          <p:cNvSpPr>
            <a:spLocks noGrp="1"/>
          </p:cNvSpPr>
          <p:nvPr>
            <p:ph type="body" sz="half" idx="3"/>
          </p:nvPr>
        </p:nvSpPr>
        <p:spPr/>
        <p:txBody>
          <a:bodyPr/>
          <a:lstStyle/>
          <a:p>
            <a:r>
              <a:rPr lang="nl-BE" dirty="0" smtClean="0"/>
              <a:t>OR GENTRIFICATION??</a:t>
            </a:r>
            <a:endParaRPr lang="nl-BE" dirty="0"/>
          </a:p>
        </p:txBody>
      </p:sp>
      <p:sp>
        <p:nvSpPr>
          <p:cNvPr id="5" name="Tijdelijke aanduiding voor inhoud 4"/>
          <p:cNvSpPr>
            <a:spLocks noGrp="1"/>
          </p:cNvSpPr>
          <p:nvPr>
            <p:ph sz="quarter" idx="2"/>
          </p:nvPr>
        </p:nvSpPr>
        <p:spPr/>
        <p:txBody>
          <a:bodyPr>
            <a:normAutofit fontScale="62500" lnSpcReduction="20000"/>
          </a:bodyPr>
          <a:lstStyle/>
          <a:p>
            <a:pPr>
              <a:lnSpc>
                <a:spcPct val="120000"/>
              </a:lnSpc>
            </a:pPr>
            <a:r>
              <a:rPr lang="nl-BE" sz="3600" dirty="0" smtClean="0"/>
              <a:t>City </a:t>
            </a:r>
            <a:r>
              <a:rPr lang="nl-BE" sz="3600" dirty="0" err="1" smtClean="0"/>
              <a:t>renewal</a:t>
            </a:r>
            <a:r>
              <a:rPr lang="nl-BE" sz="3600" dirty="0" smtClean="0"/>
              <a:t> as a win/win </a:t>
            </a:r>
            <a:r>
              <a:rPr lang="nl-BE" sz="3600" dirty="0" err="1" smtClean="0"/>
              <a:t>strategy</a:t>
            </a:r>
            <a:r>
              <a:rPr lang="nl-BE" sz="3600" dirty="0" smtClean="0"/>
              <a:t> </a:t>
            </a:r>
            <a:r>
              <a:rPr lang="nl-BE" sz="3600" dirty="0" err="1" smtClean="0"/>
              <a:t>for</a:t>
            </a:r>
            <a:r>
              <a:rPr lang="nl-BE" sz="3600" dirty="0" smtClean="0"/>
              <a:t> </a:t>
            </a:r>
            <a:r>
              <a:rPr lang="nl-BE" sz="3600" dirty="0" err="1" smtClean="0"/>
              <a:t>deprived</a:t>
            </a:r>
            <a:r>
              <a:rPr lang="nl-BE" sz="3600" dirty="0" smtClean="0"/>
              <a:t> </a:t>
            </a:r>
            <a:r>
              <a:rPr lang="en-GB" sz="3600" dirty="0" smtClean="0"/>
              <a:t>neighbourhoods</a:t>
            </a:r>
          </a:p>
          <a:p>
            <a:pPr lvl="1">
              <a:lnSpc>
                <a:spcPct val="120000"/>
              </a:lnSpc>
            </a:pPr>
            <a:r>
              <a:rPr lang="en-US" sz="3300" i="1" dirty="0" smtClean="0"/>
              <a:t>attracting young families of the middle class;</a:t>
            </a:r>
          </a:p>
          <a:p>
            <a:pPr lvl="1">
              <a:lnSpc>
                <a:spcPct val="120000"/>
              </a:lnSpc>
            </a:pPr>
            <a:r>
              <a:rPr lang="en-US" sz="3300" i="1" dirty="0" smtClean="0"/>
              <a:t>using this process to lift the quality of life for vulnerable groups </a:t>
            </a:r>
          </a:p>
          <a:p>
            <a:pPr>
              <a:lnSpc>
                <a:spcPct val="120000"/>
              </a:lnSpc>
            </a:pPr>
            <a:r>
              <a:rPr lang="nl-BE" sz="3600" b="1" dirty="0" smtClean="0"/>
              <a:t>“AVOIDING SOCIAL DISPLACEMENT”</a:t>
            </a:r>
            <a:endParaRPr lang="nl-BE" dirty="0" smtClean="0"/>
          </a:p>
        </p:txBody>
      </p:sp>
      <p:sp>
        <p:nvSpPr>
          <p:cNvPr id="8" name="Tijdelijke aanduiding voor tekst 7"/>
          <p:cNvSpPr>
            <a:spLocks noGrp="1"/>
          </p:cNvSpPr>
          <p:nvPr>
            <p:ph sz="quarter" idx="4"/>
          </p:nvPr>
        </p:nvSpPr>
        <p:spPr>
          <a:ln w="19050">
            <a:solidFill>
              <a:schemeClr val="accent1"/>
            </a:solidFill>
          </a:ln>
        </p:spPr>
        <p:txBody>
          <a:bodyPr>
            <a:normAutofit fontScale="92500" lnSpcReduction="10000"/>
          </a:bodyPr>
          <a:lstStyle/>
          <a:p>
            <a:pPr marL="273050" lvl="1">
              <a:buClr>
                <a:schemeClr val="accent1"/>
              </a:buClr>
              <a:buSzPct val="85000"/>
            </a:pPr>
            <a:r>
              <a:rPr lang="en-US" sz="2400" dirty="0" smtClean="0"/>
              <a:t>“a change in the population of land-users such that the new users are of a </a:t>
            </a:r>
            <a:r>
              <a:rPr lang="en-US" sz="2400" b="1" dirty="0" smtClean="0"/>
              <a:t>higher socio-economic status</a:t>
            </a:r>
            <a:r>
              <a:rPr lang="en-US" sz="2400" dirty="0" smtClean="0"/>
              <a:t> than the previous users,</a:t>
            </a:r>
          </a:p>
          <a:p>
            <a:pPr marL="273050" lvl="1">
              <a:buClr>
                <a:schemeClr val="accent1"/>
              </a:buClr>
              <a:buSzPct val="85000"/>
              <a:buNone/>
            </a:pPr>
            <a:r>
              <a:rPr lang="en-US" sz="600" dirty="0" smtClean="0"/>
              <a:t> </a:t>
            </a:r>
          </a:p>
          <a:p>
            <a:pPr marL="273050" lvl="1">
              <a:buClr>
                <a:schemeClr val="accent1"/>
              </a:buClr>
              <a:buSzPct val="85000"/>
            </a:pPr>
            <a:r>
              <a:rPr lang="en-US" sz="2400" dirty="0" smtClean="0"/>
              <a:t>together with an associated </a:t>
            </a:r>
            <a:r>
              <a:rPr lang="en-US" sz="2400" b="1" dirty="0" smtClean="0"/>
              <a:t>change in the built environment </a:t>
            </a:r>
            <a:r>
              <a:rPr lang="en-US" sz="2400" dirty="0" smtClean="0"/>
              <a:t>through a reinvestment in fixed capital” </a:t>
            </a:r>
          </a:p>
          <a:p>
            <a:pPr marL="273050" lvl="1">
              <a:buClr>
                <a:schemeClr val="accent1"/>
              </a:buClr>
              <a:buSzPct val="85000"/>
              <a:buNone/>
            </a:pPr>
            <a:r>
              <a:rPr lang="en-US" sz="2400" dirty="0" smtClean="0"/>
              <a:t>	</a:t>
            </a:r>
            <a:r>
              <a:rPr lang="nl-BE" sz="2400" i="1" dirty="0" smtClean="0"/>
              <a:t>(Clark, 2005, p. 258) </a:t>
            </a:r>
            <a:endParaRPr lang="nl-BE" sz="2000" i="1" dirty="0" smtClean="0"/>
          </a:p>
          <a:p>
            <a:pPr>
              <a:buNone/>
            </a:pPr>
            <a:endParaRPr lang="nl-BE" dirty="0"/>
          </a:p>
        </p:txBody>
      </p:sp>
      <p:sp>
        <p:nvSpPr>
          <p:cNvPr id="4" name="Titel 3"/>
          <p:cNvSpPr>
            <a:spLocks noGrp="1"/>
          </p:cNvSpPr>
          <p:nvPr>
            <p:ph type="title"/>
          </p:nvPr>
        </p:nvSpPr>
        <p:spPr/>
        <p:txBody>
          <a:bodyPr/>
          <a:lstStyle/>
          <a:p>
            <a:endParaRPr lang="nl-BE" dirty="0"/>
          </a:p>
        </p:txBody>
      </p:sp>
      <p:sp>
        <p:nvSpPr>
          <p:cNvPr id="7" name="Tijdelijke aanduiding voor datum 6"/>
          <p:cNvSpPr>
            <a:spLocks noGrp="1"/>
          </p:cNvSpPr>
          <p:nvPr>
            <p:ph type="dt" sz="half" idx="10"/>
          </p:nvPr>
        </p:nvSpPr>
        <p:spPr/>
        <p:txBody>
          <a:bodyPr/>
          <a:lstStyle/>
          <a:p>
            <a:r>
              <a:rPr lang="nl-BE" smtClean="0"/>
              <a:t>29/11/2013</a:t>
            </a:r>
            <a:endParaRPr lang="nl-BE"/>
          </a:p>
        </p:txBody>
      </p:sp>
      <p:sp>
        <p:nvSpPr>
          <p:cNvPr id="10" name="Tijdelijke aanduiding voor dianummer 9"/>
          <p:cNvSpPr>
            <a:spLocks noGrp="1"/>
          </p:cNvSpPr>
          <p:nvPr>
            <p:ph type="sldNum" sz="quarter" idx="12"/>
          </p:nvPr>
        </p:nvSpPr>
        <p:spPr/>
        <p:txBody>
          <a:bodyPr/>
          <a:lstStyle/>
          <a:p>
            <a:fld id="{66EA3316-2585-47D6-9B28-BD962B5F1BFA}" type="slidenum">
              <a:rPr lang="nl-BE" smtClean="0"/>
              <a:pPr/>
              <a:t>15</a:t>
            </a:fld>
            <a:endParaRPr lang="nl-BE"/>
          </a:p>
        </p:txBody>
      </p:sp>
      <p:sp>
        <p:nvSpPr>
          <p:cNvPr id="12" name="Tijdelijke aanduiding voor voettekst 11"/>
          <p:cNvSpPr>
            <a:spLocks noGrp="1"/>
          </p:cNvSpPr>
          <p:nvPr>
            <p:ph type="ftr" sz="quarter" idx="11"/>
          </p:nvPr>
        </p:nvSpPr>
        <p:spPr/>
        <p:txBody>
          <a:bodyPr/>
          <a:lstStyle/>
          <a:p>
            <a:r>
              <a:rPr lang="en-US" smtClean="0"/>
              <a:t>Gentrification as strategy of city renewal?</a:t>
            </a:r>
            <a:endParaRPr lang="nl-BE"/>
          </a:p>
        </p:txBody>
      </p:sp>
      <p:sp>
        <p:nvSpPr>
          <p:cNvPr id="13" name="PIJL-LINKS en -RECHTS 12"/>
          <p:cNvSpPr/>
          <p:nvPr/>
        </p:nvSpPr>
        <p:spPr>
          <a:xfrm>
            <a:off x="4211960" y="1772816"/>
            <a:ext cx="504056" cy="189735"/>
          </a:xfrm>
          <a:prstGeom prst="leftRightArrow">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jdelijke aanduiding voor tekst 5"/>
          <p:cNvSpPr>
            <a:spLocks noGrp="1"/>
          </p:cNvSpPr>
          <p:nvPr>
            <p:ph type="body" idx="1"/>
          </p:nvPr>
        </p:nvSpPr>
        <p:spPr/>
        <p:txBody>
          <a:bodyPr>
            <a:noAutofit/>
          </a:bodyPr>
          <a:lstStyle/>
          <a:p>
            <a:r>
              <a:rPr lang="nl-BE" sz="3200" dirty="0" smtClean="0"/>
              <a:t>Effect </a:t>
            </a:r>
          </a:p>
          <a:p>
            <a:r>
              <a:rPr lang="nl-BE" sz="3200" dirty="0" smtClean="0"/>
              <a:t>of city </a:t>
            </a:r>
            <a:r>
              <a:rPr lang="nl-BE" sz="3200" dirty="0" err="1" smtClean="0"/>
              <a:t>renewal</a:t>
            </a:r>
            <a:r>
              <a:rPr lang="nl-BE" sz="3200" dirty="0" smtClean="0"/>
              <a:t> </a:t>
            </a:r>
          </a:p>
          <a:p>
            <a:r>
              <a:rPr lang="nl-BE" sz="3200" dirty="0" err="1" smtClean="0"/>
              <a:t>on</a:t>
            </a:r>
            <a:r>
              <a:rPr lang="nl-BE" sz="3200" dirty="0" smtClean="0"/>
              <a:t> </a:t>
            </a:r>
            <a:r>
              <a:rPr lang="nl-BE" sz="3200" dirty="0" err="1" smtClean="0"/>
              <a:t>gentrification</a:t>
            </a:r>
            <a:r>
              <a:rPr lang="nl-BE" sz="3200" dirty="0" smtClean="0"/>
              <a:t>?</a:t>
            </a:r>
            <a:endParaRPr lang="nl-BE" sz="3200" dirty="0"/>
          </a:p>
        </p:txBody>
      </p:sp>
      <p:sp>
        <p:nvSpPr>
          <p:cNvPr id="2" name="Titel 1"/>
          <p:cNvSpPr>
            <a:spLocks noGrp="1"/>
          </p:cNvSpPr>
          <p:nvPr>
            <p:ph type="title"/>
          </p:nvPr>
        </p:nvSpPr>
        <p:spPr/>
        <p:txBody>
          <a:bodyPr>
            <a:normAutofit/>
          </a:bodyPr>
          <a:lstStyle/>
          <a:p>
            <a:r>
              <a:rPr lang="nl-BE" sz="2400" b="1" dirty="0" smtClean="0"/>
              <a:t>WHAT?</a:t>
            </a:r>
            <a:br>
              <a:rPr lang="nl-BE" sz="2400" b="1" dirty="0" smtClean="0"/>
            </a:br>
            <a:r>
              <a:rPr lang="nl-BE" sz="2400" b="1" dirty="0" smtClean="0"/>
              <a:t>HOW?</a:t>
            </a:r>
            <a:r>
              <a:rPr lang="nl-BE" dirty="0" smtClean="0"/>
              <a:t/>
            </a:r>
            <a:br>
              <a:rPr lang="nl-BE" dirty="0" smtClean="0"/>
            </a:br>
            <a:endParaRPr lang="nl-BE"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atum 1"/>
          <p:cNvSpPr>
            <a:spLocks noGrp="1"/>
          </p:cNvSpPr>
          <p:nvPr>
            <p:ph type="dt" sz="half" idx="10"/>
          </p:nvPr>
        </p:nvSpPr>
        <p:spPr/>
        <p:txBody>
          <a:bodyPr/>
          <a:lstStyle/>
          <a:p>
            <a:fld id="{2C95A986-B467-43E8-9083-3ACCEE38157D}" type="datetime1">
              <a:rPr lang="nl-BE" smtClean="0"/>
              <a:pPr/>
              <a:t>7/03/2016</a:t>
            </a:fld>
            <a:endParaRPr lang="nl-BE"/>
          </a:p>
        </p:txBody>
      </p:sp>
      <p:sp>
        <p:nvSpPr>
          <p:cNvPr id="3" name="Tijdelijke aanduiding voor dianummer 2"/>
          <p:cNvSpPr>
            <a:spLocks noGrp="1"/>
          </p:cNvSpPr>
          <p:nvPr>
            <p:ph type="sldNum" sz="quarter" idx="12"/>
          </p:nvPr>
        </p:nvSpPr>
        <p:spPr/>
        <p:txBody>
          <a:bodyPr/>
          <a:lstStyle/>
          <a:p>
            <a:pPr algn="l"/>
            <a:fld id="{66EA3316-2585-47D6-9B28-BD962B5F1BFA}" type="slidenum">
              <a:rPr lang="nl-BE" smtClean="0"/>
              <a:pPr algn="l"/>
              <a:t>17</a:t>
            </a:fld>
            <a:endParaRPr lang="nl-BE" dirty="0"/>
          </a:p>
        </p:txBody>
      </p:sp>
      <p:graphicFrame>
        <p:nvGraphicFramePr>
          <p:cNvPr id="5" name="Diagram 4"/>
          <p:cNvGraphicFramePr/>
          <p:nvPr>
            <p:extLst>
              <p:ext uri="{D42A27DB-BD31-4B8C-83A1-F6EECF244321}">
                <p14:modId xmlns:p14="http://schemas.microsoft.com/office/powerpoint/2010/main" val="2936864130"/>
              </p:ext>
            </p:extLst>
          </p:nvPr>
        </p:nvGraphicFramePr>
        <p:xfrm>
          <a:off x="251520" y="1556792"/>
          <a:ext cx="8568952" cy="330096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atum 1"/>
          <p:cNvSpPr>
            <a:spLocks noGrp="1"/>
          </p:cNvSpPr>
          <p:nvPr>
            <p:ph type="dt" sz="half" idx="10"/>
          </p:nvPr>
        </p:nvSpPr>
        <p:spPr/>
        <p:txBody>
          <a:bodyPr/>
          <a:lstStyle/>
          <a:p>
            <a:fld id="{2C95A986-B467-43E8-9083-3ACCEE38157D}" type="datetime1">
              <a:rPr lang="nl-BE" smtClean="0"/>
              <a:pPr/>
              <a:t>7/03/2016</a:t>
            </a:fld>
            <a:endParaRPr lang="nl-BE"/>
          </a:p>
        </p:txBody>
      </p:sp>
      <p:sp>
        <p:nvSpPr>
          <p:cNvPr id="3" name="Tijdelijke aanduiding voor dianummer 2"/>
          <p:cNvSpPr>
            <a:spLocks noGrp="1"/>
          </p:cNvSpPr>
          <p:nvPr>
            <p:ph type="sldNum" sz="quarter" idx="12"/>
          </p:nvPr>
        </p:nvSpPr>
        <p:spPr/>
        <p:txBody>
          <a:bodyPr/>
          <a:lstStyle/>
          <a:p>
            <a:pPr algn="l"/>
            <a:fld id="{66EA3316-2585-47D6-9B28-BD962B5F1BFA}" type="slidenum">
              <a:rPr lang="nl-BE" smtClean="0"/>
              <a:pPr algn="l"/>
              <a:t>18</a:t>
            </a:fld>
            <a:endParaRPr lang="nl-BE" dirty="0"/>
          </a:p>
        </p:txBody>
      </p:sp>
      <p:graphicFrame>
        <p:nvGraphicFramePr>
          <p:cNvPr id="5" name="Diagram 4"/>
          <p:cNvGraphicFramePr/>
          <p:nvPr>
            <p:extLst>
              <p:ext uri="{D42A27DB-BD31-4B8C-83A1-F6EECF244321}">
                <p14:modId xmlns:p14="http://schemas.microsoft.com/office/powerpoint/2010/main" val="3962648345"/>
              </p:ext>
            </p:extLst>
          </p:nvPr>
        </p:nvGraphicFramePr>
        <p:xfrm>
          <a:off x="251520" y="988708"/>
          <a:ext cx="8568952" cy="330096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pSp>
        <p:nvGrpSpPr>
          <p:cNvPr id="4" name="Groep 6"/>
          <p:cNvGrpSpPr/>
          <p:nvPr/>
        </p:nvGrpSpPr>
        <p:grpSpPr>
          <a:xfrm>
            <a:off x="1857356" y="5416627"/>
            <a:ext cx="6166586" cy="748677"/>
            <a:chOff x="1178234" y="3927809"/>
            <a:chExt cx="6166586" cy="551237"/>
          </a:xfrm>
        </p:grpSpPr>
        <p:sp>
          <p:nvSpPr>
            <p:cNvPr id="8" name="Afgeronde rechthoek 7"/>
            <p:cNvSpPr/>
            <p:nvPr/>
          </p:nvSpPr>
          <p:spPr>
            <a:xfrm>
              <a:off x="1178234" y="3927809"/>
              <a:ext cx="6166586" cy="551237"/>
            </a:xfrm>
            <a:prstGeom prst="roundRect">
              <a:avLst>
                <a:gd name="adj" fmla="val 10000"/>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9" name="Afgeronde rechthoek 4"/>
            <p:cNvSpPr/>
            <p:nvPr/>
          </p:nvSpPr>
          <p:spPr>
            <a:xfrm>
              <a:off x="1194379" y="3943954"/>
              <a:ext cx="6134296" cy="518947"/>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36195" tIns="36195" rIns="36195" bIns="36195" numCol="1" spcCol="1270" anchor="ctr" anchorCtr="0">
              <a:noAutofit/>
            </a:bodyPr>
            <a:lstStyle/>
            <a:p>
              <a:pPr lvl="0" algn="ctr" defTabSz="844550">
                <a:lnSpc>
                  <a:spcPct val="90000"/>
                </a:lnSpc>
                <a:spcBef>
                  <a:spcPct val="0"/>
                </a:spcBef>
                <a:spcAft>
                  <a:spcPct val="35000"/>
                </a:spcAft>
              </a:pPr>
              <a:r>
                <a:rPr lang="nl-BE" sz="1900" kern="1200" dirty="0" smtClean="0"/>
                <a:t>SELECTIVE CITY RENEWAL </a:t>
              </a:r>
            </a:p>
          </p:txBody>
        </p:sp>
      </p:grpSp>
      <p:sp>
        <p:nvSpPr>
          <p:cNvPr id="10" name="PIJL-LINKS 9"/>
          <p:cNvSpPr/>
          <p:nvPr/>
        </p:nvSpPr>
        <p:spPr>
          <a:xfrm rot="5364121">
            <a:off x="3745537" y="4125678"/>
            <a:ext cx="1882690" cy="638775"/>
          </a:xfrm>
          <a:prstGeom prst="leftArrow">
            <a:avLst>
              <a:gd name="adj1" fmla="val 60000"/>
              <a:gd name="adj2" fmla="val 50000"/>
            </a:avLst>
          </a:prstGeom>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sp>
      <p:sp>
        <p:nvSpPr>
          <p:cNvPr id="11" name="Afgeronde rechthoek 10"/>
          <p:cNvSpPr/>
          <p:nvPr/>
        </p:nvSpPr>
        <p:spPr>
          <a:xfrm>
            <a:off x="2345864" y="4289676"/>
            <a:ext cx="1872208" cy="936104"/>
          </a:xfrm>
          <a:prstGeom prst="roundRect">
            <a:avLst/>
          </a:prstGeom>
          <a:solidFill>
            <a:schemeClr val="accent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BE" dirty="0" smtClean="0"/>
              <a:t>Limited  </a:t>
            </a:r>
          </a:p>
          <a:p>
            <a:pPr algn="ctr"/>
            <a:r>
              <a:rPr lang="nl-BE" dirty="0" smtClean="0"/>
              <a:t>direct effect</a:t>
            </a:r>
            <a:endParaRPr lang="nl-BE" dirty="0"/>
          </a:p>
        </p:txBody>
      </p:sp>
      <p:sp>
        <p:nvSpPr>
          <p:cNvPr id="12" name="Afgeronde rechthoek 11"/>
          <p:cNvSpPr/>
          <p:nvPr/>
        </p:nvSpPr>
        <p:spPr>
          <a:xfrm>
            <a:off x="5429256" y="3857628"/>
            <a:ext cx="2664296" cy="1368152"/>
          </a:xfrm>
          <a:prstGeom prst="roundRect">
            <a:avLst/>
          </a:prstGeom>
          <a:solidFill>
            <a:schemeClr val="accent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BE" sz="2400" dirty="0" err="1" smtClean="0"/>
              <a:t>Stronger</a:t>
            </a:r>
            <a:r>
              <a:rPr lang="nl-BE" sz="2400" dirty="0" smtClean="0"/>
              <a:t> </a:t>
            </a:r>
          </a:p>
          <a:p>
            <a:pPr algn="ctr"/>
            <a:r>
              <a:rPr lang="nl-BE" sz="2400" dirty="0" smtClean="0"/>
              <a:t>Indirect effect</a:t>
            </a:r>
            <a:endParaRPr lang="nl-BE" sz="24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500" fill="hold"/>
                                        <p:tgtEl>
                                          <p:spTgt spid="11"/>
                                        </p:tgtEl>
                                        <p:attrNameLst>
                                          <p:attrName>ppt_x</p:attrName>
                                        </p:attrNameLst>
                                      </p:cBhvr>
                                      <p:tavLst>
                                        <p:tav tm="0">
                                          <p:val>
                                            <p:strVal val="#ppt_x"/>
                                          </p:val>
                                        </p:tav>
                                        <p:tav tm="100000">
                                          <p:val>
                                            <p:strVal val="#ppt_x"/>
                                          </p:val>
                                        </p:tav>
                                      </p:tavLst>
                                    </p:anim>
                                    <p:anim calcmode="lin" valueType="num">
                                      <p:cBhvr additive="base">
                                        <p:cTn id="8"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2"/>
                                        </p:tgtEl>
                                        <p:attrNameLst>
                                          <p:attrName>style.visibility</p:attrName>
                                        </p:attrNameLst>
                                      </p:cBhvr>
                                      <p:to>
                                        <p:strVal val="visible"/>
                                      </p:to>
                                    </p:set>
                                    <p:anim calcmode="lin" valueType="num">
                                      <p:cBhvr additive="base">
                                        <p:cTn id="13" dur="500" fill="hold"/>
                                        <p:tgtEl>
                                          <p:spTgt spid="12"/>
                                        </p:tgtEl>
                                        <p:attrNameLst>
                                          <p:attrName>ppt_x</p:attrName>
                                        </p:attrNameLst>
                                      </p:cBhvr>
                                      <p:tavLst>
                                        <p:tav tm="0">
                                          <p:val>
                                            <p:strVal val="#ppt_x"/>
                                          </p:val>
                                        </p:tav>
                                        <p:tav tm="100000">
                                          <p:val>
                                            <p:strVal val="#ppt_x"/>
                                          </p:val>
                                        </p:tav>
                                      </p:tavLst>
                                    </p:anim>
                                    <p:anim calcmode="lin" valueType="num">
                                      <p:cBhvr additive="base">
                                        <p:cTn id="14"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jdelijke aanduiding voor tekst 3"/>
          <p:cNvSpPr>
            <a:spLocks noGrp="1"/>
          </p:cNvSpPr>
          <p:nvPr>
            <p:ph type="body" idx="1"/>
          </p:nvPr>
        </p:nvSpPr>
        <p:spPr/>
        <p:txBody>
          <a:bodyPr/>
          <a:lstStyle/>
          <a:p>
            <a:r>
              <a:rPr lang="nl-BE" dirty="0" smtClean="0"/>
              <a:t>POLITICAL STRATEGIES </a:t>
            </a:r>
          </a:p>
          <a:p>
            <a:r>
              <a:rPr lang="nl-BE" dirty="0" smtClean="0"/>
              <a:t>OF CITY RENEWAL</a:t>
            </a:r>
          </a:p>
          <a:p>
            <a:endParaRPr lang="nl-BE" dirty="0" smtClean="0"/>
          </a:p>
          <a:p>
            <a:r>
              <a:rPr lang="nl-BE" i="1" dirty="0" smtClean="0"/>
              <a:t>A </a:t>
            </a:r>
            <a:r>
              <a:rPr lang="nl-BE" i="1" dirty="0" err="1" smtClean="0"/>
              <a:t>STRATEGIC-relational</a:t>
            </a:r>
            <a:r>
              <a:rPr lang="nl-BE" i="1" dirty="0" smtClean="0"/>
              <a:t> </a:t>
            </a:r>
            <a:r>
              <a:rPr lang="nl-BE" i="1" dirty="0" err="1" smtClean="0"/>
              <a:t>approach</a:t>
            </a:r>
            <a:endParaRPr lang="nl-BE" i="1" dirty="0"/>
          </a:p>
        </p:txBody>
      </p:sp>
      <p:sp>
        <p:nvSpPr>
          <p:cNvPr id="3" name="Titel 2"/>
          <p:cNvSpPr>
            <a:spLocks noGrp="1"/>
          </p:cNvSpPr>
          <p:nvPr>
            <p:ph type="title"/>
          </p:nvPr>
        </p:nvSpPr>
        <p:spPr/>
        <p:txBody>
          <a:bodyPr/>
          <a:lstStyle/>
          <a:p>
            <a:r>
              <a:rPr lang="nl-BE" dirty="0" smtClean="0"/>
              <a:t>WHY?</a:t>
            </a:r>
            <a:endParaRPr lang="nl-BE"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el 11"/>
          <p:cNvSpPr>
            <a:spLocks noGrp="1"/>
          </p:cNvSpPr>
          <p:nvPr>
            <p:ph type="title"/>
          </p:nvPr>
        </p:nvSpPr>
        <p:spPr>
          <a:xfrm>
            <a:off x="301625" y="228601"/>
            <a:ext cx="8534400" cy="608112"/>
          </a:xfrm>
        </p:spPr>
        <p:txBody>
          <a:bodyPr/>
          <a:lstStyle/>
          <a:p>
            <a:r>
              <a:rPr lang="nl-BE" sz="2400" b="1" dirty="0" smtClean="0"/>
              <a:t>WELLBEING…IN A LIVEABLE CITY</a:t>
            </a:r>
            <a:endParaRPr lang="nl-BE" sz="2400" b="1" dirty="0"/>
          </a:p>
        </p:txBody>
      </p:sp>
      <p:sp>
        <p:nvSpPr>
          <p:cNvPr id="13" name="Tijdelijke aanduiding voor inhoud 12"/>
          <p:cNvSpPr>
            <a:spLocks noGrp="1"/>
          </p:cNvSpPr>
          <p:nvPr>
            <p:ph sz="quarter" idx="1"/>
          </p:nvPr>
        </p:nvSpPr>
        <p:spPr/>
        <p:txBody>
          <a:bodyPr/>
          <a:lstStyle/>
          <a:p>
            <a:r>
              <a:rPr lang="nl-BE" dirty="0" smtClean="0"/>
              <a:t>Well-</a:t>
            </a:r>
            <a:r>
              <a:rPr lang="nl-BE" dirty="0" err="1" smtClean="0"/>
              <a:t>being</a:t>
            </a:r>
            <a:endParaRPr lang="nl-BE" dirty="0" smtClean="0"/>
          </a:p>
          <a:p>
            <a:pPr lvl="1"/>
            <a:r>
              <a:rPr lang="nl-BE" dirty="0" smtClean="0"/>
              <a:t>(</a:t>
            </a:r>
            <a:r>
              <a:rPr lang="nl-BE" dirty="0" err="1" smtClean="0"/>
              <a:t>inter</a:t>
            </a:r>
            <a:r>
              <a:rPr lang="nl-BE" dirty="0" smtClean="0"/>
              <a:t>) personal,  </a:t>
            </a:r>
            <a:r>
              <a:rPr lang="nl-BE" dirty="0" err="1" smtClean="0"/>
              <a:t>social</a:t>
            </a:r>
            <a:r>
              <a:rPr lang="nl-BE" dirty="0" smtClean="0"/>
              <a:t>…. analysis</a:t>
            </a:r>
          </a:p>
          <a:p>
            <a:pPr lvl="1"/>
            <a:r>
              <a:rPr lang="nl-BE" dirty="0" smtClean="0"/>
              <a:t>But </a:t>
            </a:r>
            <a:r>
              <a:rPr lang="nl-BE" dirty="0" err="1" smtClean="0"/>
              <a:t>also</a:t>
            </a:r>
            <a:r>
              <a:rPr lang="nl-BE" dirty="0" smtClean="0"/>
              <a:t> </a:t>
            </a:r>
            <a:r>
              <a:rPr lang="nl-BE" dirty="0" err="1" smtClean="0"/>
              <a:t>sociogeographical</a:t>
            </a:r>
            <a:r>
              <a:rPr lang="nl-BE" dirty="0" smtClean="0"/>
              <a:t> context – THE CITY</a:t>
            </a:r>
          </a:p>
          <a:p>
            <a:r>
              <a:rPr lang="nl-BE" dirty="0" smtClean="0"/>
              <a:t>Brainstorm</a:t>
            </a:r>
          </a:p>
          <a:p>
            <a:r>
              <a:rPr lang="nl-BE" dirty="0" err="1" smtClean="0"/>
              <a:t>What</a:t>
            </a:r>
            <a:r>
              <a:rPr lang="nl-BE" dirty="0"/>
              <a:t> </a:t>
            </a:r>
            <a:r>
              <a:rPr lang="nl-BE" dirty="0" err="1" smtClean="0"/>
              <a:t>makes</a:t>
            </a:r>
            <a:r>
              <a:rPr lang="nl-BE" dirty="0" smtClean="0"/>
              <a:t> a </a:t>
            </a:r>
            <a:r>
              <a:rPr lang="nl-BE" dirty="0" err="1" smtClean="0"/>
              <a:t>city</a:t>
            </a:r>
            <a:r>
              <a:rPr lang="nl-BE" dirty="0" smtClean="0"/>
              <a:t> </a:t>
            </a:r>
            <a:r>
              <a:rPr lang="nl-BE" dirty="0" err="1" smtClean="0"/>
              <a:t>liveable</a:t>
            </a:r>
            <a:r>
              <a:rPr lang="nl-BE" dirty="0" smtClean="0"/>
              <a:t>…</a:t>
            </a:r>
          </a:p>
          <a:p>
            <a:r>
              <a:rPr lang="nl-BE" dirty="0" smtClean="0"/>
              <a:t>… </a:t>
            </a:r>
            <a:r>
              <a:rPr lang="nl-BE" dirty="0" err="1" smtClean="0"/>
              <a:t>from</a:t>
            </a:r>
            <a:r>
              <a:rPr lang="nl-BE" dirty="0" smtClean="0"/>
              <a:t> the </a:t>
            </a:r>
            <a:r>
              <a:rPr lang="nl-BE" dirty="0" err="1" smtClean="0"/>
              <a:t>perspective</a:t>
            </a:r>
            <a:r>
              <a:rPr lang="nl-BE" dirty="0" smtClean="0"/>
              <a:t> of</a:t>
            </a:r>
          </a:p>
          <a:p>
            <a:pPr lvl="1"/>
            <a:r>
              <a:rPr lang="nl-BE" dirty="0" smtClean="0"/>
              <a:t>A student</a:t>
            </a:r>
          </a:p>
          <a:p>
            <a:pPr lvl="1"/>
            <a:r>
              <a:rPr lang="nl-BE" dirty="0" smtClean="0"/>
              <a:t>A </a:t>
            </a:r>
            <a:r>
              <a:rPr lang="nl-BE" dirty="0" err="1" smtClean="0"/>
              <a:t>middle</a:t>
            </a:r>
            <a:r>
              <a:rPr lang="nl-BE" dirty="0" smtClean="0"/>
              <a:t> class family </a:t>
            </a:r>
            <a:r>
              <a:rPr lang="nl-BE" dirty="0" err="1" smtClean="0"/>
              <a:t>with</a:t>
            </a:r>
            <a:r>
              <a:rPr lang="nl-BE" dirty="0" smtClean="0"/>
              <a:t> a job &amp; </a:t>
            </a:r>
            <a:r>
              <a:rPr lang="nl-BE" dirty="0" err="1" smtClean="0"/>
              <a:t>kids</a:t>
            </a:r>
            <a:endParaRPr lang="nl-BE" dirty="0" smtClean="0"/>
          </a:p>
          <a:p>
            <a:pPr lvl="1"/>
            <a:r>
              <a:rPr lang="nl-BE" dirty="0" smtClean="0"/>
              <a:t>A single </a:t>
            </a:r>
            <a:r>
              <a:rPr lang="nl-BE" dirty="0" err="1" smtClean="0"/>
              <a:t>parent</a:t>
            </a:r>
            <a:r>
              <a:rPr lang="nl-BE" dirty="0" smtClean="0"/>
              <a:t> family </a:t>
            </a:r>
            <a:r>
              <a:rPr lang="nl-BE" dirty="0" err="1" smtClean="0"/>
              <a:t>with</a:t>
            </a:r>
            <a:r>
              <a:rPr lang="nl-BE" dirty="0" smtClean="0"/>
              <a:t> low </a:t>
            </a:r>
            <a:r>
              <a:rPr lang="nl-BE" dirty="0" err="1" smtClean="0"/>
              <a:t>income</a:t>
            </a:r>
            <a:endParaRPr lang="nl-BE" dirty="0" smtClean="0"/>
          </a:p>
          <a:p>
            <a:pPr lvl="1"/>
            <a:r>
              <a:rPr lang="nl-BE" dirty="0" smtClean="0"/>
              <a:t>A migrant </a:t>
            </a:r>
            <a:r>
              <a:rPr lang="nl-BE" dirty="0" err="1" smtClean="0"/>
              <a:t>just</a:t>
            </a:r>
            <a:r>
              <a:rPr lang="nl-BE" dirty="0" smtClean="0"/>
              <a:t> </a:t>
            </a:r>
            <a:r>
              <a:rPr lang="nl-BE" dirty="0" err="1" smtClean="0"/>
              <a:t>arriving</a:t>
            </a:r>
            <a:endParaRPr lang="nl-BE" dirty="0" smtClean="0"/>
          </a:p>
          <a:p>
            <a:endParaRPr lang="nl-BE" dirty="0"/>
          </a:p>
          <a:p>
            <a:endParaRPr lang="nl-BE" dirty="0" smtClean="0"/>
          </a:p>
          <a:p>
            <a:endParaRPr lang="nl-BE" dirty="0"/>
          </a:p>
          <a:p>
            <a:endParaRPr lang="nl-BE" dirty="0" smtClean="0"/>
          </a:p>
          <a:p>
            <a:endParaRPr lang="nl-BE" dirty="0"/>
          </a:p>
          <a:p>
            <a:endParaRPr lang="nl-BE" dirty="0" smtClean="0"/>
          </a:p>
          <a:p>
            <a:endParaRPr lang="nl-BE" dirty="0"/>
          </a:p>
          <a:p>
            <a:endParaRPr lang="nl-BE" dirty="0"/>
          </a:p>
        </p:txBody>
      </p:sp>
    </p:spTree>
    <p:extLst>
      <p:ext uri="{BB962C8B-B14F-4D97-AF65-F5344CB8AC3E}">
        <p14:creationId xmlns:p14="http://schemas.microsoft.com/office/powerpoint/2010/main" val="257673950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a:xfrm>
            <a:off x="301752" y="228600"/>
            <a:ext cx="8534400" cy="824136"/>
          </a:xfrm>
        </p:spPr>
        <p:txBody>
          <a:bodyPr>
            <a:normAutofit/>
          </a:bodyPr>
          <a:lstStyle/>
          <a:p>
            <a:r>
              <a:rPr lang="nl-BE" sz="3200" dirty="0" err="1" smtClean="0"/>
              <a:t>Political</a:t>
            </a:r>
            <a:r>
              <a:rPr lang="nl-BE" sz="3200" dirty="0" smtClean="0"/>
              <a:t> </a:t>
            </a:r>
            <a:r>
              <a:rPr lang="nl-BE" sz="3200" dirty="0" err="1" smtClean="0"/>
              <a:t>strategies</a:t>
            </a:r>
            <a:r>
              <a:rPr lang="nl-BE" sz="3200" dirty="0" smtClean="0"/>
              <a:t> of city </a:t>
            </a:r>
            <a:r>
              <a:rPr lang="nl-BE" sz="3200" dirty="0" err="1" smtClean="0"/>
              <a:t>renewal</a:t>
            </a:r>
            <a:endParaRPr lang="nl-BE" dirty="0"/>
          </a:p>
        </p:txBody>
      </p:sp>
      <p:sp>
        <p:nvSpPr>
          <p:cNvPr id="5" name="Tijdelijke aanduiding voor dianummer 4"/>
          <p:cNvSpPr>
            <a:spLocks noGrp="1"/>
          </p:cNvSpPr>
          <p:nvPr>
            <p:ph type="sldNum" sz="quarter" idx="4294967295"/>
          </p:nvPr>
        </p:nvSpPr>
        <p:spPr>
          <a:xfrm>
            <a:off x="4361688" y="1026372"/>
            <a:ext cx="457200" cy="441325"/>
          </a:xfrm>
        </p:spPr>
        <p:txBody>
          <a:bodyPr/>
          <a:lstStyle/>
          <a:p>
            <a:fld id="{66EA3316-2585-47D6-9B28-BD962B5F1BFA}" type="slidenum">
              <a:rPr lang="nl-BE" smtClean="0"/>
              <a:pPr/>
              <a:t>20</a:t>
            </a:fld>
            <a:endParaRPr lang="nl-BE"/>
          </a:p>
        </p:txBody>
      </p:sp>
      <p:graphicFrame>
        <p:nvGraphicFramePr>
          <p:cNvPr id="8" name="Tijdelijke aanduiding voor inhoud 4"/>
          <p:cNvGraphicFramePr>
            <a:graphicFrameLocks/>
          </p:cNvGraphicFramePr>
          <p:nvPr>
            <p:extLst>
              <p:ext uri="{D42A27DB-BD31-4B8C-83A1-F6EECF244321}">
                <p14:modId xmlns:p14="http://schemas.microsoft.com/office/powerpoint/2010/main" val="266698623"/>
              </p:ext>
            </p:extLst>
          </p:nvPr>
        </p:nvGraphicFramePr>
        <p:xfrm>
          <a:off x="323528" y="1628799"/>
          <a:ext cx="8568952" cy="3907973"/>
        </p:xfrm>
        <a:graphic>
          <a:graphicData uri="http://schemas.openxmlformats.org/drawingml/2006/table">
            <a:tbl>
              <a:tblPr firstRow="1" bandRow="1">
                <a:tableStyleId>{327F97BB-C833-4FB7-BDE5-3F7075034690}</a:tableStyleId>
              </a:tblPr>
              <a:tblGrid>
                <a:gridCol w="2376264"/>
                <a:gridCol w="6192688"/>
              </a:tblGrid>
              <a:tr h="728631">
                <a:tc gridSpan="2">
                  <a:txBody>
                    <a:bodyPr/>
                    <a:lstStyle/>
                    <a:p>
                      <a:r>
                        <a:rPr lang="nl-BE" sz="2200" b="1" dirty="0" err="1" smtClean="0"/>
                        <a:t>Political</a:t>
                      </a:r>
                      <a:r>
                        <a:rPr lang="nl-BE" sz="2200" b="1" baseline="0" dirty="0" smtClean="0"/>
                        <a:t> </a:t>
                      </a:r>
                      <a:r>
                        <a:rPr lang="nl-BE" sz="2200" b="1" baseline="0" dirty="0" err="1" smtClean="0"/>
                        <a:t>strategies</a:t>
                      </a:r>
                      <a:r>
                        <a:rPr lang="nl-BE" sz="2200" b="1" baseline="0" dirty="0" smtClean="0"/>
                        <a:t> </a:t>
                      </a:r>
                      <a:r>
                        <a:rPr lang="nl-BE" sz="2200" b="1" baseline="0" dirty="0" err="1" smtClean="0"/>
                        <a:t>focused</a:t>
                      </a:r>
                      <a:r>
                        <a:rPr lang="nl-BE" sz="2200" b="1" baseline="0" dirty="0" smtClean="0"/>
                        <a:t> </a:t>
                      </a:r>
                      <a:r>
                        <a:rPr lang="nl-BE" sz="2200" b="1" baseline="0" dirty="0" err="1" smtClean="0"/>
                        <a:t>on</a:t>
                      </a:r>
                      <a:endParaRPr lang="nl-BE" sz="2200" b="1" dirty="0"/>
                    </a:p>
                  </a:txBody>
                  <a:tcPr/>
                </a:tc>
                <a:tc hMerge="1">
                  <a:txBody>
                    <a:bodyPr/>
                    <a:lstStyle/>
                    <a:p>
                      <a:endParaRPr lang="nl-BE" sz="2400" b="1" dirty="0"/>
                    </a:p>
                  </a:txBody>
                  <a:tcPr/>
                </a:tc>
              </a:tr>
              <a:tr h="571504">
                <a:tc>
                  <a:txBody>
                    <a:bodyPr/>
                    <a:lstStyle/>
                    <a:p>
                      <a:r>
                        <a:rPr lang="nl-BE" sz="2200" b="1" dirty="0" smtClean="0"/>
                        <a:t>ECONOMICAL</a:t>
                      </a:r>
                      <a:endParaRPr lang="nl-BE" sz="2200" b="1" dirty="0"/>
                    </a:p>
                  </a:txBody>
                  <a:tcPr/>
                </a:tc>
                <a:tc>
                  <a:txBody>
                    <a:bodyPr/>
                    <a:lstStyle/>
                    <a:p>
                      <a:r>
                        <a:rPr lang="nl-BE" sz="2400" b="1" dirty="0" err="1" smtClean="0"/>
                        <a:t>Attracting</a:t>
                      </a:r>
                      <a:r>
                        <a:rPr lang="nl-BE" sz="2400" b="1" baseline="0" dirty="0" smtClean="0"/>
                        <a:t> </a:t>
                      </a:r>
                      <a:r>
                        <a:rPr lang="nl-BE" sz="2400" b="1" baseline="0" dirty="0" err="1" smtClean="0"/>
                        <a:t>capital</a:t>
                      </a:r>
                      <a:r>
                        <a:rPr lang="nl-BE" sz="2400" b="1" baseline="0" dirty="0" smtClean="0"/>
                        <a:t> to these </a:t>
                      </a:r>
                      <a:r>
                        <a:rPr lang="nl-BE" sz="2400" b="1" baseline="0" dirty="0" err="1" smtClean="0"/>
                        <a:t>districts</a:t>
                      </a:r>
                      <a:endParaRPr lang="nl-BE" sz="2400" b="1" dirty="0"/>
                    </a:p>
                  </a:txBody>
                  <a:tcPr/>
                </a:tc>
              </a:tr>
              <a:tr h="570693">
                <a:tc>
                  <a:txBody>
                    <a:bodyPr/>
                    <a:lstStyle/>
                    <a:p>
                      <a:r>
                        <a:rPr lang="nl-BE" sz="2200" b="1" dirty="0" smtClean="0"/>
                        <a:t>SOCIAL</a:t>
                      </a:r>
                      <a:endParaRPr lang="nl-BE" sz="2200" b="1" dirty="0"/>
                    </a:p>
                  </a:txBody>
                  <a:tcPr/>
                </a:tc>
                <a:tc>
                  <a:txBody>
                    <a:bodyPr/>
                    <a:lstStyle/>
                    <a:p>
                      <a:r>
                        <a:rPr lang="nl-BE" sz="2400" b="1" dirty="0" err="1" smtClean="0"/>
                        <a:t>Social</a:t>
                      </a:r>
                      <a:r>
                        <a:rPr lang="nl-BE" sz="2400" b="1" baseline="0" dirty="0" smtClean="0"/>
                        <a:t> mix in these </a:t>
                      </a:r>
                      <a:r>
                        <a:rPr lang="nl-BE" sz="2400" b="1" baseline="0" dirty="0" err="1" smtClean="0"/>
                        <a:t>districts</a:t>
                      </a:r>
                      <a:endParaRPr lang="nl-BE" sz="2400" b="1" dirty="0"/>
                    </a:p>
                  </a:txBody>
                  <a:tcPr/>
                </a:tc>
              </a:tr>
              <a:tr h="636227">
                <a:tc>
                  <a:txBody>
                    <a:bodyPr/>
                    <a:lstStyle/>
                    <a:p>
                      <a:r>
                        <a:rPr lang="nl-BE" sz="2200" b="1" dirty="0" smtClean="0"/>
                        <a:t>CULTURAL</a:t>
                      </a:r>
                      <a:endParaRPr lang="nl-BE" sz="2200" b="1" dirty="0"/>
                    </a:p>
                  </a:txBody>
                  <a:tcPr/>
                </a:tc>
                <a:tc>
                  <a:txBody>
                    <a:bodyPr/>
                    <a:lstStyle/>
                    <a:p>
                      <a:r>
                        <a:rPr lang="nl-BE" sz="2400" b="1" dirty="0" err="1" smtClean="0"/>
                        <a:t>Cultural</a:t>
                      </a:r>
                      <a:r>
                        <a:rPr lang="nl-BE" sz="2400" b="1" baseline="0" dirty="0" smtClean="0"/>
                        <a:t> </a:t>
                      </a:r>
                      <a:r>
                        <a:rPr lang="nl-BE" sz="2400" b="1" baseline="0" dirty="0" err="1" smtClean="0"/>
                        <a:t>hegemony</a:t>
                      </a:r>
                      <a:r>
                        <a:rPr lang="nl-BE" sz="2400" b="1" baseline="0" dirty="0" smtClean="0"/>
                        <a:t> </a:t>
                      </a:r>
                      <a:r>
                        <a:rPr lang="nl-BE" sz="2400" b="1" baseline="0" dirty="0" err="1" smtClean="0"/>
                        <a:t>about</a:t>
                      </a:r>
                      <a:r>
                        <a:rPr lang="nl-BE" sz="2400" b="1" baseline="0" dirty="0" smtClean="0"/>
                        <a:t> city </a:t>
                      </a:r>
                      <a:r>
                        <a:rPr lang="nl-BE" sz="2400" b="1" baseline="0" dirty="0" err="1" smtClean="0"/>
                        <a:t>renewal</a:t>
                      </a:r>
                      <a:r>
                        <a:rPr lang="nl-BE" sz="2400" b="1" baseline="0" dirty="0" smtClean="0"/>
                        <a:t> </a:t>
                      </a:r>
                    </a:p>
                  </a:txBody>
                  <a:tcPr/>
                </a:tc>
              </a:tr>
              <a:tr h="509425">
                <a:tc gridSpan="2">
                  <a:txBody>
                    <a:bodyPr/>
                    <a:lstStyle/>
                    <a:p>
                      <a:endParaRPr lang="nl-BE" dirty="0"/>
                    </a:p>
                  </a:txBody>
                  <a:tcPr/>
                </a:tc>
                <a:tc hMerge="1">
                  <a:txBody>
                    <a:bodyPr/>
                    <a:lstStyle/>
                    <a:p>
                      <a:endParaRPr lang="nl-BE" dirty="0"/>
                    </a:p>
                  </a:txBody>
                  <a:tcPr/>
                </a:tc>
              </a:tr>
              <a:tr h="891493">
                <a:tc gridSpan="2">
                  <a:txBody>
                    <a:bodyPr/>
                    <a:lstStyle/>
                    <a:p>
                      <a:endParaRPr lang="nl-BE" sz="2400" b="1" dirty="0" smtClean="0"/>
                    </a:p>
                    <a:p>
                      <a:r>
                        <a:rPr lang="nl-BE" sz="2400" b="1" dirty="0" smtClean="0"/>
                        <a:t>GENTRIFICATION POLICY</a:t>
                      </a:r>
                      <a:r>
                        <a:rPr lang="nl-BE" sz="2400" b="1" baseline="0" dirty="0" smtClean="0"/>
                        <a:t> OF CITY RENEWAL </a:t>
                      </a:r>
                      <a:endParaRPr lang="nl-BE" sz="2400" b="1" dirty="0"/>
                    </a:p>
                  </a:txBody>
                  <a:tcPr/>
                </a:tc>
                <a:tc hMerge="1">
                  <a:txBody>
                    <a:bodyPr/>
                    <a:lstStyle/>
                    <a:p>
                      <a:endParaRPr lang="nl-BE" dirty="0"/>
                    </a:p>
                  </a:txBody>
                  <a:tcPr/>
                </a:tc>
              </a:tr>
            </a:tbl>
          </a:graphicData>
        </a:graphic>
      </p:graphicFrame>
      <p:sp>
        <p:nvSpPr>
          <p:cNvPr id="9" name="PIJL-OMLAAG 8"/>
          <p:cNvSpPr/>
          <p:nvPr/>
        </p:nvSpPr>
        <p:spPr>
          <a:xfrm>
            <a:off x="1475656" y="4005064"/>
            <a:ext cx="432048" cy="72008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jdelijke aanduiding voor tekst 11"/>
          <p:cNvSpPr>
            <a:spLocks noGrp="1"/>
          </p:cNvSpPr>
          <p:nvPr>
            <p:ph type="body" idx="1"/>
          </p:nvPr>
        </p:nvSpPr>
        <p:spPr>
          <a:xfrm>
            <a:off x="301752" y="1524000"/>
            <a:ext cx="4270248" cy="732974"/>
          </a:xfrm>
        </p:spPr>
        <p:txBody>
          <a:bodyPr/>
          <a:lstStyle/>
          <a:p>
            <a:r>
              <a:rPr lang="nl-BE" dirty="0" smtClean="0"/>
              <a:t>YOUNG MIDDLE CLASSES</a:t>
            </a:r>
            <a:endParaRPr lang="nl-BE" dirty="0"/>
          </a:p>
        </p:txBody>
      </p:sp>
      <p:sp>
        <p:nvSpPr>
          <p:cNvPr id="13" name="Tijdelijke aanduiding voor tekst 12"/>
          <p:cNvSpPr>
            <a:spLocks noGrp="1"/>
          </p:cNvSpPr>
          <p:nvPr>
            <p:ph type="body" sz="half" idx="3"/>
          </p:nvPr>
        </p:nvSpPr>
        <p:spPr/>
        <p:txBody>
          <a:bodyPr/>
          <a:lstStyle/>
          <a:p>
            <a:r>
              <a:rPr lang="nl-BE" dirty="0" smtClean="0"/>
              <a:t>PROJECT DEVELOPERS</a:t>
            </a:r>
            <a:endParaRPr lang="nl-BE" dirty="0"/>
          </a:p>
        </p:txBody>
      </p:sp>
      <p:sp>
        <p:nvSpPr>
          <p:cNvPr id="8" name="Tijdelijke aanduiding voor datum 7"/>
          <p:cNvSpPr>
            <a:spLocks noGrp="1"/>
          </p:cNvSpPr>
          <p:nvPr>
            <p:ph type="dt" sz="half" idx="10"/>
          </p:nvPr>
        </p:nvSpPr>
        <p:spPr/>
        <p:txBody>
          <a:bodyPr/>
          <a:lstStyle/>
          <a:p>
            <a:r>
              <a:rPr lang="nl-BE" smtClean="0"/>
              <a:t>29/11/2013</a:t>
            </a:r>
            <a:endParaRPr lang="nl-BE"/>
          </a:p>
        </p:txBody>
      </p:sp>
      <p:sp>
        <p:nvSpPr>
          <p:cNvPr id="9" name="Tijdelijke aanduiding voor voettekst 8"/>
          <p:cNvSpPr>
            <a:spLocks noGrp="1"/>
          </p:cNvSpPr>
          <p:nvPr>
            <p:ph type="ftr" sz="quarter" idx="11"/>
          </p:nvPr>
        </p:nvSpPr>
        <p:spPr/>
        <p:txBody>
          <a:bodyPr/>
          <a:lstStyle/>
          <a:p>
            <a:r>
              <a:rPr lang="en-US" smtClean="0"/>
              <a:t>Gentrification as strategy of city renewal?</a:t>
            </a:r>
            <a:endParaRPr lang="nl-BE"/>
          </a:p>
        </p:txBody>
      </p:sp>
      <p:sp>
        <p:nvSpPr>
          <p:cNvPr id="6" name="Tijdelijke aanduiding voor inhoud 5"/>
          <p:cNvSpPr>
            <a:spLocks noGrp="1"/>
          </p:cNvSpPr>
          <p:nvPr>
            <p:ph sz="quarter" idx="2"/>
          </p:nvPr>
        </p:nvSpPr>
        <p:spPr/>
        <p:txBody>
          <a:bodyPr>
            <a:normAutofit/>
          </a:bodyPr>
          <a:lstStyle/>
          <a:p>
            <a:pPr lvl="2"/>
            <a:endParaRPr lang="nl-BE" sz="2000" dirty="0" smtClean="0"/>
          </a:p>
          <a:p>
            <a:endParaRPr lang="nl-BE" dirty="0" smtClean="0"/>
          </a:p>
          <a:p>
            <a:pPr>
              <a:buNone/>
            </a:pPr>
            <a:endParaRPr lang="nl-BE" sz="2200" dirty="0" smtClean="0"/>
          </a:p>
        </p:txBody>
      </p:sp>
      <p:sp>
        <p:nvSpPr>
          <p:cNvPr id="5" name="Tijdelijke aanduiding voor dianummer 4"/>
          <p:cNvSpPr>
            <a:spLocks noGrp="1"/>
          </p:cNvSpPr>
          <p:nvPr>
            <p:ph type="sldNum" sz="quarter" idx="12"/>
          </p:nvPr>
        </p:nvSpPr>
        <p:spPr/>
        <p:txBody>
          <a:bodyPr/>
          <a:lstStyle/>
          <a:p>
            <a:fld id="{66EA3316-2585-47D6-9B28-BD962B5F1BFA}" type="slidenum">
              <a:rPr lang="nl-BE" smtClean="0"/>
              <a:pPr/>
              <a:t>21</a:t>
            </a:fld>
            <a:endParaRPr lang="nl-BE"/>
          </a:p>
        </p:txBody>
      </p:sp>
      <p:sp>
        <p:nvSpPr>
          <p:cNvPr id="2" name="Titel 1"/>
          <p:cNvSpPr>
            <a:spLocks noGrp="1"/>
          </p:cNvSpPr>
          <p:nvPr>
            <p:ph type="title"/>
          </p:nvPr>
        </p:nvSpPr>
        <p:spPr>
          <a:xfrm>
            <a:off x="301752" y="293784"/>
            <a:ext cx="8534400" cy="758952"/>
          </a:xfrm>
        </p:spPr>
        <p:txBody>
          <a:bodyPr>
            <a:noAutofit/>
          </a:bodyPr>
          <a:lstStyle/>
          <a:p>
            <a:r>
              <a:rPr lang="nl-BE" sz="2800" dirty="0" smtClean="0"/>
              <a:t/>
            </a:r>
            <a:br>
              <a:rPr lang="nl-BE" sz="2800" dirty="0" smtClean="0"/>
            </a:br>
            <a:r>
              <a:rPr lang="nl-BE" sz="2800" dirty="0" smtClean="0"/>
              <a:t/>
            </a:r>
            <a:br>
              <a:rPr lang="nl-BE" sz="2800" dirty="0" smtClean="0"/>
            </a:br>
            <a:r>
              <a:rPr lang="nl-BE" sz="2800" dirty="0" smtClean="0"/>
              <a:t>CITY RENEWAL PROJECTS</a:t>
            </a:r>
            <a:br>
              <a:rPr lang="nl-BE" sz="2800" dirty="0" smtClean="0"/>
            </a:br>
            <a:r>
              <a:rPr lang="nl-BE" sz="2800" dirty="0" err="1" smtClean="0"/>
              <a:t>Attracting</a:t>
            </a:r>
            <a:r>
              <a:rPr lang="nl-BE" sz="2800" dirty="0" smtClean="0"/>
              <a:t> private </a:t>
            </a:r>
            <a:r>
              <a:rPr lang="nl-BE" sz="2800" dirty="0" err="1" smtClean="0"/>
              <a:t>capital</a:t>
            </a:r>
            <a:r>
              <a:rPr lang="nl-BE" sz="2800" dirty="0" smtClean="0"/>
              <a:t> </a:t>
            </a:r>
            <a:r>
              <a:rPr lang="nl-BE" sz="2800" dirty="0" err="1" smtClean="0"/>
              <a:t>to</a:t>
            </a:r>
            <a:r>
              <a:rPr lang="nl-BE" sz="2800" dirty="0" smtClean="0"/>
              <a:t> the 19th </a:t>
            </a:r>
            <a:r>
              <a:rPr lang="nl-BE" sz="2800" dirty="0" err="1" smtClean="0"/>
              <a:t>century</a:t>
            </a:r>
            <a:r>
              <a:rPr lang="nl-BE" sz="2800" dirty="0" smtClean="0"/>
              <a:t> belt</a:t>
            </a:r>
            <a:endParaRPr lang="nl-BE" sz="2800" dirty="0"/>
          </a:p>
        </p:txBody>
      </p:sp>
      <p:sp>
        <p:nvSpPr>
          <p:cNvPr id="15" name="Tekstvak 14"/>
          <p:cNvSpPr txBox="1"/>
          <p:nvPr/>
        </p:nvSpPr>
        <p:spPr>
          <a:xfrm>
            <a:off x="246795" y="2420888"/>
            <a:ext cx="4259747" cy="369332"/>
          </a:xfrm>
          <a:prstGeom prst="rect">
            <a:avLst/>
          </a:prstGeom>
          <a:solidFill>
            <a:schemeClr val="accent2"/>
          </a:solidFill>
          <a:ln w="28575">
            <a:solidFill>
              <a:schemeClr val="accent2"/>
            </a:solidFill>
          </a:ln>
        </p:spPr>
        <p:txBody>
          <a:bodyPr wrap="square" rtlCol="0">
            <a:spAutoFit/>
          </a:bodyPr>
          <a:lstStyle/>
          <a:p>
            <a:r>
              <a:rPr lang="nl-BE" dirty="0" smtClean="0"/>
              <a:t>CORNER HOUSES 	LEDEBERG </a:t>
            </a:r>
            <a:endParaRPr lang="nl-BE" dirty="0"/>
          </a:p>
        </p:txBody>
      </p:sp>
      <p:pic>
        <p:nvPicPr>
          <p:cNvPr id="16" name="Picture 2" descr="http://1.standaardcdn.be/Assets/Images_Upload/2008/09/10/REG1_G0J20619K.1+DOLEBERG.jpg.h170.jpg"/>
          <p:cNvPicPr>
            <a:picLocks noChangeAspect="1" noChangeArrowheads="1"/>
          </p:cNvPicPr>
          <p:nvPr/>
        </p:nvPicPr>
        <p:blipFill>
          <a:blip r:embed="rId3" cstate="print"/>
          <a:srcRect/>
          <a:stretch>
            <a:fillRect/>
          </a:stretch>
        </p:blipFill>
        <p:spPr bwMode="auto">
          <a:xfrm>
            <a:off x="305288" y="3284983"/>
            <a:ext cx="4122696" cy="2920243"/>
          </a:xfrm>
          <a:prstGeom prst="rect">
            <a:avLst/>
          </a:prstGeom>
          <a:noFill/>
        </p:spPr>
      </p:pic>
      <p:pic>
        <p:nvPicPr>
          <p:cNvPr id="17" name="Picture 4" descr="http://www.agsob.be/system/files/imagecache/Breedte-330px/images/fransdeconinckstraat_simulatie.jpg"/>
          <p:cNvPicPr>
            <a:picLocks noChangeAspect="1" noChangeArrowheads="1"/>
          </p:cNvPicPr>
          <p:nvPr/>
        </p:nvPicPr>
        <p:blipFill>
          <a:blip r:embed="rId4" cstate="print"/>
          <a:srcRect/>
          <a:stretch>
            <a:fillRect/>
          </a:stretch>
        </p:blipFill>
        <p:spPr bwMode="auto">
          <a:xfrm>
            <a:off x="246795" y="3094635"/>
            <a:ext cx="4259747" cy="3640147"/>
          </a:xfrm>
          <a:prstGeom prst="rect">
            <a:avLst/>
          </a:prstGeom>
          <a:noFill/>
        </p:spPr>
      </p:pic>
      <p:pic>
        <p:nvPicPr>
          <p:cNvPr id="18" name="Picture 8" descr="http://t0.gstatic.com/images?q=tbn:ANd9GcShbHTuEzI4GLhuWxfxSoqj-PcoxPf18Lzb-cQl_kArHTpqGqShQA"/>
          <p:cNvPicPr>
            <a:picLocks noGrp="1" noChangeAspect="1" noChangeArrowheads="1"/>
          </p:cNvPicPr>
          <p:nvPr>
            <p:ph sz="quarter" idx="4"/>
          </p:nvPr>
        </p:nvPicPr>
        <p:blipFill>
          <a:blip r:embed="rId5" cstate="print"/>
          <a:srcRect/>
          <a:stretch>
            <a:fillRect/>
          </a:stretch>
        </p:blipFill>
        <p:spPr bwMode="auto">
          <a:xfrm>
            <a:off x="4788024" y="3310660"/>
            <a:ext cx="4081909" cy="2926652"/>
          </a:xfrm>
          <a:prstGeom prst="rect">
            <a:avLst/>
          </a:prstGeom>
          <a:noFill/>
        </p:spPr>
      </p:pic>
      <p:pic>
        <p:nvPicPr>
          <p:cNvPr id="19" name="Picture 2" descr="http://www.communicatiehuis.be/wp-content/uploads/2012/05/tondelier.jpg">
            <a:hlinkClick r:id="rId6"/>
          </p:cNvPr>
          <p:cNvPicPr>
            <a:picLocks noChangeAspect="1" noChangeArrowheads="1"/>
          </p:cNvPicPr>
          <p:nvPr/>
        </p:nvPicPr>
        <p:blipFill>
          <a:blip r:embed="rId7" cstate="print"/>
          <a:srcRect/>
          <a:stretch>
            <a:fillRect/>
          </a:stretch>
        </p:blipFill>
        <p:spPr bwMode="auto">
          <a:xfrm>
            <a:off x="4644008" y="3094635"/>
            <a:ext cx="4248472" cy="3582651"/>
          </a:xfrm>
          <a:prstGeom prst="rect">
            <a:avLst/>
          </a:prstGeom>
          <a:noFill/>
        </p:spPr>
      </p:pic>
      <p:sp>
        <p:nvSpPr>
          <p:cNvPr id="20" name="Tekstvak 19"/>
          <p:cNvSpPr txBox="1"/>
          <p:nvPr/>
        </p:nvSpPr>
        <p:spPr>
          <a:xfrm>
            <a:off x="4644008" y="2420888"/>
            <a:ext cx="4248472" cy="369332"/>
          </a:xfrm>
          <a:prstGeom prst="rect">
            <a:avLst/>
          </a:prstGeom>
          <a:solidFill>
            <a:schemeClr val="accent2"/>
          </a:solidFill>
          <a:ln w="28575">
            <a:solidFill>
              <a:schemeClr val="accent2"/>
            </a:solidFill>
          </a:ln>
        </p:spPr>
        <p:txBody>
          <a:bodyPr wrap="square" rtlCol="0">
            <a:spAutoFit/>
          </a:bodyPr>
          <a:lstStyle/>
          <a:p>
            <a:r>
              <a:rPr lang="nl-BE" dirty="0" smtClean="0"/>
              <a:t>DE TONDELIER 		RABOT </a:t>
            </a:r>
            <a:endParaRPr lang="nl-BE" dirty="0"/>
          </a:p>
        </p:txBody>
      </p:sp>
      <p:sp>
        <p:nvSpPr>
          <p:cNvPr id="21" name="Tijdelijke aanduiding voor inhoud 5"/>
          <p:cNvSpPr txBox="1">
            <a:spLocks/>
          </p:cNvSpPr>
          <p:nvPr/>
        </p:nvSpPr>
        <p:spPr>
          <a:xfrm>
            <a:off x="323528" y="3217853"/>
            <a:ext cx="8739789" cy="3640147"/>
          </a:xfrm>
          <a:prstGeom prst="rect">
            <a:avLst/>
          </a:prstGeom>
          <a:solidFill>
            <a:schemeClr val="accent1"/>
          </a:solidFill>
          <a:ln w="15875" cap="rnd" cmpd="sng" algn="ctr">
            <a:noFill/>
            <a:prstDash val="solid"/>
          </a:ln>
          <a:effectLst>
            <a:outerShdw blurRad="50800" dist="25400" dir="5400000" rotWithShape="0">
              <a:srgbClr val="000000">
                <a:alpha val="35000"/>
              </a:srgbClr>
            </a:outerShdw>
          </a:effectLst>
        </p:spPr>
        <p:txBody>
          <a:bodyPr vert="horz" anchor="ctr">
            <a:normAutofit/>
          </a:bodyPr>
          <a:lstStyle>
            <a:lvl1pPr marL="0" indent="0" algn="l" rtl="0" eaLnBrk="1" latinLnBrk="0" hangingPunct="1">
              <a:spcBef>
                <a:spcPct val="20000"/>
              </a:spcBef>
              <a:buClr>
                <a:schemeClr val="accent1"/>
              </a:buClr>
              <a:buSzPct val="85000"/>
              <a:buFont typeface="Wingdings 2"/>
              <a:buNone/>
              <a:defRPr kumimoji="0" lang="en-US" sz="2200" b="1" kern="1200" dirty="0" smtClean="0">
                <a:solidFill>
                  <a:srgbClr val="FFFFFF"/>
                </a:solidFill>
                <a:latin typeface="+mn-lt"/>
                <a:ea typeface="+mn-ea"/>
                <a:cs typeface="+mn-cs"/>
              </a:defRPr>
            </a:lvl1pPr>
            <a:lvl2pPr marL="548640" indent="-274320" algn="l" rtl="0" eaLnBrk="1" latinLnBrk="0" hangingPunct="1">
              <a:spcBef>
                <a:spcPct val="20000"/>
              </a:spcBef>
              <a:buClr>
                <a:schemeClr val="accent2"/>
              </a:buClr>
              <a:buSzPct val="70000"/>
              <a:buFont typeface="Wingdings"/>
              <a:buNone/>
              <a:defRPr kumimoji="0" sz="2000" b="1" kern="1200">
                <a:solidFill>
                  <a:schemeClr val="lt1"/>
                </a:solidFill>
                <a:latin typeface="+mn-lt"/>
                <a:ea typeface="+mn-ea"/>
                <a:cs typeface="+mn-cs"/>
              </a:defRPr>
            </a:lvl2pPr>
            <a:lvl3pPr marL="822960" indent="-228600" algn="l" rtl="0" eaLnBrk="1" latinLnBrk="0" hangingPunct="1">
              <a:spcBef>
                <a:spcPct val="20000"/>
              </a:spcBef>
              <a:buClr>
                <a:schemeClr val="accent3"/>
              </a:buClr>
              <a:buSzPct val="75000"/>
              <a:buFont typeface="Wingdings 2"/>
              <a:buNone/>
              <a:defRPr kumimoji="0" sz="1800" b="1" kern="1200">
                <a:solidFill>
                  <a:schemeClr val="lt1"/>
                </a:solidFill>
                <a:latin typeface="+mn-lt"/>
                <a:ea typeface="+mn-ea"/>
                <a:cs typeface="+mn-cs"/>
              </a:defRPr>
            </a:lvl3pPr>
            <a:lvl4pPr marL="1097280" indent="-228600" algn="l" rtl="0" eaLnBrk="1" latinLnBrk="0" hangingPunct="1">
              <a:spcBef>
                <a:spcPct val="20000"/>
              </a:spcBef>
              <a:buClr>
                <a:schemeClr val="accent4"/>
              </a:buClr>
              <a:buSzPct val="70000"/>
              <a:buFont typeface="Wingdings"/>
              <a:buNone/>
              <a:defRPr kumimoji="0" sz="1600" b="1" kern="1200">
                <a:solidFill>
                  <a:schemeClr val="lt1"/>
                </a:solidFill>
                <a:latin typeface="+mn-lt"/>
                <a:ea typeface="+mn-ea"/>
                <a:cs typeface="+mn-cs"/>
              </a:defRPr>
            </a:lvl4pPr>
            <a:lvl5pPr marL="1371600" indent="-228600" algn="l" rtl="0" eaLnBrk="1" latinLnBrk="0" hangingPunct="1">
              <a:spcBef>
                <a:spcPct val="20000"/>
              </a:spcBef>
              <a:buClr>
                <a:schemeClr val="accent5"/>
              </a:buClr>
              <a:buFontTx/>
              <a:buNone/>
              <a:defRPr kumimoji="0" sz="1600" b="1" kern="1200">
                <a:solidFill>
                  <a:schemeClr val="lt1"/>
                </a:solidFill>
                <a:latin typeface="+mn-lt"/>
                <a:ea typeface="+mn-ea"/>
                <a:cs typeface="+mn-cs"/>
              </a:defRPr>
            </a:lvl5pPr>
            <a:lvl6pPr marL="1645920" indent="-182880" algn="l" rtl="0" eaLnBrk="1" latinLnBrk="0" hangingPunct="1">
              <a:spcBef>
                <a:spcPct val="20000"/>
              </a:spcBef>
              <a:buClr>
                <a:schemeClr val="accent6"/>
              </a:buClr>
              <a:buSzPct val="80000"/>
              <a:buFont typeface="Wingdings 2"/>
              <a:buChar char=""/>
              <a:defRPr kumimoji="0" sz="1800" kern="1200">
                <a:solidFill>
                  <a:schemeClr val="lt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lt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lt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lt1"/>
                </a:solidFill>
                <a:latin typeface="+mn-lt"/>
                <a:ea typeface="+mn-ea"/>
                <a:cs typeface="+mn-cs"/>
              </a:defRPr>
            </a:lvl9pPr>
          </a:lstStyle>
          <a:p>
            <a:pPr marL="360000"/>
            <a:r>
              <a:rPr lang="en-US" i="1" dirty="0" smtClean="0"/>
              <a:t>“With this renewal policy of ‘selective acupuncture’ </a:t>
            </a:r>
          </a:p>
          <a:p>
            <a:pPr marL="360000"/>
            <a:r>
              <a:rPr lang="en-US" i="1" dirty="0" smtClean="0"/>
              <a:t>to attract individuals who will renovate the houses </a:t>
            </a:r>
          </a:p>
          <a:p>
            <a:pPr marL="360000"/>
            <a:r>
              <a:rPr lang="en-US" i="1" dirty="0" smtClean="0"/>
              <a:t>with their own capital, the social selectivity is ingrained</a:t>
            </a:r>
          </a:p>
          <a:p>
            <a:pPr marL="360000"/>
            <a:r>
              <a:rPr lang="en-US" i="1" dirty="0" smtClean="0"/>
              <a:t>in the instrument. </a:t>
            </a:r>
          </a:p>
          <a:p>
            <a:pPr marL="360000"/>
            <a:r>
              <a:rPr lang="en-US" i="1" dirty="0" smtClean="0"/>
              <a:t>This strategy will stimulate gentrification, </a:t>
            </a:r>
          </a:p>
          <a:p>
            <a:pPr marL="360000"/>
            <a:r>
              <a:rPr lang="en-US" i="1" dirty="0" smtClean="0"/>
              <a:t>at least if you don’t implement a social housing policy </a:t>
            </a:r>
          </a:p>
          <a:p>
            <a:pPr marL="360000"/>
            <a:r>
              <a:rPr lang="en-US" i="1" dirty="0" smtClean="0"/>
              <a:t>at the same time.” </a:t>
            </a:r>
          </a:p>
          <a:p>
            <a:pPr marL="360000"/>
            <a:r>
              <a:rPr lang="en-US" sz="2000" b="0" dirty="0" smtClean="0"/>
              <a:t>Prof. </a:t>
            </a:r>
            <a:r>
              <a:rPr lang="en-US" sz="2000" b="0" dirty="0" err="1" smtClean="0"/>
              <a:t>Stijn</a:t>
            </a:r>
            <a:r>
              <a:rPr lang="en-US" sz="2000" b="0" dirty="0" smtClean="0"/>
              <a:t> </a:t>
            </a:r>
            <a:r>
              <a:rPr lang="en-US" sz="2000" b="0" dirty="0" err="1" smtClean="0"/>
              <a:t>Oosterlynck</a:t>
            </a:r>
            <a:endParaRPr lang="en-US" sz="2000" b="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additive="base">
                                        <p:cTn id="7" dur="500" fill="hold"/>
                                        <p:tgtEl>
                                          <p:spTgt spid="16"/>
                                        </p:tgtEl>
                                        <p:attrNameLst>
                                          <p:attrName>ppt_x</p:attrName>
                                        </p:attrNameLst>
                                      </p:cBhvr>
                                      <p:tavLst>
                                        <p:tav tm="0">
                                          <p:val>
                                            <p:strVal val="#ppt_x"/>
                                          </p:val>
                                        </p:tav>
                                        <p:tav tm="100000">
                                          <p:val>
                                            <p:strVal val="#ppt_x"/>
                                          </p:val>
                                        </p:tav>
                                      </p:tavLst>
                                    </p:anim>
                                    <p:anim calcmode="lin" valueType="num">
                                      <p:cBhvr additive="base">
                                        <p:cTn id="8"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17"/>
                                        </p:tgtEl>
                                        <p:attrNameLst>
                                          <p:attrName>style.visibility</p:attrName>
                                        </p:attrNameLst>
                                      </p:cBhvr>
                                      <p:to>
                                        <p:strVal val="visible"/>
                                      </p:to>
                                    </p:set>
                                    <p:anim calcmode="lin" valueType="num">
                                      <p:cBhvr additive="base">
                                        <p:cTn id="13" dur="500" fill="hold"/>
                                        <p:tgtEl>
                                          <p:spTgt spid="17"/>
                                        </p:tgtEl>
                                        <p:attrNameLst>
                                          <p:attrName>ppt_x</p:attrName>
                                        </p:attrNameLst>
                                      </p:cBhvr>
                                      <p:tavLst>
                                        <p:tav tm="0">
                                          <p:val>
                                            <p:strVal val="#ppt_x"/>
                                          </p:val>
                                        </p:tav>
                                        <p:tav tm="100000">
                                          <p:val>
                                            <p:strVal val="#ppt_x"/>
                                          </p:val>
                                        </p:tav>
                                      </p:tavLst>
                                    </p:anim>
                                    <p:anim calcmode="lin" valueType="num">
                                      <p:cBhvr additive="base">
                                        <p:cTn id="14"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18"/>
                                        </p:tgtEl>
                                        <p:attrNameLst>
                                          <p:attrName>style.visibility</p:attrName>
                                        </p:attrNameLst>
                                      </p:cBhvr>
                                      <p:to>
                                        <p:strVal val="visible"/>
                                      </p:to>
                                    </p:set>
                                    <p:anim calcmode="lin" valueType="num">
                                      <p:cBhvr additive="base">
                                        <p:cTn id="19" dur="500" fill="hold"/>
                                        <p:tgtEl>
                                          <p:spTgt spid="18"/>
                                        </p:tgtEl>
                                        <p:attrNameLst>
                                          <p:attrName>ppt_x</p:attrName>
                                        </p:attrNameLst>
                                      </p:cBhvr>
                                      <p:tavLst>
                                        <p:tav tm="0">
                                          <p:val>
                                            <p:strVal val="#ppt_x"/>
                                          </p:val>
                                        </p:tav>
                                        <p:tav tm="100000">
                                          <p:val>
                                            <p:strVal val="#ppt_x"/>
                                          </p:val>
                                        </p:tav>
                                      </p:tavLst>
                                    </p:anim>
                                    <p:anim calcmode="lin" valueType="num">
                                      <p:cBhvr additive="base">
                                        <p:cTn id="20" dur="500" fill="hold"/>
                                        <p:tgtEl>
                                          <p:spTgt spid="18"/>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19"/>
                                        </p:tgtEl>
                                        <p:attrNameLst>
                                          <p:attrName>style.visibility</p:attrName>
                                        </p:attrNameLst>
                                      </p:cBhvr>
                                      <p:to>
                                        <p:strVal val="visible"/>
                                      </p:to>
                                    </p:set>
                                    <p:anim calcmode="lin" valueType="num">
                                      <p:cBhvr additive="base">
                                        <p:cTn id="25" dur="500" fill="hold"/>
                                        <p:tgtEl>
                                          <p:spTgt spid="19"/>
                                        </p:tgtEl>
                                        <p:attrNameLst>
                                          <p:attrName>ppt_x</p:attrName>
                                        </p:attrNameLst>
                                      </p:cBhvr>
                                      <p:tavLst>
                                        <p:tav tm="0">
                                          <p:val>
                                            <p:strVal val="#ppt_x"/>
                                          </p:val>
                                        </p:tav>
                                        <p:tav tm="100000">
                                          <p:val>
                                            <p:strVal val="#ppt_x"/>
                                          </p:val>
                                        </p:tav>
                                      </p:tavLst>
                                    </p:anim>
                                    <p:anim calcmode="lin" valueType="num">
                                      <p:cBhvr additive="base">
                                        <p:cTn id="26"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16" presetClass="entr" presetSubtype="21" fill="hold" grpId="0" nodeType="clickEffect">
                                  <p:stCondLst>
                                    <p:cond delay="0"/>
                                  </p:stCondLst>
                                  <p:childTnLst>
                                    <p:set>
                                      <p:cBhvr>
                                        <p:cTn id="30" dur="1" fill="hold">
                                          <p:stCondLst>
                                            <p:cond delay="0"/>
                                          </p:stCondLst>
                                        </p:cTn>
                                        <p:tgtEl>
                                          <p:spTgt spid="21"/>
                                        </p:tgtEl>
                                        <p:attrNameLst>
                                          <p:attrName>style.visibility</p:attrName>
                                        </p:attrNameLst>
                                      </p:cBhvr>
                                      <p:to>
                                        <p:strVal val="visible"/>
                                      </p:to>
                                    </p:set>
                                    <p:animEffect transition="in" filter="barn(inVertical)">
                                      <p:cBhvr>
                                        <p:cTn id="31"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jdelijke aanduiding voor tekst 6"/>
          <p:cNvSpPr>
            <a:spLocks noGrp="1"/>
          </p:cNvSpPr>
          <p:nvPr>
            <p:ph type="body" idx="1"/>
          </p:nvPr>
        </p:nvSpPr>
        <p:spPr>
          <a:xfrm>
            <a:off x="395536" y="1484784"/>
            <a:ext cx="4041648" cy="713330"/>
          </a:xfrm>
        </p:spPr>
        <p:txBody>
          <a:bodyPr/>
          <a:lstStyle/>
          <a:p>
            <a:r>
              <a:rPr lang="nl-BE" dirty="0" smtClean="0"/>
              <a:t>Dominant </a:t>
            </a:r>
            <a:r>
              <a:rPr lang="nl-BE" dirty="0" err="1" smtClean="0"/>
              <a:t>strategies</a:t>
            </a:r>
            <a:endParaRPr lang="nl-BE" dirty="0" smtClean="0"/>
          </a:p>
          <a:p>
            <a:r>
              <a:rPr lang="nl-BE" dirty="0" err="1" smtClean="0"/>
              <a:t>stimulate</a:t>
            </a:r>
            <a:r>
              <a:rPr lang="nl-BE" dirty="0" smtClean="0"/>
              <a:t> </a:t>
            </a:r>
            <a:r>
              <a:rPr lang="nl-BE" dirty="0" err="1" smtClean="0"/>
              <a:t>gentrification</a:t>
            </a:r>
            <a:endParaRPr lang="nl-BE" dirty="0"/>
          </a:p>
        </p:txBody>
      </p:sp>
      <p:sp>
        <p:nvSpPr>
          <p:cNvPr id="9" name="Tijdelijke aanduiding voor tekst 8"/>
          <p:cNvSpPr>
            <a:spLocks noGrp="1"/>
          </p:cNvSpPr>
          <p:nvPr>
            <p:ph type="body" sz="half" idx="3"/>
          </p:nvPr>
        </p:nvSpPr>
        <p:spPr>
          <a:xfrm>
            <a:off x="4721225" y="1484784"/>
            <a:ext cx="4041775" cy="713330"/>
          </a:xfrm>
        </p:spPr>
        <p:txBody>
          <a:bodyPr/>
          <a:lstStyle/>
          <a:p>
            <a:r>
              <a:rPr lang="nl-BE" dirty="0" err="1" smtClean="0"/>
              <a:t>Alternative</a:t>
            </a:r>
            <a:r>
              <a:rPr lang="nl-BE" dirty="0" smtClean="0"/>
              <a:t> </a:t>
            </a:r>
            <a:r>
              <a:rPr lang="nl-BE" dirty="0" err="1" smtClean="0"/>
              <a:t>strategies</a:t>
            </a:r>
            <a:r>
              <a:rPr lang="nl-BE" dirty="0" smtClean="0"/>
              <a:t> </a:t>
            </a:r>
          </a:p>
          <a:p>
            <a:r>
              <a:rPr lang="nl-BE" dirty="0" smtClean="0"/>
              <a:t>slow down </a:t>
            </a:r>
            <a:r>
              <a:rPr lang="nl-BE" dirty="0" err="1" smtClean="0"/>
              <a:t>gentrification</a:t>
            </a:r>
            <a:r>
              <a:rPr lang="nl-BE" dirty="0" smtClean="0"/>
              <a:t> </a:t>
            </a:r>
            <a:endParaRPr lang="nl-BE" dirty="0"/>
          </a:p>
        </p:txBody>
      </p:sp>
      <p:sp>
        <p:nvSpPr>
          <p:cNvPr id="5" name="Tijdelijke aanduiding voor datum 4"/>
          <p:cNvSpPr>
            <a:spLocks noGrp="1"/>
          </p:cNvSpPr>
          <p:nvPr>
            <p:ph type="dt" sz="half" idx="10"/>
          </p:nvPr>
        </p:nvSpPr>
        <p:spPr/>
        <p:txBody>
          <a:bodyPr/>
          <a:lstStyle/>
          <a:p>
            <a:r>
              <a:rPr lang="nl-BE" smtClean="0"/>
              <a:t>29/11/2013</a:t>
            </a:r>
            <a:endParaRPr lang="nl-BE"/>
          </a:p>
        </p:txBody>
      </p:sp>
      <p:sp>
        <p:nvSpPr>
          <p:cNvPr id="8" name="Tijdelijke aanduiding voor inhoud 7"/>
          <p:cNvSpPr>
            <a:spLocks noGrp="1"/>
          </p:cNvSpPr>
          <p:nvPr>
            <p:ph sz="quarter" idx="2"/>
          </p:nvPr>
        </p:nvSpPr>
        <p:spPr/>
        <p:txBody>
          <a:bodyPr>
            <a:normAutofit/>
          </a:bodyPr>
          <a:lstStyle/>
          <a:p>
            <a:r>
              <a:rPr lang="nl-BE" dirty="0" smtClean="0"/>
              <a:t>City: </a:t>
            </a:r>
            <a:r>
              <a:rPr lang="nl-BE" dirty="0" err="1" smtClean="0"/>
              <a:t>competitive</a:t>
            </a:r>
            <a:r>
              <a:rPr lang="nl-BE" dirty="0" smtClean="0"/>
              <a:t> </a:t>
            </a:r>
            <a:r>
              <a:rPr lang="nl-BE" dirty="0" err="1" smtClean="0"/>
              <a:t>development</a:t>
            </a:r>
            <a:r>
              <a:rPr lang="nl-BE" dirty="0" smtClean="0"/>
              <a:t> </a:t>
            </a:r>
          </a:p>
          <a:p>
            <a:r>
              <a:rPr lang="nl-BE" dirty="0" err="1" smtClean="0"/>
              <a:t>Neighbourhoud</a:t>
            </a:r>
            <a:r>
              <a:rPr lang="nl-BE" dirty="0" smtClean="0"/>
              <a:t>:  public investment as a  lever </a:t>
            </a:r>
            <a:r>
              <a:rPr lang="nl-BE" dirty="0" err="1" smtClean="0"/>
              <a:t>for</a:t>
            </a:r>
            <a:r>
              <a:rPr lang="nl-BE" dirty="0" smtClean="0"/>
              <a:t> </a:t>
            </a:r>
            <a:r>
              <a:rPr lang="nl-BE" dirty="0" err="1" smtClean="0"/>
              <a:t>attracting</a:t>
            </a:r>
            <a:r>
              <a:rPr lang="nl-BE" dirty="0" smtClean="0"/>
              <a:t> private </a:t>
            </a:r>
            <a:r>
              <a:rPr lang="nl-BE" dirty="0" err="1" smtClean="0"/>
              <a:t>capital</a:t>
            </a:r>
            <a:r>
              <a:rPr lang="nl-BE" dirty="0" smtClean="0"/>
              <a:t>  </a:t>
            </a:r>
          </a:p>
        </p:txBody>
      </p:sp>
      <p:sp>
        <p:nvSpPr>
          <p:cNvPr id="10" name="Tijdelijke aanduiding voor inhoud 9"/>
          <p:cNvSpPr>
            <a:spLocks noGrp="1"/>
          </p:cNvSpPr>
          <p:nvPr>
            <p:ph sz="quarter" idx="4"/>
          </p:nvPr>
        </p:nvSpPr>
        <p:spPr/>
        <p:txBody>
          <a:bodyPr>
            <a:normAutofit/>
          </a:bodyPr>
          <a:lstStyle/>
          <a:p>
            <a:r>
              <a:rPr lang="nl-BE" dirty="0" smtClean="0"/>
              <a:t>Direct </a:t>
            </a:r>
            <a:r>
              <a:rPr lang="nl-BE" dirty="0" err="1" smtClean="0"/>
              <a:t>investment</a:t>
            </a:r>
            <a:r>
              <a:rPr lang="nl-BE" dirty="0" smtClean="0"/>
              <a:t> in </a:t>
            </a:r>
            <a:r>
              <a:rPr lang="nl-BE" dirty="0" err="1" smtClean="0"/>
              <a:t>social</a:t>
            </a:r>
            <a:r>
              <a:rPr lang="nl-BE" dirty="0" smtClean="0"/>
              <a:t> </a:t>
            </a:r>
            <a:r>
              <a:rPr lang="nl-BE" dirty="0" err="1" smtClean="0"/>
              <a:t>housing</a:t>
            </a:r>
            <a:r>
              <a:rPr lang="nl-BE" dirty="0" smtClean="0"/>
              <a:t> </a:t>
            </a:r>
            <a:endParaRPr lang="nl-BE" i="1" dirty="0" smtClean="0"/>
          </a:p>
          <a:p>
            <a:r>
              <a:rPr lang="nl-BE" dirty="0" err="1" smtClean="0"/>
              <a:t>Investment</a:t>
            </a:r>
            <a:r>
              <a:rPr lang="nl-BE" dirty="0" smtClean="0"/>
              <a:t> in </a:t>
            </a:r>
          </a:p>
          <a:p>
            <a:pPr lvl="1"/>
            <a:r>
              <a:rPr lang="nl-BE" dirty="0" smtClean="0"/>
              <a:t>public </a:t>
            </a:r>
            <a:r>
              <a:rPr lang="nl-BE" dirty="0" err="1" smtClean="0"/>
              <a:t>space</a:t>
            </a:r>
            <a:r>
              <a:rPr lang="nl-BE" dirty="0" smtClean="0"/>
              <a:t> </a:t>
            </a:r>
          </a:p>
          <a:p>
            <a:pPr lvl="1"/>
            <a:r>
              <a:rPr lang="nl-BE" dirty="0" smtClean="0"/>
              <a:t>public services </a:t>
            </a:r>
          </a:p>
          <a:p>
            <a:pPr lvl="1">
              <a:buNone/>
            </a:pPr>
            <a:r>
              <a:rPr lang="nl-BE" dirty="0" smtClean="0"/>
              <a:t>	(</a:t>
            </a:r>
            <a:r>
              <a:rPr lang="nl-BE" dirty="0" err="1" smtClean="0"/>
              <a:t>health</a:t>
            </a:r>
            <a:r>
              <a:rPr lang="nl-BE" dirty="0" smtClean="0"/>
              <a:t> centra, </a:t>
            </a:r>
            <a:r>
              <a:rPr lang="nl-BE" dirty="0" err="1" smtClean="0"/>
              <a:t>child</a:t>
            </a:r>
            <a:r>
              <a:rPr lang="nl-BE" dirty="0" smtClean="0"/>
              <a:t> care, schools, </a:t>
            </a:r>
            <a:r>
              <a:rPr lang="nl-BE" dirty="0" err="1" smtClean="0"/>
              <a:t>youth</a:t>
            </a:r>
            <a:r>
              <a:rPr lang="nl-BE" dirty="0" smtClean="0"/>
              <a:t> </a:t>
            </a:r>
            <a:r>
              <a:rPr lang="nl-BE" dirty="0" err="1" smtClean="0"/>
              <a:t>work</a:t>
            </a:r>
            <a:r>
              <a:rPr lang="nl-BE" dirty="0" smtClean="0"/>
              <a:t>, </a:t>
            </a:r>
            <a:r>
              <a:rPr lang="nl-BE" dirty="0" err="1" smtClean="0"/>
              <a:t>sports</a:t>
            </a:r>
            <a:r>
              <a:rPr lang="nl-BE" dirty="0" smtClean="0"/>
              <a:t> </a:t>
            </a:r>
            <a:r>
              <a:rPr lang="nl-BE" dirty="0" err="1" smtClean="0"/>
              <a:t>facilities</a:t>
            </a:r>
            <a:r>
              <a:rPr lang="nl-BE" dirty="0" smtClean="0"/>
              <a:t>…) </a:t>
            </a:r>
          </a:p>
        </p:txBody>
      </p:sp>
      <p:sp>
        <p:nvSpPr>
          <p:cNvPr id="6" name="Tijdelijke aanduiding voor dianummer 5"/>
          <p:cNvSpPr>
            <a:spLocks noGrp="1"/>
          </p:cNvSpPr>
          <p:nvPr>
            <p:ph type="sldNum" sz="quarter" idx="12"/>
          </p:nvPr>
        </p:nvSpPr>
        <p:spPr/>
        <p:txBody>
          <a:bodyPr/>
          <a:lstStyle/>
          <a:p>
            <a:fld id="{66EA3316-2585-47D6-9B28-BD962B5F1BFA}" type="slidenum">
              <a:rPr lang="nl-BE" smtClean="0"/>
              <a:pPr/>
              <a:t>22</a:t>
            </a:fld>
            <a:endParaRPr lang="nl-BE"/>
          </a:p>
        </p:txBody>
      </p:sp>
      <p:sp>
        <p:nvSpPr>
          <p:cNvPr id="2" name="Titel 1"/>
          <p:cNvSpPr>
            <a:spLocks noGrp="1"/>
          </p:cNvSpPr>
          <p:nvPr>
            <p:ph type="title"/>
          </p:nvPr>
        </p:nvSpPr>
        <p:spPr>
          <a:xfrm>
            <a:off x="323528" y="188640"/>
            <a:ext cx="8382000" cy="701824"/>
          </a:xfrm>
        </p:spPr>
        <p:txBody>
          <a:bodyPr>
            <a:normAutofit/>
          </a:bodyPr>
          <a:lstStyle/>
          <a:p>
            <a:r>
              <a:rPr lang="nl-BE" sz="2800" dirty="0" err="1" smtClean="0"/>
              <a:t>Economic</a:t>
            </a:r>
            <a:r>
              <a:rPr lang="nl-BE" sz="2800" dirty="0" smtClean="0"/>
              <a:t> </a:t>
            </a:r>
            <a:r>
              <a:rPr lang="nl-BE" sz="2800" dirty="0" err="1" smtClean="0"/>
              <a:t>strategies</a:t>
            </a:r>
            <a:r>
              <a:rPr lang="nl-BE" sz="2800" dirty="0" smtClean="0"/>
              <a:t>: </a:t>
            </a:r>
            <a:r>
              <a:rPr lang="nl-BE" sz="2800" dirty="0" err="1" smtClean="0"/>
              <a:t>struggle</a:t>
            </a:r>
            <a:r>
              <a:rPr lang="nl-BE" sz="2800" dirty="0" smtClean="0"/>
              <a:t>  </a:t>
            </a:r>
            <a:endParaRPr lang="nl-BE" sz="2800" dirty="0"/>
          </a:p>
        </p:txBody>
      </p:sp>
      <p:sp>
        <p:nvSpPr>
          <p:cNvPr id="11" name="PIJL-LINKS en -RECHTS 10"/>
          <p:cNvSpPr/>
          <p:nvPr/>
        </p:nvSpPr>
        <p:spPr>
          <a:xfrm flipV="1">
            <a:off x="4211960" y="3284984"/>
            <a:ext cx="720080" cy="360040"/>
          </a:xfrm>
          <a:prstGeom prst="lef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p>
        </p:txBody>
      </p:sp>
      <p:sp>
        <p:nvSpPr>
          <p:cNvPr id="12" name="Tijdelijke aanduiding voor voettekst 11"/>
          <p:cNvSpPr>
            <a:spLocks noGrp="1"/>
          </p:cNvSpPr>
          <p:nvPr>
            <p:ph type="ftr" sz="quarter" idx="11"/>
          </p:nvPr>
        </p:nvSpPr>
        <p:spPr/>
        <p:txBody>
          <a:bodyPr/>
          <a:lstStyle/>
          <a:p>
            <a:r>
              <a:rPr lang="en-US" smtClean="0"/>
              <a:t>Gentrification as strategy of city renewal?</a:t>
            </a:r>
            <a:endParaRPr lang="nl-BE"/>
          </a:p>
        </p:txBody>
      </p:sp>
      <p:pic>
        <p:nvPicPr>
          <p:cNvPr id="13" name="Picture 2" descr="http://architectura.be/img-poster/Pierkespark-met-mozaiek-fotoFixatief.jpg"/>
          <p:cNvPicPr>
            <a:picLocks noChangeAspect="1" noChangeArrowheads="1"/>
          </p:cNvPicPr>
          <p:nvPr/>
        </p:nvPicPr>
        <p:blipFill>
          <a:blip r:embed="rId3" cstate="print"/>
          <a:srcRect/>
          <a:stretch>
            <a:fillRect/>
          </a:stretch>
        </p:blipFill>
        <p:spPr bwMode="auto">
          <a:xfrm>
            <a:off x="179512" y="2526258"/>
            <a:ext cx="5813270" cy="3888432"/>
          </a:xfrm>
          <a:prstGeom prst="rect">
            <a:avLst/>
          </a:prstGeom>
          <a:noFill/>
        </p:spPr>
      </p:pic>
      <p:pic>
        <p:nvPicPr>
          <p:cNvPr id="14" name="Picture 4" descr="http://fietsbult.files.wordpress.com/2008/10/080411gent_fiets-190.jpg"/>
          <p:cNvPicPr>
            <a:picLocks noChangeAspect="1" noChangeArrowheads="1"/>
          </p:cNvPicPr>
          <p:nvPr/>
        </p:nvPicPr>
        <p:blipFill>
          <a:blip r:embed="rId4" cstate="print"/>
          <a:srcRect/>
          <a:stretch>
            <a:fillRect/>
          </a:stretch>
        </p:blipFill>
        <p:spPr bwMode="auto">
          <a:xfrm>
            <a:off x="5500694" y="2214554"/>
            <a:ext cx="3000396" cy="451184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500" fill="hold"/>
                                        <p:tgtEl>
                                          <p:spTgt spid="14"/>
                                        </p:tgtEl>
                                        <p:attrNameLst>
                                          <p:attrName>ppt_x</p:attrName>
                                        </p:attrNameLst>
                                      </p:cBhvr>
                                      <p:tavLst>
                                        <p:tav tm="0">
                                          <p:val>
                                            <p:strVal val="#ppt_x"/>
                                          </p:val>
                                        </p:tav>
                                        <p:tav tm="100000">
                                          <p:val>
                                            <p:strVal val="#ppt_x"/>
                                          </p:val>
                                        </p:tav>
                                      </p:tavLst>
                                    </p:anim>
                                    <p:anim calcmode="lin" valueType="num">
                                      <p:cBhvr additive="base">
                                        <p:cTn id="8"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13"/>
                                        </p:tgtEl>
                                        <p:attrNameLst>
                                          <p:attrName>style.visibility</p:attrName>
                                        </p:attrNameLst>
                                      </p:cBhvr>
                                      <p:to>
                                        <p:strVal val="visible"/>
                                      </p:to>
                                    </p:set>
                                    <p:anim calcmode="lin" valueType="num">
                                      <p:cBhvr additive="base">
                                        <p:cTn id="13" dur="500" fill="hold"/>
                                        <p:tgtEl>
                                          <p:spTgt spid="13"/>
                                        </p:tgtEl>
                                        <p:attrNameLst>
                                          <p:attrName>ppt_x</p:attrName>
                                        </p:attrNameLst>
                                      </p:cBhvr>
                                      <p:tavLst>
                                        <p:tav tm="0">
                                          <p:val>
                                            <p:strVal val="#ppt_x"/>
                                          </p:val>
                                        </p:tav>
                                        <p:tav tm="100000">
                                          <p:val>
                                            <p:strVal val="#ppt_x"/>
                                          </p:val>
                                        </p:tav>
                                      </p:tavLst>
                                    </p:anim>
                                    <p:anim calcmode="lin" valueType="num">
                                      <p:cBhvr additive="base">
                                        <p:cTn id="14"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01752" y="332656"/>
            <a:ext cx="8534400" cy="758952"/>
          </a:xfrm>
        </p:spPr>
        <p:txBody>
          <a:bodyPr>
            <a:normAutofit fontScale="90000"/>
          </a:bodyPr>
          <a:lstStyle/>
          <a:p>
            <a:r>
              <a:rPr lang="nl-BE" dirty="0" smtClean="0"/>
              <a:t>2. </a:t>
            </a:r>
            <a:r>
              <a:rPr lang="nl-BE" dirty="0" err="1" smtClean="0"/>
              <a:t>Strategy</a:t>
            </a:r>
            <a:r>
              <a:rPr lang="nl-BE" dirty="0" smtClean="0"/>
              <a:t> </a:t>
            </a:r>
            <a:r>
              <a:rPr lang="nl-BE" dirty="0" err="1" smtClean="0"/>
              <a:t>for</a:t>
            </a:r>
            <a:r>
              <a:rPr lang="nl-BE" dirty="0" smtClean="0"/>
              <a:t> </a:t>
            </a:r>
            <a:r>
              <a:rPr lang="nl-BE" dirty="0" err="1" smtClean="0"/>
              <a:t>social</a:t>
            </a:r>
            <a:r>
              <a:rPr lang="nl-BE" dirty="0" smtClean="0"/>
              <a:t> </a:t>
            </a:r>
            <a:r>
              <a:rPr lang="nl-BE" dirty="0" err="1" smtClean="0"/>
              <a:t>regulation</a:t>
            </a:r>
            <a:r>
              <a:rPr lang="nl-BE" dirty="0" smtClean="0"/>
              <a:t/>
            </a:r>
            <a:br>
              <a:rPr lang="nl-BE" dirty="0" smtClean="0"/>
            </a:br>
            <a:r>
              <a:rPr lang="nl-BE" dirty="0" err="1" smtClean="0"/>
              <a:t>Social</a:t>
            </a:r>
            <a:r>
              <a:rPr lang="nl-BE" dirty="0" smtClean="0"/>
              <a:t> mix</a:t>
            </a:r>
            <a:endParaRPr lang="nl-BE" dirty="0"/>
          </a:p>
        </p:txBody>
      </p:sp>
      <p:sp>
        <p:nvSpPr>
          <p:cNvPr id="3" name="Tijdelijke aanduiding voor datum 2"/>
          <p:cNvSpPr>
            <a:spLocks noGrp="1"/>
          </p:cNvSpPr>
          <p:nvPr>
            <p:ph type="dt" sz="half" idx="10"/>
          </p:nvPr>
        </p:nvSpPr>
        <p:spPr/>
        <p:txBody>
          <a:bodyPr/>
          <a:lstStyle/>
          <a:p>
            <a:r>
              <a:rPr lang="nl-BE" smtClean="0"/>
              <a:t>29/11/2013</a:t>
            </a:r>
            <a:endParaRPr lang="en-US"/>
          </a:p>
        </p:txBody>
      </p:sp>
      <p:sp>
        <p:nvSpPr>
          <p:cNvPr id="4" name="Tijdelijke aanduiding voor dianummer 3"/>
          <p:cNvSpPr>
            <a:spLocks noGrp="1"/>
          </p:cNvSpPr>
          <p:nvPr>
            <p:ph type="sldNum" sz="quarter" idx="12"/>
          </p:nvPr>
        </p:nvSpPr>
        <p:spPr/>
        <p:txBody>
          <a:bodyPr>
            <a:normAutofit/>
          </a:bodyPr>
          <a:lstStyle/>
          <a:p>
            <a:fld id="{66EA3316-2585-47D6-9B28-BD962B5F1BFA}" type="slidenum">
              <a:rPr lang="nl-BE" smtClean="0"/>
              <a:pPr/>
              <a:t>23</a:t>
            </a:fld>
            <a:endParaRPr lang="nl-BE"/>
          </a:p>
        </p:txBody>
      </p:sp>
      <p:sp>
        <p:nvSpPr>
          <p:cNvPr id="10" name="Tijdelijke aanduiding voor inhoud 5"/>
          <p:cNvSpPr>
            <a:spLocks noGrp="1"/>
          </p:cNvSpPr>
          <p:nvPr>
            <p:ph sz="quarter" idx="1"/>
          </p:nvPr>
        </p:nvSpPr>
        <p:spPr>
          <a:xfrm>
            <a:off x="301752" y="1527048"/>
            <a:ext cx="8503920" cy="1469904"/>
          </a:xfrm>
          <a:solidFill>
            <a:schemeClr val="accent1"/>
          </a:solidFill>
        </p:spPr>
        <p:txBody>
          <a:bodyPr>
            <a:normAutofit fontScale="85000" lnSpcReduction="20000"/>
          </a:bodyPr>
          <a:lstStyle/>
          <a:p>
            <a:pPr marL="0" indent="0">
              <a:buNone/>
            </a:pPr>
            <a:r>
              <a:rPr lang="en-US" sz="2400" i="1" dirty="0">
                <a:solidFill>
                  <a:schemeClr val="bg1"/>
                </a:solidFill>
              </a:rPr>
              <a:t>"... Almost self-evident to us that a good mix of ages and ethnic groups leads to an urban mix that is richer than the homogeneous composition in </a:t>
            </a:r>
            <a:r>
              <a:rPr lang="en-US" sz="2400" i="1" dirty="0" smtClean="0">
                <a:solidFill>
                  <a:schemeClr val="bg1"/>
                </a:solidFill>
              </a:rPr>
              <a:t>rural Flanders.“</a:t>
            </a:r>
          </a:p>
          <a:p>
            <a:pPr marL="0" indent="0">
              <a:buNone/>
            </a:pPr>
            <a:r>
              <a:rPr lang="en-US" sz="2400" dirty="0">
                <a:solidFill>
                  <a:schemeClr val="bg1"/>
                </a:solidFill>
              </a:rPr>
              <a:t/>
            </a:r>
            <a:br>
              <a:rPr lang="en-US" sz="2400" dirty="0">
                <a:solidFill>
                  <a:schemeClr val="bg1"/>
                </a:solidFill>
              </a:rPr>
            </a:br>
            <a:r>
              <a:rPr lang="en-US" sz="2400" dirty="0">
                <a:solidFill>
                  <a:schemeClr val="bg1"/>
                </a:solidFill>
              </a:rPr>
              <a:t>Carl </a:t>
            </a:r>
            <a:r>
              <a:rPr lang="en-US" sz="2400" dirty="0" err="1">
                <a:solidFill>
                  <a:schemeClr val="bg1"/>
                </a:solidFill>
              </a:rPr>
              <a:t>Dejonghe</a:t>
            </a:r>
            <a:r>
              <a:rPr lang="en-US" sz="2400" dirty="0">
                <a:solidFill>
                  <a:schemeClr val="bg1"/>
                </a:solidFill>
              </a:rPr>
              <a:t>, </a:t>
            </a:r>
            <a:r>
              <a:rPr lang="en-US" sz="2400" dirty="0" smtClean="0">
                <a:solidFill>
                  <a:schemeClr val="bg1"/>
                </a:solidFill>
              </a:rPr>
              <a:t>advisor City Renewal Ghent</a:t>
            </a:r>
            <a:endParaRPr lang="nl-BE" sz="2000" dirty="0">
              <a:solidFill>
                <a:schemeClr val="bg1"/>
              </a:solidFill>
            </a:endParaRPr>
          </a:p>
        </p:txBody>
      </p:sp>
      <p:sp>
        <p:nvSpPr>
          <p:cNvPr id="9" name="Tijdelijke aanduiding voor inhoud 8"/>
          <p:cNvSpPr>
            <a:spLocks noGrp="1"/>
          </p:cNvSpPr>
          <p:nvPr>
            <p:ph sz="half" idx="4294967295"/>
          </p:nvPr>
        </p:nvSpPr>
        <p:spPr>
          <a:xfrm>
            <a:off x="323528" y="3068960"/>
            <a:ext cx="8820472" cy="504056"/>
          </a:xfrm>
        </p:spPr>
        <p:txBody>
          <a:bodyPr>
            <a:normAutofit/>
          </a:bodyPr>
          <a:lstStyle/>
          <a:p>
            <a:pPr marL="0" indent="0">
              <a:buNone/>
            </a:pPr>
            <a:r>
              <a:rPr lang="nl-BE" sz="2400" dirty="0"/>
              <a:t>Total consensus on </a:t>
            </a:r>
            <a:r>
              <a:rPr lang="nl-BE" sz="2400" dirty="0" err="1"/>
              <a:t>social</a:t>
            </a:r>
            <a:r>
              <a:rPr lang="nl-BE" sz="2400" dirty="0"/>
              <a:t> </a:t>
            </a:r>
            <a:r>
              <a:rPr lang="nl-BE" sz="2400" dirty="0" smtClean="0"/>
              <a:t>mix – </a:t>
            </a:r>
            <a:r>
              <a:rPr lang="nl-BE" sz="2400" dirty="0" err="1" smtClean="0"/>
              <a:t>two</a:t>
            </a:r>
            <a:r>
              <a:rPr lang="nl-BE" sz="2400" dirty="0" smtClean="0"/>
              <a:t> policy </a:t>
            </a:r>
            <a:r>
              <a:rPr lang="nl-BE" sz="2400" dirty="0" err="1" smtClean="0"/>
              <a:t>logics</a:t>
            </a:r>
            <a:endParaRPr lang="nl-BE" sz="2400" dirty="0"/>
          </a:p>
          <a:p>
            <a:pPr marL="0" indent="0">
              <a:buNone/>
            </a:pPr>
            <a:endParaRPr lang="nl-BE" dirty="0"/>
          </a:p>
        </p:txBody>
      </p:sp>
      <p:sp>
        <p:nvSpPr>
          <p:cNvPr id="11" name="Tekstvak 10"/>
          <p:cNvSpPr txBox="1"/>
          <p:nvPr/>
        </p:nvSpPr>
        <p:spPr>
          <a:xfrm>
            <a:off x="323528" y="3573016"/>
            <a:ext cx="4320480" cy="646331"/>
          </a:xfrm>
          <a:prstGeom prst="rect">
            <a:avLst/>
          </a:prstGeom>
          <a:solidFill>
            <a:schemeClr val="accent2"/>
          </a:solidFill>
        </p:spPr>
        <p:txBody>
          <a:bodyPr wrap="square" rtlCol="0">
            <a:spAutoFit/>
          </a:bodyPr>
          <a:lstStyle/>
          <a:p>
            <a:r>
              <a:rPr lang="nl-BE" dirty="0" smtClean="0"/>
              <a:t>SOCIAL REFORM</a:t>
            </a:r>
          </a:p>
          <a:p>
            <a:r>
              <a:rPr lang="nl-BE" dirty="0" smtClean="0"/>
              <a:t>PROGRESSIVE </a:t>
            </a:r>
            <a:endParaRPr lang="nl-BE" dirty="0"/>
          </a:p>
        </p:txBody>
      </p:sp>
      <p:sp>
        <p:nvSpPr>
          <p:cNvPr id="12" name="Tekstvak 11"/>
          <p:cNvSpPr txBox="1"/>
          <p:nvPr/>
        </p:nvSpPr>
        <p:spPr>
          <a:xfrm>
            <a:off x="4796408" y="3573016"/>
            <a:ext cx="4024064" cy="646331"/>
          </a:xfrm>
          <a:prstGeom prst="rect">
            <a:avLst/>
          </a:prstGeom>
          <a:solidFill>
            <a:schemeClr val="accent2"/>
          </a:solidFill>
        </p:spPr>
        <p:txBody>
          <a:bodyPr wrap="square" rtlCol="0">
            <a:spAutoFit/>
          </a:bodyPr>
          <a:lstStyle/>
          <a:p>
            <a:r>
              <a:rPr lang="nl-BE" dirty="0" smtClean="0"/>
              <a:t>SOCIAL CONTROL</a:t>
            </a:r>
          </a:p>
          <a:p>
            <a:r>
              <a:rPr lang="nl-BE" dirty="0" smtClean="0"/>
              <a:t>CONSERVATIVE</a:t>
            </a:r>
            <a:endParaRPr lang="nl-BE" dirty="0"/>
          </a:p>
        </p:txBody>
      </p:sp>
      <p:sp>
        <p:nvSpPr>
          <p:cNvPr id="13" name="Rechthoek 12"/>
          <p:cNvSpPr/>
          <p:nvPr/>
        </p:nvSpPr>
        <p:spPr>
          <a:xfrm>
            <a:off x="323528" y="4221088"/>
            <a:ext cx="4320480" cy="2523768"/>
          </a:xfrm>
          <a:prstGeom prst="rect">
            <a:avLst/>
          </a:prstGeom>
          <a:solidFill>
            <a:schemeClr val="accent1"/>
          </a:solidFill>
        </p:spPr>
        <p:txBody>
          <a:bodyPr wrap="square">
            <a:spAutoFit/>
          </a:bodyPr>
          <a:lstStyle/>
          <a:p>
            <a:r>
              <a:rPr lang="en-US" sz="2000" i="1" dirty="0" smtClean="0">
                <a:solidFill>
                  <a:schemeClr val="bg1"/>
                </a:solidFill>
              </a:rPr>
              <a:t>"</a:t>
            </a:r>
            <a:r>
              <a:rPr lang="en-US" sz="2000" i="1" dirty="0">
                <a:solidFill>
                  <a:schemeClr val="bg1"/>
                </a:solidFill>
              </a:rPr>
              <a:t>By introducing </a:t>
            </a:r>
            <a:r>
              <a:rPr lang="en-US" sz="2000" i="1" dirty="0" smtClean="0">
                <a:solidFill>
                  <a:schemeClr val="bg1"/>
                </a:solidFill>
              </a:rPr>
              <a:t>higher educated </a:t>
            </a:r>
            <a:r>
              <a:rPr lang="en-US" sz="2000" i="1" dirty="0">
                <a:solidFill>
                  <a:schemeClr val="bg1"/>
                </a:solidFill>
              </a:rPr>
              <a:t>new residents from the middle </a:t>
            </a:r>
            <a:r>
              <a:rPr lang="en-US" sz="2000" i="1" dirty="0" smtClean="0">
                <a:solidFill>
                  <a:schemeClr val="bg1"/>
                </a:solidFill>
              </a:rPr>
              <a:t>classes again </a:t>
            </a:r>
            <a:r>
              <a:rPr lang="en-US" sz="2000" i="1" dirty="0">
                <a:solidFill>
                  <a:schemeClr val="bg1"/>
                </a:solidFill>
              </a:rPr>
              <a:t>we hope they pull on the less well-off residents </a:t>
            </a:r>
            <a:r>
              <a:rPr lang="en-US" sz="2000" i="1" dirty="0" smtClean="0">
                <a:solidFill>
                  <a:schemeClr val="bg1"/>
                </a:solidFill>
              </a:rPr>
              <a:t>in </a:t>
            </a:r>
            <a:r>
              <a:rPr lang="en-US" sz="2000" i="1" dirty="0">
                <a:solidFill>
                  <a:schemeClr val="bg1"/>
                </a:solidFill>
              </a:rPr>
              <a:t>a positive spiral: in neighborhood life, in all sorts of activities."</a:t>
            </a:r>
            <a:br>
              <a:rPr lang="en-US" sz="2000" i="1" dirty="0">
                <a:solidFill>
                  <a:schemeClr val="bg1"/>
                </a:solidFill>
              </a:rPr>
            </a:br>
            <a:r>
              <a:rPr lang="en-US" sz="2000" dirty="0">
                <a:solidFill>
                  <a:schemeClr val="bg1"/>
                </a:solidFill>
              </a:rPr>
              <a:t>Carl </a:t>
            </a:r>
            <a:r>
              <a:rPr lang="en-US" sz="2000" dirty="0" err="1" smtClean="0">
                <a:solidFill>
                  <a:schemeClr val="bg1"/>
                </a:solidFill>
              </a:rPr>
              <a:t>Dejonghe</a:t>
            </a:r>
            <a:r>
              <a:rPr lang="en-US" dirty="0"/>
              <a:t/>
            </a:r>
            <a:br>
              <a:rPr lang="en-US" dirty="0"/>
            </a:br>
            <a:endParaRPr lang="en-US" dirty="0">
              <a:effectLst/>
            </a:endParaRPr>
          </a:p>
        </p:txBody>
      </p:sp>
      <p:sp>
        <p:nvSpPr>
          <p:cNvPr id="14" name="Rechthoek 13"/>
          <p:cNvSpPr/>
          <p:nvPr/>
        </p:nvSpPr>
        <p:spPr>
          <a:xfrm>
            <a:off x="4796408" y="4219347"/>
            <a:ext cx="4024064" cy="2523768"/>
          </a:xfrm>
          <a:prstGeom prst="rect">
            <a:avLst/>
          </a:prstGeom>
          <a:solidFill>
            <a:schemeClr val="accent1"/>
          </a:solidFill>
        </p:spPr>
        <p:txBody>
          <a:bodyPr wrap="square">
            <a:spAutoFit/>
          </a:bodyPr>
          <a:lstStyle/>
          <a:p>
            <a:r>
              <a:rPr lang="en-US" sz="2000" i="1" dirty="0" smtClean="0">
                <a:solidFill>
                  <a:schemeClr val="bg1"/>
                </a:solidFill>
              </a:rPr>
              <a:t>"From which moment you </a:t>
            </a:r>
            <a:r>
              <a:rPr lang="en-US" sz="2000" i="1" dirty="0">
                <a:solidFill>
                  <a:schemeClr val="bg1"/>
                </a:solidFill>
              </a:rPr>
              <a:t>speak of ghettos </a:t>
            </a:r>
            <a:r>
              <a:rPr lang="en-US" sz="2000" i="1" dirty="0" smtClean="0">
                <a:solidFill>
                  <a:schemeClr val="bg1"/>
                </a:solidFill>
              </a:rPr>
              <a:t>or of </a:t>
            </a:r>
            <a:r>
              <a:rPr lang="en-US" sz="2000" i="1" dirty="0">
                <a:solidFill>
                  <a:schemeClr val="bg1"/>
                </a:solidFill>
              </a:rPr>
              <a:t>balanced, normal neighborhoods. (...) That's a pretty uncontrollable something without much social control</a:t>
            </a:r>
            <a:r>
              <a:rPr lang="en-US" sz="2000" i="1" dirty="0" smtClean="0">
                <a:solidFill>
                  <a:schemeClr val="bg1"/>
                </a:solidFill>
              </a:rPr>
              <a:t>."</a:t>
            </a:r>
            <a:r>
              <a:rPr lang="en-US" sz="2000" i="1" dirty="0">
                <a:solidFill>
                  <a:schemeClr val="bg1"/>
                </a:solidFill>
              </a:rPr>
              <a:t/>
            </a:r>
            <a:br>
              <a:rPr lang="en-US" sz="2000" i="1" dirty="0">
                <a:solidFill>
                  <a:schemeClr val="bg1"/>
                </a:solidFill>
              </a:rPr>
            </a:br>
            <a:r>
              <a:rPr lang="en-US" sz="2000" dirty="0">
                <a:solidFill>
                  <a:schemeClr val="bg1"/>
                </a:solidFill>
              </a:rPr>
              <a:t>Philippe Van </a:t>
            </a:r>
            <a:r>
              <a:rPr lang="en-US" sz="2000" dirty="0" err="1">
                <a:solidFill>
                  <a:schemeClr val="bg1"/>
                </a:solidFill>
              </a:rPr>
              <a:t>Wesenbeeck</a:t>
            </a:r>
            <a:r>
              <a:rPr lang="en-US" sz="2000" dirty="0">
                <a:solidFill>
                  <a:schemeClr val="bg1"/>
                </a:solidFill>
              </a:rPr>
              <a:t>, Director of Town Planning</a:t>
            </a:r>
            <a:r>
              <a:rPr lang="en-US" sz="2000" dirty="0" smtClean="0">
                <a:solidFill>
                  <a:schemeClr val="bg1"/>
                </a:solidFill>
              </a:rPr>
              <a:t>.</a:t>
            </a:r>
            <a:r>
              <a:rPr lang="en-US" sz="2000" dirty="0">
                <a:solidFill>
                  <a:schemeClr val="bg1"/>
                </a:solidFill>
              </a:rPr>
              <a:t/>
            </a:r>
            <a:br>
              <a:rPr lang="en-US" sz="2000" dirty="0">
                <a:solidFill>
                  <a:schemeClr val="bg1"/>
                </a:solidFill>
              </a:rPr>
            </a:br>
            <a:endParaRPr lang="en-US" dirty="0">
              <a:effectLs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500" fill="hold"/>
                                        <p:tgtEl>
                                          <p:spTgt spid="11"/>
                                        </p:tgtEl>
                                        <p:attrNameLst>
                                          <p:attrName>ppt_x</p:attrName>
                                        </p:attrNameLst>
                                      </p:cBhvr>
                                      <p:tavLst>
                                        <p:tav tm="0">
                                          <p:val>
                                            <p:strVal val="#ppt_x"/>
                                          </p:val>
                                        </p:tav>
                                        <p:tav tm="100000">
                                          <p:val>
                                            <p:strVal val="#ppt_x"/>
                                          </p:val>
                                        </p:tav>
                                      </p:tavLst>
                                    </p:anim>
                                    <p:anim calcmode="lin" valueType="num">
                                      <p:cBhvr additive="base">
                                        <p:cTn id="8"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3"/>
                                        </p:tgtEl>
                                        <p:attrNameLst>
                                          <p:attrName>style.visibility</p:attrName>
                                        </p:attrNameLst>
                                      </p:cBhvr>
                                      <p:to>
                                        <p:strVal val="visible"/>
                                      </p:to>
                                    </p:set>
                                    <p:anim calcmode="lin" valueType="num">
                                      <p:cBhvr additive="base">
                                        <p:cTn id="13" dur="500" fill="hold"/>
                                        <p:tgtEl>
                                          <p:spTgt spid="13"/>
                                        </p:tgtEl>
                                        <p:attrNameLst>
                                          <p:attrName>ppt_x</p:attrName>
                                        </p:attrNameLst>
                                      </p:cBhvr>
                                      <p:tavLst>
                                        <p:tav tm="0">
                                          <p:val>
                                            <p:strVal val="#ppt_x"/>
                                          </p:val>
                                        </p:tav>
                                        <p:tav tm="100000">
                                          <p:val>
                                            <p:strVal val="#ppt_x"/>
                                          </p:val>
                                        </p:tav>
                                      </p:tavLst>
                                    </p:anim>
                                    <p:anim calcmode="lin" valueType="num">
                                      <p:cBhvr additive="base">
                                        <p:cTn id="14"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12"/>
                                        </p:tgtEl>
                                        <p:attrNameLst>
                                          <p:attrName>style.visibility</p:attrName>
                                        </p:attrNameLst>
                                      </p:cBhvr>
                                      <p:to>
                                        <p:strVal val="visible"/>
                                      </p:to>
                                    </p:set>
                                    <p:anim calcmode="lin" valueType="num">
                                      <p:cBhvr additive="base">
                                        <p:cTn id="19" dur="500" fill="hold"/>
                                        <p:tgtEl>
                                          <p:spTgt spid="12"/>
                                        </p:tgtEl>
                                        <p:attrNameLst>
                                          <p:attrName>ppt_x</p:attrName>
                                        </p:attrNameLst>
                                      </p:cBhvr>
                                      <p:tavLst>
                                        <p:tav tm="0">
                                          <p:val>
                                            <p:strVal val="#ppt_x"/>
                                          </p:val>
                                        </p:tav>
                                        <p:tav tm="100000">
                                          <p:val>
                                            <p:strVal val="#ppt_x"/>
                                          </p:val>
                                        </p:tav>
                                      </p:tavLst>
                                    </p:anim>
                                    <p:anim calcmode="lin" valueType="num">
                                      <p:cBhvr additive="base">
                                        <p:cTn id="20"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14"/>
                                        </p:tgtEl>
                                        <p:attrNameLst>
                                          <p:attrName>style.visibility</p:attrName>
                                        </p:attrNameLst>
                                      </p:cBhvr>
                                      <p:to>
                                        <p:strVal val="visible"/>
                                      </p:to>
                                    </p:set>
                                    <p:anim calcmode="lin" valueType="num">
                                      <p:cBhvr additive="base">
                                        <p:cTn id="25" dur="500" fill="hold"/>
                                        <p:tgtEl>
                                          <p:spTgt spid="14"/>
                                        </p:tgtEl>
                                        <p:attrNameLst>
                                          <p:attrName>ppt_x</p:attrName>
                                        </p:attrNameLst>
                                      </p:cBhvr>
                                      <p:tavLst>
                                        <p:tav tm="0">
                                          <p:val>
                                            <p:strVal val="#ppt_x"/>
                                          </p:val>
                                        </p:tav>
                                        <p:tav tm="100000">
                                          <p:val>
                                            <p:strVal val="#ppt_x"/>
                                          </p:val>
                                        </p:tav>
                                      </p:tavLst>
                                    </p:anim>
                                    <p:anim calcmode="lin" valueType="num">
                                      <p:cBhvr additive="base">
                                        <p:cTn id="26"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13" grpId="0" animBg="1"/>
      <p:bldP spid="14"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jdelijke aanduiding voor tekst 6"/>
          <p:cNvSpPr>
            <a:spLocks noGrp="1"/>
          </p:cNvSpPr>
          <p:nvPr>
            <p:ph type="body" idx="1"/>
          </p:nvPr>
        </p:nvSpPr>
        <p:spPr>
          <a:xfrm>
            <a:off x="381000" y="1484784"/>
            <a:ext cx="4041648" cy="792088"/>
          </a:xfrm>
        </p:spPr>
        <p:txBody>
          <a:bodyPr/>
          <a:lstStyle/>
          <a:p>
            <a:r>
              <a:rPr lang="nl-BE" dirty="0" smtClean="0"/>
              <a:t>Dominant </a:t>
            </a:r>
            <a:r>
              <a:rPr lang="nl-BE" dirty="0" err="1" smtClean="0"/>
              <a:t>strategies</a:t>
            </a:r>
            <a:endParaRPr lang="nl-BE" dirty="0" smtClean="0"/>
          </a:p>
          <a:p>
            <a:r>
              <a:rPr lang="nl-BE" dirty="0" err="1" smtClean="0"/>
              <a:t>stimulate</a:t>
            </a:r>
            <a:r>
              <a:rPr lang="nl-BE" dirty="0" smtClean="0"/>
              <a:t> </a:t>
            </a:r>
            <a:r>
              <a:rPr lang="nl-BE" dirty="0" err="1" smtClean="0"/>
              <a:t>gentrification</a:t>
            </a:r>
            <a:endParaRPr lang="nl-BE" dirty="0"/>
          </a:p>
        </p:txBody>
      </p:sp>
      <p:sp>
        <p:nvSpPr>
          <p:cNvPr id="9" name="Tijdelijke aanduiding voor tekst 8"/>
          <p:cNvSpPr>
            <a:spLocks noGrp="1"/>
          </p:cNvSpPr>
          <p:nvPr>
            <p:ph type="body" sz="half" idx="3"/>
          </p:nvPr>
        </p:nvSpPr>
        <p:spPr>
          <a:xfrm>
            <a:off x="4721225" y="1412776"/>
            <a:ext cx="4041775" cy="936104"/>
          </a:xfrm>
        </p:spPr>
        <p:txBody>
          <a:bodyPr/>
          <a:lstStyle/>
          <a:p>
            <a:r>
              <a:rPr lang="nl-BE" dirty="0" err="1" smtClean="0"/>
              <a:t>Alternative</a:t>
            </a:r>
            <a:r>
              <a:rPr lang="nl-BE" dirty="0" smtClean="0"/>
              <a:t> </a:t>
            </a:r>
            <a:r>
              <a:rPr lang="nl-BE" dirty="0" err="1" smtClean="0"/>
              <a:t>strategies</a:t>
            </a:r>
            <a:r>
              <a:rPr lang="nl-BE" dirty="0" smtClean="0"/>
              <a:t> slow down </a:t>
            </a:r>
            <a:r>
              <a:rPr lang="nl-BE" dirty="0" err="1" smtClean="0"/>
              <a:t>gentrification</a:t>
            </a:r>
            <a:r>
              <a:rPr lang="nl-BE" dirty="0" smtClean="0"/>
              <a:t> </a:t>
            </a:r>
            <a:endParaRPr lang="nl-BE" dirty="0"/>
          </a:p>
        </p:txBody>
      </p:sp>
      <p:sp>
        <p:nvSpPr>
          <p:cNvPr id="5" name="Tijdelijke aanduiding voor datum 4"/>
          <p:cNvSpPr>
            <a:spLocks noGrp="1"/>
          </p:cNvSpPr>
          <p:nvPr>
            <p:ph type="dt" sz="half" idx="10"/>
          </p:nvPr>
        </p:nvSpPr>
        <p:spPr/>
        <p:txBody>
          <a:bodyPr/>
          <a:lstStyle/>
          <a:p>
            <a:r>
              <a:rPr lang="nl-BE" smtClean="0"/>
              <a:t>29/11/2013</a:t>
            </a:r>
            <a:endParaRPr lang="nl-BE"/>
          </a:p>
        </p:txBody>
      </p:sp>
      <p:sp>
        <p:nvSpPr>
          <p:cNvPr id="8" name="Tijdelijke aanduiding voor inhoud 7"/>
          <p:cNvSpPr>
            <a:spLocks noGrp="1"/>
          </p:cNvSpPr>
          <p:nvPr>
            <p:ph sz="quarter" idx="2"/>
          </p:nvPr>
        </p:nvSpPr>
        <p:spPr/>
        <p:txBody>
          <a:bodyPr/>
          <a:lstStyle/>
          <a:p>
            <a:r>
              <a:rPr lang="nl-BE" dirty="0" err="1"/>
              <a:t>Social</a:t>
            </a:r>
            <a:r>
              <a:rPr lang="nl-BE" dirty="0"/>
              <a:t> mix</a:t>
            </a:r>
          </a:p>
          <a:p>
            <a:r>
              <a:rPr lang="nl-BE" i="1" dirty="0" err="1" smtClean="0"/>
              <a:t>Social</a:t>
            </a:r>
            <a:r>
              <a:rPr lang="nl-BE" i="1" dirty="0" smtClean="0"/>
              <a:t> </a:t>
            </a:r>
            <a:r>
              <a:rPr lang="nl-BE" i="1" dirty="0" err="1" smtClean="0"/>
              <a:t>cohesion</a:t>
            </a:r>
            <a:endParaRPr lang="nl-BE" i="1" dirty="0" smtClean="0"/>
          </a:p>
          <a:p>
            <a:r>
              <a:rPr lang="nl-BE" i="1" dirty="0" err="1" smtClean="0"/>
              <a:t>Fighting</a:t>
            </a:r>
            <a:r>
              <a:rPr lang="nl-BE" i="1" dirty="0" smtClean="0"/>
              <a:t> </a:t>
            </a:r>
            <a:r>
              <a:rPr lang="nl-BE" i="1" dirty="0" err="1" smtClean="0"/>
              <a:t>social</a:t>
            </a:r>
            <a:r>
              <a:rPr lang="nl-BE" i="1" dirty="0" smtClean="0"/>
              <a:t> </a:t>
            </a:r>
            <a:r>
              <a:rPr lang="nl-BE" i="1" dirty="0" err="1" smtClean="0"/>
              <a:t>nuisance</a:t>
            </a:r>
            <a:endParaRPr lang="nl-BE" i="1" dirty="0"/>
          </a:p>
        </p:txBody>
      </p:sp>
      <p:sp>
        <p:nvSpPr>
          <p:cNvPr id="10" name="Tijdelijke aanduiding voor inhoud 9"/>
          <p:cNvSpPr>
            <a:spLocks noGrp="1"/>
          </p:cNvSpPr>
          <p:nvPr>
            <p:ph sz="quarter" idx="4"/>
          </p:nvPr>
        </p:nvSpPr>
        <p:spPr/>
        <p:txBody>
          <a:bodyPr/>
          <a:lstStyle/>
          <a:p>
            <a:r>
              <a:rPr lang="nl-BE" dirty="0" err="1" smtClean="0"/>
              <a:t>Social</a:t>
            </a:r>
            <a:r>
              <a:rPr lang="nl-BE" dirty="0" smtClean="0"/>
              <a:t> </a:t>
            </a:r>
            <a:r>
              <a:rPr lang="nl-BE" dirty="0" err="1" smtClean="0"/>
              <a:t>prevention</a:t>
            </a:r>
            <a:r>
              <a:rPr lang="nl-BE" dirty="0" smtClean="0"/>
              <a:t> </a:t>
            </a:r>
          </a:p>
          <a:p>
            <a:r>
              <a:rPr lang="nl-BE" dirty="0" err="1" smtClean="0"/>
              <a:t>Social-artistic</a:t>
            </a:r>
            <a:r>
              <a:rPr lang="nl-BE" dirty="0" smtClean="0"/>
              <a:t> </a:t>
            </a:r>
            <a:r>
              <a:rPr lang="nl-BE" dirty="0" err="1" smtClean="0"/>
              <a:t>work</a:t>
            </a:r>
            <a:endParaRPr lang="nl-BE" dirty="0" smtClean="0"/>
          </a:p>
          <a:p>
            <a:r>
              <a:rPr lang="nl-BE" dirty="0" err="1" smtClean="0"/>
              <a:t>Community</a:t>
            </a:r>
            <a:r>
              <a:rPr lang="nl-BE" dirty="0" smtClean="0"/>
              <a:t> </a:t>
            </a:r>
            <a:r>
              <a:rPr lang="nl-BE" dirty="0" err="1" smtClean="0"/>
              <a:t>work</a:t>
            </a:r>
            <a:r>
              <a:rPr lang="nl-BE" dirty="0" smtClean="0"/>
              <a:t> &gt;&gt;&gt; </a:t>
            </a:r>
            <a:r>
              <a:rPr lang="nl-BE" dirty="0" err="1" smtClean="0"/>
              <a:t>social</a:t>
            </a:r>
            <a:r>
              <a:rPr lang="nl-BE" dirty="0" smtClean="0"/>
              <a:t> city </a:t>
            </a:r>
            <a:r>
              <a:rPr lang="nl-BE" dirty="0" err="1" smtClean="0"/>
              <a:t>renewal</a:t>
            </a:r>
            <a:r>
              <a:rPr lang="nl-BE" dirty="0" smtClean="0"/>
              <a:t> </a:t>
            </a:r>
            <a:endParaRPr lang="nl-BE" dirty="0"/>
          </a:p>
        </p:txBody>
      </p:sp>
      <p:sp>
        <p:nvSpPr>
          <p:cNvPr id="6" name="Tijdelijke aanduiding voor dianummer 5"/>
          <p:cNvSpPr>
            <a:spLocks noGrp="1"/>
          </p:cNvSpPr>
          <p:nvPr>
            <p:ph type="sldNum" sz="quarter" idx="12"/>
          </p:nvPr>
        </p:nvSpPr>
        <p:spPr/>
        <p:txBody>
          <a:bodyPr/>
          <a:lstStyle/>
          <a:p>
            <a:fld id="{66EA3316-2585-47D6-9B28-BD962B5F1BFA}" type="slidenum">
              <a:rPr lang="nl-BE" smtClean="0"/>
              <a:pPr/>
              <a:t>24</a:t>
            </a:fld>
            <a:endParaRPr lang="nl-BE"/>
          </a:p>
        </p:txBody>
      </p:sp>
      <p:sp>
        <p:nvSpPr>
          <p:cNvPr id="2" name="Titel 1"/>
          <p:cNvSpPr>
            <a:spLocks noGrp="1"/>
          </p:cNvSpPr>
          <p:nvPr>
            <p:ph type="title"/>
          </p:nvPr>
        </p:nvSpPr>
        <p:spPr>
          <a:xfrm>
            <a:off x="381000" y="332656"/>
            <a:ext cx="8382000" cy="720080"/>
          </a:xfrm>
        </p:spPr>
        <p:txBody>
          <a:bodyPr>
            <a:normAutofit/>
          </a:bodyPr>
          <a:lstStyle/>
          <a:p>
            <a:r>
              <a:rPr lang="nl-BE" sz="2800" dirty="0" err="1" smtClean="0"/>
              <a:t>Social</a:t>
            </a:r>
            <a:r>
              <a:rPr lang="nl-BE" sz="2800" dirty="0" smtClean="0"/>
              <a:t> </a:t>
            </a:r>
            <a:r>
              <a:rPr lang="nl-BE" sz="2800" dirty="0" err="1" smtClean="0"/>
              <a:t>strategies</a:t>
            </a:r>
            <a:r>
              <a:rPr lang="nl-BE" sz="2800" dirty="0" smtClean="0"/>
              <a:t>: </a:t>
            </a:r>
            <a:r>
              <a:rPr lang="nl-BE" sz="2800" dirty="0" err="1" smtClean="0"/>
              <a:t>struggle</a:t>
            </a:r>
            <a:r>
              <a:rPr lang="nl-BE" sz="2800" dirty="0" smtClean="0"/>
              <a:t>  </a:t>
            </a:r>
            <a:endParaRPr lang="nl-BE" sz="2800" dirty="0"/>
          </a:p>
        </p:txBody>
      </p:sp>
      <p:sp>
        <p:nvSpPr>
          <p:cNvPr id="11" name="PIJL-LINKS en -RECHTS 10"/>
          <p:cNvSpPr/>
          <p:nvPr/>
        </p:nvSpPr>
        <p:spPr>
          <a:xfrm flipV="1">
            <a:off x="4139952" y="3212976"/>
            <a:ext cx="720080" cy="360040"/>
          </a:xfrm>
          <a:prstGeom prst="lef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p>
        </p:txBody>
      </p:sp>
      <p:sp>
        <p:nvSpPr>
          <p:cNvPr id="12" name="Tijdelijke aanduiding voor voettekst 11"/>
          <p:cNvSpPr>
            <a:spLocks noGrp="1"/>
          </p:cNvSpPr>
          <p:nvPr>
            <p:ph type="ftr" sz="quarter" idx="11"/>
          </p:nvPr>
        </p:nvSpPr>
        <p:spPr/>
        <p:txBody>
          <a:bodyPr/>
          <a:lstStyle/>
          <a:p>
            <a:r>
              <a:rPr lang="en-US" smtClean="0"/>
              <a:t>Gentrification as strategy of city renewal?</a:t>
            </a:r>
            <a:endParaRPr lang="nl-BE"/>
          </a:p>
        </p:txBody>
      </p:sp>
      <p:pic>
        <p:nvPicPr>
          <p:cNvPr id="13" name="Picture 2" descr="http://www.sap-rood.be/cm/images/Rafik2012/woonbeleid.jpg"/>
          <p:cNvPicPr>
            <a:picLocks noChangeAspect="1" noChangeArrowheads="1"/>
          </p:cNvPicPr>
          <p:nvPr/>
        </p:nvPicPr>
        <p:blipFill>
          <a:blip r:embed="rId3" cstate="print"/>
          <a:srcRect/>
          <a:stretch>
            <a:fillRect/>
          </a:stretch>
        </p:blipFill>
        <p:spPr bwMode="auto">
          <a:xfrm>
            <a:off x="4860032" y="2564904"/>
            <a:ext cx="4080311" cy="305574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ppt_x"/>
                                          </p:val>
                                        </p:tav>
                                        <p:tav tm="100000">
                                          <p:val>
                                            <p:strVal val="#ppt_x"/>
                                          </p:val>
                                        </p:tav>
                                      </p:tavLst>
                                    </p:anim>
                                    <p:anim calcmode="lin" valueType="num">
                                      <p:cBhvr additive="base">
                                        <p:cTn id="8"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58080" y="293911"/>
            <a:ext cx="8534400" cy="758825"/>
          </a:xfrm>
        </p:spPr>
        <p:txBody>
          <a:bodyPr>
            <a:normAutofit/>
          </a:bodyPr>
          <a:lstStyle/>
          <a:p>
            <a:r>
              <a:rPr lang="nl-BE" sz="2800" dirty="0" smtClean="0"/>
              <a:t>3. </a:t>
            </a:r>
            <a:r>
              <a:rPr lang="nl-BE" sz="2800" dirty="0" err="1" smtClean="0"/>
              <a:t>Strategies</a:t>
            </a:r>
            <a:r>
              <a:rPr lang="nl-BE" sz="2800" dirty="0" smtClean="0"/>
              <a:t> </a:t>
            </a:r>
            <a:r>
              <a:rPr lang="nl-BE" sz="2800" dirty="0" err="1" smtClean="0"/>
              <a:t>for</a:t>
            </a:r>
            <a:r>
              <a:rPr lang="nl-BE" sz="2800" dirty="0" smtClean="0"/>
              <a:t> </a:t>
            </a:r>
            <a:r>
              <a:rPr lang="nl-BE" sz="2800" dirty="0" err="1" smtClean="0"/>
              <a:t>cultural</a:t>
            </a:r>
            <a:r>
              <a:rPr lang="nl-BE" sz="2800" dirty="0" smtClean="0"/>
              <a:t> </a:t>
            </a:r>
            <a:r>
              <a:rPr lang="nl-BE" sz="2800" dirty="0" err="1" smtClean="0"/>
              <a:t>hegemony</a:t>
            </a:r>
            <a:r>
              <a:rPr lang="nl-BE" sz="2800" dirty="0" smtClean="0"/>
              <a:t> </a:t>
            </a:r>
            <a:endParaRPr lang="nl-BE" sz="2800" i="1" dirty="0"/>
          </a:p>
        </p:txBody>
      </p:sp>
      <p:sp>
        <p:nvSpPr>
          <p:cNvPr id="6" name="Tijdelijke aanduiding voor dianummer 5"/>
          <p:cNvSpPr>
            <a:spLocks noGrp="1"/>
          </p:cNvSpPr>
          <p:nvPr>
            <p:ph type="sldNum" sz="quarter" idx="4294967295"/>
          </p:nvPr>
        </p:nvSpPr>
        <p:spPr>
          <a:xfrm>
            <a:off x="4361688" y="1026372"/>
            <a:ext cx="457200" cy="441325"/>
          </a:xfrm>
        </p:spPr>
        <p:txBody>
          <a:bodyPr/>
          <a:lstStyle/>
          <a:p>
            <a:fld id="{66EA3316-2585-47D6-9B28-BD962B5F1BFA}" type="slidenum">
              <a:rPr lang="nl-BE" smtClean="0"/>
              <a:pPr/>
              <a:t>25</a:t>
            </a:fld>
            <a:endParaRPr lang="nl-BE"/>
          </a:p>
        </p:txBody>
      </p:sp>
      <p:sp>
        <p:nvSpPr>
          <p:cNvPr id="8" name="Tijdelijke aanduiding voor inhoud 7"/>
          <p:cNvSpPr>
            <a:spLocks noGrp="1"/>
          </p:cNvSpPr>
          <p:nvPr>
            <p:ph sz="quarter" idx="1"/>
          </p:nvPr>
        </p:nvSpPr>
        <p:spPr>
          <a:xfrm>
            <a:off x="301752" y="1527048"/>
            <a:ext cx="4099152" cy="2622032"/>
          </a:xfrm>
        </p:spPr>
        <p:txBody>
          <a:bodyPr>
            <a:normAutofit fontScale="92500"/>
          </a:bodyPr>
          <a:lstStyle/>
          <a:p>
            <a:pPr>
              <a:buNone/>
            </a:pPr>
            <a:endParaRPr lang="nl-BE" sz="2400" dirty="0" smtClean="0"/>
          </a:p>
          <a:p>
            <a:r>
              <a:rPr lang="nl-BE" sz="2400" dirty="0" err="1" smtClean="0"/>
              <a:t>Liberal</a:t>
            </a:r>
            <a:r>
              <a:rPr lang="nl-BE" sz="2400" dirty="0" smtClean="0"/>
              <a:t>/socialist </a:t>
            </a:r>
            <a:r>
              <a:rPr lang="nl-BE" sz="2400" dirty="0" err="1" smtClean="0"/>
              <a:t>city</a:t>
            </a:r>
            <a:r>
              <a:rPr lang="nl-BE" sz="2400" dirty="0" smtClean="0"/>
              <a:t> project</a:t>
            </a:r>
          </a:p>
          <a:p>
            <a:r>
              <a:rPr lang="nl-BE" sz="2400" dirty="0" smtClean="0"/>
              <a:t>Creative </a:t>
            </a:r>
            <a:r>
              <a:rPr lang="nl-BE" sz="2400" dirty="0" err="1" smtClean="0"/>
              <a:t>city</a:t>
            </a:r>
            <a:r>
              <a:rPr lang="nl-BE" sz="2400" dirty="0" smtClean="0"/>
              <a:t>, </a:t>
            </a:r>
            <a:r>
              <a:rPr lang="nl-BE" sz="2400" dirty="0" err="1" smtClean="0"/>
              <a:t>creative</a:t>
            </a:r>
            <a:r>
              <a:rPr lang="nl-BE" sz="2400" dirty="0" smtClean="0"/>
              <a:t> class</a:t>
            </a:r>
          </a:p>
          <a:p>
            <a:r>
              <a:rPr lang="nl-BE" sz="2400" dirty="0" err="1" smtClean="0"/>
              <a:t>Publicity</a:t>
            </a:r>
            <a:r>
              <a:rPr lang="nl-BE" sz="2400" dirty="0" smtClean="0"/>
              <a:t>: </a:t>
            </a:r>
          </a:p>
          <a:p>
            <a:pPr marL="0" indent="0">
              <a:buNone/>
            </a:pPr>
            <a:r>
              <a:rPr lang="nl-BE" sz="2400" dirty="0" smtClean="0"/>
              <a:t>a</a:t>
            </a:r>
            <a:r>
              <a:rPr lang="en-US" sz="2400" dirty="0" err="1" smtClean="0"/>
              <a:t>ttractive</a:t>
            </a:r>
            <a:r>
              <a:rPr lang="en-US" sz="2400" dirty="0" smtClean="0"/>
              <a:t> neighborhoods in a trendy city </a:t>
            </a:r>
            <a:endParaRPr lang="nl-BE" sz="2800" dirty="0"/>
          </a:p>
        </p:txBody>
      </p:sp>
      <p:pic>
        <p:nvPicPr>
          <p:cNvPr id="1028" name="Picture 4" descr="http://media.uitdatabank.be/20131031/7b3c8fb6-deac-4a88-8b0e-3b23b9ee13c6.JPG?maxwidth=240&amp;maxheight=240"/>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400904" y="1527048"/>
            <a:ext cx="4622012" cy="4680520"/>
          </a:xfrm>
          <a:prstGeom prst="rect">
            <a:avLst/>
          </a:prstGeom>
          <a:noFill/>
          <a:extLst>
            <a:ext uri="{909E8E84-426E-40DD-AFC4-6F175D3DCCD1}">
              <a14:hiddenFill xmlns:a14="http://schemas.microsoft.com/office/drawing/2010/main">
                <a:solidFill>
                  <a:srgbClr val="FFFFFF"/>
                </a:solidFill>
              </a14:hiddenFill>
            </a:ext>
          </a:extLst>
        </p:spPr>
      </p:pic>
      <p:sp>
        <p:nvSpPr>
          <p:cNvPr id="3" name="Rechthoek 2"/>
          <p:cNvSpPr/>
          <p:nvPr/>
        </p:nvSpPr>
        <p:spPr>
          <a:xfrm>
            <a:off x="0" y="4613250"/>
            <a:ext cx="9144000" cy="1631216"/>
          </a:xfrm>
          <a:prstGeom prst="rect">
            <a:avLst/>
          </a:prstGeom>
          <a:solidFill>
            <a:schemeClr val="accent1"/>
          </a:solidFill>
        </p:spPr>
        <p:txBody>
          <a:bodyPr wrap="square">
            <a:spAutoFit/>
          </a:bodyPr>
          <a:lstStyle/>
          <a:p>
            <a:pPr marL="180000"/>
            <a:r>
              <a:rPr lang="en-US" sz="2000" i="1" dirty="0">
                <a:solidFill>
                  <a:schemeClr val="bg1"/>
                </a:solidFill>
              </a:rPr>
              <a:t>To keep the professionals in the city, there is work to be done. </a:t>
            </a:r>
            <a:endParaRPr lang="en-US" sz="2000" i="1" dirty="0" smtClean="0">
              <a:solidFill>
                <a:schemeClr val="bg1"/>
              </a:solidFill>
            </a:endParaRPr>
          </a:p>
          <a:p>
            <a:pPr marL="180000"/>
            <a:r>
              <a:rPr lang="en-US" sz="2000" i="1" dirty="0" smtClean="0">
                <a:solidFill>
                  <a:schemeClr val="bg1"/>
                </a:solidFill>
              </a:rPr>
              <a:t>‘Living in Ghent </a:t>
            </a:r>
            <a:r>
              <a:rPr lang="en-US" sz="2000" i="1" dirty="0">
                <a:solidFill>
                  <a:schemeClr val="bg1"/>
                </a:solidFill>
              </a:rPr>
              <a:t>is </a:t>
            </a:r>
            <a:r>
              <a:rPr lang="en-US" sz="2000" i="1" dirty="0" smtClean="0">
                <a:solidFill>
                  <a:schemeClr val="bg1"/>
                </a:solidFill>
              </a:rPr>
              <a:t> </a:t>
            </a:r>
            <a:r>
              <a:rPr lang="en-US" sz="2000" i="1" dirty="0">
                <a:solidFill>
                  <a:schemeClr val="bg1"/>
                </a:solidFill>
              </a:rPr>
              <a:t>fine, but </a:t>
            </a:r>
            <a:r>
              <a:rPr lang="en-US" sz="2000" i="1" dirty="0" smtClean="0">
                <a:solidFill>
                  <a:schemeClr val="bg1"/>
                </a:solidFill>
              </a:rPr>
              <a:t>for living </a:t>
            </a:r>
            <a:r>
              <a:rPr lang="en-US" sz="2000" i="1" dirty="0">
                <a:solidFill>
                  <a:schemeClr val="bg1"/>
                </a:solidFill>
              </a:rPr>
              <a:t>in urban </a:t>
            </a:r>
            <a:r>
              <a:rPr lang="en-US" sz="2000" i="1" dirty="0" smtClean="0">
                <a:solidFill>
                  <a:schemeClr val="bg1"/>
                </a:solidFill>
              </a:rPr>
              <a:t>complexes </a:t>
            </a:r>
            <a:r>
              <a:rPr lang="en-US" sz="2000" i="1" dirty="0">
                <a:solidFill>
                  <a:schemeClr val="bg1"/>
                </a:solidFill>
              </a:rPr>
              <a:t>in which </a:t>
            </a:r>
            <a:r>
              <a:rPr lang="en-US" sz="2000" i="1" dirty="0" smtClean="0">
                <a:solidFill>
                  <a:schemeClr val="bg1"/>
                </a:solidFill>
              </a:rPr>
              <a:t>architectural courage is </a:t>
            </a:r>
            <a:r>
              <a:rPr lang="en-US" sz="2000" i="1" dirty="0">
                <a:solidFill>
                  <a:schemeClr val="bg1"/>
                </a:solidFill>
              </a:rPr>
              <a:t>reflected, you must go to other </a:t>
            </a:r>
            <a:r>
              <a:rPr lang="en-US" sz="2000" i="1" dirty="0" err="1" smtClean="0">
                <a:solidFill>
                  <a:schemeClr val="bg1"/>
                </a:solidFill>
              </a:rPr>
              <a:t>cities.The</a:t>
            </a:r>
            <a:r>
              <a:rPr lang="en-US" sz="2000" i="1" dirty="0" smtClean="0">
                <a:solidFill>
                  <a:schemeClr val="bg1"/>
                </a:solidFill>
              </a:rPr>
              <a:t> </a:t>
            </a:r>
            <a:r>
              <a:rPr lang="en-US" sz="2000" i="1" dirty="0">
                <a:solidFill>
                  <a:schemeClr val="bg1"/>
                </a:solidFill>
              </a:rPr>
              <a:t>agency advocates for quality housing especially in the 19th century belt</a:t>
            </a:r>
            <a:r>
              <a:rPr lang="en-US" sz="2000" i="1" dirty="0" smtClean="0">
                <a:solidFill>
                  <a:schemeClr val="bg1"/>
                </a:solidFill>
              </a:rPr>
              <a:t>.’ </a:t>
            </a:r>
            <a:r>
              <a:rPr lang="en-US" sz="2000" i="1" dirty="0">
                <a:solidFill>
                  <a:schemeClr val="bg1"/>
                </a:solidFill>
              </a:rPr>
              <a:t/>
            </a:r>
            <a:br>
              <a:rPr lang="en-US" sz="2000" i="1" dirty="0">
                <a:solidFill>
                  <a:schemeClr val="bg1"/>
                </a:solidFill>
              </a:rPr>
            </a:br>
            <a:r>
              <a:rPr lang="en-US" sz="2000" dirty="0">
                <a:solidFill>
                  <a:schemeClr val="bg1"/>
                </a:solidFill>
              </a:rPr>
              <a:t>(</a:t>
            </a:r>
            <a:r>
              <a:rPr lang="en-US" sz="2000" dirty="0" err="1">
                <a:solidFill>
                  <a:schemeClr val="bg1"/>
                </a:solidFill>
              </a:rPr>
              <a:t>Berenschot</a:t>
            </a:r>
            <a:r>
              <a:rPr lang="en-US" sz="2000" dirty="0">
                <a:solidFill>
                  <a:schemeClr val="bg1"/>
                </a:solidFill>
              </a:rPr>
              <a:t> report in </a:t>
            </a:r>
            <a:r>
              <a:rPr lang="en-US" sz="2000" i="1" dirty="0" smtClean="0">
                <a:solidFill>
                  <a:schemeClr val="bg1"/>
                </a:solidFill>
              </a:rPr>
              <a:t>De </a:t>
            </a:r>
            <a:r>
              <a:rPr lang="en-US" sz="2000" i="1" dirty="0" err="1" smtClean="0">
                <a:solidFill>
                  <a:schemeClr val="bg1"/>
                </a:solidFill>
              </a:rPr>
              <a:t>Standaard</a:t>
            </a:r>
            <a:r>
              <a:rPr lang="en-US" sz="2000" dirty="0" smtClean="0">
                <a:solidFill>
                  <a:schemeClr val="bg1"/>
                </a:solidFill>
              </a:rPr>
              <a:t>, </a:t>
            </a:r>
            <a:r>
              <a:rPr lang="en-US" sz="2000" dirty="0">
                <a:solidFill>
                  <a:schemeClr val="bg1"/>
                </a:solidFill>
              </a:rPr>
              <a:t>1/03/2008)</a:t>
            </a:r>
            <a:endParaRPr lang="nl-BE" sz="2000" dirty="0">
              <a:solidFill>
                <a:schemeClr val="bg1"/>
              </a:solidFill>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jdelijke aanduiding voor tekst 6"/>
          <p:cNvSpPr>
            <a:spLocks noGrp="1"/>
          </p:cNvSpPr>
          <p:nvPr>
            <p:ph type="body" idx="1"/>
          </p:nvPr>
        </p:nvSpPr>
        <p:spPr>
          <a:xfrm>
            <a:off x="381000" y="1340768"/>
            <a:ext cx="4041648" cy="936104"/>
          </a:xfrm>
        </p:spPr>
        <p:txBody>
          <a:bodyPr/>
          <a:lstStyle/>
          <a:p>
            <a:r>
              <a:rPr lang="nl-BE" dirty="0" smtClean="0"/>
              <a:t>Dominant </a:t>
            </a:r>
            <a:r>
              <a:rPr lang="nl-BE" dirty="0" err="1" smtClean="0"/>
              <a:t>strategies</a:t>
            </a:r>
            <a:endParaRPr lang="nl-BE" dirty="0" smtClean="0"/>
          </a:p>
          <a:p>
            <a:r>
              <a:rPr lang="nl-BE" dirty="0" err="1" smtClean="0"/>
              <a:t>stimulate</a:t>
            </a:r>
            <a:r>
              <a:rPr lang="nl-BE" dirty="0" smtClean="0"/>
              <a:t> </a:t>
            </a:r>
            <a:r>
              <a:rPr lang="nl-BE" dirty="0" err="1" smtClean="0"/>
              <a:t>gentrification</a:t>
            </a:r>
            <a:endParaRPr lang="nl-BE" dirty="0"/>
          </a:p>
        </p:txBody>
      </p:sp>
      <p:sp>
        <p:nvSpPr>
          <p:cNvPr id="9" name="Tijdelijke aanduiding voor tekst 8"/>
          <p:cNvSpPr>
            <a:spLocks noGrp="1"/>
          </p:cNvSpPr>
          <p:nvPr>
            <p:ph type="body" sz="half" idx="3"/>
          </p:nvPr>
        </p:nvSpPr>
        <p:spPr>
          <a:xfrm>
            <a:off x="4721225" y="1340768"/>
            <a:ext cx="4041775" cy="936104"/>
          </a:xfrm>
        </p:spPr>
        <p:txBody>
          <a:bodyPr/>
          <a:lstStyle/>
          <a:p>
            <a:r>
              <a:rPr lang="nl-BE" dirty="0" err="1" smtClean="0"/>
              <a:t>Alternative</a:t>
            </a:r>
            <a:r>
              <a:rPr lang="nl-BE" dirty="0" smtClean="0"/>
              <a:t> </a:t>
            </a:r>
            <a:r>
              <a:rPr lang="nl-BE" dirty="0" err="1" smtClean="0"/>
              <a:t>strategies</a:t>
            </a:r>
            <a:r>
              <a:rPr lang="nl-BE" dirty="0" smtClean="0"/>
              <a:t> slow down </a:t>
            </a:r>
            <a:r>
              <a:rPr lang="nl-BE" dirty="0" err="1" smtClean="0"/>
              <a:t>gentrification</a:t>
            </a:r>
            <a:r>
              <a:rPr lang="nl-BE" dirty="0" smtClean="0"/>
              <a:t> </a:t>
            </a:r>
            <a:endParaRPr lang="nl-BE" dirty="0"/>
          </a:p>
        </p:txBody>
      </p:sp>
      <p:sp>
        <p:nvSpPr>
          <p:cNvPr id="5" name="Tijdelijke aanduiding voor datum 4"/>
          <p:cNvSpPr>
            <a:spLocks noGrp="1"/>
          </p:cNvSpPr>
          <p:nvPr>
            <p:ph type="dt" sz="half" idx="10"/>
          </p:nvPr>
        </p:nvSpPr>
        <p:spPr/>
        <p:txBody>
          <a:bodyPr/>
          <a:lstStyle/>
          <a:p>
            <a:r>
              <a:rPr lang="nl-BE" smtClean="0"/>
              <a:t>29/11/2013</a:t>
            </a:r>
            <a:endParaRPr lang="nl-BE"/>
          </a:p>
        </p:txBody>
      </p:sp>
      <p:sp>
        <p:nvSpPr>
          <p:cNvPr id="8" name="Tijdelijke aanduiding voor inhoud 7"/>
          <p:cNvSpPr>
            <a:spLocks noGrp="1"/>
          </p:cNvSpPr>
          <p:nvPr>
            <p:ph sz="quarter" idx="2"/>
          </p:nvPr>
        </p:nvSpPr>
        <p:spPr/>
        <p:txBody>
          <a:bodyPr>
            <a:normAutofit/>
          </a:bodyPr>
          <a:lstStyle/>
          <a:p>
            <a:r>
              <a:rPr lang="nl-BE" sz="2400" dirty="0" smtClean="0"/>
              <a:t>Consensus</a:t>
            </a:r>
          </a:p>
          <a:p>
            <a:r>
              <a:rPr lang="nl-BE" sz="2400" dirty="0" smtClean="0"/>
              <a:t>City as the ‘director’ of </a:t>
            </a:r>
            <a:r>
              <a:rPr lang="nl-BE" sz="2400" dirty="0" err="1" smtClean="0"/>
              <a:t>city</a:t>
            </a:r>
            <a:r>
              <a:rPr lang="nl-BE" sz="2400" dirty="0" smtClean="0"/>
              <a:t> </a:t>
            </a:r>
            <a:r>
              <a:rPr lang="nl-BE" sz="2400" dirty="0" err="1" smtClean="0"/>
              <a:t>renewal</a:t>
            </a:r>
            <a:endParaRPr lang="nl-BE" sz="2400" dirty="0" smtClean="0"/>
          </a:p>
          <a:p>
            <a:endParaRPr lang="nl-BE" dirty="0"/>
          </a:p>
        </p:txBody>
      </p:sp>
      <p:sp>
        <p:nvSpPr>
          <p:cNvPr id="10" name="Tijdelijke aanduiding voor inhoud 9"/>
          <p:cNvSpPr>
            <a:spLocks noGrp="1"/>
          </p:cNvSpPr>
          <p:nvPr>
            <p:ph sz="quarter" idx="4"/>
          </p:nvPr>
        </p:nvSpPr>
        <p:spPr>
          <a:xfrm>
            <a:off x="4718304" y="2492896"/>
            <a:ext cx="4246184" cy="4101823"/>
          </a:xfrm>
        </p:spPr>
        <p:txBody>
          <a:bodyPr>
            <a:normAutofit/>
          </a:bodyPr>
          <a:lstStyle/>
          <a:p>
            <a:r>
              <a:rPr lang="nl-BE" dirty="0" smtClean="0"/>
              <a:t>Redgreen </a:t>
            </a:r>
            <a:r>
              <a:rPr lang="nl-BE" dirty="0" err="1" smtClean="0"/>
              <a:t>cartel</a:t>
            </a:r>
            <a:r>
              <a:rPr lang="nl-BE" dirty="0" smtClean="0"/>
              <a:t> party</a:t>
            </a:r>
          </a:p>
          <a:p>
            <a:r>
              <a:rPr lang="en-US" dirty="0" smtClean="0"/>
              <a:t>Criticism </a:t>
            </a:r>
          </a:p>
          <a:p>
            <a:pPr lvl="1"/>
            <a:r>
              <a:rPr lang="en-US" dirty="0" smtClean="0"/>
              <a:t>from </a:t>
            </a:r>
            <a:r>
              <a:rPr lang="en-US" dirty="0" err="1" smtClean="0"/>
              <a:t>academical</a:t>
            </a:r>
            <a:r>
              <a:rPr lang="en-US" dirty="0" smtClean="0"/>
              <a:t> world and social </a:t>
            </a:r>
            <a:r>
              <a:rPr lang="en-US" dirty="0" err="1" smtClean="0"/>
              <a:t>organisations</a:t>
            </a:r>
            <a:r>
              <a:rPr lang="en-US" dirty="0" smtClean="0"/>
              <a:t> </a:t>
            </a:r>
          </a:p>
          <a:p>
            <a:pPr lvl="1"/>
            <a:r>
              <a:rPr lang="en-US" dirty="0" smtClean="0"/>
              <a:t>but substantively diverse and organizationally fragmented</a:t>
            </a:r>
            <a:endParaRPr lang="nl-BE" dirty="0" smtClean="0"/>
          </a:p>
          <a:p>
            <a:pPr lvl="1">
              <a:buNone/>
            </a:pPr>
            <a:endParaRPr lang="nl-BE" dirty="0" smtClean="0"/>
          </a:p>
        </p:txBody>
      </p:sp>
      <p:sp>
        <p:nvSpPr>
          <p:cNvPr id="6" name="Tijdelijke aanduiding voor dianummer 5"/>
          <p:cNvSpPr>
            <a:spLocks noGrp="1"/>
          </p:cNvSpPr>
          <p:nvPr>
            <p:ph type="sldNum" sz="quarter" idx="12"/>
          </p:nvPr>
        </p:nvSpPr>
        <p:spPr/>
        <p:txBody>
          <a:bodyPr/>
          <a:lstStyle/>
          <a:p>
            <a:fld id="{66EA3316-2585-47D6-9B28-BD962B5F1BFA}" type="slidenum">
              <a:rPr lang="nl-BE" smtClean="0"/>
              <a:pPr/>
              <a:t>26</a:t>
            </a:fld>
            <a:endParaRPr lang="nl-BE"/>
          </a:p>
        </p:txBody>
      </p:sp>
      <p:sp>
        <p:nvSpPr>
          <p:cNvPr id="2" name="Titel 1"/>
          <p:cNvSpPr>
            <a:spLocks noGrp="1"/>
          </p:cNvSpPr>
          <p:nvPr>
            <p:ph type="title"/>
          </p:nvPr>
        </p:nvSpPr>
        <p:spPr>
          <a:xfrm>
            <a:off x="381000" y="332656"/>
            <a:ext cx="8382000" cy="720080"/>
          </a:xfrm>
        </p:spPr>
        <p:txBody>
          <a:bodyPr>
            <a:normAutofit/>
          </a:bodyPr>
          <a:lstStyle/>
          <a:p>
            <a:r>
              <a:rPr lang="nl-BE" sz="2800" dirty="0" err="1" smtClean="0"/>
              <a:t>Cultural</a:t>
            </a:r>
            <a:r>
              <a:rPr lang="nl-BE" sz="2800" dirty="0" smtClean="0"/>
              <a:t> </a:t>
            </a:r>
            <a:r>
              <a:rPr lang="nl-BE" sz="2800" dirty="0" err="1" smtClean="0"/>
              <a:t>hegemony</a:t>
            </a:r>
            <a:r>
              <a:rPr lang="nl-BE" sz="2800" dirty="0" smtClean="0"/>
              <a:t>: </a:t>
            </a:r>
            <a:r>
              <a:rPr lang="nl-BE" sz="2800" dirty="0" err="1" smtClean="0"/>
              <a:t>struggle</a:t>
            </a:r>
            <a:r>
              <a:rPr lang="nl-BE" sz="2800" dirty="0" smtClean="0"/>
              <a:t>  </a:t>
            </a:r>
            <a:endParaRPr lang="nl-BE" sz="2800" dirty="0"/>
          </a:p>
        </p:txBody>
      </p:sp>
      <p:sp>
        <p:nvSpPr>
          <p:cNvPr id="11" name="PIJL-LINKS en -RECHTS 10"/>
          <p:cNvSpPr/>
          <p:nvPr/>
        </p:nvSpPr>
        <p:spPr>
          <a:xfrm flipV="1">
            <a:off x="4139952" y="3284984"/>
            <a:ext cx="720080" cy="360040"/>
          </a:xfrm>
          <a:prstGeom prst="lef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p>
        </p:txBody>
      </p:sp>
      <p:sp>
        <p:nvSpPr>
          <p:cNvPr id="12" name="Tijdelijke aanduiding voor voettekst 11"/>
          <p:cNvSpPr>
            <a:spLocks noGrp="1"/>
          </p:cNvSpPr>
          <p:nvPr>
            <p:ph type="ftr" sz="quarter" idx="11"/>
          </p:nvPr>
        </p:nvSpPr>
        <p:spPr/>
        <p:txBody>
          <a:bodyPr/>
          <a:lstStyle/>
          <a:p>
            <a:r>
              <a:rPr lang="en-US" smtClean="0"/>
              <a:t>Gentrification as strategy of city renewal?</a:t>
            </a:r>
            <a:endParaRPr lang="nl-BE"/>
          </a:p>
        </p:txBody>
      </p:sp>
      <p:pic>
        <p:nvPicPr>
          <p:cNvPr id="2050" name="Picture 2" descr="http://1.nieuwsbladcdn.be/Assets/Images_Upload/2012/07/23/gedd3005fb.jpg.h380.jpg.568.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420634" y="2636912"/>
            <a:ext cx="5337430" cy="3552023"/>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http://www.dewereldmorgen.be/sites/default/files/imagecache/slideshow_1680x1050/2012/07/26/gfbracke.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15897" y="2382032"/>
            <a:ext cx="4013139" cy="2677674"/>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052"/>
                                        </p:tgtEl>
                                        <p:attrNameLst>
                                          <p:attrName>style.visibility</p:attrName>
                                        </p:attrNameLst>
                                      </p:cBhvr>
                                      <p:to>
                                        <p:strVal val="visible"/>
                                      </p:to>
                                    </p:set>
                                    <p:anim calcmode="lin" valueType="num">
                                      <p:cBhvr additive="base">
                                        <p:cTn id="7" dur="500" fill="hold"/>
                                        <p:tgtEl>
                                          <p:spTgt spid="2052"/>
                                        </p:tgtEl>
                                        <p:attrNameLst>
                                          <p:attrName>ppt_x</p:attrName>
                                        </p:attrNameLst>
                                      </p:cBhvr>
                                      <p:tavLst>
                                        <p:tav tm="0">
                                          <p:val>
                                            <p:strVal val="#ppt_x"/>
                                          </p:val>
                                        </p:tav>
                                        <p:tav tm="100000">
                                          <p:val>
                                            <p:strVal val="#ppt_x"/>
                                          </p:val>
                                        </p:tav>
                                      </p:tavLst>
                                    </p:anim>
                                    <p:anim calcmode="lin" valueType="num">
                                      <p:cBhvr additive="base">
                                        <p:cTn id="8" dur="500" fill="hold"/>
                                        <p:tgtEl>
                                          <p:spTgt spid="205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2050"/>
                                        </p:tgtEl>
                                        <p:attrNameLst>
                                          <p:attrName>style.visibility</p:attrName>
                                        </p:attrNameLst>
                                      </p:cBhvr>
                                      <p:to>
                                        <p:strVal val="visible"/>
                                      </p:to>
                                    </p:set>
                                    <p:anim calcmode="lin" valueType="num">
                                      <p:cBhvr additive="base">
                                        <p:cTn id="13" dur="500" fill="hold"/>
                                        <p:tgtEl>
                                          <p:spTgt spid="2050"/>
                                        </p:tgtEl>
                                        <p:attrNameLst>
                                          <p:attrName>ppt_x</p:attrName>
                                        </p:attrNameLst>
                                      </p:cBhvr>
                                      <p:tavLst>
                                        <p:tav tm="0">
                                          <p:val>
                                            <p:strVal val="#ppt_x"/>
                                          </p:val>
                                        </p:tav>
                                        <p:tav tm="100000">
                                          <p:val>
                                            <p:strVal val="#ppt_x"/>
                                          </p:val>
                                        </p:tav>
                                      </p:tavLst>
                                    </p:anim>
                                    <p:anim calcmode="lin" valueType="num">
                                      <p:cBhvr additive="base">
                                        <p:cTn id="14" dur="500" fill="hold"/>
                                        <p:tgtEl>
                                          <p:spTgt spid="205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p:cNvSpPr>
            <a:spLocks noGrp="1"/>
          </p:cNvSpPr>
          <p:nvPr>
            <p:ph type="title"/>
          </p:nvPr>
        </p:nvSpPr>
        <p:spPr/>
        <p:txBody>
          <a:bodyPr/>
          <a:lstStyle/>
          <a:p>
            <a:r>
              <a:rPr lang="nl-BE" dirty="0" smtClean="0"/>
              <a:t>3. </a:t>
            </a:r>
            <a:r>
              <a:rPr lang="nl-BE" dirty="0" err="1" smtClean="0"/>
              <a:t>Gentrification</a:t>
            </a:r>
            <a:r>
              <a:rPr lang="nl-BE" dirty="0" smtClean="0"/>
              <a:t> as a </a:t>
            </a:r>
            <a:r>
              <a:rPr lang="nl-BE" dirty="0" err="1" smtClean="0"/>
              <a:t>global</a:t>
            </a:r>
            <a:r>
              <a:rPr lang="nl-BE" dirty="0" smtClean="0"/>
              <a:t> </a:t>
            </a:r>
            <a:r>
              <a:rPr lang="nl-BE" dirty="0" err="1" smtClean="0"/>
              <a:t>strategy</a:t>
            </a:r>
            <a:r>
              <a:rPr lang="nl-BE" dirty="0" smtClean="0"/>
              <a:t> of </a:t>
            </a:r>
            <a:r>
              <a:rPr lang="nl-BE" dirty="0" err="1" smtClean="0"/>
              <a:t>city</a:t>
            </a:r>
            <a:r>
              <a:rPr lang="nl-BE" dirty="0" smtClean="0"/>
              <a:t> </a:t>
            </a:r>
            <a:r>
              <a:rPr lang="nl-BE" dirty="0" err="1" smtClean="0"/>
              <a:t>renewal</a:t>
            </a:r>
            <a:r>
              <a:rPr lang="nl-BE" dirty="0" smtClean="0"/>
              <a:t>?</a:t>
            </a:r>
            <a:endParaRPr lang="nl-BE" dirty="0"/>
          </a:p>
        </p:txBody>
      </p:sp>
      <p:sp>
        <p:nvSpPr>
          <p:cNvPr id="6" name="Tijdelijke aanduiding voor tekst 5"/>
          <p:cNvSpPr>
            <a:spLocks noGrp="1"/>
          </p:cNvSpPr>
          <p:nvPr>
            <p:ph type="body" idx="1"/>
          </p:nvPr>
        </p:nvSpPr>
        <p:spPr/>
        <p:txBody>
          <a:bodyPr/>
          <a:lstStyle/>
          <a:p>
            <a:endParaRPr lang="nl-BE"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el 1"/>
          <p:cNvSpPr>
            <a:spLocks noGrp="1"/>
          </p:cNvSpPr>
          <p:nvPr>
            <p:ph type="title"/>
          </p:nvPr>
        </p:nvSpPr>
        <p:spPr>
          <a:xfrm>
            <a:off x="468313" y="274638"/>
            <a:ext cx="8207375" cy="939800"/>
          </a:xfrm>
        </p:spPr>
        <p:txBody>
          <a:bodyPr/>
          <a:lstStyle/>
          <a:p>
            <a:r>
              <a:rPr lang="nl-BE" sz="3200" dirty="0" smtClean="0">
                <a:solidFill>
                  <a:srgbClr val="7B9899"/>
                </a:solidFill>
              </a:rPr>
              <a:t>The </a:t>
            </a:r>
            <a:r>
              <a:rPr lang="nl-BE" sz="3200" dirty="0" err="1" smtClean="0">
                <a:solidFill>
                  <a:srgbClr val="7B9899"/>
                </a:solidFill>
              </a:rPr>
              <a:t>globalisation</a:t>
            </a:r>
            <a:r>
              <a:rPr lang="nl-BE" sz="3200" dirty="0" smtClean="0">
                <a:solidFill>
                  <a:srgbClr val="7B9899"/>
                </a:solidFill>
              </a:rPr>
              <a:t> of </a:t>
            </a:r>
            <a:r>
              <a:rPr lang="nl-BE" sz="3200" dirty="0" err="1" smtClean="0">
                <a:solidFill>
                  <a:srgbClr val="7B9899"/>
                </a:solidFill>
              </a:rPr>
              <a:t>gentrification</a:t>
            </a:r>
            <a:r>
              <a:rPr lang="nl-BE" sz="3200" dirty="0" smtClean="0">
                <a:solidFill>
                  <a:srgbClr val="7B9899"/>
                </a:solidFill>
              </a:rPr>
              <a:t/>
            </a:r>
            <a:br>
              <a:rPr lang="nl-BE" sz="3200" dirty="0" smtClean="0">
                <a:solidFill>
                  <a:srgbClr val="7B9899"/>
                </a:solidFill>
              </a:rPr>
            </a:br>
            <a:endParaRPr lang="nl-BE" sz="3200" dirty="0" smtClean="0">
              <a:solidFill>
                <a:srgbClr val="7B9899"/>
              </a:solidFill>
            </a:endParaRPr>
          </a:p>
        </p:txBody>
      </p:sp>
      <p:sp>
        <p:nvSpPr>
          <p:cNvPr id="21507" name="Tijdelijke aanduiding voor inhoud 2"/>
          <p:cNvSpPr>
            <a:spLocks noGrp="1"/>
          </p:cNvSpPr>
          <p:nvPr>
            <p:ph sz="quarter" idx="1"/>
          </p:nvPr>
        </p:nvSpPr>
        <p:spPr>
          <a:xfrm>
            <a:off x="301625" y="1527175"/>
            <a:ext cx="8504238" cy="4572000"/>
          </a:xfrm>
        </p:spPr>
        <p:txBody>
          <a:bodyPr/>
          <a:lstStyle/>
          <a:p>
            <a:r>
              <a:rPr lang="nl-BE" dirty="0" smtClean="0"/>
              <a:t>Horizontal: </a:t>
            </a:r>
          </a:p>
          <a:p>
            <a:pPr lvl="1"/>
            <a:r>
              <a:rPr lang="nl-BE" dirty="0" err="1" smtClean="0"/>
              <a:t>From</a:t>
            </a:r>
            <a:r>
              <a:rPr lang="nl-BE" dirty="0" smtClean="0"/>
              <a:t> </a:t>
            </a:r>
            <a:r>
              <a:rPr lang="nl-BE" dirty="0" err="1" smtClean="0"/>
              <a:t>typical</a:t>
            </a:r>
            <a:r>
              <a:rPr lang="nl-BE" dirty="0" smtClean="0"/>
              <a:t> western </a:t>
            </a:r>
            <a:r>
              <a:rPr lang="nl-BE" dirty="0" err="1" smtClean="0"/>
              <a:t>cities</a:t>
            </a:r>
            <a:r>
              <a:rPr lang="nl-BE" dirty="0" smtClean="0"/>
              <a:t> </a:t>
            </a:r>
          </a:p>
          <a:p>
            <a:pPr lvl="1"/>
            <a:r>
              <a:rPr lang="nl-BE" dirty="0" smtClean="0"/>
              <a:t>To all </a:t>
            </a:r>
            <a:r>
              <a:rPr lang="nl-BE" dirty="0" err="1" smtClean="0"/>
              <a:t>continents</a:t>
            </a:r>
            <a:r>
              <a:rPr lang="nl-BE" dirty="0" smtClean="0"/>
              <a:t>, </a:t>
            </a:r>
            <a:r>
              <a:rPr lang="nl-BE" dirty="0" err="1" smtClean="0"/>
              <a:t>from</a:t>
            </a:r>
            <a:r>
              <a:rPr lang="nl-BE" dirty="0" smtClean="0"/>
              <a:t> Sao </a:t>
            </a:r>
            <a:r>
              <a:rPr lang="nl-BE" dirty="0" err="1" smtClean="0"/>
              <a:t>Paulo</a:t>
            </a:r>
            <a:r>
              <a:rPr lang="nl-BE" dirty="0" smtClean="0"/>
              <a:t> to </a:t>
            </a:r>
            <a:r>
              <a:rPr lang="nl-BE" dirty="0" err="1" smtClean="0"/>
              <a:t>Capetown</a:t>
            </a:r>
            <a:r>
              <a:rPr lang="nl-BE" dirty="0" smtClean="0"/>
              <a:t> and Seoel</a:t>
            </a:r>
          </a:p>
          <a:p>
            <a:r>
              <a:rPr lang="nl-BE" dirty="0" err="1" smtClean="0"/>
              <a:t>Vertical</a:t>
            </a:r>
            <a:r>
              <a:rPr lang="nl-BE" dirty="0" smtClean="0"/>
              <a:t>: </a:t>
            </a:r>
          </a:p>
          <a:p>
            <a:pPr lvl="1"/>
            <a:r>
              <a:rPr lang="nl-BE" dirty="0" err="1" smtClean="0"/>
              <a:t>From</a:t>
            </a:r>
            <a:r>
              <a:rPr lang="nl-BE" dirty="0" smtClean="0"/>
              <a:t> </a:t>
            </a:r>
            <a:r>
              <a:rPr lang="nl-BE" dirty="0" err="1" smtClean="0"/>
              <a:t>metropolitan</a:t>
            </a:r>
            <a:r>
              <a:rPr lang="nl-BE" dirty="0" smtClean="0"/>
              <a:t> </a:t>
            </a:r>
            <a:r>
              <a:rPr lang="nl-BE" dirty="0" err="1" smtClean="0"/>
              <a:t>cities</a:t>
            </a:r>
            <a:r>
              <a:rPr lang="nl-BE" dirty="0" smtClean="0"/>
              <a:t> as New York and London </a:t>
            </a:r>
          </a:p>
          <a:p>
            <a:pPr lvl="1"/>
            <a:r>
              <a:rPr lang="nl-BE" dirty="0" smtClean="0"/>
              <a:t>To smaller </a:t>
            </a:r>
            <a:r>
              <a:rPr lang="nl-BE" dirty="0" err="1" smtClean="0"/>
              <a:t>cities</a:t>
            </a:r>
            <a:r>
              <a:rPr lang="nl-BE" dirty="0" smtClean="0"/>
              <a:t> </a:t>
            </a:r>
            <a:r>
              <a:rPr lang="nl-BE" dirty="0" err="1" smtClean="0"/>
              <a:t>like</a:t>
            </a:r>
            <a:r>
              <a:rPr lang="nl-BE" dirty="0" smtClean="0"/>
              <a:t> </a:t>
            </a:r>
            <a:r>
              <a:rPr lang="nl-BE" dirty="0" err="1" smtClean="0"/>
              <a:t>Ghent</a:t>
            </a:r>
            <a:endParaRPr lang="nl-BE" dirty="0" smtClean="0"/>
          </a:p>
          <a:p>
            <a:pPr lvl="1"/>
            <a:r>
              <a:rPr lang="nl-BE" dirty="0" err="1" smtClean="0"/>
              <a:t>And</a:t>
            </a:r>
            <a:r>
              <a:rPr lang="nl-BE" dirty="0" smtClean="0"/>
              <a:t> even smaller…</a:t>
            </a: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8066" name="Picture 2" descr="F:\evolutiekaart loopmans gentrificatie.png"/>
          <p:cNvPicPr>
            <a:picLocks noChangeAspect="1" noChangeArrowheads="1"/>
          </p:cNvPicPr>
          <p:nvPr/>
        </p:nvPicPr>
        <p:blipFill>
          <a:blip r:embed="rId2" cstate="print"/>
          <a:srcRect/>
          <a:stretch>
            <a:fillRect/>
          </a:stretch>
        </p:blipFill>
        <p:spPr bwMode="auto">
          <a:xfrm>
            <a:off x="0" y="0"/>
            <a:ext cx="4859338" cy="6858000"/>
          </a:xfrm>
          <a:prstGeom prst="rect">
            <a:avLst/>
          </a:prstGeom>
          <a:noFill/>
          <a:ln w="9525">
            <a:noFill/>
            <a:miter lim="800000"/>
            <a:headEnd/>
            <a:tailEnd/>
          </a:ln>
        </p:spPr>
      </p:pic>
      <p:cxnSp>
        <p:nvCxnSpPr>
          <p:cNvPr id="88067" name="AutoShape 3"/>
          <p:cNvCxnSpPr>
            <a:cxnSpLocks noChangeShapeType="1"/>
          </p:cNvCxnSpPr>
          <p:nvPr/>
        </p:nvCxnSpPr>
        <p:spPr bwMode="auto">
          <a:xfrm>
            <a:off x="0" y="3429000"/>
            <a:ext cx="0" cy="0"/>
          </a:xfrm>
          <a:prstGeom prst="straightConnector1">
            <a:avLst/>
          </a:prstGeom>
          <a:noFill/>
          <a:ln w="9525">
            <a:solidFill>
              <a:schemeClr val="tx1"/>
            </a:solidFill>
            <a:round/>
            <a:headEnd/>
            <a:tailEnd/>
          </a:ln>
        </p:spPr>
      </p:cxnSp>
      <p:sp>
        <p:nvSpPr>
          <p:cNvPr id="88068" name="AutoShape 5"/>
          <p:cNvSpPr>
            <a:spLocks/>
          </p:cNvSpPr>
          <p:nvPr/>
        </p:nvSpPr>
        <p:spPr bwMode="auto">
          <a:xfrm>
            <a:off x="0" y="2557463"/>
            <a:ext cx="1182688" cy="414337"/>
          </a:xfrm>
          <a:prstGeom prst="borderCallout2">
            <a:avLst>
              <a:gd name="adj1" fmla="val 27588"/>
              <a:gd name="adj2" fmla="val 106444"/>
              <a:gd name="adj3" fmla="val 27588"/>
              <a:gd name="adj4" fmla="val 142819"/>
              <a:gd name="adj5" fmla="val 99231"/>
              <a:gd name="adj6" fmla="val 180671"/>
            </a:avLst>
          </a:prstGeom>
          <a:solidFill>
            <a:schemeClr val="accent1"/>
          </a:solidFill>
          <a:ln w="9525">
            <a:solidFill>
              <a:schemeClr val="tx1"/>
            </a:solidFill>
            <a:miter lim="800000"/>
            <a:headEnd/>
            <a:tailEnd/>
          </a:ln>
        </p:spPr>
        <p:txBody>
          <a:bodyPr/>
          <a:lstStyle/>
          <a:p>
            <a:pPr algn="ctr"/>
            <a:r>
              <a:rPr lang="nl-BE" sz="1200"/>
              <a:t>Gated communities</a:t>
            </a:r>
            <a:endParaRPr lang="nl-NL" sz="1200"/>
          </a:p>
        </p:txBody>
      </p:sp>
      <p:sp>
        <p:nvSpPr>
          <p:cNvPr id="88069" name="Line 6"/>
          <p:cNvSpPr>
            <a:spLocks noChangeShapeType="1"/>
          </p:cNvSpPr>
          <p:nvPr/>
        </p:nvSpPr>
        <p:spPr bwMode="auto">
          <a:xfrm flipH="1" flipV="1">
            <a:off x="1219200" y="2743200"/>
            <a:ext cx="609600" cy="685800"/>
          </a:xfrm>
          <a:prstGeom prst="line">
            <a:avLst/>
          </a:prstGeom>
          <a:noFill/>
          <a:ln w="9525">
            <a:solidFill>
              <a:schemeClr val="tx1"/>
            </a:solidFill>
            <a:round/>
            <a:headEnd/>
            <a:tailEnd/>
          </a:ln>
        </p:spPr>
        <p:txBody>
          <a:bodyPr/>
          <a:lstStyle/>
          <a:p>
            <a:endParaRPr lang="nl-BE"/>
          </a:p>
        </p:txBody>
      </p:sp>
      <p:sp>
        <p:nvSpPr>
          <p:cNvPr id="88070" name="Line 7"/>
          <p:cNvSpPr>
            <a:spLocks noChangeShapeType="1"/>
          </p:cNvSpPr>
          <p:nvPr/>
        </p:nvSpPr>
        <p:spPr bwMode="auto">
          <a:xfrm flipH="1" flipV="1">
            <a:off x="1219200" y="2743200"/>
            <a:ext cx="533400" cy="762000"/>
          </a:xfrm>
          <a:prstGeom prst="line">
            <a:avLst/>
          </a:prstGeom>
          <a:noFill/>
          <a:ln w="9525">
            <a:solidFill>
              <a:schemeClr val="tx1"/>
            </a:solidFill>
            <a:round/>
            <a:headEnd/>
            <a:tailEnd/>
          </a:ln>
        </p:spPr>
        <p:txBody>
          <a:bodyPr/>
          <a:lstStyle/>
          <a:p>
            <a:endParaRPr lang="nl-BE"/>
          </a:p>
        </p:txBody>
      </p:sp>
      <p:sp>
        <p:nvSpPr>
          <p:cNvPr id="88071" name="Line 8"/>
          <p:cNvSpPr>
            <a:spLocks noChangeShapeType="1"/>
          </p:cNvSpPr>
          <p:nvPr/>
        </p:nvSpPr>
        <p:spPr bwMode="auto">
          <a:xfrm flipH="1" flipV="1">
            <a:off x="1219200" y="2819400"/>
            <a:ext cx="457200" cy="838200"/>
          </a:xfrm>
          <a:prstGeom prst="line">
            <a:avLst/>
          </a:prstGeom>
          <a:noFill/>
          <a:ln w="9525">
            <a:solidFill>
              <a:schemeClr val="tx1"/>
            </a:solidFill>
            <a:round/>
            <a:headEnd/>
            <a:tailEnd/>
          </a:ln>
        </p:spPr>
        <p:txBody>
          <a:bodyPr/>
          <a:lstStyle/>
          <a:p>
            <a:endParaRPr lang="nl-BE"/>
          </a:p>
        </p:txBody>
      </p:sp>
      <p:sp>
        <p:nvSpPr>
          <p:cNvPr id="88072" name="Line 9"/>
          <p:cNvSpPr>
            <a:spLocks noChangeShapeType="1"/>
          </p:cNvSpPr>
          <p:nvPr/>
        </p:nvSpPr>
        <p:spPr bwMode="auto">
          <a:xfrm flipH="1" flipV="1">
            <a:off x="1219200" y="2743200"/>
            <a:ext cx="609600" cy="838200"/>
          </a:xfrm>
          <a:prstGeom prst="line">
            <a:avLst/>
          </a:prstGeom>
          <a:noFill/>
          <a:ln w="9525">
            <a:solidFill>
              <a:schemeClr val="tx1"/>
            </a:solidFill>
            <a:round/>
            <a:headEnd/>
            <a:tailEnd/>
          </a:ln>
        </p:spPr>
        <p:txBody>
          <a:bodyPr/>
          <a:lstStyle/>
          <a:p>
            <a:endParaRPr lang="nl-BE"/>
          </a:p>
        </p:txBody>
      </p:sp>
      <p:sp>
        <p:nvSpPr>
          <p:cNvPr id="88073" name="Line 10"/>
          <p:cNvSpPr>
            <a:spLocks noChangeShapeType="1"/>
          </p:cNvSpPr>
          <p:nvPr/>
        </p:nvSpPr>
        <p:spPr bwMode="auto">
          <a:xfrm flipH="1" flipV="1">
            <a:off x="1219200" y="2667000"/>
            <a:ext cx="1219200" cy="304800"/>
          </a:xfrm>
          <a:prstGeom prst="line">
            <a:avLst/>
          </a:prstGeom>
          <a:noFill/>
          <a:ln w="9525">
            <a:solidFill>
              <a:schemeClr val="tx1"/>
            </a:solidFill>
            <a:round/>
            <a:headEnd/>
            <a:tailEnd/>
          </a:ln>
        </p:spPr>
        <p:txBody>
          <a:bodyPr/>
          <a:lstStyle/>
          <a:p>
            <a:endParaRPr lang="nl-BE"/>
          </a:p>
        </p:txBody>
      </p:sp>
      <p:sp>
        <p:nvSpPr>
          <p:cNvPr id="88074" name="Line 11"/>
          <p:cNvSpPr>
            <a:spLocks noChangeShapeType="1"/>
          </p:cNvSpPr>
          <p:nvPr/>
        </p:nvSpPr>
        <p:spPr bwMode="auto">
          <a:xfrm flipH="1" flipV="1">
            <a:off x="1219200" y="2667000"/>
            <a:ext cx="1066800" cy="304800"/>
          </a:xfrm>
          <a:prstGeom prst="line">
            <a:avLst/>
          </a:prstGeom>
          <a:noFill/>
          <a:ln w="9525">
            <a:solidFill>
              <a:schemeClr val="tx1"/>
            </a:solidFill>
            <a:round/>
            <a:headEnd/>
            <a:tailEnd/>
          </a:ln>
        </p:spPr>
        <p:txBody>
          <a:bodyPr/>
          <a:lstStyle/>
          <a:p>
            <a:endParaRPr lang="nl-BE"/>
          </a:p>
        </p:txBody>
      </p:sp>
      <p:sp>
        <p:nvSpPr>
          <p:cNvPr id="88075" name="Line 12"/>
          <p:cNvSpPr>
            <a:spLocks noChangeShapeType="1"/>
          </p:cNvSpPr>
          <p:nvPr/>
        </p:nvSpPr>
        <p:spPr bwMode="auto">
          <a:xfrm flipH="1" flipV="1">
            <a:off x="1295400" y="2667000"/>
            <a:ext cx="1600200" cy="609600"/>
          </a:xfrm>
          <a:prstGeom prst="line">
            <a:avLst/>
          </a:prstGeom>
          <a:noFill/>
          <a:ln w="9525">
            <a:solidFill>
              <a:schemeClr val="tx1"/>
            </a:solidFill>
            <a:round/>
            <a:headEnd/>
            <a:tailEnd/>
          </a:ln>
        </p:spPr>
        <p:txBody>
          <a:bodyPr/>
          <a:lstStyle/>
          <a:p>
            <a:endParaRPr lang="nl-BE"/>
          </a:p>
        </p:txBody>
      </p:sp>
      <p:sp>
        <p:nvSpPr>
          <p:cNvPr id="88076" name="Line 13"/>
          <p:cNvSpPr>
            <a:spLocks noChangeShapeType="1"/>
          </p:cNvSpPr>
          <p:nvPr/>
        </p:nvSpPr>
        <p:spPr bwMode="auto">
          <a:xfrm flipH="1" flipV="1">
            <a:off x="1219200" y="2667000"/>
            <a:ext cx="1371600" cy="1066800"/>
          </a:xfrm>
          <a:prstGeom prst="line">
            <a:avLst/>
          </a:prstGeom>
          <a:noFill/>
          <a:ln w="9525">
            <a:solidFill>
              <a:schemeClr val="tx1"/>
            </a:solidFill>
            <a:round/>
            <a:headEnd/>
            <a:tailEnd/>
          </a:ln>
        </p:spPr>
        <p:txBody>
          <a:bodyPr/>
          <a:lstStyle/>
          <a:p>
            <a:endParaRPr lang="nl-BE"/>
          </a:p>
        </p:txBody>
      </p:sp>
      <p:sp>
        <p:nvSpPr>
          <p:cNvPr id="88077" name="Text Box 14"/>
          <p:cNvSpPr txBox="1">
            <a:spLocks noChangeArrowheads="1"/>
          </p:cNvSpPr>
          <p:nvPr/>
        </p:nvSpPr>
        <p:spPr bwMode="auto">
          <a:xfrm>
            <a:off x="5000628" y="5143512"/>
            <a:ext cx="3786214" cy="769441"/>
          </a:xfrm>
          <a:prstGeom prst="rect">
            <a:avLst/>
          </a:prstGeom>
          <a:noFill/>
          <a:ln w="28575">
            <a:solidFill>
              <a:schemeClr val="accent1"/>
            </a:solidFill>
            <a:miter lim="800000"/>
            <a:headEnd/>
            <a:tailEnd/>
          </a:ln>
        </p:spPr>
        <p:txBody>
          <a:bodyPr wrap="square">
            <a:spAutoFit/>
          </a:bodyPr>
          <a:lstStyle/>
          <a:p>
            <a:pPr>
              <a:spcBef>
                <a:spcPct val="50000"/>
              </a:spcBef>
            </a:pPr>
            <a:r>
              <a:rPr lang="nl-BE" sz="2000" dirty="0" err="1" smtClean="0">
                <a:latin typeface="+mn-lt"/>
              </a:rPr>
              <a:t>Gated</a:t>
            </a:r>
            <a:r>
              <a:rPr lang="nl-BE" sz="2000" dirty="0" smtClean="0">
                <a:latin typeface="+mn-lt"/>
              </a:rPr>
              <a:t> </a:t>
            </a:r>
            <a:r>
              <a:rPr lang="nl-BE" sz="2000" dirty="0" err="1" smtClean="0">
                <a:latin typeface="+mn-lt"/>
              </a:rPr>
              <a:t>communities</a:t>
            </a:r>
            <a:r>
              <a:rPr lang="nl-BE" sz="2000" dirty="0" smtClean="0">
                <a:latin typeface="+mn-lt"/>
              </a:rPr>
              <a:t> in </a:t>
            </a:r>
            <a:r>
              <a:rPr lang="nl-BE" sz="2000" dirty="0" err="1" smtClean="0">
                <a:latin typeface="+mn-lt"/>
              </a:rPr>
              <a:t>Antwerp</a:t>
            </a:r>
            <a:endParaRPr lang="nl-BE" sz="2000" dirty="0" smtClean="0">
              <a:latin typeface="+mn-lt"/>
            </a:endParaRPr>
          </a:p>
          <a:p>
            <a:pPr>
              <a:spcBef>
                <a:spcPct val="50000"/>
              </a:spcBef>
            </a:pPr>
            <a:r>
              <a:rPr lang="nl-BE" sz="1600" i="1" dirty="0" smtClean="0">
                <a:latin typeface="+mn-lt"/>
              </a:rPr>
              <a:t>Map</a:t>
            </a:r>
            <a:r>
              <a:rPr lang="nl-BE" sz="1600" i="1" dirty="0">
                <a:latin typeface="+mn-lt"/>
              </a:rPr>
              <a:t>: </a:t>
            </a:r>
            <a:r>
              <a:rPr lang="nl-BE" sz="1600" i="1" dirty="0" err="1">
                <a:latin typeface="+mn-lt"/>
              </a:rPr>
              <a:t>Loopmans</a:t>
            </a:r>
            <a:r>
              <a:rPr lang="nl-BE" sz="1600" i="1" dirty="0">
                <a:latin typeface="+mn-lt"/>
              </a:rPr>
              <a:t>, 2005</a:t>
            </a:r>
            <a:endParaRPr lang="nl-NL" sz="1600" i="1" dirty="0">
              <a:latin typeface="+mn-lt"/>
            </a:endParaRPr>
          </a:p>
        </p:txBody>
      </p:sp>
      <p:sp>
        <p:nvSpPr>
          <p:cNvPr id="88078" name="Line 15"/>
          <p:cNvSpPr>
            <a:spLocks noChangeShapeType="1"/>
          </p:cNvSpPr>
          <p:nvPr/>
        </p:nvSpPr>
        <p:spPr bwMode="auto">
          <a:xfrm flipH="1">
            <a:off x="1295400" y="2590800"/>
            <a:ext cx="1371600" cy="76200"/>
          </a:xfrm>
          <a:prstGeom prst="line">
            <a:avLst/>
          </a:prstGeom>
          <a:noFill/>
          <a:ln w="9525">
            <a:solidFill>
              <a:schemeClr val="tx1"/>
            </a:solidFill>
            <a:round/>
            <a:headEnd/>
            <a:tailEnd/>
          </a:ln>
        </p:spPr>
        <p:txBody>
          <a:bodyPr/>
          <a:lstStyle/>
          <a:p>
            <a:endParaRPr lang="nl-BE"/>
          </a:p>
        </p:txBody>
      </p:sp>
      <p:pic>
        <p:nvPicPr>
          <p:cNvPr id="15" name="Picture 3" descr="C:\Documents and Settings\beheerder\Bureaublad\ScreenHunter_02 Apr. 03 21.13.jpg"/>
          <p:cNvPicPr>
            <a:picLocks noChangeAspect="1" noChangeArrowheads="1"/>
          </p:cNvPicPr>
          <p:nvPr/>
        </p:nvPicPr>
        <p:blipFill>
          <a:blip r:embed="rId3" cstate="print"/>
          <a:srcRect/>
          <a:stretch>
            <a:fillRect/>
          </a:stretch>
        </p:blipFill>
        <p:spPr bwMode="auto">
          <a:xfrm>
            <a:off x="5004048" y="1556792"/>
            <a:ext cx="3863975" cy="2925762"/>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additive="base">
                                        <p:cTn id="7" dur="500" fill="hold"/>
                                        <p:tgtEl>
                                          <p:spTgt spid="15"/>
                                        </p:tgtEl>
                                        <p:attrNameLst>
                                          <p:attrName>ppt_x</p:attrName>
                                        </p:attrNameLst>
                                      </p:cBhvr>
                                      <p:tavLst>
                                        <p:tav tm="0">
                                          <p:val>
                                            <p:strVal val="0-#ppt_w/2"/>
                                          </p:val>
                                        </p:tav>
                                        <p:tav tm="100000">
                                          <p:val>
                                            <p:strVal val="#ppt_x"/>
                                          </p:val>
                                        </p:tav>
                                      </p:tavLst>
                                    </p:anim>
                                    <p:anim calcmode="lin" valueType="num">
                                      <p:cBhvr additive="base">
                                        <p:cTn id="8" dur="500" fill="hold"/>
                                        <p:tgtEl>
                                          <p:spTgt spid="1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jdelijke aanduiding voor tekst 4"/>
          <p:cNvSpPr>
            <a:spLocks noGrp="1"/>
          </p:cNvSpPr>
          <p:nvPr>
            <p:ph type="body" idx="1"/>
          </p:nvPr>
        </p:nvSpPr>
        <p:spPr/>
        <p:txBody>
          <a:bodyPr/>
          <a:lstStyle/>
          <a:p>
            <a:endParaRPr lang="nl-BE" dirty="0"/>
          </a:p>
        </p:txBody>
      </p:sp>
      <p:sp>
        <p:nvSpPr>
          <p:cNvPr id="4" name="Titel 3"/>
          <p:cNvSpPr>
            <a:spLocks noGrp="1"/>
          </p:cNvSpPr>
          <p:nvPr>
            <p:ph type="title"/>
          </p:nvPr>
        </p:nvSpPr>
        <p:spPr>
          <a:xfrm>
            <a:off x="722313" y="533400"/>
            <a:ext cx="7772400" cy="1323964"/>
          </a:xfrm>
        </p:spPr>
        <p:txBody>
          <a:bodyPr/>
          <a:lstStyle/>
          <a:p>
            <a:r>
              <a:rPr lang="nl-BE" dirty="0" smtClean="0"/>
              <a:t>1. City </a:t>
            </a:r>
            <a:r>
              <a:rPr lang="nl-BE" dirty="0" err="1" smtClean="0"/>
              <a:t>Renewal</a:t>
            </a:r>
            <a:r>
              <a:rPr lang="nl-BE" dirty="0" smtClean="0"/>
              <a:t> in </a:t>
            </a:r>
            <a:r>
              <a:rPr lang="nl-BE" dirty="0" err="1" smtClean="0"/>
              <a:t>Ghent</a:t>
            </a:r>
            <a:endParaRPr lang="nl-BE" dirty="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01625" y="228600"/>
            <a:ext cx="8534400" cy="680120"/>
          </a:xfrm>
        </p:spPr>
        <p:txBody>
          <a:bodyPr/>
          <a:lstStyle/>
          <a:p>
            <a:r>
              <a:rPr lang="nl-BE" sz="2800" dirty="0" err="1" smtClean="0"/>
              <a:t>Neoliberalism</a:t>
            </a:r>
            <a:r>
              <a:rPr lang="nl-BE" sz="2800" dirty="0" smtClean="0"/>
              <a:t> and </a:t>
            </a:r>
            <a:r>
              <a:rPr lang="nl-BE" sz="2800" dirty="0" err="1" smtClean="0"/>
              <a:t>urban</a:t>
            </a:r>
            <a:r>
              <a:rPr lang="nl-BE" sz="2800" dirty="0" smtClean="0"/>
              <a:t> </a:t>
            </a:r>
            <a:r>
              <a:rPr lang="nl-BE" sz="2800" dirty="0" err="1" smtClean="0"/>
              <a:t>governance</a:t>
            </a:r>
            <a:endParaRPr lang="nl-BE" dirty="0"/>
          </a:p>
        </p:txBody>
      </p:sp>
      <p:sp>
        <p:nvSpPr>
          <p:cNvPr id="3" name="Tijdelijke aanduiding voor inhoud 2"/>
          <p:cNvSpPr>
            <a:spLocks noGrp="1"/>
          </p:cNvSpPr>
          <p:nvPr>
            <p:ph sz="quarter" idx="1"/>
          </p:nvPr>
        </p:nvSpPr>
        <p:spPr>
          <a:xfrm>
            <a:off x="301752" y="1527048"/>
            <a:ext cx="8503920" cy="3054080"/>
          </a:xfrm>
        </p:spPr>
        <p:txBody>
          <a:bodyPr/>
          <a:lstStyle/>
          <a:p>
            <a:r>
              <a:rPr lang="nl-BE" dirty="0" err="1" smtClean="0"/>
              <a:t>Change</a:t>
            </a:r>
            <a:r>
              <a:rPr lang="nl-BE" dirty="0" smtClean="0"/>
              <a:t> in </a:t>
            </a:r>
            <a:r>
              <a:rPr lang="nl-BE" dirty="0" err="1" smtClean="0"/>
              <a:t>economic</a:t>
            </a:r>
            <a:r>
              <a:rPr lang="nl-BE" dirty="0" smtClean="0"/>
              <a:t> </a:t>
            </a:r>
            <a:r>
              <a:rPr lang="nl-BE" dirty="0" err="1" smtClean="0"/>
              <a:t>policy</a:t>
            </a:r>
            <a:r>
              <a:rPr lang="nl-BE" dirty="0" smtClean="0"/>
              <a:t>:</a:t>
            </a:r>
          </a:p>
          <a:p>
            <a:pPr lvl="1"/>
            <a:r>
              <a:rPr lang="nl-BE" dirty="0" err="1" smtClean="0"/>
              <a:t>From</a:t>
            </a:r>
            <a:r>
              <a:rPr lang="nl-BE" dirty="0" smtClean="0"/>
              <a:t> Keynes &gt;&gt; full </a:t>
            </a:r>
            <a:r>
              <a:rPr lang="nl-BE" dirty="0" err="1" smtClean="0"/>
              <a:t>employment</a:t>
            </a:r>
            <a:r>
              <a:rPr lang="nl-BE" dirty="0" smtClean="0"/>
              <a:t> in mixed </a:t>
            </a:r>
            <a:r>
              <a:rPr lang="nl-BE" dirty="0" err="1" smtClean="0"/>
              <a:t>economies</a:t>
            </a:r>
            <a:endParaRPr lang="nl-BE" dirty="0" smtClean="0"/>
          </a:p>
          <a:p>
            <a:pPr lvl="1"/>
            <a:r>
              <a:rPr lang="nl-BE" dirty="0" smtClean="0"/>
              <a:t>To </a:t>
            </a:r>
            <a:r>
              <a:rPr lang="nl-BE" dirty="0" err="1" smtClean="0"/>
              <a:t>neoliberalism</a:t>
            </a:r>
            <a:r>
              <a:rPr lang="nl-BE" dirty="0" smtClean="0"/>
              <a:t> &gt;&gt; </a:t>
            </a:r>
            <a:r>
              <a:rPr lang="nl-BE" dirty="0" err="1" smtClean="0"/>
              <a:t>competitive</a:t>
            </a:r>
            <a:r>
              <a:rPr lang="nl-BE" dirty="0" smtClean="0"/>
              <a:t> free market </a:t>
            </a:r>
            <a:r>
              <a:rPr lang="nl-BE" dirty="0" err="1" smtClean="0"/>
              <a:t>economies</a:t>
            </a:r>
            <a:endParaRPr lang="nl-BE" dirty="0" smtClean="0"/>
          </a:p>
          <a:p>
            <a:r>
              <a:rPr lang="nl-BE" dirty="0" err="1" smtClean="0"/>
              <a:t>Effects</a:t>
            </a:r>
            <a:r>
              <a:rPr lang="nl-BE" dirty="0" smtClean="0"/>
              <a:t> </a:t>
            </a:r>
            <a:r>
              <a:rPr lang="nl-BE" dirty="0" err="1" smtClean="0"/>
              <a:t>on</a:t>
            </a:r>
            <a:r>
              <a:rPr lang="nl-BE" dirty="0" smtClean="0"/>
              <a:t> </a:t>
            </a:r>
            <a:r>
              <a:rPr lang="nl-BE" dirty="0" err="1" smtClean="0"/>
              <a:t>cities</a:t>
            </a:r>
            <a:endParaRPr lang="nl-BE" dirty="0" smtClean="0"/>
          </a:p>
          <a:p>
            <a:pPr lvl="1"/>
            <a:r>
              <a:rPr lang="nl-BE" dirty="0" err="1" smtClean="0"/>
              <a:t>Pressure</a:t>
            </a:r>
            <a:r>
              <a:rPr lang="nl-BE" dirty="0" smtClean="0"/>
              <a:t> </a:t>
            </a:r>
            <a:r>
              <a:rPr lang="nl-BE" dirty="0" err="1" smtClean="0"/>
              <a:t>on</a:t>
            </a:r>
            <a:r>
              <a:rPr lang="nl-BE" dirty="0" smtClean="0"/>
              <a:t> the </a:t>
            </a:r>
            <a:r>
              <a:rPr lang="nl-BE" dirty="0" err="1" smtClean="0"/>
              <a:t>financial</a:t>
            </a:r>
            <a:r>
              <a:rPr lang="nl-BE" dirty="0" smtClean="0"/>
              <a:t> budget </a:t>
            </a:r>
          </a:p>
          <a:p>
            <a:pPr lvl="1"/>
            <a:r>
              <a:rPr lang="nl-BE" dirty="0" err="1" smtClean="0"/>
              <a:t>Competition</a:t>
            </a:r>
            <a:r>
              <a:rPr lang="nl-BE" dirty="0" smtClean="0"/>
              <a:t> </a:t>
            </a:r>
            <a:r>
              <a:rPr lang="nl-BE" dirty="0" err="1" smtClean="0"/>
              <a:t>between</a:t>
            </a:r>
            <a:r>
              <a:rPr lang="nl-BE" dirty="0" smtClean="0"/>
              <a:t> </a:t>
            </a:r>
            <a:r>
              <a:rPr lang="nl-BE" dirty="0" err="1" smtClean="0"/>
              <a:t>cities</a:t>
            </a:r>
            <a:r>
              <a:rPr lang="nl-BE" dirty="0" smtClean="0"/>
              <a:t> and city </a:t>
            </a:r>
            <a:r>
              <a:rPr lang="nl-BE" dirty="0" err="1" smtClean="0"/>
              <a:t>districts</a:t>
            </a:r>
            <a:endParaRPr lang="nl-BE" dirty="0" smtClean="0"/>
          </a:p>
          <a:p>
            <a:pPr lvl="1"/>
            <a:r>
              <a:rPr lang="nl-BE" dirty="0" err="1" smtClean="0"/>
              <a:t>Cities</a:t>
            </a:r>
            <a:r>
              <a:rPr lang="nl-BE" dirty="0" smtClean="0"/>
              <a:t> as </a:t>
            </a:r>
            <a:r>
              <a:rPr lang="nl-BE" dirty="0" err="1" smtClean="0"/>
              <a:t>spaces</a:t>
            </a:r>
            <a:r>
              <a:rPr lang="nl-BE" dirty="0" smtClean="0"/>
              <a:t> </a:t>
            </a:r>
            <a:r>
              <a:rPr lang="nl-BE" dirty="0" err="1" smtClean="0"/>
              <a:t>for</a:t>
            </a:r>
            <a:r>
              <a:rPr lang="nl-BE" dirty="0" smtClean="0"/>
              <a:t> </a:t>
            </a:r>
            <a:r>
              <a:rPr lang="nl-BE" dirty="0" err="1" smtClean="0"/>
              <a:t>economical</a:t>
            </a:r>
            <a:r>
              <a:rPr lang="nl-BE" dirty="0" smtClean="0"/>
              <a:t> </a:t>
            </a:r>
            <a:r>
              <a:rPr lang="nl-BE" dirty="0" err="1" smtClean="0"/>
              <a:t>competivity</a:t>
            </a:r>
            <a:r>
              <a:rPr lang="nl-BE" dirty="0" smtClean="0"/>
              <a:t> </a:t>
            </a:r>
          </a:p>
          <a:p>
            <a:pPr lvl="1"/>
            <a:endParaRPr lang="nl-BE" dirty="0" smtClean="0"/>
          </a:p>
        </p:txBody>
      </p:sp>
      <p:sp>
        <p:nvSpPr>
          <p:cNvPr id="4" name="Tekstvak 3"/>
          <p:cNvSpPr txBox="1"/>
          <p:nvPr/>
        </p:nvSpPr>
        <p:spPr>
          <a:xfrm>
            <a:off x="323528" y="4581128"/>
            <a:ext cx="5760640" cy="1477328"/>
          </a:xfrm>
          <a:prstGeom prst="rect">
            <a:avLst/>
          </a:prstGeom>
          <a:noFill/>
          <a:ln w="28575">
            <a:solidFill>
              <a:schemeClr val="accent1"/>
            </a:solidFill>
          </a:ln>
        </p:spPr>
        <p:txBody>
          <a:bodyPr wrap="square" rtlCol="0">
            <a:spAutoFit/>
          </a:bodyPr>
          <a:lstStyle/>
          <a:p>
            <a:pPr marL="0" lvl="1"/>
            <a:r>
              <a:rPr lang="nl-BE" dirty="0" smtClean="0"/>
              <a:t>“</a:t>
            </a:r>
            <a:r>
              <a:rPr lang="nl-BE" dirty="0" err="1" smtClean="0"/>
              <a:t>Cities</a:t>
            </a:r>
            <a:r>
              <a:rPr lang="nl-BE" dirty="0" smtClean="0"/>
              <a:t> </a:t>
            </a:r>
            <a:r>
              <a:rPr lang="nl-BE" dirty="0" err="1" smtClean="0"/>
              <a:t>were</a:t>
            </a:r>
            <a:r>
              <a:rPr lang="nl-BE" dirty="0" smtClean="0"/>
              <a:t> </a:t>
            </a:r>
            <a:r>
              <a:rPr lang="nl-BE" dirty="0" err="1" smtClean="0"/>
              <a:t>no</a:t>
            </a:r>
            <a:r>
              <a:rPr lang="nl-BE" dirty="0" smtClean="0"/>
              <a:t> </a:t>
            </a:r>
            <a:r>
              <a:rPr lang="nl-BE" dirty="0" err="1" smtClean="0"/>
              <a:t>longer</a:t>
            </a:r>
            <a:r>
              <a:rPr lang="nl-BE" dirty="0" smtClean="0"/>
              <a:t> </a:t>
            </a:r>
            <a:r>
              <a:rPr lang="nl-BE" dirty="0" err="1" smtClean="0"/>
              <a:t>seen</a:t>
            </a:r>
            <a:r>
              <a:rPr lang="nl-BE" dirty="0" smtClean="0"/>
              <a:t> </a:t>
            </a:r>
            <a:r>
              <a:rPr lang="nl-BE" dirty="0" err="1" smtClean="0"/>
              <a:t>merely</a:t>
            </a:r>
            <a:r>
              <a:rPr lang="nl-BE" dirty="0" smtClean="0"/>
              <a:t> as containers of </a:t>
            </a:r>
            <a:r>
              <a:rPr lang="nl-BE" dirty="0" err="1" smtClean="0"/>
              <a:t>declining</a:t>
            </a:r>
            <a:r>
              <a:rPr lang="nl-BE" dirty="0" smtClean="0"/>
              <a:t> industries and </a:t>
            </a:r>
            <a:r>
              <a:rPr lang="nl-BE" dirty="0" err="1" smtClean="0"/>
              <a:t>socioeconomic</a:t>
            </a:r>
            <a:r>
              <a:rPr lang="nl-BE" dirty="0" smtClean="0"/>
              <a:t> </a:t>
            </a:r>
            <a:r>
              <a:rPr lang="nl-BE" dirty="0" err="1" smtClean="0"/>
              <a:t>problems</a:t>
            </a:r>
            <a:r>
              <a:rPr lang="nl-BE" dirty="0" smtClean="0"/>
              <a:t>. </a:t>
            </a:r>
            <a:r>
              <a:rPr lang="en-US" dirty="0" smtClean="0"/>
              <a:t>Instead, they were increasingly viewed as </a:t>
            </a:r>
            <a:r>
              <a:rPr lang="en-US" b="1" dirty="0" smtClean="0"/>
              <a:t>dynamic growth engines </a:t>
            </a:r>
            <a:r>
              <a:rPr lang="en-US" dirty="0" smtClean="0"/>
              <a:t>through which </a:t>
            </a:r>
            <a:r>
              <a:rPr lang="en-US" b="1" dirty="0" smtClean="0"/>
              <a:t>national prosperity </a:t>
            </a:r>
            <a:r>
              <a:rPr lang="en-US" dirty="0" smtClean="0"/>
              <a:t>could be secured.”</a:t>
            </a:r>
          </a:p>
          <a:p>
            <a:pPr marL="0" lvl="1"/>
            <a:r>
              <a:rPr lang="en-US" dirty="0" smtClean="0"/>
              <a:t>(N. Brenner, 2004)</a:t>
            </a:r>
            <a:endParaRPr lang="nl-BE" dirty="0"/>
          </a:p>
        </p:txBody>
      </p:sp>
      <p:pic>
        <p:nvPicPr>
          <p:cNvPr id="5" name="Picture 6" descr="F:\antwerp_skyline.jpg">
            <a:hlinkClick r:id="rId2"/>
          </p:cNvPr>
          <p:cNvPicPr>
            <a:picLocks noChangeAspect="1" noChangeArrowheads="1"/>
          </p:cNvPicPr>
          <p:nvPr/>
        </p:nvPicPr>
        <p:blipFill>
          <a:blip r:embed="rId3" cstate="print"/>
          <a:srcRect/>
          <a:stretch>
            <a:fillRect/>
          </a:stretch>
        </p:blipFill>
        <p:spPr bwMode="auto">
          <a:xfrm>
            <a:off x="6105980" y="4581128"/>
            <a:ext cx="3074532" cy="2304256"/>
          </a:xfrm>
          <a:prstGeom prst="rect">
            <a:avLst/>
          </a:prstGeom>
          <a:noFill/>
          <a:ln w="9525">
            <a:noFill/>
            <a:miter lim="800000"/>
            <a:headEnd/>
            <a:tailEnd/>
          </a:ln>
        </p:spPr>
      </p:pic>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01625" y="228600"/>
            <a:ext cx="8534400" cy="1057260"/>
          </a:xfrm>
        </p:spPr>
        <p:txBody>
          <a:bodyPr/>
          <a:lstStyle/>
          <a:p>
            <a:r>
              <a:rPr lang="nl-BE" sz="2400" b="1" dirty="0" err="1" smtClean="0"/>
              <a:t>Gentrification</a:t>
            </a:r>
            <a:r>
              <a:rPr lang="nl-BE" sz="2400" b="1" dirty="0" smtClean="0"/>
              <a:t> as a </a:t>
            </a:r>
            <a:r>
              <a:rPr lang="nl-BE" sz="2400" b="1" dirty="0" err="1" smtClean="0"/>
              <a:t>competitive</a:t>
            </a:r>
            <a:r>
              <a:rPr lang="nl-BE" sz="2400" b="1" dirty="0" smtClean="0"/>
              <a:t> </a:t>
            </a:r>
            <a:r>
              <a:rPr lang="nl-BE" sz="2400" b="1" dirty="0" err="1" smtClean="0"/>
              <a:t>urban</a:t>
            </a:r>
            <a:r>
              <a:rPr lang="nl-BE" sz="2400" b="1" dirty="0" smtClean="0"/>
              <a:t> </a:t>
            </a:r>
            <a:r>
              <a:rPr lang="nl-BE" sz="2400" b="1" dirty="0" err="1" smtClean="0"/>
              <a:t>strategy</a:t>
            </a:r>
            <a:r>
              <a:rPr lang="nl-BE" sz="2400" b="1" dirty="0" smtClean="0"/>
              <a:t>: </a:t>
            </a:r>
            <a:r>
              <a:rPr lang="nl-BE" sz="2400" b="1" dirty="0" err="1" smtClean="0"/>
              <a:t>five</a:t>
            </a:r>
            <a:r>
              <a:rPr lang="nl-BE" sz="2400" b="1" dirty="0" smtClean="0"/>
              <a:t> </a:t>
            </a:r>
            <a:r>
              <a:rPr lang="nl-BE" sz="2400" b="1" dirty="0" err="1" smtClean="0"/>
              <a:t>interrelated</a:t>
            </a:r>
            <a:r>
              <a:rPr lang="nl-BE" sz="2400" b="1" dirty="0" smtClean="0"/>
              <a:t> </a:t>
            </a:r>
            <a:r>
              <a:rPr lang="nl-BE" sz="2400" b="1" dirty="0" err="1" smtClean="0"/>
              <a:t>characteristics</a:t>
            </a:r>
            <a:r>
              <a:rPr lang="nl-BE" sz="2400" dirty="0" smtClean="0"/>
              <a:t> (Smith, 2002)</a:t>
            </a:r>
            <a:endParaRPr lang="nl-BE" sz="2400" dirty="0"/>
          </a:p>
        </p:txBody>
      </p:sp>
      <p:sp>
        <p:nvSpPr>
          <p:cNvPr id="3" name="Tijdelijke aanduiding voor inhoud 2"/>
          <p:cNvSpPr>
            <a:spLocks noGrp="1"/>
          </p:cNvSpPr>
          <p:nvPr>
            <p:ph sz="quarter" idx="1"/>
          </p:nvPr>
        </p:nvSpPr>
        <p:spPr/>
        <p:txBody>
          <a:bodyPr/>
          <a:lstStyle/>
          <a:p>
            <a:pPr marL="514350" indent="-514350">
              <a:spcBef>
                <a:spcPts val="600"/>
              </a:spcBef>
              <a:spcAft>
                <a:spcPts val="600"/>
              </a:spcAft>
              <a:buFont typeface="+mj-lt"/>
              <a:buAutoNum type="arabicPeriod"/>
            </a:pPr>
            <a:r>
              <a:rPr lang="nl-BE" dirty="0" err="1" smtClean="0"/>
              <a:t>From</a:t>
            </a:r>
            <a:r>
              <a:rPr lang="nl-BE" dirty="0" smtClean="0"/>
              <a:t> </a:t>
            </a:r>
            <a:r>
              <a:rPr lang="nl-BE" dirty="0" err="1" smtClean="0"/>
              <a:t>only</a:t>
            </a:r>
            <a:r>
              <a:rPr lang="nl-BE" dirty="0" smtClean="0"/>
              <a:t> </a:t>
            </a:r>
            <a:r>
              <a:rPr lang="nl-BE" dirty="0" err="1" smtClean="0"/>
              <a:t>housing</a:t>
            </a:r>
            <a:r>
              <a:rPr lang="nl-BE" dirty="0" smtClean="0"/>
              <a:t> </a:t>
            </a:r>
            <a:r>
              <a:rPr lang="nl-BE" dirty="0" err="1" smtClean="0"/>
              <a:t>for</a:t>
            </a:r>
            <a:r>
              <a:rPr lang="nl-BE" dirty="0" smtClean="0"/>
              <a:t> the </a:t>
            </a:r>
            <a:r>
              <a:rPr lang="nl-BE" dirty="0" err="1" smtClean="0"/>
              <a:t>middle</a:t>
            </a:r>
            <a:r>
              <a:rPr lang="nl-BE" dirty="0" smtClean="0"/>
              <a:t> classes to the </a:t>
            </a:r>
            <a:r>
              <a:rPr lang="nl-BE" dirty="0" err="1" smtClean="0"/>
              <a:t>transformation</a:t>
            </a:r>
            <a:r>
              <a:rPr lang="nl-BE" dirty="0" smtClean="0"/>
              <a:t> of the </a:t>
            </a:r>
            <a:r>
              <a:rPr lang="nl-BE" dirty="0" err="1" smtClean="0"/>
              <a:t>urban</a:t>
            </a:r>
            <a:r>
              <a:rPr lang="nl-BE" dirty="0" smtClean="0"/>
              <a:t> environment </a:t>
            </a:r>
          </a:p>
          <a:p>
            <a:pPr marL="514350" indent="-514350">
              <a:spcBef>
                <a:spcPts val="600"/>
              </a:spcBef>
              <a:spcAft>
                <a:spcPts val="600"/>
              </a:spcAft>
              <a:buFont typeface="+mj-lt"/>
              <a:buAutoNum type="arabicPeriod"/>
            </a:pPr>
            <a:r>
              <a:rPr lang="nl-BE" dirty="0" smtClean="0"/>
              <a:t>Intensive partnerships </a:t>
            </a:r>
            <a:r>
              <a:rPr lang="nl-BE" dirty="0" err="1" smtClean="0"/>
              <a:t>between</a:t>
            </a:r>
            <a:r>
              <a:rPr lang="nl-BE" dirty="0" smtClean="0"/>
              <a:t> private </a:t>
            </a:r>
            <a:r>
              <a:rPr lang="nl-BE" dirty="0" err="1" smtClean="0"/>
              <a:t>capital</a:t>
            </a:r>
            <a:r>
              <a:rPr lang="nl-BE" dirty="0" smtClean="0"/>
              <a:t> and the </a:t>
            </a:r>
            <a:r>
              <a:rPr lang="nl-BE" dirty="0" err="1" smtClean="0"/>
              <a:t>local</a:t>
            </a:r>
            <a:r>
              <a:rPr lang="nl-BE" dirty="0" smtClean="0"/>
              <a:t> state </a:t>
            </a:r>
          </a:p>
          <a:p>
            <a:pPr marL="514350" indent="-514350">
              <a:spcBef>
                <a:spcPts val="600"/>
              </a:spcBef>
              <a:spcAft>
                <a:spcPts val="600"/>
              </a:spcAft>
              <a:buFont typeface="+mj-lt"/>
              <a:buAutoNum type="arabicPeriod"/>
            </a:pPr>
            <a:r>
              <a:rPr lang="nl-BE" dirty="0" smtClean="0"/>
              <a:t>The </a:t>
            </a:r>
            <a:r>
              <a:rPr lang="nl-BE" dirty="0" err="1" smtClean="0"/>
              <a:t>inflow</a:t>
            </a:r>
            <a:r>
              <a:rPr lang="nl-BE" dirty="0" smtClean="0"/>
              <a:t> of </a:t>
            </a:r>
            <a:r>
              <a:rPr lang="nl-BE" dirty="0" err="1" smtClean="0"/>
              <a:t>global</a:t>
            </a:r>
            <a:r>
              <a:rPr lang="nl-BE" dirty="0" smtClean="0"/>
              <a:t> </a:t>
            </a:r>
            <a:r>
              <a:rPr lang="nl-BE" dirty="0" err="1" smtClean="0"/>
              <a:t>capital</a:t>
            </a:r>
            <a:r>
              <a:rPr lang="nl-BE" dirty="0" smtClean="0"/>
              <a:t> </a:t>
            </a:r>
            <a:r>
              <a:rPr lang="nl-BE" dirty="0" err="1" smtClean="0"/>
              <a:t>into</a:t>
            </a:r>
            <a:r>
              <a:rPr lang="nl-BE" dirty="0" smtClean="0"/>
              <a:t> </a:t>
            </a:r>
            <a:r>
              <a:rPr lang="nl-BE" dirty="0" err="1" smtClean="0"/>
              <a:t>large</a:t>
            </a:r>
            <a:r>
              <a:rPr lang="nl-BE" dirty="0" smtClean="0"/>
              <a:t> </a:t>
            </a:r>
            <a:r>
              <a:rPr lang="nl-BE" dirty="0" err="1" smtClean="0"/>
              <a:t>megadevelopments</a:t>
            </a:r>
            <a:r>
              <a:rPr lang="nl-BE" dirty="0" smtClean="0"/>
              <a:t> in </a:t>
            </a:r>
            <a:r>
              <a:rPr lang="nl-BE" dirty="0" err="1" smtClean="0"/>
              <a:t>urban</a:t>
            </a:r>
            <a:r>
              <a:rPr lang="nl-BE" dirty="0" smtClean="0"/>
              <a:t> centers</a:t>
            </a:r>
            <a:endParaRPr lang="nl-NL" dirty="0" smtClean="0"/>
          </a:p>
          <a:p>
            <a:pPr marL="514350" indent="-514350">
              <a:spcBef>
                <a:spcPts val="600"/>
              </a:spcBef>
              <a:spcAft>
                <a:spcPts val="600"/>
              </a:spcAft>
              <a:buFont typeface="+mj-lt"/>
              <a:buAutoNum type="arabicPeriod"/>
            </a:pPr>
            <a:r>
              <a:rPr lang="nl-BE" dirty="0" err="1" smtClean="0"/>
              <a:t>Marginalisation</a:t>
            </a:r>
            <a:r>
              <a:rPr lang="nl-BE" dirty="0" smtClean="0"/>
              <a:t> of </a:t>
            </a:r>
            <a:r>
              <a:rPr lang="nl-BE" dirty="0" err="1" smtClean="0"/>
              <a:t>any</a:t>
            </a:r>
            <a:r>
              <a:rPr lang="nl-BE" dirty="0" smtClean="0"/>
              <a:t> </a:t>
            </a:r>
            <a:r>
              <a:rPr lang="nl-BE" dirty="0" err="1" smtClean="0"/>
              <a:t>opposition</a:t>
            </a:r>
            <a:r>
              <a:rPr lang="nl-BE" dirty="0" smtClean="0"/>
              <a:t> to </a:t>
            </a:r>
            <a:r>
              <a:rPr lang="nl-BE" dirty="0" err="1" smtClean="0"/>
              <a:t>gentrification</a:t>
            </a:r>
            <a:endParaRPr lang="nl-BE" dirty="0" smtClean="0"/>
          </a:p>
          <a:p>
            <a:pPr marL="514350" indent="-514350">
              <a:spcBef>
                <a:spcPts val="600"/>
              </a:spcBef>
              <a:spcAft>
                <a:spcPts val="600"/>
              </a:spcAft>
              <a:buFont typeface="+mj-lt"/>
              <a:buAutoNum type="arabicPeriod"/>
            </a:pPr>
            <a:r>
              <a:rPr lang="nl-BE" dirty="0" smtClean="0"/>
              <a:t>Shift </a:t>
            </a:r>
            <a:r>
              <a:rPr lang="nl-BE" dirty="0" err="1" smtClean="0"/>
              <a:t>from</a:t>
            </a:r>
            <a:r>
              <a:rPr lang="nl-BE" dirty="0" smtClean="0"/>
              <a:t> the city </a:t>
            </a:r>
            <a:r>
              <a:rPr lang="nl-BE" dirty="0" err="1" smtClean="0"/>
              <a:t>centre</a:t>
            </a:r>
            <a:r>
              <a:rPr lang="nl-BE" dirty="0" smtClean="0"/>
              <a:t> to the </a:t>
            </a:r>
            <a:r>
              <a:rPr lang="nl-BE" dirty="0" err="1" smtClean="0"/>
              <a:t>periphery</a:t>
            </a:r>
            <a:endParaRPr lang="nl-BE" dirty="0" smtClean="0"/>
          </a:p>
          <a:p>
            <a:pPr marL="514350" indent="-514350">
              <a:buFont typeface="+mj-lt"/>
              <a:buAutoNum type="arabicPeriod"/>
            </a:pPr>
            <a:endParaRPr lang="nl-BE" dirty="0" smtClean="0"/>
          </a:p>
          <a:p>
            <a:pPr marL="514350" indent="-514350">
              <a:buFont typeface="+mj-lt"/>
              <a:buAutoNum type="arabicPeriod"/>
            </a:pPr>
            <a:endParaRPr lang="nl-BE" dirty="0"/>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el 7"/>
          <p:cNvSpPr>
            <a:spLocks noGrp="1"/>
          </p:cNvSpPr>
          <p:nvPr>
            <p:ph type="title"/>
          </p:nvPr>
        </p:nvSpPr>
        <p:spPr>
          <a:xfrm>
            <a:off x="301625" y="228600"/>
            <a:ext cx="8534400" cy="842963"/>
          </a:xfrm>
        </p:spPr>
        <p:txBody>
          <a:bodyPr>
            <a:normAutofit fontScale="90000"/>
          </a:bodyPr>
          <a:lstStyle/>
          <a:p>
            <a:pPr fontAlgn="auto">
              <a:spcAft>
                <a:spcPts val="0"/>
              </a:spcAft>
              <a:defRPr/>
            </a:pPr>
            <a:r>
              <a:rPr lang="nl-BE" dirty="0" smtClean="0"/>
              <a:t>1</a:t>
            </a:r>
            <a:r>
              <a:rPr lang="nl-BE" sz="3100" dirty="0" smtClean="0"/>
              <a:t>. </a:t>
            </a:r>
            <a:r>
              <a:rPr lang="nl-BE" sz="3100" dirty="0" err="1" smtClean="0"/>
              <a:t>From</a:t>
            </a:r>
            <a:r>
              <a:rPr lang="nl-BE" sz="3100" dirty="0" smtClean="0"/>
              <a:t> </a:t>
            </a:r>
            <a:r>
              <a:rPr lang="nl-BE" sz="3100" dirty="0" err="1" smtClean="0"/>
              <a:t>only</a:t>
            </a:r>
            <a:r>
              <a:rPr lang="nl-BE" sz="3100" dirty="0" smtClean="0"/>
              <a:t> </a:t>
            </a:r>
            <a:r>
              <a:rPr lang="nl-BE" sz="3100" dirty="0" err="1" smtClean="0"/>
              <a:t>housing</a:t>
            </a:r>
            <a:r>
              <a:rPr lang="nl-BE" sz="3100" dirty="0" smtClean="0"/>
              <a:t> </a:t>
            </a:r>
            <a:r>
              <a:rPr lang="nl-BE" sz="3100" dirty="0" err="1" smtClean="0"/>
              <a:t>for</a:t>
            </a:r>
            <a:r>
              <a:rPr lang="nl-BE" sz="3100" dirty="0" smtClean="0"/>
              <a:t> the </a:t>
            </a:r>
            <a:r>
              <a:rPr lang="nl-BE" sz="3100" dirty="0" err="1" smtClean="0"/>
              <a:t>middle</a:t>
            </a:r>
            <a:r>
              <a:rPr lang="nl-BE" sz="3100" dirty="0" smtClean="0"/>
              <a:t> classes to the </a:t>
            </a:r>
            <a:r>
              <a:rPr lang="nl-BE" sz="3100" dirty="0" err="1" smtClean="0"/>
              <a:t>transformation</a:t>
            </a:r>
            <a:r>
              <a:rPr lang="nl-BE" sz="3100" dirty="0" smtClean="0"/>
              <a:t> of the </a:t>
            </a:r>
            <a:r>
              <a:rPr lang="nl-BE" sz="3100" dirty="0" err="1" smtClean="0"/>
              <a:t>urban</a:t>
            </a:r>
            <a:r>
              <a:rPr lang="nl-BE" sz="3100" dirty="0" smtClean="0"/>
              <a:t> environment</a:t>
            </a:r>
            <a:endParaRPr lang="nl-BE" dirty="0"/>
          </a:p>
        </p:txBody>
      </p:sp>
      <p:sp>
        <p:nvSpPr>
          <p:cNvPr id="9" name="Tijdelijke aanduiding voor inhoud 8"/>
          <p:cNvSpPr>
            <a:spLocks noGrp="1"/>
          </p:cNvSpPr>
          <p:nvPr>
            <p:ph sz="quarter" idx="1"/>
          </p:nvPr>
        </p:nvSpPr>
        <p:spPr>
          <a:xfrm>
            <a:off x="323528" y="1571624"/>
            <a:ext cx="3456384" cy="4449663"/>
          </a:xfrm>
        </p:spPr>
        <p:txBody>
          <a:bodyPr>
            <a:normAutofit/>
          </a:bodyPr>
          <a:lstStyle/>
          <a:p>
            <a:pPr marL="274320" indent="-274320" fontAlgn="auto">
              <a:spcAft>
                <a:spcPts val="0"/>
              </a:spcAft>
              <a:buFont typeface="Wingdings 2"/>
              <a:buChar char=""/>
              <a:defRPr/>
            </a:pPr>
            <a:r>
              <a:rPr lang="nl-BE" sz="2400" dirty="0" smtClean="0"/>
              <a:t>New city landscapes </a:t>
            </a:r>
            <a:r>
              <a:rPr lang="nl-BE" sz="2400" dirty="0" err="1" smtClean="0"/>
              <a:t>with</a:t>
            </a:r>
            <a:r>
              <a:rPr lang="nl-BE" sz="2400" dirty="0" smtClean="0"/>
              <a:t> </a:t>
            </a:r>
            <a:r>
              <a:rPr lang="nl-BE" sz="2400" dirty="0" err="1" smtClean="0"/>
              <a:t>shopping</a:t>
            </a:r>
            <a:r>
              <a:rPr lang="nl-BE" sz="2400" dirty="0" smtClean="0"/>
              <a:t>, restaurants, </a:t>
            </a:r>
            <a:r>
              <a:rPr lang="nl-BE" sz="2400" dirty="0" err="1" smtClean="0"/>
              <a:t>cultural</a:t>
            </a:r>
            <a:r>
              <a:rPr lang="nl-BE" sz="2400" dirty="0" smtClean="0"/>
              <a:t> </a:t>
            </a:r>
            <a:r>
              <a:rPr lang="nl-BE" sz="2400" dirty="0" err="1" smtClean="0"/>
              <a:t>provisions</a:t>
            </a:r>
            <a:r>
              <a:rPr lang="nl-BE" sz="2400" dirty="0" smtClean="0"/>
              <a:t>, </a:t>
            </a:r>
            <a:r>
              <a:rPr lang="nl-BE" sz="2400" dirty="0" err="1" smtClean="0"/>
              <a:t>parcs</a:t>
            </a:r>
            <a:r>
              <a:rPr lang="nl-BE" sz="2400" dirty="0" smtClean="0"/>
              <a:t>, …</a:t>
            </a:r>
          </a:p>
          <a:p>
            <a:pPr marL="274320" indent="-274320" fontAlgn="auto">
              <a:spcAft>
                <a:spcPts val="0"/>
              </a:spcAft>
              <a:buFont typeface="Wingdings 2"/>
              <a:buChar char=""/>
              <a:defRPr/>
            </a:pPr>
            <a:r>
              <a:rPr lang="nl-BE" sz="2400" dirty="0" smtClean="0"/>
              <a:t>Project </a:t>
            </a:r>
            <a:r>
              <a:rPr lang="nl-BE" sz="2400" dirty="0" err="1" smtClean="0"/>
              <a:t>development</a:t>
            </a:r>
            <a:r>
              <a:rPr lang="nl-BE" sz="2400" dirty="0" smtClean="0"/>
              <a:t> is </a:t>
            </a:r>
            <a:r>
              <a:rPr lang="nl-BE" sz="2400" dirty="0" err="1" smtClean="0"/>
              <a:t>crucial</a:t>
            </a:r>
            <a:r>
              <a:rPr lang="nl-BE" sz="2400" dirty="0" smtClean="0"/>
              <a:t> </a:t>
            </a:r>
            <a:r>
              <a:rPr lang="nl-BE" sz="2400" dirty="0" err="1" smtClean="0"/>
              <a:t>for</a:t>
            </a:r>
            <a:r>
              <a:rPr lang="nl-BE" sz="2400" dirty="0" smtClean="0"/>
              <a:t> the </a:t>
            </a:r>
            <a:r>
              <a:rPr lang="nl-BE" sz="2400" dirty="0" err="1" smtClean="0"/>
              <a:t>productive</a:t>
            </a:r>
            <a:r>
              <a:rPr lang="nl-BE" sz="2400" dirty="0" smtClean="0"/>
              <a:t> </a:t>
            </a:r>
            <a:r>
              <a:rPr lang="nl-BE" sz="2400" dirty="0" err="1" smtClean="0"/>
              <a:t>economy</a:t>
            </a:r>
            <a:r>
              <a:rPr lang="nl-BE" sz="2400" dirty="0" smtClean="0"/>
              <a:t> of the city (jobs, </a:t>
            </a:r>
            <a:r>
              <a:rPr lang="nl-BE" sz="2400" dirty="0" err="1" smtClean="0"/>
              <a:t>enterprises</a:t>
            </a:r>
            <a:r>
              <a:rPr lang="nl-BE" sz="2400" dirty="0" smtClean="0"/>
              <a:t>, </a:t>
            </a:r>
            <a:r>
              <a:rPr lang="nl-BE" sz="2400" dirty="0" err="1" smtClean="0"/>
              <a:t>tourism</a:t>
            </a:r>
            <a:r>
              <a:rPr lang="nl-BE" sz="2400" dirty="0" smtClean="0"/>
              <a:t>,…)</a:t>
            </a:r>
          </a:p>
        </p:txBody>
      </p:sp>
      <p:pic>
        <p:nvPicPr>
          <p:cNvPr id="4" name="Picture 5"/>
          <p:cNvPicPr>
            <a:picLocks noChangeAspect="1" noChangeArrowheads="1"/>
          </p:cNvPicPr>
          <p:nvPr/>
        </p:nvPicPr>
        <p:blipFill>
          <a:blip r:embed="rId2" cstate="print"/>
          <a:srcRect/>
          <a:stretch>
            <a:fillRect/>
          </a:stretch>
        </p:blipFill>
        <p:spPr bwMode="auto">
          <a:xfrm>
            <a:off x="3778649" y="2564904"/>
            <a:ext cx="5158083" cy="343470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6322" name="Picture 2"/>
          <p:cNvPicPr>
            <a:picLocks noChangeAspect="1" noChangeArrowheads="1"/>
          </p:cNvPicPr>
          <p:nvPr/>
        </p:nvPicPr>
        <p:blipFill>
          <a:blip r:embed="rId2" cstate="print"/>
          <a:srcRect/>
          <a:stretch>
            <a:fillRect/>
          </a:stretch>
        </p:blipFill>
        <p:spPr bwMode="auto">
          <a:xfrm>
            <a:off x="214282" y="1340768"/>
            <a:ext cx="3643338" cy="2729564"/>
          </a:xfrm>
          <a:prstGeom prst="rect">
            <a:avLst/>
          </a:prstGeom>
          <a:noFill/>
          <a:ln w="9525">
            <a:noFill/>
            <a:miter lim="800000"/>
            <a:headEnd/>
            <a:tailEnd/>
          </a:ln>
        </p:spPr>
      </p:pic>
      <p:pic>
        <p:nvPicPr>
          <p:cNvPr id="56323" name="Picture 3"/>
          <p:cNvPicPr>
            <a:picLocks noChangeAspect="1" noChangeArrowheads="1"/>
          </p:cNvPicPr>
          <p:nvPr/>
        </p:nvPicPr>
        <p:blipFill>
          <a:blip r:embed="rId3" cstate="print"/>
          <a:srcRect/>
          <a:stretch>
            <a:fillRect/>
          </a:stretch>
        </p:blipFill>
        <p:spPr bwMode="auto">
          <a:xfrm>
            <a:off x="3857620" y="3029748"/>
            <a:ext cx="5076832" cy="2751928"/>
          </a:xfrm>
          <a:prstGeom prst="rect">
            <a:avLst/>
          </a:prstGeom>
          <a:noFill/>
          <a:ln w="9525">
            <a:noFill/>
            <a:miter lim="800000"/>
            <a:headEnd/>
            <a:tailEnd/>
          </a:ln>
        </p:spPr>
      </p:pic>
      <p:sp>
        <p:nvSpPr>
          <p:cNvPr id="56324" name="Rectangle 4"/>
          <p:cNvSpPr>
            <a:spLocks noChangeArrowheads="1"/>
          </p:cNvSpPr>
          <p:nvPr/>
        </p:nvSpPr>
        <p:spPr bwMode="auto">
          <a:xfrm>
            <a:off x="3810000" y="5791200"/>
            <a:ext cx="3657600" cy="336550"/>
          </a:xfrm>
          <a:prstGeom prst="rect">
            <a:avLst/>
          </a:prstGeom>
          <a:noFill/>
          <a:ln w="9525">
            <a:noFill/>
            <a:miter lim="800000"/>
            <a:headEnd/>
            <a:tailEnd/>
          </a:ln>
        </p:spPr>
        <p:txBody>
          <a:bodyPr>
            <a:spAutoFit/>
          </a:bodyPr>
          <a:lstStyle/>
          <a:p>
            <a:pPr eaLnBrk="0" hangingPunct="0"/>
            <a:r>
              <a:rPr lang="nl-NL" sz="1600"/>
              <a:t>G</a:t>
            </a:r>
            <a:r>
              <a:rPr lang="nl-BE" sz="1600"/>
              <a:t>ehry</a:t>
            </a:r>
            <a:r>
              <a:rPr lang="nl-NL" sz="1600"/>
              <a:t>, H</a:t>
            </a:r>
            <a:r>
              <a:rPr lang="nl-BE" sz="1600"/>
              <a:t>erzog</a:t>
            </a:r>
            <a:r>
              <a:rPr lang="nl-NL" sz="1600"/>
              <a:t> </a:t>
            </a:r>
            <a:r>
              <a:rPr lang="nl-BE" sz="1600"/>
              <a:t>de Meuron</a:t>
            </a:r>
            <a:r>
              <a:rPr lang="nl-NL" sz="1600"/>
              <a:t>, Z</a:t>
            </a:r>
            <a:r>
              <a:rPr lang="nl-BE" sz="1600"/>
              <a:t>aha</a:t>
            </a:r>
            <a:endParaRPr lang="nl-NL" sz="1600"/>
          </a:p>
        </p:txBody>
      </p:sp>
      <p:sp>
        <p:nvSpPr>
          <p:cNvPr id="6" name="Titel 5"/>
          <p:cNvSpPr>
            <a:spLocks noGrp="1"/>
          </p:cNvSpPr>
          <p:nvPr>
            <p:ph type="title"/>
          </p:nvPr>
        </p:nvSpPr>
        <p:spPr>
          <a:xfrm>
            <a:off x="571473" y="428604"/>
            <a:ext cx="8264552" cy="558821"/>
          </a:xfrm>
        </p:spPr>
        <p:txBody>
          <a:bodyPr/>
          <a:lstStyle/>
          <a:p>
            <a:r>
              <a:rPr lang="nl-BE" dirty="0" smtClean="0"/>
              <a:t>Barcelona</a:t>
            </a:r>
            <a:endParaRPr lang="nl-BE" dirty="0"/>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30" name="Picture 2"/>
          <p:cNvPicPr>
            <a:picLocks noChangeAspect="1" noChangeArrowheads="1"/>
          </p:cNvPicPr>
          <p:nvPr/>
        </p:nvPicPr>
        <p:blipFill>
          <a:blip r:embed="rId2" cstate="print"/>
          <a:srcRect/>
          <a:stretch>
            <a:fillRect/>
          </a:stretch>
        </p:blipFill>
        <p:spPr bwMode="auto">
          <a:xfrm>
            <a:off x="-1" y="0"/>
            <a:ext cx="4374931" cy="3429000"/>
          </a:xfrm>
          <a:prstGeom prst="rect">
            <a:avLst/>
          </a:prstGeom>
          <a:noFill/>
          <a:ln w="9525">
            <a:noFill/>
            <a:miter lim="800000"/>
            <a:headEnd/>
            <a:tailEnd/>
          </a:ln>
        </p:spPr>
      </p:pic>
      <p:sp>
        <p:nvSpPr>
          <p:cNvPr id="22531" name="Text Box 3"/>
          <p:cNvSpPr txBox="1">
            <a:spLocks noChangeArrowheads="1"/>
          </p:cNvSpPr>
          <p:nvPr/>
        </p:nvSpPr>
        <p:spPr bwMode="auto">
          <a:xfrm>
            <a:off x="4572000" y="1714488"/>
            <a:ext cx="2786082" cy="584775"/>
          </a:xfrm>
          <a:prstGeom prst="rect">
            <a:avLst/>
          </a:prstGeom>
          <a:noFill/>
          <a:ln w="9525">
            <a:solidFill>
              <a:schemeClr val="accent1"/>
            </a:solidFill>
            <a:miter lim="800000"/>
            <a:headEnd/>
            <a:tailEnd/>
          </a:ln>
        </p:spPr>
        <p:txBody>
          <a:bodyPr wrap="square">
            <a:spAutoFit/>
          </a:bodyPr>
          <a:lstStyle/>
          <a:p>
            <a:pPr>
              <a:spcBef>
                <a:spcPts val="0"/>
              </a:spcBef>
            </a:pPr>
            <a:r>
              <a:rPr lang="nl-BE" sz="1600" dirty="0">
                <a:latin typeface="Georgia" pitchFamily="18" charset="0"/>
              </a:rPr>
              <a:t>Manchester, 1996 </a:t>
            </a:r>
            <a:endParaRPr lang="nl-BE" sz="1600" dirty="0" smtClean="0">
              <a:latin typeface="Georgia" pitchFamily="18" charset="0"/>
            </a:endParaRPr>
          </a:p>
          <a:p>
            <a:pPr>
              <a:spcBef>
                <a:spcPts val="0"/>
              </a:spcBef>
            </a:pPr>
            <a:r>
              <a:rPr lang="nl-BE" sz="1600" dirty="0" err="1" smtClean="0">
                <a:latin typeface="Georgia" pitchFamily="18" charset="0"/>
              </a:rPr>
              <a:t>Arndale</a:t>
            </a:r>
            <a:endParaRPr lang="nl-BE" sz="1600" dirty="0" smtClean="0">
              <a:latin typeface="Georgia" pitchFamily="18" charset="0"/>
            </a:endParaRPr>
          </a:p>
        </p:txBody>
      </p:sp>
      <p:pic>
        <p:nvPicPr>
          <p:cNvPr id="22532" name="Picture 4"/>
          <p:cNvPicPr>
            <a:picLocks noChangeAspect="1" noChangeArrowheads="1"/>
          </p:cNvPicPr>
          <p:nvPr/>
        </p:nvPicPr>
        <p:blipFill>
          <a:blip r:embed="rId3" cstate="print"/>
          <a:srcRect/>
          <a:stretch>
            <a:fillRect/>
          </a:stretch>
        </p:blipFill>
        <p:spPr bwMode="auto">
          <a:xfrm>
            <a:off x="-1" y="3571876"/>
            <a:ext cx="4021481" cy="3286124"/>
          </a:xfrm>
          <a:prstGeom prst="rect">
            <a:avLst/>
          </a:prstGeom>
          <a:noFill/>
          <a:ln w="9525">
            <a:noFill/>
            <a:miter lim="800000"/>
            <a:headEnd/>
            <a:tailEnd/>
          </a:ln>
        </p:spPr>
      </p:pic>
      <p:sp>
        <p:nvSpPr>
          <p:cNvPr id="22533" name="Text Box 5"/>
          <p:cNvSpPr txBox="1">
            <a:spLocks noChangeArrowheads="1"/>
          </p:cNvSpPr>
          <p:nvPr/>
        </p:nvSpPr>
        <p:spPr bwMode="auto">
          <a:xfrm>
            <a:off x="4572000" y="2915663"/>
            <a:ext cx="4286280" cy="584775"/>
          </a:xfrm>
          <a:prstGeom prst="rect">
            <a:avLst/>
          </a:prstGeom>
          <a:noFill/>
          <a:ln w="12700">
            <a:solidFill>
              <a:schemeClr val="accent1"/>
            </a:solidFill>
            <a:miter lim="800000"/>
            <a:headEnd/>
            <a:tailEnd/>
          </a:ln>
        </p:spPr>
        <p:txBody>
          <a:bodyPr wrap="square">
            <a:spAutoFit/>
          </a:bodyPr>
          <a:lstStyle/>
          <a:p>
            <a:pPr>
              <a:spcBef>
                <a:spcPts val="0"/>
              </a:spcBef>
            </a:pPr>
            <a:r>
              <a:rPr lang="nl-BE" sz="1600" dirty="0">
                <a:latin typeface="+mn-lt"/>
              </a:rPr>
              <a:t>Manchester, 2003 </a:t>
            </a:r>
            <a:endParaRPr lang="nl-BE" sz="1600" dirty="0" smtClean="0">
              <a:latin typeface="+mn-lt"/>
            </a:endParaRPr>
          </a:p>
          <a:p>
            <a:pPr>
              <a:spcBef>
                <a:spcPts val="0"/>
              </a:spcBef>
            </a:pPr>
            <a:r>
              <a:rPr lang="nl-BE" sz="1600" dirty="0" err="1" smtClean="0">
                <a:latin typeface="+mn-lt"/>
              </a:rPr>
              <a:t>Arndale</a:t>
            </a:r>
            <a:r>
              <a:rPr lang="nl-BE" sz="1600" dirty="0">
                <a:latin typeface="+mn-lt"/>
              </a:rPr>
              <a:t>) </a:t>
            </a:r>
            <a:r>
              <a:rPr lang="nl-BE" sz="1600" dirty="0" err="1">
                <a:latin typeface="+mn-lt"/>
              </a:rPr>
              <a:t>shopping</a:t>
            </a:r>
            <a:r>
              <a:rPr lang="nl-BE" sz="1600" dirty="0">
                <a:latin typeface="+mn-lt"/>
              </a:rPr>
              <a:t>, </a:t>
            </a:r>
            <a:r>
              <a:rPr lang="nl-BE" sz="1600" dirty="0" err="1">
                <a:latin typeface="+mn-lt"/>
              </a:rPr>
              <a:t>Urbis</a:t>
            </a:r>
            <a:r>
              <a:rPr lang="nl-BE" sz="1600" dirty="0">
                <a:latin typeface="+mn-lt"/>
              </a:rPr>
              <a:t> (museum)</a:t>
            </a:r>
            <a:endParaRPr lang="nl-NL" sz="1600" dirty="0">
              <a:latin typeface="+mn-lt"/>
            </a:endParaRPr>
          </a:p>
        </p:txBody>
      </p:sp>
      <p:pic>
        <p:nvPicPr>
          <p:cNvPr id="22534" name="Picture 6"/>
          <p:cNvPicPr>
            <a:picLocks noChangeAspect="1" noChangeArrowheads="1"/>
          </p:cNvPicPr>
          <p:nvPr/>
        </p:nvPicPr>
        <p:blipFill>
          <a:blip r:embed="rId4" cstate="print"/>
          <a:srcRect/>
          <a:stretch>
            <a:fillRect/>
          </a:stretch>
        </p:blipFill>
        <p:spPr bwMode="auto">
          <a:xfrm>
            <a:off x="5857876" y="3571876"/>
            <a:ext cx="3286124" cy="3286124"/>
          </a:xfrm>
          <a:prstGeom prst="rect">
            <a:avLst/>
          </a:prstGeom>
          <a:noFill/>
          <a:ln w="9525">
            <a:noFill/>
            <a:miter lim="800000"/>
            <a:headEnd/>
            <a:tailEnd/>
          </a:ln>
        </p:spPr>
      </p:pic>
      <p:pic>
        <p:nvPicPr>
          <p:cNvPr id="22535" name="Picture 7"/>
          <p:cNvPicPr>
            <a:picLocks noChangeAspect="1" noChangeArrowheads="1"/>
          </p:cNvPicPr>
          <p:nvPr/>
        </p:nvPicPr>
        <p:blipFill>
          <a:blip r:embed="rId5" cstate="print"/>
          <a:srcRect/>
          <a:stretch>
            <a:fillRect/>
          </a:stretch>
        </p:blipFill>
        <p:spPr bwMode="auto">
          <a:xfrm>
            <a:off x="3500430" y="3572158"/>
            <a:ext cx="2626589" cy="3285841"/>
          </a:xfrm>
          <a:prstGeom prst="rect">
            <a:avLst/>
          </a:prstGeom>
          <a:noFill/>
          <a:ln w="9525">
            <a:noFill/>
            <a:miter lim="800000"/>
            <a:headEnd/>
            <a:tailEnd/>
          </a:ln>
        </p:spPr>
      </p:pic>
      <p:sp>
        <p:nvSpPr>
          <p:cNvPr id="8" name="Titel 7"/>
          <p:cNvSpPr>
            <a:spLocks noGrp="1"/>
          </p:cNvSpPr>
          <p:nvPr>
            <p:ph type="title"/>
          </p:nvPr>
        </p:nvSpPr>
        <p:spPr/>
        <p:txBody>
          <a:bodyPr/>
          <a:lstStyle/>
          <a:p>
            <a:pPr algn="r"/>
            <a:r>
              <a:rPr lang="nl-BE" dirty="0" smtClean="0"/>
              <a:t>Manchester</a:t>
            </a:r>
            <a:endParaRPr lang="nl-BE" dirty="0"/>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Text Box 2"/>
          <p:cNvSpPr txBox="1">
            <a:spLocks noChangeArrowheads="1"/>
          </p:cNvSpPr>
          <p:nvPr/>
        </p:nvSpPr>
        <p:spPr bwMode="auto">
          <a:xfrm>
            <a:off x="152400" y="3000372"/>
            <a:ext cx="8153400" cy="1892826"/>
          </a:xfrm>
          <a:prstGeom prst="rect">
            <a:avLst/>
          </a:prstGeom>
          <a:noFill/>
          <a:ln w="9525">
            <a:noFill/>
            <a:miter lim="800000"/>
            <a:headEnd/>
            <a:tailEnd/>
          </a:ln>
        </p:spPr>
        <p:txBody>
          <a:bodyPr wrap="square">
            <a:spAutoFit/>
          </a:bodyPr>
          <a:lstStyle/>
          <a:p>
            <a:pPr>
              <a:spcBef>
                <a:spcPct val="50000"/>
              </a:spcBef>
              <a:buFont typeface="Wingdings" pitchFamily="2" charset="2"/>
              <a:buChar char="Ø"/>
            </a:pPr>
            <a:r>
              <a:rPr lang="nl-BE" dirty="0" err="1" smtClean="0">
                <a:latin typeface="+mn-lt"/>
              </a:rPr>
              <a:t>Architecture</a:t>
            </a:r>
            <a:r>
              <a:rPr lang="nl-BE" dirty="0" smtClean="0">
                <a:latin typeface="+mn-lt"/>
              </a:rPr>
              <a:t> and water </a:t>
            </a:r>
          </a:p>
          <a:p>
            <a:pPr>
              <a:spcBef>
                <a:spcPct val="50000"/>
              </a:spcBef>
              <a:buFont typeface="Wingdings" pitchFamily="2" charset="2"/>
              <a:buChar char="Ø"/>
            </a:pPr>
            <a:endParaRPr lang="nl-BE" dirty="0" smtClean="0">
              <a:latin typeface="+mn-lt"/>
            </a:endParaRPr>
          </a:p>
          <a:p>
            <a:pPr>
              <a:spcBef>
                <a:spcPct val="50000"/>
              </a:spcBef>
            </a:pPr>
            <a:endParaRPr lang="nl-BE" dirty="0">
              <a:latin typeface="+mn-lt"/>
            </a:endParaRPr>
          </a:p>
          <a:p>
            <a:pPr>
              <a:spcBef>
                <a:spcPct val="50000"/>
              </a:spcBef>
              <a:buFont typeface="Wingdings" pitchFamily="2" charset="2"/>
              <a:buChar char="Ø"/>
            </a:pPr>
            <a:r>
              <a:rPr lang="nl-BE" dirty="0" smtClean="0">
                <a:latin typeface="+mn-lt"/>
              </a:rPr>
              <a:t>Musea (</a:t>
            </a:r>
            <a:r>
              <a:rPr lang="nl-BE" dirty="0" err="1" smtClean="0">
                <a:latin typeface="+mn-lt"/>
              </a:rPr>
              <a:t>MuHKA</a:t>
            </a:r>
            <a:r>
              <a:rPr lang="nl-BE" dirty="0">
                <a:latin typeface="+mn-lt"/>
              </a:rPr>
              <a:t>, Museum </a:t>
            </a:r>
            <a:r>
              <a:rPr lang="nl-BE" dirty="0" err="1" smtClean="0">
                <a:latin typeface="+mn-lt"/>
              </a:rPr>
              <a:t>Photography</a:t>
            </a:r>
            <a:r>
              <a:rPr lang="nl-BE" dirty="0" smtClean="0">
                <a:latin typeface="+mn-lt"/>
              </a:rPr>
              <a:t>, Arts Museum) and </a:t>
            </a:r>
            <a:r>
              <a:rPr lang="nl-BE" dirty="0" err="1" smtClean="0">
                <a:latin typeface="+mn-lt"/>
              </a:rPr>
              <a:t>cultural</a:t>
            </a:r>
            <a:r>
              <a:rPr lang="nl-BE" dirty="0" smtClean="0">
                <a:latin typeface="+mn-lt"/>
              </a:rPr>
              <a:t> </a:t>
            </a:r>
            <a:r>
              <a:rPr lang="nl-BE" dirty="0" err="1" smtClean="0">
                <a:latin typeface="+mn-lt"/>
              </a:rPr>
              <a:t>infrastructure</a:t>
            </a:r>
            <a:r>
              <a:rPr lang="nl-BE" dirty="0" smtClean="0">
                <a:latin typeface="+mn-lt"/>
              </a:rPr>
              <a:t> (galeries,  </a:t>
            </a:r>
            <a:r>
              <a:rPr lang="nl-BE" dirty="0" err="1">
                <a:latin typeface="+mn-lt"/>
              </a:rPr>
              <a:t>Zuiderpershuis</a:t>
            </a:r>
            <a:r>
              <a:rPr lang="nl-BE" dirty="0">
                <a:latin typeface="+mn-lt"/>
              </a:rPr>
              <a:t>, clubs, </a:t>
            </a:r>
            <a:r>
              <a:rPr lang="nl-BE" dirty="0" err="1" smtClean="0">
                <a:latin typeface="+mn-lt"/>
              </a:rPr>
              <a:t>discos</a:t>
            </a:r>
            <a:r>
              <a:rPr lang="nl-BE" dirty="0" smtClean="0">
                <a:latin typeface="+mn-lt"/>
              </a:rPr>
              <a:t>…) </a:t>
            </a:r>
            <a:r>
              <a:rPr lang="nl-BE" dirty="0">
                <a:latin typeface="+mn-lt"/>
              </a:rPr>
              <a:t>…</a:t>
            </a:r>
            <a:endParaRPr lang="nl-NL" dirty="0">
              <a:latin typeface="+mn-lt"/>
            </a:endParaRPr>
          </a:p>
        </p:txBody>
      </p:sp>
      <p:sp>
        <p:nvSpPr>
          <p:cNvPr id="84995" name="Text Box 3"/>
          <p:cNvSpPr txBox="1">
            <a:spLocks noChangeArrowheads="1"/>
          </p:cNvSpPr>
          <p:nvPr/>
        </p:nvSpPr>
        <p:spPr bwMode="auto">
          <a:xfrm>
            <a:off x="6858000" y="3657600"/>
            <a:ext cx="2667000" cy="304800"/>
          </a:xfrm>
          <a:prstGeom prst="rect">
            <a:avLst/>
          </a:prstGeom>
          <a:noFill/>
          <a:ln w="9525">
            <a:noFill/>
            <a:miter lim="800000"/>
            <a:headEnd/>
            <a:tailEnd/>
          </a:ln>
        </p:spPr>
        <p:txBody>
          <a:bodyPr>
            <a:spAutoFit/>
          </a:bodyPr>
          <a:lstStyle/>
          <a:p>
            <a:pPr>
              <a:spcBef>
                <a:spcPct val="50000"/>
              </a:spcBef>
            </a:pPr>
            <a:r>
              <a:rPr lang="nl-BE" sz="1400" dirty="0">
                <a:latin typeface="+mn-lt"/>
              </a:rPr>
              <a:t>Art Nouveau </a:t>
            </a:r>
            <a:r>
              <a:rPr lang="nl-BE" sz="1400" dirty="0" err="1" smtClean="0">
                <a:latin typeface="+mn-lt"/>
              </a:rPr>
              <a:t>houses</a:t>
            </a:r>
            <a:endParaRPr lang="nl-NL" sz="1000" dirty="0">
              <a:latin typeface="+mn-lt"/>
            </a:endParaRPr>
          </a:p>
        </p:txBody>
      </p:sp>
      <p:pic>
        <p:nvPicPr>
          <p:cNvPr id="84996" name="Picture 8"/>
          <p:cNvPicPr>
            <a:picLocks noChangeAspect="1" noChangeArrowheads="1"/>
          </p:cNvPicPr>
          <p:nvPr/>
        </p:nvPicPr>
        <p:blipFill>
          <a:blip r:embed="rId2" cstate="print"/>
          <a:srcRect/>
          <a:stretch>
            <a:fillRect/>
          </a:stretch>
        </p:blipFill>
        <p:spPr bwMode="auto">
          <a:xfrm>
            <a:off x="0" y="0"/>
            <a:ext cx="4038600" cy="2701925"/>
          </a:xfrm>
          <a:prstGeom prst="rect">
            <a:avLst/>
          </a:prstGeom>
          <a:noFill/>
          <a:ln w="9525">
            <a:noFill/>
            <a:miter lim="800000"/>
            <a:headEnd/>
            <a:tailEnd/>
          </a:ln>
        </p:spPr>
      </p:pic>
      <p:pic>
        <p:nvPicPr>
          <p:cNvPr id="84997" name="Picture 10"/>
          <p:cNvPicPr>
            <a:picLocks noChangeAspect="1" noChangeArrowheads="1"/>
          </p:cNvPicPr>
          <p:nvPr/>
        </p:nvPicPr>
        <p:blipFill>
          <a:blip r:embed="rId3" cstate="print"/>
          <a:srcRect/>
          <a:stretch>
            <a:fillRect/>
          </a:stretch>
        </p:blipFill>
        <p:spPr bwMode="auto">
          <a:xfrm>
            <a:off x="0" y="5029200"/>
            <a:ext cx="2438400" cy="1828800"/>
          </a:xfrm>
          <a:prstGeom prst="rect">
            <a:avLst/>
          </a:prstGeom>
          <a:noFill/>
          <a:ln w="9525">
            <a:noFill/>
            <a:miter lim="800000"/>
            <a:headEnd/>
            <a:tailEnd/>
          </a:ln>
        </p:spPr>
      </p:pic>
      <p:pic>
        <p:nvPicPr>
          <p:cNvPr id="84998" name="Picture 11"/>
          <p:cNvPicPr>
            <a:picLocks noChangeAspect="1" noChangeArrowheads="1"/>
          </p:cNvPicPr>
          <p:nvPr/>
        </p:nvPicPr>
        <p:blipFill>
          <a:blip r:embed="rId4" cstate="print"/>
          <a:srcRect/>
          <a:stretch>
            <a:fillRect/>
          </a:stretch>
        </p:blipFill>
        <p:spPr bwMode="auto">
          <a:xfrm>
            <a:off x="7181850" y="5048250"/>
            <a:ext cx="1962150" cy="1962150"/>
          </a:xfrm>
          <a:prstGeom prst="rect">
            <a:avLst/>
          </a:prstGeom>
          <a:noFill/>
          <a:ln w="9525">
            <a:noFill/>
            <a:miter lim="800000"/>
            <a:headEnd/>
            <a:tailEnd/>
          </a:ln>
        </p:spPr>
      </p:pic>
      <p:pic>
        <p:nvPicPr>
          <p:cNvPr id="84999" name="Picture 12"/>
          <p:cNvPicPr>
            <a:picLocks noChangeAspect="1" noChangeArrowheads="1"/>
          </p:cNvPicPr>
          <p:nvPr/>
        </p:nvPicPr>
        <p:blipFill>
          <a:blip r:embed="rId5" cstate="print"/>
          <a:srcRect/>
          <a:stretch>
            <a:fillRect/>
          </a:stretch>
        </p:blipFill>
        <p:spPr bwMode="auto">
          <a:xfrm>
            <a:off x="2362200" y="5029200"/>
            <a:ext cx="2438400" cy="1828800"/>
          </a:xfrm>
          <a:prstGeom prst="rect">
            <a:avLst/>
          </a:prstGeom>
          <a:noFill/>
          <a:ln w="9525">
            <a:noFill/>
            <a:miter lim="800000"/>
            <a:headEnd/>
            <a:tailEnd/>
          </a:ln>
        </p:spPr>
      </p:pic>
      <p:pic>
        <p:nvPicPr>
          <p:cNvPr id="85000" name="Picture 13"/>
          <p:cNvPicPr>
            <a:picLocks noChangeAspect="1" noChangeArrowheads="1"/>
          </p:cNvPicPr>
          <p:nvPr/>
        </p:nvPicPr>
        <p:blipFill>
          <a:blip r:embed="rId6" cstate="print"/>
          <a:srcRect/>
          <a:stretch>
            <a:fillRect/>
          </a:stretch>
        </p:blipFill>
        <p:spPr bwMode="auto">
          <a:xfrm>
            <a:off x="4648200" y="5027613"/>
            <a:ext cx="2590800" cy="1830387"/>
          </a:xfrm>
          <a:prstGeom prst="rect">
            <a:avLst/>
          </a:prstGeom>
          <a:noFill/>
          <a:ln w="9525">
            <a:noFill/>
            <a:miter lim="800000"/>
            <a:headEnd/>
            <a:tailEnd/>
          </a:ln>
        </p:spPr>
      </p:pic>
      <p:pic>
        <p:nvPicPr>
          <p:cNvPr id="85001" name="Picture 14" descr="C:\Documents and Settings\beheerder\Bureaublad\ScreenHunter_04 Apr. 03 21.14.jpg"/>
          <p:cNvPicPr>
            <a:picLocks noChangeAspect="1" noChangeArrowheads="1"/>
          </p:cNvPicPr>
          <p:nvPr/>
        </p:nvPicPr>
        <p:blipFill>
          <a:blip r:embed="rId7" cstate="print"/>
          <a:srcRect/>
          <a:stretch>
            <a:fillRect/>
          </a:stretch>
        </p:blipFill>
        <p:spPr bwMode="auto">
          <a:xfrm>
            <a:off x="4038600" y="0"/>
            <a:ext cx="2795588" cy="4114800"/>
          </a:xfrm>
          <a:prstGeom prst="rect">
            <a:avLst/>
          </a:prstGeom>
          <a:noFill/>
          <a:ln w="9525">
            <a:noFill/>
            <a:miter lim="800000"/>
            <a:headEnd/>
            <a:tailEnd/>
          </a:ln>
        </p:spPr>
      </p:pic>
      <p:sp>
        <p:nvSpPr>
          <p:cNvPr id="10" name="Tekstvak 9"/>
          <p:cNvSpPr txBox="1"/>
          <p:nvPr/>
        </p:nvSpPr>
        <p:spPr>
          <a:xfrm>
            <a:off x="7020272" y="908720"/>
            <a:ext cx="1872208" cy="369332"/>
          </a:xfrm>
          <a:prstGeom prst="rect">
            <a:avLst/>
          </a:prstGeom>
          <a:noFill/>
        </p:spPr>
        <p:txBody>
          <a:bodyPr wrap="square" rtlCol="0">
            <a:spAutoFit/>
          </a:bodyPr>
          <a:lstStyle/>
          <a:p>
            <a:endParaRPr lang="nl-BE" dirty="0"/>
          </a:p>
        </p:txBody>
      </p:sp>
      <p:sp>
        <p:nvSpPr>
          <p:cNvPr id="11" name="Titel 10"/>
          <p:cNvSpPr>
            <a:spLocks noGrp="1"/>
          </p:cNvSpPr>
          <p:nvPr>
            <p:ph type="title"/>
          </p:nvPr>
        </p:nvSpPr>
        <p:spPr>
          <a:xfrm>
            <a:off x="6876255" y="228600"/>
            <a:ext cx="1959769" cy="758825"/>
          </a:xfrm>
        </p:spPr>
        <p:txBody>
          <a:bodyPr/>
          <a:lstStyle/>
          <a:p>
            <a:r>
              <a:rPr lang="nl-BE" dirty="0" err="1" smtClean="0"/>
              <a:t>Antwerp</a:t>
            </a:r>
            <a:endParaRPr lang="nl-BE" dirty="0"/>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9154" name="Picture 1028" descr="F:\potsdamer-platz-nachts_c_btm-koch_6872.jpg"/>
          <p:cNvPicPr>
            <a:picLocks noChangeAspect="1" noChangeArrowheads="1"/>
          </p:cNvPicPr>
          <p:nvPr/>
        </p:nvPicPr>
        <p:blipFill>
          <a:blip r:embed="rId2" cstate="print"/>
          <a:srcRect/>
          <a:stretch>
            <a:fillRect/>
          </a:stretch>
        </p:blipFill>
        <p:spPr bwMode="auto">
          <a:xfrm>
            <a:off x="4114800" y="3087688"/>
            <a:ext cx="5029200" cy="3770312"/>
          </a:xfrm>
          <a:prstGeom prst="rect">
            <a:avLst/>
          </a:prstGeom>
          <a:noFill/>
          <a:ln w="9525">
            <a:noFill/>
            <a:miter lim="800000"/>
            <a:headEnd/>
            <a:tailEnd/>
          </a:ln>
        </p:spPr>
      </p:pic>
      <p:pic>
        <p:nvPicPr>
          <p:cNvPr id="49155" name="Picture 1029" descr="C:\Documents and Settings\beheerder\Bureaublad\potsdamer_platz_1930.jpg"/>
          <p:cNvPicPr>
            <a:picLocks noChangeAspect="1" noChangeArrowheads="1"/>
          </p:cNvPicPr>
          <p:nvPr/>
        </p:nvPicPr>
        <p:blipFill>
          <a:blip r:embed="rId3" cstate="print"/>
          <a:srcRect/>
          <a:stretch>
            <a:fillRect/>
          </a:stretch>
        </p:blipFill>
        <p:spPr bwMode="auto">
          <a:xfrm>
            <a:off x="0" y="3062288"/>
            <a:ext cx="4114800" cy="3795712"/>
          </a:xfrm>
          <a:prstGeom prst="rect">
            <a:avLst/>
          </a:prstGeom>
          <a:noFill/>
          <a:ln w="9525">
            <a:noFill/>
            <a:miter lim="800000"/>
            <a:headEnd/>
            <a:tailEnd/>
          </a:ln>
        </p:spPr>
      </p:pic>
      <p:sp>
        <p:nvSpPr>
          <p:cNvPr id="49156" name="Text Box 6"/>
          <p:cNvSpPr txBox="1">
            <a:spLocks noChangeArrowheads="1"/>
          </p:cNvSpPr>
          <p:nvPr/>
        </p:nvSpPr>
        <p:spPr bwMode="auto">
          <a:xfrm>
            <a:off x="0" y="2743200"/>
            <a:ext cx="2438400" cy="274638"/>
          </a:xfrm>
          <a:prstGeom prst="rect">
            <a:avLst/>
          </a:prstGeom>
          <a:noFill/>
          <a:ln w="9525">
            <a:noFill/>
            <a:miter lim="800000"/>
            <a:headEnd/>
            <a:tailEnd/>
          </a:ln>
        </p:spPr>
        <p:txBody>
          <a:bodyPr>
            <a:spAutoFit/>
          </a:bodyPr>
          <a:lstStyle/>
          <a:p>
            <a:pPr>
              <a:spcBef>
                <a:spcPct val="50000"/>
              </a:spcBef>
            </a:pPr>
            <a:r>
              <a:rPr lang="nl-BE" sz="1200"/>
              <a:t>Potzdamer Platz, 1930, Berlin</a:t>
            </a:r>
            <a:endParaRPr lang="nl-NL" sz="1200"/>
          </a:p>
        </p:txBody>
      </p:sp>
      <p:sp>
        <p:nvSpPr>
          <p:cNvPr id="49157" name="Text Box 7"/>
          <p:cNvSpPr txBox="1">
            <a:spLocks noChangeArrowheads="1"/>
          </p:cNvSpPr>
          <p:nvPr/>
        </p:nvSpPr>
        <p:spPr bwMode="auto">
          <a:xfrm>
            <a:off x="6705600" y="2743200"/>
            <a:ext cx="2438400" cy="274638"/>
          </a:xfrm>
          <a:prstGeom prst="rect">
            <a:avLst/>
          </a:prstGeom>
          <a:noFill/>
          <a:ln w="9525">
            <a:noFill/>
            <a:miter lim="800000"/>
            <a:headEnd/>
            <a:tailEnd/>
          </a:ln>
        </p:spPr>
        <p:txBody>
          <a:bodyPr>
            <a:spAutoFit/>
          </a:bodyPr>
          <a:lstStyle/>
          <a:p>
            <a:pPr>
              <a:spcBef>
                <a:spcPct val="50000"/>
              </a:spcBef>
            </a:pPr>
            <a:r>
              <a:rPr lang="nl-BE" sz="1200"/>
              <a:t>Potzdamer Platz, 2011, Berlin</a:t>
            </a:r>
            <a:endParaRPr lang="nl-NL" sz="1200"/>
          </a:p>
        </p:txBody>
      </p:sp>
      <p:sp>
        <p:nvSpPr>
          <p:cNvPr id="8" name="Titel 7"/>
          <p:cNvSpPr>
            <a:spLocks noGrp="1"/>
          </p:cNvSpPr>
          <p:nvPr>
            <p:ph type="title"/>
          </p:nvPr>
        </p:nvSpPr>
        <p:spPr>
          <a:xfrm>
            <a:off x="301625" y="228600"/>
            <a:ext cx="8534400" cy="914400"/>
          </a:xfrm>
        </p:spPr>
        <p:txBody>
          <a:bodyPr>
            <a:normAutofit fontScale="90000"/>
          </a:bodyPr>
          <a:lstStyle/>
          <a:p>
            <a:pPr marL="342900" indent="-342900">
              <a:spcBef>
                <a:spcPct val="50000"/>
              </a:spcBef>
            </a:pPr>
            <a:r>
              <a:rPr lang="nl-BE" dirty="0" smtClean="0"/>
              <a:t/>
            </a:r>
            <a:br>
              <a:rPr lang="nl-BE" dirty="0" smtClean="0"/>
            </a:br>
            <a:r>
              <a:rPr lang="nl-BE" dirty="0" smtClean="0"/>
              <a:t>2. Intensive partnerships </a:t>
            </a:r>
            <a:r>
              <a:rPr lang="nl-BE" dirty="0" err="1" smtClean="0"/>
              <a:t>between</a:t>
            </a:r>
            <a:r>
              <a:rPr lang="nl-BE" dirty="0" smtClean="0"/>
              <a:t> private </a:t>
            </a:r>
            <a:r>
              <a:rPr lang="nl-BE" dirty="0" err="1" smtClean="0"/>
              <a:t>capital</a:t>
            </a:r>
            <a:r>
              <a:rPr lang="nl-BE" dirty="0" smtClean="0"/>
              <a:t> and the </a:t>
            </a:r>
            <a:r>
              <a:rPr lang="nl-BE" dirty="0" err="1" smtClean="0"/>
              <a:t>local</a:t>
            </a:r>
            <a:r>
              <a:rPr lang="nl-BE" dirty="0" smtClean="0"/>
              <a:t> state </a:t>
            </a:r>
            <a:endParaRPr lang="nl-BE" dirty="0"/>
          </a:p>
        </p:txBody>
      </p:sp>
      <p:sp>
        <p:nvSpPr>
          <p:cNvPr id="9" name="Tijdelijke aanduiding voor inhoud 8"/>
          <p:cNvSpPr>
            <a:spLocks noGrp="1"/>
          </p:cNvSpPr>
          <p:nvPr>
            <p:ph sz="quarter" idx="1"/>
          </p:nvPr>
        </p:nvSpPr>
        <p:spPr>
          <a:xfrm>
            <a:off x="301625" y="1527175"/>
            <a:ext cx="8504238" cy="4572000"/>
          </a:xfrm>
        </p:spPr>
        <p:txBody>
          <a:bodyPr>
            <a:normAutofit/>
          </a:bodyPr>
          <a:lstStyle/>
          <a:p>
            <a:pPr marL="342900" indent="-342900" fontAlgn="auto">
              <a:spcBef>
                <a:spcPct val="50000"/>
              </a:spcBef>
              <a:spcAft>
                <a:spcPts val="0"/>
              </a:spcAft>
              <a:buFont typeface="Wingdings 2"/>
              <a:buNone/>
              <a:defRPr/>
            </a:pPr>
            <a:r>
              <a:rPr lang="nl-BE" dirty="0" smtClean="0">
                <a:sym typeface="Wingdings" pitchFamily="2" charset="2"/>
              </a:rPr>
              <a:t> </a:t>
            </a:r>
            <a:r>
              <a:rPr lang="nl-BE" dirty="0" err="1" smtClean="0">
                <a:sym typeface="Wingdings" pitchFamily="2" charset="2"/>
              </a:rPr>
              <a:t>larger</a:t>
            </a:r>
            <a:r>
              <a:rPr lang="nl-BE" dirty="0" smtClean="0">
                <a:sym typeface="Wingdings" pitchFamily="2" charset="2"/>
              </a:rPr>
              <a:t>, more </a:t>
            </a:r>
            <a:r>
              <a:rPr lang="nl-BE" dirty="0" err="1" smtClean="0">
                <a:sym typeface="Wingdings" pitchFamily="2" charset="2"/>
              </a:rPr>
              <a:t>expensive</a:t>
            </a:r>
            <a:r>
              <a:rPr lang="nl-BE" dirty="0" smtClean="0">
                <a:sym typeface="Wingdings" pitchFamily="2" charset="2"/>
              </a:rPr>
              <a:t> and more </a:t>
            </a:r>
            <a:r>
              <a:rPr lang="nl-BE" dirty="0" err="1" smtClean="0">
                <a:sym typeface="Wingdings" pitchFamily="2" charset="2"/>
              </a:rPr>
              <a:t>symbolic</a:t>
            </a:r>
            <a:r>
              <a:rPr lang="nl-BE" dirty="0" smtClean="0">
                <a:sym typeface="Wingdings" pitchFamily="2" charset="2"/>
              </a:rPr>
              <a:t> </a:t>
            </a:r>
            <a:r>
              <a:rPr lang="nl-BE" dirty="0" err="1" smtClean="0">
                <a:sym typeface="Wingdings" pitchFamily="2" charset="2"/>
              </a:rPr>
              <a:t>developments</a:t>
            </a:r>
            <a:r>
              <a:rPr lang="nl-BE" dirty="0" smtClean="0">
                <a:sym typeface="Wingdings" pitchFamily="2" charset="2"/>
              </a:rPr>
              <a:t>: ‘mega’</a:t>
            </a:r>
            <a:endParaRPr lang="nl-NL" dirty="0" smtClean="0"/>
          </a:p>
          <a:p>
            <a:pPr marL="274320" indent="-274320" fontAlgn="auto">
              <a:spcAft>
                <a:spcPts val="0"/>
              </a:spcAft>
              <a:buNone/>
              <a:defRPr/>
            </a:pPr>
            <a:endParaRPr lang="nl-BE" dirty="0"/>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Text Box 1026"/>
          <p:cNvSpPr txBox="1">
            <a:spLocks noChangeArrowheads="1"/>
          </p:cNvSpPr>
          <p:nvPr/>
        </p:nvSpPr>
        <p:spPr bwMode="auto">
          <a:xfrm>
            <a:off x="304800" y="304800"/>
            <a:ext cx="1818928" cy="400110"/>
          </a:xfrm>
          <a:prstGeom prst="rect">
            <a:avLst/>
          </a:prstGeom>
          <a:noFill/>
          <a:ln w="12700">
            <a:solidFill>
              <a:schemeClr val="accent1"/>
            </a:solidFill>
            <a:miter lim="800000"/>
            <a:headEnd/>
            <a:tailEnd/>
          </a:ln>
        </p:spPr>
        <p:txBody>
          <a:bodyPr wrap="square">
            <a:spAutoFit/>
          </a:bodyPr>
          <a:lstStyle/>
          <a:p>
            <a:pPr>
              <a:spcBef>
                <a:spcPct val="50000"/>
              </a:spcBef>
            </a:pPr>
            <a:r>
              <a:rPr lang="nl-BE" sz="2000" b="1" dirty="0" err="1" smtClean="0">
                <a:latin typeface="+mn-lt"/>
              </a:rPr>
              <a:t>Antwerp</a:t>
            </a:r>
            <a:endParaRPr lang="nl-NL" sz="2000" b="1" dirty="0">
              <a:latin typeface="+mn-lt"/>
            </a:endParaRPr>
          </a:p>
        </p:txBody>
      </p:sp>
      <p:pic>
        <p:nvPicPr>
          <p:cNvPr id="50179" name="Picture 1027" descr="C:\Documents and Settings\beheerder\Bureaublad\nieuw voetbalstadion antwerp_2.jpg"/>
          <p:cNvPicPr>
            <a:picLocks noChangeAspect="1" noChangeArrowheads="1"/>
          </p:cNvPicPr>
          <p:nvPr/>
        </p:nvPicPr>
        <p:blipFill>
          <a:blip r:embed="rId2" cstate="print"/>
          <a:srcRect/>
          <a:stretch>
            <a:fillRect/>
          </a:stretch>
        </p:blipFill>
        <p:spPr bwMode="auto">
          <a:xfrm>
            <a:off x="5778500" y="0"/>
            <a:ext cx="3365500" cy="3419475"/>
          </a:xfrm>
          <a:prstGeom prst="rect">
            <a:avLst/>
          </a:prstGeom>
          <a:noFill/>
          <a:ln w="9525">
            <a:noFill/>
            <a:miter lim="800000"/>
            <a:headEnd/>
            <a:tailEnd/>
          </a:ln>
        </p:spPr>
      </p:pic>
      <p:pic>
        <p:nvPicPr>
          <p:cNvPr id="50180" name="Picture 1028"/>
          <p:cNvPicPr>
            <a:picLocks noChangeAspect="1" noChangeArrowheads="1"/>
          </p:cNvPicPr>
          <p:nvPr/>
        </p:nvPicPr>
        <p:blipFill>
          <a:blip r:embed="rId3" cstate="print"/>
          <a:srcRect/>
          <a:stretch>
            <a:fillRect/>
          </a:stretch>
        </p:blipFill>
        <p:spPr bwMode="auto">
          <a:xfrm>
            <a:off x="5058478" y="3789040"/>
            <a:ext cx="4085522" cy="3068959"/>
          </a:xfrm>
          <a:prstGeom prst="rect">
            <a:avLst/>
          </a:prstGeom>
          <a:noFill/>
          <a:ln w="9525">
            <a:noFill/>
            <a:miter lim="800000"/>
            <a:headEnd/>
            <a:tailEnd/>
          </a:ln>
        </p:spPr>
      </p:pic>
      <p:pic>
        <p:nvPicPr>
          <p:cNvPr id="50181" name="Picture 1030"/>
          <p:cNvPicPr>
            <a:picLocks noChangeAspect="1" noChangeArrowheads="1"/>
          </p:cNvPicPr>
          <p:nvPr/>
        </p:nvPicPr>
        <p:blipFill>
          <a:blip r:embed="rId4" cstate="print"/>
          <a:srcRect/>
          <a:stretch>
            <a:fillRect/>
          </a:stretch>
        </p:blipFill>
        <p:spPr bwMode="auto">
          <a:xfrm>
            <a:off x="-1" y="3429000"/>
            <a:ext cx="5743575" cy="3429000"/>
          </a:xfrm>
          <a:prstGeom prst="rect">
            <a:avLst/>
          </a:prstGeom>
          <a:noFill/>
          <a:ln w="9525">
            <a:noFill/>
            <a:miter lim="800000"/>
            <a:headEnd/>
            <a:tailEnd/>
          </a:ln>
        </p:spPr>
      </p:pic>
      <p:sp>
        <p:nvSpPr>
          <p:cNvPr id="50182" name="Text Box 1031"/>
          <p:cNvSpPr txBox="1">
            <a:spLocks noChangeArrowheads="1"/>
          </p:cNvSpPr>
          <p:nvPr/>
        </p:nvSpPr>
        <p:spPr bwMode="auto">
          <a:xfrm>
            <a:off x="5260032" y="3636313"/>
            <a:ext cx="3200400" cy="584775"/>
          </a:xfrm>
          <a:prstGeom prst="rect">
            <a:avLst/>
          </a:prstGeom>
          <a:solidFill>
            <a:schemeClr val="accent2">
              <a:lumMod val="20000"/>
              <a:lumOff val="80000"/>
            </a:schemeClr>
          </a:solidFill>
          <a:ln w="9525">
            <a:solidFill>
              <a:schemeClr val="accent1"/>
            </a:solidFill>
            <a:miter lim="800000"/>
            <a:headEnd/>
            <a:tailEnd/>
          </a:ln>
        </p:spPr>
        <p:txBody>
          <a:bodyPr>
            <a:spAutoFit/>
          </a:bodyPr>
          <a:lstStyle/>
          <a:p>
            <a:pPr>
              <a:spcBef>
                <a:spcPct val="50000"/>
              </a:spcBef>
            </a:pPr>
            <a:r>
              <a:rPr lang="nl-BE" sz="1600" dirty="0" smtClean="0"/>
              <a:t>New ‘Havenhuis’ (porthouse) (2013) </a:t>
            </a:r>
            <a:r>
              <a:rPr lang="nl-BE" sz="1600" dirty="0" err="1" smtClean="0"/>
              <a:t>on</a:t>
            </a:r>
            <a:r>
              <a:rPr lang="nl-BE" sz="1600" dirty="0" smtClean="0"/>
              <a:t> the ‘Eilandje’ (</a:t>
            </a:r>
            <a:r>
              <a:rPr lang="nl-BE" sz="1600" dirty="0" err="1" smtClean="0"/>
              <a:t>island</a:t>
            </a:r>
            <a:r>
              <a:rPr lang="nl-BE" sz="1600" dirty="0" smtClean="0"/>
              <a:t> district)</a:t>
            </a:r>
            <a:endParaRPr lang="nl-NL" sz="1600" dirty="0"/>
          </a:p>
        </p:txBody>
      </p:sp>
      <p:pic>
        <p:nvPicPr>
          <p:cNvPr id="50183" name="Picture 1032" descr="C:\Documents and Settings\beheerder\Bureaublad\nieuw voetbalstadion antwerp.jpg"/>
          <p:cNvPicPr>
            <a:picLocks noChangeAspect="1" noChangeArrowheads="1"/>
          </p:cNvPicPr>
          <p:nvPr/>
        </p:nvPicPr>
        <p:blipFill>
          <a:blip r:embed="rId5" cstate="print"/>
          <a:srcRect/>
          <a:stretch>
            <a:fillRect/>
          </a:stretch>
        </p:blipFill>
        <p:spPr bwMode="auto">
          <a:xfrm>
            <a:off x="2209800" y="0"/>
            <a:ext cx="3562350" cy="2422525"/>
          </a:xfrm>
          <a:prstGeom prst="rect">
            <a:avLst/>
          </a:prstGeom>
          <a:noFill/>
          <a:ln w="9525">
            <a:noFill/>
            <a:miter lim="800000"/>
            <a:headEnd/>
            <a:tailEnd/>
          </a:ln>
        </p:spPr>
      </p:pic>
      <p:sp>
        <p:nvSpPr>
          <p:cNvPr id="50184" name="Text Box 1033"/>
          <p:cNvSpPr txBox="1">
            <a:spLocks noChangeArrowheads="1"/>
          </p:cNvSpPr>
          <p:nvPr/>
        </p:nvSpPr>
        <p:spPr bwMode="auto">
          <a:xfrm>
            <a:off x="2955776" y="2132856"/>
            <a:ext cx="3200400" cy="338554"/>
          </a:xfrm>
          <a:prstGeom prst="rect">
            <a:avLst/>
          </a:prstGeom>
          <a:solidFill>
            <a:schemeClr val="accent2">
              <a:lumMod val="20000"/>
              <a:lumOff val="80000"/>
            </a:schemeClr>
          </a:solidFill>
          <a:ln w="9525">
            <a:noFill/>
            <a:miter lim="800000"/>
            <a:headEnd/>
            <a:tailEnd/>
          </a:ln>
        </p:spPr>
        <p:txBody>
          <a:bodyPr>
            <a:spAutoFit/>
          </a:bodyPr>
          <a:lstStyle/>
          <a:p>
            <a:pPr>
              <a:spcBef>
                <a:spcPct val="50000"/>
              </a:spcBef>
            </a:pPr>
            <a:r>
              <a:rPr lang="nl-BE" sz="1600" dirty="0" smtClean="0"/>
              <a:t>Plan </a:t>
            </a:r>
            <a:r>
              <a:rPr lang="nl-BE" sz="1600" dirty="0" err="1" smtClean="0"/>
              <a:t>future</a:t>
            </a:r>
            <a:r>
              <a:rPr lang="nl-BE" sz="1600" dirty="0" smtClean="0"/>
              <a:t> </a:t>
            </a:r>
            <a:r>
              <a:rPr lang="nl-BE" sz="1600" dirty="0" err="1" smtClean="0"/>
              <a:t>football</a:t>
            </a:r>
            <a:r>
              <a:rPr lang="nl-BE" sz="1600" dirty="0" smtClean="0"/>
              <a:t>- stadion</a:t>
            </a:r>
            <a:endParaRPr lang="nl-NL" sz="1600" dirty="0"/>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Text Box 3"/>
          <p:cNvSpPr txBox="1">
            <a:spLocks noChangeArrowheads="1"/>
          </p:cNvSpPr>
          <p:nvPr/>
        </p:nvSpPr>
        <p:spPr bwMode="auto">
          <a:xfrm>
            <a:off x="304800" y="5562600"/>
            <a:ext cx="6248400" cy="274638"/>
          </a:xfrm>
          <a:prstGeom prst="rect">
            <a:avLst/>
          </a:prstGeom>
          <a:noFill/>
          <a:ln w="9525">
            <a:noFill/>
            <a:miter lim="800000"/>
            <a:headEnd/>
            <a:tailEnd/>
          </a:ln>
        </p:spPr>
        <p:txBody>
          <a:bodyPr>
            <a:spAutoFit/>
          </a:bodyPr>
          <a:lstStyle/>
          <a:p>
            <a:pPr>
              <a:spcBef>
                <a:spcPct val="50000"/>
              </a:spcBef>
            </a:pPr>
            <a:r>
              <a:rPr lang="nl-BE" sz="1200"/>
              <a:t>Olympia &amp; York: Canary Wharf, London			Battery Park City, NY… </a:t>
            </a:r>
            <a:endParaRPr lang="nl-NL" sz="1200"/>
          </a:p>
        </p:txBody>
      </p:sp>
      <p:pic>
        <p:nvPicPr>
          <p:cNvPr id="51203" name="Picture 4" descr="F:\verkleinen voor pp\756px-Canary.wharf.from.thames.arp.jpg"/>
          <p:cNvPicPr>
            <a:picLocks noChangeAspect="1" noChangeArrowheads="1"/>
          </p:cNvPicPr>
          <p:nvPr/>
        </p:nvPicPr>
        <p:blipFill>
          <a:blip r:embed="rId2" cstate="print"/>
          <a:srcRect/>
          <a:stretch>
            <a:fillRect/>
          </a:stretch>
        </p:blipFill>
        <p:spPr bwMode="auto">
          <a:xfrm>
            <a:off x="0" y="1792288"/>
            <a:ext cx="4143375" cy="3287712"/>
          </a:xfrm>
          <a:prstGeom prst="rect">
            <a:avLst/>
          </a:prstGeom>
          <a:noFill/>
          <a:ln w="9525">
            <a:noFill/>
            <a:miter lim="800000"/>
            <a:headEnd/>
            <a:tailEnd/>
          </a:ln>
        </p:spPr>
      </p:pic>
      <p:pic>
        <p:nvPicPr>
          <p:cNvPr id="51204" name="Picture 5" descr="F:\verkleinen voor pp\800px-Battery_Park_City_panoramic.jpg"/>
          <p:cNvPicPr>
            <a:picLocks noChangeAspect="1" noChangeArrowheads="1"/>
          </p:cNvPicPr>
          <p:nvPr/>
        </p:nvPicPr>
        <p:blipFill>
          <a:blip r:embed="rId3" cstate="print"/>
          <a:srcRect/>
          <a:stretch>
            <a:fillRect/>
          </a:stretch>
        </p:blipFill>
        <p:spPr bwMode="auto">
          <a:xfrm>
            <a:off x="4432300" y="2643188"/>
            <a:ext cx="4711700" cy="2462212"/>
          </a:xfrm>
          <a:prstGeom prst="rect">
            <a:avLst/>
          </a:prstGeom>
          <a:noFill/>
          <a:ln w="9525">
            <a:noFill/>
            <a:miter lim="800000"/>
            <a:headEnd/>
            <a:tailEnd/>
          </a:ln>
        </p:spPr>
      </p:pic>
      <p:sp>
        <p:nvSpPr>
          <p:cNvPr id="6" name="Titel 5"/>
          <p:cNvSpPr>
            <a:spLocks noGrp="1"/>
          </p:cNvSpPr>
          <p:nvPr>
            <p:ph type="title"/>
          </p:nvPr>
        </p:nvSpPr>
        <p:spPr>
          <a:xfrm>
            <a:off x="301625" y="228600"/>
            <a:ext cx="8534400" cy="914400"/>
          </a:xfrm>
        </p:spPr>
        <p:txBody>
          <a:bodyPr>
            <a:normAutofit fontScale="90000"/>
          </a:bodyPr>
          <a:lstStyle/>
          <a:p>
            <a:pPr fontAlgn="auto">
              <a:spcAft>
                <a:spcPts val="0"/>
              </a:spcAft>
              <a:defRPr/>
            </a:pPr>
            <a:r>
              <a:rPr lang="nl-BE" dirty="0" smtClean="0"/>
              <a:t>3. The </a:t>
            </a:r>
            <a:r>
              <a:rPr lang="nl-BE" dirty="0" err="1" smtClean="0"/>
              <a:t>inflow</a:t>
            </a:r>
            <a:r>
              <a:rPr lang="nl-BE" dirty="0" smtClean="0"/>
              <a:t> of </a:t>
            </a:r>
            <a:r>
              <a:rPr lang="nl-BE" dirty="0" err="1" smtClean="0"/>
              <a:t>global</a:t>
            </a:r>
            <a:r>
              <a:rPr lang="nl-BE" dirty="0" smtClean="0"/>
              <a:t> </a:t>
            </a:r>
            <a:r>
              <a:rPr lang="nl-BE" dirty="0" err="1" smtClean="0"/>
              <a:t>capital</a:t>
            </a:r>
            <a:r>
              <a:rPr lang="nl-BE" dirty="0" smtClean="0"/>
              <a:t> </a:t>
            </a:r>
            <a:r>
              <a:rPr lang="nl-BE" dirty="0" err="1" smtClean="0"/>
              <a:t>into</a:t>
            </a:r>
            <a:r>
              <a:rPr lang="nl-BE" dirty="0" smtClean="0"/>
              <a:t> </a:t>
            </a:r>
            <a:r>
              <a:rPr lang="nl-BE" dirty="0" err="1" smtClean="0"/>
              <a:t>large</a:t>
            </a:r>
            <a:r>
              <a:rPr lang="nl-BE" dirty="0" smtClean="0"/>
              <a:t> </a:t>
            </a:r>
            <a:r>
              <a:rPr lang="nl-BE" dirty="0" err="1" smtClean="0"/>
              <a:t>megadevelopments</a:t>
            </a:r>
            <a:r>
              <a:rPr lang="nl-BE" dirty="0" smtClean="0"/>
              <a:t> in </a:t>
            </a:r>
            <a:r>
              <a:rPr lang="nl-BE" dirty="0" err="1" smtClean="0"/>
              <a:t>urban</a:t>
            </a:r>
            <a:r>
              <a:rPr lang="nl-BE" dirty="0" smtClean="0"/>
              <a:t> centers</a:t>
            </a:r>
            <a:endParaRPr lang="nl-BE" dirty="0"/>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2226" name="Picture 3" descr="C:\Documents and Settings\beheerder\Bureaublad\ScreenHunter_01 Apr. 01 23.28.jpg"/>
          <p:cNvPicPr>
            <a:picLocks noChangeAspect="1" noChangeArrowheads="1"/>
          </p:cNvPicPr>
          <p:nvPr/>
        </p:nvPicPr>
        <p:blipFill>
          <a:blip r:embed="rId2" cstate="print"/>
          <a:srcRect/>
          <a:stretch>
            <a:fillRect/>
          </a:stretch>
        </p:blipFill>
        <p:spPr bwMode="auto">
          <a:xfrm>
            <a:off x="107504" y="2060848"/>
            <a:ext cx="4404479" cy="4846410"/>
          </a:xfrm>
          <a:prstGeom prst="rect">
            <a:avLst/>
          </a:prstGeom>
          <a:noFill/>
          <a:ln w="9525">
            <a:noFill/>
            <a:miter lim="800000"/>
            <a:headEnd/>
            <a:tailEnd/>
          </a:ln>
        </p:spPr>
      </p:pic>
      <p:sp>
        <p:nvSpPr>
          <p:cNvPr id="5" name="Titel 4"/>
          <p:cNvSpPr>
            <a:spLocks noGrp="1"/>
          </p:cNvSpPr>
          <p:nvPr>
            <p:ph type="title"/>
          </p:nvPr>
        </p:nvSpPr>
        <p:spPr>
          <a:xfrm>
            <a:off x="301625" y="228600"/>
            <a:ext cx="8534400" cy="842963"/>
          </a:xfrm>
        </p:spPr>
        <p:txBody>
          <a:bodyPr>
            <a:normAutofit/>
          </a:bodyPr>
          <a:lstStyle/>
          <a:p>
            <a:pPr fontAlgn="auto">
              <a:spcAft>
                <a:spcPts val="0"/>
              </a:spcAft>
              <a:defRPr/>
            </a:pPr>
            <a:r>
              <a:rPr lang="nl-BE" dirty="0" smtClean="0"/>
              <a:t>4. </a:t>
            </a:r>
            <a:r>
              <a:rPr lang="nl-BE" dirty="0" err="1" smtClean="0"/>
              <a:t>Marginalisation</a:t>
            </a:r>
            <a:r>
              <a:rPr lang="nl-BE" dirty="0" smtClean="0"/>
              <a:t> of </a:t>
            </a:r>
            <a:r>
              <a:rPr lang="nl-BE" dirty="0" err="1" smtClean="0"/>
              <a:t>opposition</a:t>
            </a:r>
            <a:endParaRPr lang="nl-BE" dirty="0"/>
          </a:p>
        </p:txBody>
      </p:sp>
      <p:pic>
        <p:nvPicPr>
          <p:cNvPr id="52232" name="Picture 8" descr="http://ovl.indymedia.org/uploads/2004/09/crop0002.jpg"/>
          <p:cNvPicPr>
            <a:picLocks noChangeAspect="1" noChangeArrowheads="1"/>
          </p:cNvPicPr>
          <p:nvPr/>
        </p:nvPicPr>
        <p:blipFill>
          <a:blip r:embed="rId3" cstate="print"/>
          <a:srcRect/>
          <a:stretch>
            <a:fillRect/>
          </a:stretch>
        </p:blipFill>
        <p:spPr bwMode="auto">
          <a:xfrm>
            <a:off x="4572000" y="2103848"/>
            <a:ext cx="4389631" cy="2621296"/>
          </a:xfrm>
          <a:prstGeom prst="rect">
            <a:avLst/>
          </a:prstGeom>
          <a:noFill/>
        </p:spPr>
      </p:pic>
      <p:sp>
        <p:nvSpPr>
          <p:cNvPr id="6" name="Text Box 4"/>
          <p:cNvSpPr txBox="1">
            <a:spLocks noChangeArrowheads="1"/>
          </p:cNvSpPr>
          <p:nvPr/>
        </p:nvSpPr>
        <p:spPr bwMode="auto">
          <a:xfrm>
            <a:off x="4499992" y="5181600"/>
            <a:ext cx="4464496" cy="784830"/>
          </a:xfrm>
          <a:prstGeom prst="rect">
            <a:avLst/>
          </a:prstGeom>
          <a:noFill/>
          <a:ln w="12700">
            <a:solidFill>
              <a:schemeClr val="accent1"/>
            </a:solidFill>
            <a:miter lim="800000"/>
            <a:headEnd/>
            <a:tailEnd/>
          </a:ln>
        </p:spPr>
        <p:txBody>
          <a:bodyPr wrap="square">
            <a:spAutoFit/>
          </a:bodyPr>
          <a:lstStyle/>
          <a:p>
            <a:pPr>
              <a:spcBef>
                <a:spcPct val="50000"/>
              </a:spcBef>
            </a:pPr>
            <a:r>
              <a:rPr lang="nl-BE" i="1" dirty="0">
                <a:latin typeface="+mn-lt"/>
              </a:rPr>
              <a:t>“The </a:t>
            </a:r>
            <a:r>
              <a:rPr lang="nl-BE" i="1" dirty="0" err="1">
                <a:latin typeface="+mn-lt"/>
              </a:rPr>
              <a:t>hopeless</a:t>
            </a:r>
            <a:r>
              <a:rPr lang="nl-BE" i="1" dirty="0">
                <a:latin typeface="+mn-lt"/>
              </a:rPr>
              <a:t> </a:t>
            </a:r>
            <a:r>
              <a:rPr lang="nl-BE" i="1" dirty="0" err="1">
                <a:latin typeface="+mn-lt"/>
              </a:rPr>
              <a:t>fight</a:t>
            </a:r>
            <a:r>
              <a:rPr lang="nl-BE" i="1" dirty="0">
                <a:latin typeface="+mn-lt"/>
              </a:rPr>
              <a:t> of the Major.”</a:t>
            </a:r>
          </a:p>
          <a:p>
            <a:pPr>
              <a:spcBef>
                <a:spcPct val="50000"/>
              </a:spcBef>
            </a:pPr>
            <a:r>
              <a:rPr lang="nl-BE" i="1" dirty="0">
                <a:latin typeface="+mn-lt"/>
              </a:rPr>
              <a:t>“Dealers and junks </a:t>
            </a:r>
            <a:r>
              <a:rPr lang="nl-BE" i="1" dirty="0" err="1">
                <a:latin typeface="+mn-lt"/>
              </a:rPr>
              <a:t>strangle</a:t>
            </a:r>
            <a:r>
              <a:rPr lang="nl-BE" i="1" dirty="0">
                <a:latin typeface="+mn-lt"/>
              </a:rPr>
              <a:t> city </a:t>
            </a:r>
            <a:r>
              <a:rPr lang="nl-BE" i="1" dirty="0" err="1" smtClean="0">
                <a:latin typeface="+mn-lt"/>
              </a:rPr>
              <a:t>renewal</a:t>
            </a:r>
            <a:r>
              <a:rPr lang="nl-BE" i="1" dirty="0">
                <a:latin typeface="+mn-lt"/>
              </a:rPr>
              <a:t>”</a:t>
            </a:r>
            <a:endParaRPr lang="nl-NL" i="1" dirty="0">
              <a:latin typeface="+mn-lt"/>
            </a:endParaRPr>
          </a:p>
        </p:txBody>
      </p:sp>
      <p:sp>
        <p:nvSpPr>
          <p:cNvPr id="7" name="Rechthoek 6"/>
          <p:cNvSpPr/>
          <p:nvPr/>
        </p:nvSpPr>
        <p:spPr>
          <a:xfrm>
            <a:off x="251520" y="1547500"/>
            <a:ext cx="8640960" cy="369332"/>
          </a:xfrm>
          <a:prstGeom prst="rect">
            <a:avLst/>
          </a:prstGeom>
        </p:spPr>
        <p:txBody>
          <a:bodyPr wrap="square">
            <a:spAutoFit/>
          </a:bodyPr>
          <a:lstStyle/>
          <a:p>
            <a:pPr>
              <a:spcBef>
                <a:spcPct val="50000"/>
              </a:spcBef>
            </a:pPr>
            <a:r>
              <a:rPr lang="nl-BE" dirty="0" err="1" smtClean="0">
                <a:latin typeface="+mn-lt"/>
              </a:rPr>
              <a:t>Attacks</a:t>
            </a:r>
            <a:r>
              <a:rPr lang="nl-BE" dirty="0" smtClean="0">
                <a:latin typeface="+mn-lt"/>
              </a:rPr>
              <a:t> </a:t>
            </a:r>
            <a:r>
              <a:rPr lang="nl-BE" dirty="0" err="1" smtClean="0">
                <a:latin typeface="+mn-lt"/>
              </a:rPr>
              <a:t>by</a:t>
            </a:r>
            <a:r>
              <a:rPr lang="nl-BE" dirty="0" smtClean="0">
                <a:latin typeface="+mn-lt"/>
              </a:rPr>
              <a:t> </a:t>
            </a:r>
            <a:r>
              <a:rPr lang="nl-BE" dirty="0" err="1" smtClean="0">
                <a:latin typeface="+mn-lt"/>
              </a:rPr>
              <a:t>police</a:t>
            </a:r>
            <a:r>
              <a:rPr lang="nl-BE" dirty="0" smtClean="0">
                <a:latin typeface="+mn-lt"/>
              </a:rPr>
              <a:t>, ‘</a:t>
            </a:r>
            <a:r>
              <a:rPr lang="nl-BE" dirty="0" err="1" smtClean="0">
                <a:latin typeface="+mn-lt"/>
              </a:rPr>
              <a:t>zero-tolerance</a:t>
            </a:r>
            <a:r>
              <a:rPr lang="nl-BE" dirty="0" smtClean="0">
                <a:latin typeface="+mn-lt"/>
              </a:rPr>
              <a:t>’…</a:t>
            </a:r>
            <a:r>
              <a:rPr lang="nl-BE" dirty="0" err="1" smtClean="0">
                <a:latin typeface="+mn-lt"/>
              </a:rPr>
              <a:t>makes</a:t>
            </a:r>
            <a:r>
              <a:rPr lang="nl-BE" dirty="0" smtClean="0">
                <a:latin typeface="+mn-lt"/>
              </a:rPr>
              <a:t> the city safe </a:t>
            </a:r>
            <a:r>
              <a:rPr lang="nl-BE" dirty="0" err="1" smtClean="0">
                <a:latin typeface="+mn-lt"/>
              </a:rPr>
              <a:t>for</a:t>
            </a:r>
            <a:r>
              <a:rPr lang="nl-BE" dirty="0" smtClean="0">
                <a:latin typeface="+mn-lt"/>
              </a:rPr>
              <a:t> </a:t>
            </a:r>
            <a:r>
              <a:rPr lang="nl-BE" dirty="0" err="1" smtClean="0">
                <a:latin typeface="+mn-lt"/>
              </a:rPr>
              <a:t>gentrification</a:t>
            </a:r>
            <a:endParaRPr lang="nl-NL" dirty="0">
              <a:latin typeface="+mn-lt"/>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BE" dirty="0" err="1" smtClean="0"/>
              <a:t>Ghent</a:t>
            </a:r>
            <a:r>
              <a:rPr lang="nl-BE" dirty="0" smtClean="0"/>
              <a:t>, </a:t>
            </a:r>
            <a:r>
              <a:rPr lang="nl-BE" dirty="0" err="1" smtClean="0"/>
              <a:t>Belgium</a:t>
            </a:r>
            <a:endParaRPr lang="nl-BE" dirty="0"/>
          </a:p>
        </p:txBody>
      </p:sp>
      <p:graphicFrame>
        <p:nvGraphicFramePr>
          <p:cNvPr id="1026" name="Object 2"/>
          <p:cNvGraphicFramePr>
            <a:graphicFrameLocks noGrp="1" noChangeAspect="1"/>
          </p:cNvGraphicFramePr>
          <p:nvPr>
            <p:ph sz="quarter" idx="1"/>
          </p:nvPr>
        </p:nvGraphicFramePr>
        <p:xfrm>
          <a:off x="1643042" y="1590930"/>
          <a:ext cx="6000792" cy="4486985"/>
        </p:xfrm>
        <a:graphic>
          <a:graphicData uri="http://schemas.openxmlformats.org/presentationml/2006/ole">
            <mc:AlternateContent xmlns:mc="http://schemas.openxmlformats.org/markup-compatibility/2006">
              <mc:Choice xmlns:v="urn:schemas-microsoft-com:vml" Requires="v">
                <p:oleObj spid="_x0000_s1032" name="Dia" r:id="rId3" imgW="5373360" imgH="4018680" progId="PowerPoint.Slide.8">
                  <p:embed/>
                </p:oleObj>
              </mc:Choice>
              <mc:Fallback>
                <p:oleObj name="Dia" r:id="rId3" imgW="5373360" imgH="4018680" progId="PowerPoint.Slide.8">
                  <p:embed/>
                  <p:pic>
                    <p:nvPicPr>
                      <p:cNvPr id="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643042" y="1590930"/>
                        <a:ext cx="6000792" cy="448698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el 7"/>
          <p:cNvSpPr>
            <a:spLocks noGrp="1"/>
          </p:cNvSpPr>
          <p:nvPr>
            <p:ph type="title"/>
          </p:nvPr>
        </p:nvSpPr>
        <p:spPr>
          <a:xfrm>
            <a:off x="301625" y="228600"/>
            <a:ext cx="8534400" cy="842963"/>
          </a:xfrm>
        </p:spPr>
        <p:txBody>
          <a:bodyPr>
            <a:normAutofit fontScale="90000"/>
          </a:bodyPr>
          <a:lstStyle/>
          <a:p>
            <a:pPr fontAlgn="auto">
              <a:spcAft>
                <a:spcPts val="0"/>
              </a:spcAft>
              <a:defRPr/>
            </a:pPr>
            <a:r>
              <a:rPr lang="nl-BE" dirty="0" smtClean="0"/>
              <a:t>5. </a:t>
            </a:r>
            <a:r>
              <a:rPr lang="nl-BE" dirty="0" err="1" smtClean="0"/>
              <a:t>Gentrification</a:t>
            </a:r>
            <a:r>
              <a:rPr lang="nl-BE" dirty="0" smtClean="0"/>
              <a:t> </a:t>
            </a:r>
            <a:r>
              <a:rPr lang="nl-BE" dirty="0" err="1" smtClean="0"/>
              <a:t>expands</a:t>
            </a:r>
            <a:r>
              <a:rPr lang="nl-BE" dirty="0" smtClean="0"/>
              <a:t> </a:t>
            </a:r>
            <a:br>
              <a:rPr lang="nl-BE" dirty="0" smtClean="0"/>
            </a:br>
            <a:r>
              <a:rPr lang="nl-BE" dirty="0" err="1" smtClean="0"/>
              <a:t>from</a:t>
            </a:r>
            <a:r>
              <a:rPr lang="nl-BE" dirty="0" smtClean="0"/>
              <a:t> the city </a:t>
            </a:r>
            <a:r>
              <a:rPr lang="nl-BE" dirty="0" err="1" smtClean="0"/>
              <a:t>heart</a:t>
            </a:r>
            <a:r>
              <a:rPr lang="nl-BE" dirty="0" smtClean="0"/>
              <a:t> to the </a:t>
            </a:r>
            <a:r>
              <a:rPr lang="nl-BE" dirty="0" err="1" smtClean="0"/>
              <a:t>periphery</a:t>
            </a:r>
            <a:endParaRPr lang="nl-BE" dirty="0"/>
          </a:p>
        </p:txBody>
      </p:sp>
      <p:sp>
        <p:nvSpPr>
          <p:cNvPr id="53251" name="Tijdelijke aanduiding voor inhoud 8"/>
          <p:cNvSpPr>
            <a:spLocks noGrp="1"/>
          </p:cNvSpPr>
          <p:nvPr>
            <p:ph sz="quarter" idx="1"/>
          </p:nvPr>
        </p:nvSpPr>
        <p:spPr>
          <a:xfrm>
            <a:off x="500063" y="1500188"/>
            <a:ext cx="5500687" cy="2428875"/>
          </a:xfrm>
        </p:spPr>
        <p:txBody>
          <a:bodyPr/>
          <a:lstStyle/>
          <a:p>
            <a:r>
              <a:rPr lang="nl-BE" dirty="0" smtClean="0"/>
              <a:t>Strong </a:t>
            </a:r>
            <a:r>
              <a:rPr lang="nl-BE" dirty="0" err="1" smtClean="0"/>
              <a:t>variation</a:t>
            </a:r>
            <a:r>
              <a:rPr lang="nl-BE" dirty="0" smtClean="0"/>
              <a:t> in </a:t>
            </a:r>
            <a:r>
              <a:rPr lang="nl-BE" dirty="0" err="1" smtClean="0"/>
              <a:t>forms</a:t>
            </a:r>
            <a:endParaRPr lang="nl-BE" dirty="0" smtClean="0"/>
          </a:p>
          <a:p>
            <a:r>
              <a:rPr lang="nl-BE" dirty="0" err="1" smtClean="0"/>
              <a:t>Influence</a:t>
            </a:r>
            <a:r>
              <a:rPr lang="nl-BE" dirty="0" smtClean="0"/>
              <a:t> of </a:t>
            </a:r>
            <a:r>
              <a:rPr lang="nl-BE" dirty="0" err="1" smtClean="0"/>
              <a:t>architecture</a:t>
            </a:r>
            <a:r>
              <a:rPr lang="nl-BE" dirty="0" smtClean="0"/>
              <a:t>, water, </a:t>
            </a:r>
            <a:r>
              <a:rPr lang="nl-BE" dirty="0" err="1" smtClean="0"/>
              <a:t>parcs</a:t>
            </a:r>
            <a:r>
              <a:rPr lang="nl-BE" dirty="0" smtClean="0"/>
              <a:t>, … </a:t>
            </a:r>
          </a:p>
        </p:txBody>
      </p:sp>
      <p:pic>
        <p:nvPicPr>
          <p:cNvPr id="53252" name="Picture 2" descr="http://www.agsob.be/system/files/imagecache/Breedte-330px/images/oude_dokken_-_tekening_700px.jpg"/>
          <p:cNvPicPr>
            <a:picLocks noChangeAspect="1" noChangeArrowheads="1"/>
          </p:cNvPicPr>
          <p:nvPr/>
        </p:nvPicPr>
        <p:blipFill>
          <a:blip r:embed="rId2" cstate="print"/>
          <a:srcRect/>
          <a:stretch>
            <a:fillRect/>
          </a:stretch>
        </p:blipFill>
        <p:spPr bwMode="auto">
          <a:xfrm>
            <a:off x="-1" y="3857628"/>
            <a:ext cx="6392525" cy="2285997"/>
          </a:xfrm>
          <a:prstGeom prst="rect">
            <a:avLst/>
          </a:prstGeom>
          <a:noFill/>
          <a:ln w="9525">
            <a:noFill/>
            <a:miter lim="800000"/>
            <a:headEnd/>
            <a:tailEnd/>
          </a:ln>
        </p:spPr>
      </p:pic>
      <p:pic>
        <p:nvPicPr>
          <p:cNvPr id="53253" name="Picture 6" descr="http://www.thuisindestad.be/231306.img?width=320&amp;height=240"/>
          <p:cNvPicPr>
            <a:picLocks noChangeAspect="1" noChangeArrowheads="1"/>
          </p:cNvPicPr>
          <p:nvPr/>
        </p:nvPicPr>
        <p:blipFill>
          <a:blip r:embed="rId3" cstate="print"/>
          <a:srcRect/>
          <a:stretch>
            <a:fillRect/>
          </a:stretch>
        </p:blipFill>
        <p:spPr bwMode="auto">
          <a:xfrm>
            <a:off x="5643563" y="3032125"/>
            <a:ext cx="3500437" cy="3111500"/>
          </a:xfrm>
          <a:prstGeom prst="rect">
            <a:avLst/>
          </a:prstGeom>
          <a:noFill/>
          <a:ln w="9525">
            <a:noFill/>
            <a:miter lim="800000"/>
            <a:headEnd/>
            <a:tailEnd/>
          </a:ln>
        </p:spPr>
      </p:pic>
      <p:pic>
        <p:nvPicPr>
          <p:cNvPr id="53254" name="Picture 4" descr="http://www.thuisindestad.be/74447.img?width=320&amp;height=275"/>
          <p:cNvPicPr>
            <a:picLocks noChangeAspect="1" noChangeArrowheads="1"/>
          </p:cNvPicPr>
          <p:nvPr/>
        </p:nvPicPr>
        <p:blipFill>
          <a:blip r:embed="rId4" cstate="print"/>
          <a:srcRect/>
          <a:stretch>
            <a:fillRect/>
          </a:stretch>
        </p:blipFill>
        <p:spPr bwMode="auto">
          <a:xfrm>
            <a:off x="6643688" y="1285875"/>
            <a:ext cx="2500312" cy="187483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jdelijke aanduiding voor tekst 7"/>
          <p:cNvSpPr>
            <a:spLocks noGrp="1"/>
          </p:cNvSpPr>
          <p:nvPr>
            <p:ph type="body" idx="1"/>
          </p:nvPr>
        </p:nvSpPr>
        <p:spPr/>
        <p:txBody>
          <a:bodyPr/>
          <a:lstStyle/>
          <a:p>
            <a:endParaRPr lang="nl-BE"/>
          </a:p>
        </p:txBody>
      </p:sp>
      <p:sp>
        <p:nvSpPr>
          <p:cNvPr id="4" name="Titel 3"/>
          <p:cNvSpPr>
            <a:spLocks noGrp="1"/>
          </p:cNvSpPr>
          <p:nvPr>
            <p:ph type="title"/>
          </p:nvPr>
        </p:nvSpPr>
        <p:spPr>
          <a:xfrm>
            <a:off x="357158" y="533400"/>
            <a:ext cx="8501121" cy="1524000"/>
          </a:xfrm>
        </p:spPr>
        <p:txBody>
          <a:bodyPr/>
          <a:lstStyle/>
          <a:p>
            <a:r>
              <a:rPr lang="nl-BE" dirty="0" smtClean="0"/>
              <a:t>QUESTION</a:t>
            </a:r>
            <a:br>
              <a:rPr lang="nl-BE" dirty="0" smtClean="0"/>
            </a:br>
            <a:r>
              <a:rPr lang="nl-BE" sz="2000" dirty="0" smtClean="0"/>
              <a:t>Is </a:t>
            </a:r>
            <a:r>
              <a:rPr lang="nl-BE" sz="2000" dirty="0" err="1" smtClean="0"/>
              <a:t>social</a:t>
            </a:r>
            <a:r>
              <a:rPr lang="nl-BE" sz="2000" dirty="0" smtClean="0"/>
              <a:t> mix </a:t>
            </a:r>
            <a:r>
              <a:rPr lang="nl-BE" sz="2000" dirty="0" err="1" smtClean="0"/>
              <a:t>an</a:t>
            </a:r>
            <a:r>
              <a:rPr lang="nl-BE" sz="2000" dirty="0" smtClean="0"/>
              <a:t> </a:t>
            </a:r>
            <a:r>
              <a:rPr lang="nl-BE" sz="2000" dirty="0" err="1" smtClean="0"/>
              <a:t>inclusive</a:t>
            </a:r>
            <a:r>
              <a:rPr lang="nl-BE" sz="2000" dirty="0" smtClean="0"/>
              <a:t> project </a:t>
            </a:r>
            <a:br>
              <a:rPr lang="nl-BE" sz="2000" dirty="0" smtClean="0"/>
            </a:br>
            <a:r>
              <a:rPr lang="nl-BE" sz="2000" dirty="0" smtClean="0"/>
              <a:t>or is </a:t>
            </a:r>
            <a:r>
              <a:rPr lang="nl-BE" sz="2000" dirty="0" err="1" smtClean="0"/>
              <a:t>it</a:t>
            </a:r>
            <a:r>
              <a:rPr lang="nl-BE" sz="2000" dirty="0" smtClean="0"/>
              <a:t> </a:t>
            </a:r>
            <a:br>
              <a:rPr lang="nl-BE" sz="2000" dirty="0" smtClean="0"/>
            </a:br>
            <a:r>
              <a:rPr lang="nl-BE" sz="2000" dirty="0" smtClean="0"/>
              <a:t>‘a major </a:t>
            </a:r>
            <a:r>
              <a:rPr lang="nl-BE" sz="2000" dirty="0" err="1" smtClean="0"/>
              <a:t>colonization</a:t>
            </a:r>
            <a:r>
              <a:rPr lang="nl-BE" sz="2000" dirty="0" smtClean="0"/>
              <a:t> </a:t>
            </a:r>
            <a:r>
              <a:rPr lang="nl-BE" sz="2000" dirty="0" err="1" smtClean="0"/>
              <a:t>by</a:t>
            </a:r>
            <a:r>
              <a:rPr lang="nl-BE" sz="2000" dirty="0" smtClean="0"/>
              <a:t> the </a:t>
            </a:r>
            <a:r>
              <a:rPr lang="nl-BE" sz="2000" dirty="0" err="1" smtClean="0"/>
              <a:t>middle</a:t>
            </a:r>
            <a:r>
              <a:rPr lang="nl-BE" sz="2000" dirty="0" smtClean="0"/>
              <a:t> and </a:t>
            </a:r>
            <a:r>
              <a:rPr lang="nl-BE" sz="2000" dirty="0" err="1" smtClean="0"/>
              <a:t>upper-middle</a:t>
            </a:r>
            <a:r>
              <a:rPr lang="nl-BE" sz="2000" dirty="0" smtClean="0"/>
              <a:t> classes’? </a:t>
            </a:r>
            <a:br>
              <a:rPr lang="nl-BE" sz="2000" dirty="0" smtClean="0"/>
            </a:br>
            <a:r>
              <a:rPr lang="nl-BE" sz="2000" dirty="0" smtClean="0"/>
              <a:t>(Smith, 2002)</a:t>
            </a:r>
            <a:endParaRPr lang="nl-BE" dirty="0"/>
          </a:p>
        </p:txBody>
      </p:sp>
      <p:pic>
        <p:nvPicPr>
          <p:cNvPr id="7" name="Picture 2"/>
          <p:cNvPicPr>
            <a:picLocks noGrp="1" noChangeAspect="1" noChangeArrowheads="1"/>
          </p:cNvPicPr>
          <p:nvPr>
            <p:ph sz="quarter" idx="4294967295"/>
          </p:nvPr>
        </p:nvPicPr>
        <p:blipFill>
          <a:blip r:embed="rId2" cstate="print"/>
          <a:srcRect/>
          <a:stretch>
            <a:fillRect/>
          </a:stretch>
        </p:blipFill>
        <p:spPr bwMode="auto">
          <a:xfrm>
            <a:off x="214282" y="2357437"/>
            <a:ext cx="8703532" cy="3071827"/>
          </a:xfrm>
          <a:prstGeom prst="rect">
            <a:avLst/>
          </a:prstGeom>
          <a:noFill/>
          <a:ln w="9525">
            <a:noFill/>
            <a:miter lim="800000"/>
            <a:headEnd/>
            <a:tailEnd/>
          </a:ln>
        </p:spPr>
      </p:pic>
      <p:sp>
        <p:nvSpPr>
          <p:cNvPr id="9" name="Tekstvak 8"/>
          <p:cNvSpPr txBox="1"/>
          <p:nvPr/>
        </p:nvSpPr>
        <p:spPr>
          <a:xfrm>
            <a:off x="214282" y="5786454"/>
            <a:ext cx="8715436" cy="369332"/>
          </a:xfrm>
          <a:prstGeom prst="rect">
            <a:avLst/>
          </a:prstGeom>
          <a:solidFill>
            <a:schemeClr val="accent2">
              <a:lumMod val="40000"/>
              <a:lumOff val="60000"/>
            </a:schemeClr>
          </a:solidFill>
          <a:ln w="28575">
            <a:solidFill>
              <a:schemeClr val="accent1"/>
            </a:solidFill>
          </a:ln>
        </p:spPr>
        <p:txBody>
          <a:bodyPr wrap="square" rtlCol="0">
            <a:spAutoFit/>
          </a:bodyPr>
          <a:lstStyle/>
          <a:p>
            <a:r>
              <a:rPr lang="nl-BE" dirty="0" smtClean="0">
                <a:latin typeface="+mn-lt"/>
              </a:rPr>
              <a:t>‘The city </a:t>
            </a:r>
            <a:r>
              <a:rPr lang="nl-BE" dirty="0" err="1" smtClean="0">
                <a:latin typeface="+mn-lt"/>
              </a:rPr>
              <a:t>belongs</a:t>
            </a:r>
            <a:r>
              <a:rPr lang="nl-BE" dirty="0" smtClean="0">
                <a:latin typeface="+mn-lt"/>
              </a:rPr>
              <a:t> to </a:t>
            </a:r>
            <a:r>
              <a:rPr lang="nl-BE" dirty="0" err="1" smtClean="0">
                <a:latin typeface="+mn-lt"/>
              </a:rPr>
              <a:t>everyone</a:t>
            </a:r>
            <a:r>
              <a:rPr lang="nl-BE" dirty="0" smtClean="0">
                <a:latin typeface="+mn-lt"/>
              </a:rPr>
              <a:t>’, baseline of the city of </a:t>
            </a:r>
            <a:r>
              <a:rPr lang="nl-BE" dirty="0" err="1" smtClean="0">
                <a:latin typeface="+mn-lt"/>
              </a:rPr>
              <a:t>Antwerp</a:t>
            </a:r>
            <a:r>
              <a:rPr lang="nl-BE" dirty="0" smtClean="0">
                <a:latin typeface="+mn-lt"/>
              </a:rPr>
              <a:t>. To </a:t>
            </a:r>
            <a:r>
              <a:rPr lang="nl-BE" dirty="0" err="1" smtClean="0">
                <a:latin typeface="+mn-lt"/>
              </a:rPr>
              <a:t>everyone</a:t>
            </a:r>
            <a:r>
              <a:rPr lang="nl-BE" dirty="0" smtClean="0">
                <a:latin typeface="+mn-lt"/>
              </a:rPr>
              <a:t>?</a:t>
            </a:r>
            <a:endParaRPr lang="nl-BE" dirty="0">
              <a:latin typeface="+mn-l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0-#ppt_w/2"/>
                                          </p:val>
                                        </p:tav>
                                        <p:tav tm="100000">
                                          <p:val>
                                            <p:strVal val="#ppt_x"/>
                                          </p:val>
                                        </p:tav>
                                      </p:tavLst>
                                    </p:anim>
                                    <p:anim calcmode="lin" valueType="num">
                                      <p:cBhvr additive="base">
                                        <p:cTn id="8" dur="500" fill="hold"/>
                                        <p:tgtEl>
                                          <p:spTgt spid="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5474" name="Picture 2"/>
          <p:cNvPicPr>
            <a:picLocks noChangeAspect="1" noChangeArrowheads="1"/>
          </p:cNvPicPr>
          <p:nvPr/>
        </p:nvPicPr>
        <p:blipFill>
          <a:blip r:embed="rId2" cstate="print"/>
          <a:srcRect/>
          <a:stretch>
            <a:fillRect/>
          </a:stretch>
        </p:blipFill>
        <p:spPr bwMode="auto">
          <a:xfrm>
            <a:off x="5429256" y="1828478"/>
            <a:ext cx="3738558" cy="2324408"/>
          </a:xfrm>
          <a:prstGeom prst="rect">
            <a:avLst/>
          </a:prstGeom>
          <a:noFill/>
          <a:ln w="9525">
            <a:noFill/>
            <a:miter lim="800000"/>
            <a:headEnd/>
            <a:tailEnd/>
          </a:ln>
        </p:spPr>
      </p:pic>
      <p:pic>
        <p:nvPicPr>
          <p:cNvPr id="105475" name="Picture 3"/>
          <p:cNvPicPr>
            <a:picLocks noChangeAspect="1" noChangeArrowheads="1"/>
          </p:cNvPicPr>
          <p:nvPr/>
        </p:nvPicPr>
        <p:blipFill>
          <a:blip r:embed="rId3" cstate="print"/>
          <a:srcRect/>
          <a:stretch>
            <a:fillRect/>
          </a:stretch>
        </p:blipFill>
        <p:spPr bwMode="auto">
          <a:xfrm>
            <a:off x="5562600" y="4162425"/>
            <a:ext cx="4143375" cy="2695575"/>
          </a:xfrm>
          <a:prstGeom prst="rect">
            <a:avLst/>
          </a:prstGeom>
          <a:noFill/>
          <a:ln w="9525">
            <a:noFill/>
            <a:miter lim="800000"/>
            <a:headEnd/>
            <a:tailEnd/>
          </a:ln>
        </p:spPr>
      </p:pic>
      <p:pic>
        <p:nvPicPr>
          <p:cNvPr id="105476" name="Picture 4"/>
          <p:cNvPicPr>
            <a:picLocks noChangeAspect="1" noChangeArrowheads="1"/>
          </p:cNvPicPr>
          <p:nvPr/>
        </p:nvPicPr>
        <p:blipFill>
          <a:blip r:embed="rId4" cstate="print"/>
          <a:srcRect/>
          <a:stretch>
            <a:fillRect/>
          </a:stretch>
        </p:blipFill>
        <p:spPr bwMode="auto">
          <a:xfrm>
            <a:off x="2362200" y="4162425"/>
            <a:ext cx="4143375" cy="2695575"/>
          </a:xfrm>
          <a:prstGeom prst="rect">
            <a:avLst/>
          </a:prstGeom>
          <a:noFill/>
          <a:ln w="9525">
            <a:noFill/>
            <a:miter lim="800000"/>
            <a:headEnd/>
            <a:tailEnd/>
          </a:ln>
        </p:spPr>
      </p:pic>
      <p:pic>
        <p:nvPicPr>
          <p:cNvPr id="105477" name="Picture 5"/>
          <p:cNvPicPr>
            <a:picLocks noChangeAspect="1" noChangeArrowheads="1"/>
          </p:cNvPicPr>
          <p:nvPr/>
        </p:nvPicPr>
        <p:blipFill>
          <a:blip r:embed="rId5" cstate="print"/>
          <a:srcRect/>
          <a:stretch>
            <a:fillRect/>
          </a:stretch>
        </p:blipFill>
        <p:spPr bwMode="auto">
          <a:xfrm>
            <a:off x="2928926" y="1928802"/>
            <a:ext cx="3317347" cy="2214578"/>
          </a:xfrm>
          <a:prstGeom prst="rect">
            <a:avLst/>
          </a:prstGeom>
          <a:noFill/>
          <a:ln w="9525">
            <a:noFill/>
            <a:miter lim="800000"/>
            <a:headEnd/>
            <a:tailEnd/>
          </a:ln>
        </p:spPr>
      </p:pic>
      <p:pic>
        <p:nvPicPr>
          <p:cNvPr id="105478" name="Picture 6"/>
          <p:cNvPicPr>
            <a:picLocks noChangeAspect="1" noChangeArrowheads="1"/>
          </p:cNvPicPr>
          <p:nvPr/>
        </p:nvPicPr>
        <p:blipFill>
          <a:blip r:embed="rId6" cstate="print"/>
          <a:srcRect/>
          <a:stretch>
            <a:fillRect/>
          </a:stretch>
        </p:blipFill>
        <p:spPr bwMode="auto">
          <a:xfrm>
            <a:off x="-1" y="4143380"/>
            <a:ext cx="2617669" cy="2714620"/>
          </a:xfrm>
          <a:prstGeom prst="rect">
            <a:avLst/>
          </a:prstGeom>
          <a:noFill/>
          <a:ln w="9525">
            <a:noFill/>
            <a:miter lim="800000"/>
            <a:headEnd/>
            <a:tailEnd/>
          </a:ln>
        </p:spPr>
      </p:pic>
      <p:pic>
        <p:nvPicPr>
          <p:cNvPr id="105479" name="Picture 7"/>
          <p:cNvPicPr>
            <a:picLocks noChangeAspect="1" noChangeArrowheads="1"/>
          </p:cNvPicPr>
          <p:nvPr/>
        </p:nvPicPr>
        <p:blipFill>
          <a:blip r:embed="rId7" cstate="print"/>
          <a:srcRect/>
          <a:stretch>
            <a:fillRect/>
          </a:stretch>
        </p:blipFill>
        <p:spPr bwMode="auto">
          <a:xfrm>
            <a:off x="6286500" y="0"/>
            <a:ext cx="2857500" cy="1895475"/>
          </a:xfrm>
          <a:prstGeom prst="rect">
            <a:avLst/>
          </a:prstGeom>
          <a:noFill/>
          <a:ln w="9525">
            <a:noFill/>
            <a:miter lim="800000"/>
            <a:headEnd/>
            <a:tailEnd/>
          </a:ln>
        </p:spPr>
      </p:pic>
      <p:sp>
        <p:nvSpPr>
          <p:cNvPr id="11" name="Tijdelijke aanduiding voor tekst 10"/>
          <p:cNvSpPr>
            <a:spLocks noGrp="1"/>
          </p:cNvSpPr>
          <p:nvPr>
            <p:ph type="body" idx="2"/>
          </p:nvPr>
        </p:nvSpPr>
        <p:spPr>
          <a:xfrm>
            <a:off x="381000" y="1142984"/>
            <a:ext cx="2362200" cy="4983179"/>
          </a:xfrm>
        </p:spPr>
        <p:txBody>
          <a:bodyPr/>
          <a:lstStyle/>
          <a:p>
            <a:pPr>
              <a:spcBef>
                <a:spcPct val="50000"/>
              </a:spcBef>
            </a:pPr>
            <a:r>
              <a:rPr lang="nl-BE" sz="1800" dirty="0" err="1" smtClean="0"/>
              <a:t>What</a:t>
            </a:r>
            <a:r>
              <a:rPr lang="nl-BE" sz="1800" dirty="0" smtClean="0"/>
              <a:t> to do </a:t>
            </a:r>
            <a:r>
              <a:rPr lang="nl-BE" sz="1800" dirty="0" err="1" smtClean="0"/>
              <a:t>with</a:t>
            </a:r>
            <a:r>
              <a:rPr lang="nl-BE" sz="1800" dirty="0" smtClean="0"/>
              <a:t> </a:t>
            </a:r>
            <a:r>
              <a:rPr lang="nl-BE" sz="1800" dirty="0" err="1" smtClean="0"/>
              <a:t>groups</a:t>
            </a:r>
            <a:r>
              <a:rPr lang="nl-BE" sz="1800" dirty="0" smtClean="0"/>
              <a:t> </a:t>
            </a:r>
            <a:r>
              <a:rPr lang="nl-BE" sz="1800" dirty="0" err="1" smtClean="0"/>
              <a:t>with</a:t>
            </a:r>
            <a:r>
              <a:rPr lang="nl-BE" sz="1800" dirty="0" smtClean="0"/>
              <a:t> </a:t>
            </a:r>
            <a:r>
              <a:rPr lang="nl-BE" sz="1800" dirty="0" err="1" smtClean="0"/>
              <a:t>no</a:t>
            </a:r>
            <a:r>
              <a:rPr lang="nl-BE" sz="1800" dirty="0" smtClean="0"/>
              <a:t> direct ‘</a:t>
            </a:r>
            <a:r>
              <a:rPr lang="nl-BE" sz="1800" dirty="0" err="1" smtClean="0"/>
              <a:t>spatial</a:t>
            </a:r>
            <a:r>
              <a:rPr lang="nl-BE" sz="1800" dirty="0" smtClean="0"/>
              <a:t> </a:t>
            </a:r>
            <a:r>
              <a:rPr lang="nl-BE" sz="1800" dirty="0" err="1" smtClean="0"/>
              <a:t>importance</a:t>
            </a:r>
            <a:r>
              <a:rPr lang="nl-BE" sz="1800" dirty="0" smtClean="0"/>
              <a:t>’?</a:t>
            </a:r>
          </a:p>
          <a:p>
            <a:pPr>
              <a:spcBef>
                <a:spcPct val="50000"/>
              </a:spcBef>
            </a:pPr>
            <a:r>
              <a:rPr lang="nl-BE" sz="1800" i="1" dirty="0" err="1" smtClean="0"/>
              <a:t>Who</a:t>
            </a:r>
            <a:r>
              <a:rPr lang="nl-BE" sz="1800" i="1" dirty="0" smtClean="0"/>
              <a:t> is </a:t>
            </a:r>
            <a:r>
              <a:rPr lang="nl-BE" sz="1800" i="1" dirty="0" err="1" smtClean="0"/>
              <a:t>participating</a:t>
            </a:r>
            <a:r>
              <a:rPr lang="nl-BE" sz="1800" i="1" dirty="0" smtClean="0"/>
              <a:t>? </a:t>
            </a:r>
          </a:p>
          <a:p>
            <a:pPr>
              <a:spcBef>
                <a:spcPct val="50000"/>
              </a:spcBef>
            </a:pPr>
            <a:r>
              <a:rPr lang="nl-BE" sz="1800" i="1" dirty="0" err="1" smtClean="0"/>
              <a:t>Who’s</a:t>
            </a:r>
            <a:r>
              <a:rPr lang="nl-BE" sz="1800" i="1" dirty="0" smtClean="0"/>
              <a:t> </a:t>
            </a:r>
            <a:r>
              <a:rPr lang="nl-BE" sz="1800" i="1" dirty="0" err="1" smtClean="0"/>
              <a:t>included</a:t>
            </a:r>
            <a:r>
              <a:rPr lang="nl-BE" sz="1800" i="1" dirty="0" smtClean="0"/>
              <a:t>? </a:t>
            </a:r>
          </a:p>
          <a:p>
            <a:pPr>
              <a:spcBef>
                <a:spcPct val="50000"/>
              </a:spcBef>
            </a:pPr>
            <a:r>
              <a:rPr lang="nl-BE" sz="1800" i="1" dirty="0" err="1" smtClean="0"/>
              <a:t>Who’s</a:t>
            </a:r>
            <a:r>
              <a:rPr lang="nl-BE" sz="1800" i="1" dirty="0" smtClean="0"/>
              <a:t> </a:t>
            </a:r>
            <a:r>
              <a:rPr lang="nl-BE" sz="1800" i="1" dirty="0" err="1" smtClean="0"/>
              <a:t>excluded</a:t>
            </a:r>
            <a:r>
              <a:rPr lang="nl-BE" sz="1800" i="1" dirty="0" smtClean="0"/>
              <a:t>?</a:t>
            </a:r>
            <a:endParaRPr lang="nl-NL" sz="1800" i="1" dirty="0" smtClean="0"/>
          </a:p>
          <a:p>
            <a:endParaRPr lang="nl-BE"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105474"/>
                                        </p:tgtEl>
                                        <p:attrNameLst>
                                          <p:attrName>style.visibility</p:attrName>
                                        </p:attrNameLst>
                                      </p:cBhvr>
                                      <p:to>
                                        <p:strVal val="visible"/>
                                      </p:to>
                                    </p:set>
                                    <p:anim calcmode="lin" valueType="num">
                                      <p:cBhvr additive="base">
                                        <p:cTn id="7" dur="500" fill="hold"/>
                                        <p:tgtEl>
                                          <p:spTgt spid="105474"/>
                                        </p:tgtEl>
                                        <p:attrNameLst>
                                          <p:attrName>ppt_x</p:attrName>
                                        </p:attrNameLst>
                                      </p:cBhvr>
                                      <p:tavLst>
                                        <p:tav tm="0">
                                          <p:val>
                                            <p:strVal val="0-#ppt_w/2"/>
                                          </p:val>
                                        </p:tav>
                                        <p:tav tm="100000">
                                          <p:val>
                                            <p:strVal val="#ppt_x"/>
                                          </p:val>
                                        </p:tav>
                                      </p:tavLst>
                                    </p:anim>
                                    <p:anim calcmode="lin" valueType="num">
                                      <p:cBhvr additive="base">
                                        <p:cTn id="8" dur="500" fill="hold"/>
                                        <p:tgtEl>
                                          <p:spTgt spid="105474"/>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nodeType="clickEffect">
                                  <p:stCondLst>
                                    <p:cond delay="0"/>
                                  </p:stCondLst>
                                  <p:childTnLst>
                                    <p:set>
                                      <p:cBhvr>
                                        <p:cTn id="12" dur="1" fill="hold">
                                          <p:stCondLst>
                                            <p:cond delay="0"/>
                                          </p:stCondLst>
                                        </p:cTn>
                                        <p:tgtEl>
                                          <p:spTgt spid="105477"/>
                                        </p:tgtEl>
                                        <p:attrNameLst>
                                          <p:attrName>style.visibility</p:attrName>
                                        </p:attrNameLst>
                                      </p:cBhvr>
                                      <p:to>
                                        <p:strVal val="visible"/>
                                      </p:to>
                                    </p:set>
                                    <p:anim calcmode="lin" valueType="num">
                                      <p:cBhvr additive="base">
                                        <p:cTn id="13" dur="500" fill="hold"/>
                                        <p:tgtEl>
                                          <p:spTgt spid="105477"/>
                                        </p:tgtEl>
                                        <p:attrNameLst>
                                          <p:attrName>ppt_x</p:attrName>
                                        </p:attrNameLst>
                                      </p:cBhvr>
                                      <p:tavLst>
                                        <p:tav tm="0">
                                          <p:val>
                                            <p:strVal val="0-#ppt_w/2"/>
                                          </p:val>
                                        </p:tav>
                                        <p:tav tm="100000">
                                          <p:val>
                                            <p:strVal val="#ppt_x"/>
                                          </p:val>
                                        </p:tav>
                                      </p:tavLst>
                                    </p:anim>
                                    <p:anim calcmode="lin" valueType="num">
                                      <p:cBhvr additive="base">
                                        <p:cTn id="14" dur="500" fill="hold"/>
                                        <p:tgtEl>
                                          <p:spTgt spid="105477"/>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nodeType="clickEffect">
                                  <p:stCondLst>
                                    <p:cond delay="0"/>
                                  </p:stCondLst>
                                  <p:childTnLst>
                                    <p:set>
                                      <p:cBhvr>
                                        <p:cTn id="18" dur="1" fill="hold">
                                          <p:stCondLst>
                                            <p:cond delay="0"/>
                                          </p:stCondLst>
                                        </p:cTn>
                                        <p:tgtEl>
                                          <p:spTgt spid="105478"/>
                                        </p:tgtEl>
                                        <p:attrNameLst>
                                          <p:attrName>style.visibility</p:attrName>
                                        </p:attrNameLst>
                                      </p:cBhvr>
                                      <p:to>
                                        <p:strVal val="visible"/>
                                      </p:to>
                                    </p:set>
                                    <p:anim calcmode="lin" valueType="num">
                                      <p:cBhvr additive="base">
                                        <p:cTn id="19" dur="500" fill="hold"/>
                                        <p:tgtEl>
                                          <p:spTgt spid="105478"/>
                                        </p:tgtEl>
                                        <p:attrNameLst>
                                          <p:attrName>ppt_x</p:attrName>
                                        </p:attrNameLst>
                                      </p:cBhvr>
                                      <p:tavLst>
                                        <p:tav tm="0">
                                          <p:val>
                                            <p:strVal val="0-#ppt_w/2"/>
                                          </p:val>
                                        </p:tav>
                                        <p:tav tm="100000">
                                          <p:val>
                                            <p:strVal val="#ppt_x"/>
                                          </p:val>
                                        </p:tav>
                                      </p:tavLst>
                                    </p:anim>
                                    <p:anim calcmode="lin" valueType="num">
                                      <p:cBhvr additive="base">
                                        <p:cTn id="20" dur="500" fill="hold"/>
                                        <p:tgtEl>
                                          <p:spTgt spid="105478"/>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nodeType="clickEffect">
                                  <p:stCondLst>
                                    <p:cond delay="0"/>
                                  </p:stCondLst>
                                  <p:childTnLst>
                                    <p:set>
                                      <p:cBhvr>
                                        <p:cTn id="24" dur="1" fill="hold">
                                          <p:stCondLst>
                                            <p:cond delay="0"/>
                                          </p:stCondLst>
                                        </p:cTn>
                                        <p:tgtEl>
                                          <p:spTgt spid="105476"/>
                                        </p:tgtEl>
                                        <p:attrNameLst>
                                          <p:attrName>style.visibility</p:attrName>
                                        </p:attrNameLst>
                                      </p:cBhvr>
                                      <p:to>
                                        <p:strVal val="visible"/>
                                      </p:to>
                                    </p:set>
                                    <p:anim calcmode="lin" valueType="num">
                                      <p:cBhvr additive="base">
                                        <p:cTn id="25" dur="500" fill="hold"/>
                                        <p:tgtEl>
                                          <p:spTgt spid="105476"/>
                                        </p:tgtEl>
                                        <p:attrNameLst>
                                          <p:attrName>ppt_x</p:attrName>
                                        </p:attrNameLst>
                                      </p:cBhvr>
                                      <p:tavLst>
                                        <p:tav tm="0">
                                          <p:val>
                                            <p:strVal val="0-#ppt_w/2"/>
                                          </p:val>
                                        </p:tav>
                                        <p:tav tm="100000">
                                          <p:val>
                                            <p:strVal val="#ppt_x"/>
                                          </p:val>
                                        </p:tav>
                                      </p:tavLst>
                                    </p:anim>
                                    <p:anim calcmode="lin" valueType="num">
                                      <p:cBhvr additive="base">
                                        <p:cTn id="26" dur="500" fill="hold"/>
                                        <p:tgtEl>
                                          <p:spTgt spid="105476"/>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nodeType="clickEffect">
                                  <p:stCondLst>
                                    <p:cond delay="0"/>
                                  </p:stCondLst>
                                  <p:childTnLst>
                                    <p:set>
                                      <p:cBhvr>
                                        <p:cTn id="30" dur="1" fill="hold">
                                          <p:stCondLst>
                                            <p:cond delay="0"/>
                                          </p:stCondLst>
                                        </p:cTn>
                                        <p:tgtEl>
                                          <p:spTgt spid="105475"/>
                                        </p:tgtEl>
                                        <p:attrNameLst>
                                          <p:attrName>style.visibility</p:attrName>
                                        </p:attrNameLst>
                                      </p:cBhvr>
                                      <p:to>
                                        <p:strVal val="visible"/>
                                      </p:to>
                                    </p:set>
                                    <p:anim calcmode="lin" valueType="num">
                                      <p:cBhvr additive="base">
                                        <p:cTn id="31" dur="500" fill="hold"/>
                                        <p:tgtEl>
                                          <p:spTgt spid="105475"/>
                                        </p:tgtEl>
                                        <p:attrNameLst>
                                          <p:attrName>ppt_x</p:attrName>
                                        </p:attrNameLst>
                                      </p:cBhvr>
                                      <p:tavLst>
                                        <p:tav tm="0">
                                          <p:val>
                                            <p:strVal val="0-#ppt_w/2"/>
                                          </p:val>
                                        </p:tav>
                                        <p:tav tm="100000">
                                          <p:val>
                                            <p:strVal val="#ppt_x"/>
                                          </p:val>
                                        </p:tav>
                                      </p:tavLst>
                                    </p:anim>
                                    <p:anim calcmode="lin" valueType="num">
                                      <p:cBhvr additive="base">
                                        <p:cTn id="32" dur="500" fill="hold"/>
                                        <p:tgtEl>
                                          <p:spTgt spid="105475"/>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nodeType="clickEffect">
                                  <p:stCondLst>
                                    <p:cond delay="0"/>
                                  </p:stCondLst>
                                  <p:childTnLst>
                                    <p:set>
                                      <p:cBhvr>
                                        <p:cTn id="36" dur="1" fill="hold">
                                          <p:stCondLst>
                                            <p:cond delay="0"/>
                                          </p:stCondLst>
                                        </p:cTn>
                                        <p:tgtEl>
                                          <p:spTgt spid="105479"/>
                                        </p:tgtEl>
                                        <p:attrNameLst>
                                          <p:attrName>style.visibility</p:attrName>
                                        </p:attrNameLst>
                                      </p:cBhvr>
                                      <p:to>
                                        <p:strVal val="visible"/>
                                      </p:to>
                                    </p:set>
                                    <p:anim calcmode="lin" valueType="num">
                                      <p:cBhvr additive="base">
                                        <p:cTn id="37" dur="500" fill="hold"/>
                                        <p:tgtEl>
                                          <p:spTgt spid="105479"/>
                                        </p:tgtEl>
                                        <p:attrNameLst>
                                          <p:attrName>ppt_x</p:attrName>
                                        </p:attrNameLst>
                                      </p:cBhvr>
                                      <p:tavLst>
                                        <p:tav tm="0">
                                          <p:val>
                                            <p:strVal val="0-#ppt_w/2"/>
                                          </p:val>
                                        </p:tav>
                                        <p:tav tm="100000">
                                          <p:val>
                                            <p:strVal val="#ppt_x"/>
                                          </p:val>
                                        </p:tav>
                                      </p:tavLst>
                                    </p:anim>
                                    <p:anim calcmode="lin" valueType="num">
                                      <p:cBhvr additive="base">
                                        <p:cTn id="38" dur="500" fill="hold"/>
                                        <p:tgtEl>
                                          <p:spTgt spid="10547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jdelijke aanduiding voor tekst 6"/>
          <p:cNvSpPr>
            <a:spLocks noGrp="1"/>
          </p:cNvSpPr>
          <p:nvPr>
            <p:ph type="body" idx="1"/>
          </p:nvPr>
        </p:nvSpPr>
        <p:spPr>
          <a:xfrm>
            <a:off x="1368426" y="3068961"/>
            <a:ext cx="6480174" cy="1008112"/>
          </a:xfrm>
        </p:spPr>
        <p:txBody>
          <a:bodyPr>
            <a:normAutofit/>
          </a:bodyPr>
          <a:lstStyle/>
          <a:p>
            <a:endParaRPr lang="nl-BE" dirty="0"/>
          </a:p>
        </p:txBody>
      </p:sp>
      <p:sp>
        <p:nvSpPr>
          <p:cNvPr id="5" name="Tijdelijke aanduiding voor dianummer 4"/>
          <p:cNvSpPr>
            <a:spLocks noGrp="1"/>
          </p:cNvSpPr>
          <p:nvPr>
            <p:ph type="sldNum" sz="quarter" idx="12"/>
          </p:nvPr>
        </p:nvSpPr>
        <p:spPr/>
        <p:txBody>
          <a:bodyPr/>
          <a:lstStyle/>
          <a:p>
            <a:fld id="{66EA3316-2585-47D6-9B28-BD962B5F1BFA}" type="slidenum">
              <a:rPr lang="nl-BE" smtClean="0"/>
              <a:pPr/>
              <a:t>43</a:t>
            </a:fld>
            <a:endParaRPr lang="nl-BE"/>
          </a:p>
        </p:txBody>
      </p:sp>
      <p:sp>
        <p:nvSpPr>
          <p:cNvPr id="6" name="Titel 5"/>
          <p:cNvSpPr>
            <a:spLocks noGrp="1"/>
          </p:cNvSpPr>
          <p:nvPr>
            <p:ph type="title"/>
          </p:nvPr>
        </p:nvSpPr>
        <p:spPr>
          <a:xfrm>
            <a:off x="722313" y="533400"/>
            <a:ext cx="7772400" cy="1311424"/>
          </a:xfrm>
        </p:spPr>
        <p:txBody>
          <a:bodyPr>
            <a:normAutofit fontScale="90000"/>
          </a:bodyPr>
          <a:lstStyle/>
          <a:p>
            <a:r>
              <a:rPr lang="nl-BE" dirty="0" smtClean="0"/>
              <a:t>4. </a:t>
            </a:r>
            <a:r>
              <a:rPr lang="nl-BE" dirty="0" err="1" smtClean="0"/>
              <a:t>Competitive</a:t>
            </a:r>
            <a:r>
              <a:rPr lang="nl-BE" dirty="0" smtClean="0"/>
              <a:t> city </a:t>
            </a:r>
            <a:r>
              <a:rPr lang="nl-BE" dirty="0" err="1" smtClean="0"/>
              <a:t>development</a:t>
            </a:r>
            <a:r>
              <a:rPr lang="nl-BE" dirty="0" smtClean="0"/>
              <a:t> </a:t>
            </a:r>
            <a:br>
              <a:rPr lang="nl-BE" dirty="0" smtClean="0"/>
            </a:br>
            <a:r>
              <a:rPr lang="nl-BE" dirty="0" err="1" smtClean="0"/>
              <a:t>or</a:t>
            </a:r>
            <a:r>
              <a:rPr lang="nl-BE" dirty="0" smtClean="0"/>
              <a:t> </a:t>
            </a:r>
            <a:r>
              <a:rPr lang="nl-BE" dirty="0" err="1" smtClean="0"/>
              <a:t>social</a:t>
            </a:r>
            <a:r>
              <a:rPr lang="nl-BE" dirty="0" smtClean="0"/>
              <a:t> city </a:t>
            </a:r>
            <a:r>
              <a:rPr lang="nl-BE" dirty="0" err="1" smtClean="0"/>
              <a:t>renewal</a:t>
            </a:r>
            <a:r>
              <a:rPr lang="nl-BE" dirty="0" smtClean="0"/>
              <a:t>? </a:t>
            </a:r>
            <a:endParaRPr lang="nl-BE" dirty="0"/>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a:xfrm>
            <a:off x="755576" y="476672"/>
            <a:ext cx="7560840" cy="504056"/>
          </a:xfrm>
        </p:spPr>
        <p:txBody>
          <a:bodyPr>
            <a:normAutofit fontScale="90000"/>
          </a:bodyPr>
          <a:lstStyle/>
          <a:p>
            <a:r>
              <a:rPr lang="nl-BE" sz="4000" dirty="0" err="1" smtClean="0"/>
              <a:t>Competitive</a:t>
            </a:r>
            <a:r>
              <a:rPr lang="nl-BE" sz="4000" dirty="0" smtClean="0"/>
              <a:t> city </a:t>
            </a:r>
            <a:r>
              <a:rPr lang="nl-BE" sz="4000" dirty="0" err="1" smtClean="0"/>
              <a:t>development</a:t>
            </a:r>
            <a:endParaRPr lang="nl-BE" sz="4000" dirty="0"/>
          </a:p>
        </p:txBody>
      </p:sp>
      <p:sp>
        <p:nvSpPr>
          <p:cNvPr id="7" name="Tijdelijke aanduiding voor inhoud 6"/>
          <p:cNvSpPr>
            <a:spLocks noGrp="1"/>
          </p:cNvSpPr>
          <p:nvPr>
            <p:ph idx="1"/>
          </p:nvPr>
        </p:nvSpPr>
        <p:spPr>
          <a:xfrm>
            <a:off x="278268" y="1516508"/>
            <a:ext cx="8643998" cy="5152852"/>
          </a:xfrm>
        </p:spPr>
        <p:txBody>
          <a:bodyPr>
            <a:normAutofit/>
          </a:bodyPr>
          <a:lstStyle/>
          <a:p>
            <a:pPr>
              <a:lnSpc>
                <a:spcPct val="110000"/>
              </a:lnSpc>
            </a:pPr>
            <a:r>
              <a:rPr lang="nl-BE" sz="2400" dirty="0" err="1" smtClean="0"/>
              <a:t>Cities</a:t>
            </a:r>
            <a:r>
              <a:rPr lang="nl-BE" sz="2400" dirty="0" smtClean="0"/>
              <a:t> &gt; </a:t>
            </a:r>
            <a:r>
              <a:rPr lang="nl-BE" sz="2400" dirty="0" err="1" smtClean="0"/>
              <a:t>competitive</a:t>
            </a:r>
            <a:r>
              <a:rPr lang="nl-BE" sz="2400" dirty="0" smtClean="0"/>
              <a:t> </a:t>
            </a:r>
            <a:r>
              <a:rPr lang="nl-BE" sz="2400" dirty="0" err="1" smtClean="0"/>
              <a:t>position</a:t>
            </a:r>
            <a:r>
              <a:rPr lang="nl-BE" sz="2400" dirty="0" smtClean="0"/>
              <a:t> in market </a:t>
            </a:r>
            <a:r>
              <a:rPr lang="nl-BE" sz="2400" dirty="0" err="1" smtClean="0"/>
              <a:t>economy</a:t>
            </a:r>
            <a:endParaRPr lang="nl-BE" sz="2400" dirty="0" smtClean="0"/>
          </a:p>
          <a:p>
            <a:pPr>
              <a:lnSpc>
                <a:spcPct val="110000"/>
              </a:lnSpc>
            </a:pPr>
            <a:r>
              <a:rPr lang="nl-BE" sz="2400" dirty="0" err="1" smtClean="0"/>
              <a:t>Polarisation</a:t>
            </a:r>
            <a:r>
              <a:rPr lang="nl-BE" sz="2400" dirty="0" smtClean="0"/>
              <a:t> in </a:t>
            </a:r>
            <a:r>
              <a:rPr lang="nl-BE" sz="2400" dirty="0" err="1" smtClean="0"/>
              <a:t>cities</a:t>
            </a:r>
            <a:endParaRPr lang="nl-BE" sz="2400" dirty="0" smtClean="0"/>
          </a:p>
          <a:p>
            <a:pPr lvl="1">
              <a:lnSpc>
                <a:spcPct val="110000"/>
              </a:lnSpc>
            </a:pPr>
            <a:r>
              <a:rPr lang="nl-BE" sz="2000" dirty="0" smtClean="0"/>
              <a:t>Discours: </a:t>
            </a:r>
            <a:r>
              <a:rPr lang="nl-BE" sz="2000" dirty="0" err="1" smtClean="0"/>
              <a:t>competitive</a:t>
            </a:r>
            <a:r>
              <a:rPr lang="nl-BE" sz="2000" dirty="0" smtClean="0"/>
              <a:t> </a:t>
            </a:r>
            <a:r>
              <a:rPr lang="nl-BE" sz="2000" dirty="0" err="1" smtClean="0"/>
              <a:t>development</a:t>
            </a:r>
            <a:r>
              <a:rPr lang="nl-BE" sz="2000" dirty="0" smtClean="0"/>
              <a:t> AND </a:t>
            </a:r>
            <a:r>
              <a:rPr lang="nl-BE" sz="2000" dirty="0" err="1" smtClean="0"/>
              <a:t>social</a:t>
            </a:r>
            <a:r>
              <a:rPr lang="nl-BE" sz="2000" dirty="0" smtClean="0"/>
              <a:t> </a:t>
            </a:r>
            <a:r>
              <a:rPr lang="nl-BE" sz="2000" dirty="0" err="1" smtClean="0"/>
              <a:t>cohesion</a:t>
            </a:r>
            <a:endParaRPr lang="nl-BE" sz="2000" dirty="0" smtClean="0"/>
          </a:p>
          <a:p>
            <a:pPr lvl="1">
              <a:lnSpc>
                <a:spcPct val="110000"/>
              </a:lnSpc>
            </a:pPr>
            <a:r>
              <a:rPr lang="nl-BE" sz="2000" dirty="0" smtClean="0"/>
              <a:t> </a:t>
            </a:r>
            <a:r>
              <a:rPr lang="nl-BE" sz="2000" dirty="0" err="1" smtClean="0"/>
              <a:t>Reality</a:t>
            </a:r>
            <a:r>
              <a:rPr lang="nl-BE" sz="2000" dirty="0" smtClean="0"/>
              <a:t>: </a:t>
            </a:r>
            <a:r>
              <a:rPr lang="nl-BE" sz="2000" dirty="0" err="1" smtClean="0"/>
              <a:t>social</a:t>
            </a:r>
            <a:r>
              <a:rPr lang="nl-BE" sz="2000" dirty="0" smtClean="0"/>
              <a:t> </a:t>
            </a:r>
            <a:r>
              <a:rPr lang="nl-BE" sz="2000" dirty="0" err="1" smtClean="0"/>
              <a:t>inequality</a:t>
            </a:r>
            <a:r>
              <a:rPr lang="nl-BE" sz="2000" dirty="0" smtClean="0"/>
              <a:t> </a:t>
            </a:r>
            <a:r>
              <a:rPr lang="nl-BE" sz="2000" dirty="0" err="1" smtClean="0"/>
              <a:t>rises</a:t>
            </a:r>
            <a:r>
              <a:rPr lang="nl-BE" sz="2000" dirty="0" smtClean="0"/>
              <a:t> even in </a:t>
            </a:r>
            <a:r>
              <a:rPr lang="nl-BE" sz="2000" dirty="0" err="1" smtClean="0"/>
              <a:t>periods</a:t>
            </a:r>
            <a:r>
              <a:rPr lang="nl-BE" sz="2000" dirty="0" smtClean="0"/>
              <a:t> of </a:t>
            </a:r>
            <a:r>
              <a:rPr lang="nl-BE" sz="2000" dirty="0" err="1" smtClean="0"/>
              <a:t>economic</a:t>
            </a:r>
            <a:r>
              <a:rPr lang="nl-BE" sz="2000" dirty="0" smtClean="0"/>
              <a:t> </a:t>
            </a:r>
            <a:r>
              <a:rPr lang="nl-BE" sz="2000" dirty="0" err="1" smtClean="0"/>
              <a:t>growth</a:t>
            </a:r>
            <a:endParaRPr lang="nl-BE" sz="2000" dirty="0" smtClean="0"/>
          </a:p>
          <a:p>
            <a:pPr>
              <a:lnSpc>
                <a:spcPct val="110000"/>
              </a:lnSpc>
            </a:pPr>
            <a:r>
              <a:rPr lang="nl-BE" sz="2400" dirty="0" err="1" smtClean="0"/>
              <a:t>Answer</a:t>
            </a:r>
            <a:r>
              <a:rPr lang="nl-BE" sz="2400" dirty="0" smtClean="0"/>
              <a:t> of city </a:t>
            </a:r>
            <a:r>
              <a:rPr lang="nl-BE" sz="2400" dirty="0" err="1" smtClean="0"/>
              <a:t>governments</a:t>
            </a:r>
            <a:r>
              <a:rPr lang="nl-BE" sz="2400" dirty="0" smtClean="0"/>
              <a:t>? </a:t>
            </a:r>
          </a:p>
          <a:p>
            <a:pPr lvl="1">
              <a:lnSpc>
                <a:spcPct val="110000"/>
              </a:lnSpc>
            </a:pPr>
            <a:r>
              <a:rPr lang="nl-BE" sz="2000" dirty="0" smtClean="0"/>
              <a:t>No shift to </a:t>
            </a:r>
            <a:r>
              <a:rPr lang="nl-BE" sz="2000" dirty="0" err="1" smtClean="0"/>
              <a:t>an</a:t>
            </a:r>
            <a:r>
              <a:rPr lang="nl-BE" sz="2000" dirty="0" smtClean="0"/>
              <a:t> </a:t>
            </a:r>
            <a:r>
              <a:rPr lang="nl-BE" sz="2000" dirty="0" err="1" smtClean="0"/>
              <a:t>alternative</a:t>
            </a:r>
            <a:r>
              <a:rPr lang="nl-BE" sz="2000" dirty="0" smtClean="0"/>
              <a:t> model of </a:t>
            </a:r>
            <a:r>
              <a:rPr lang="nl-BE" sz="2000" dirty="0" err="1" smtClean="0"/>
              <a:t>development</a:t>
            </a:r>
            <a:r>
              <a:rPr lang="nl-BE" sz="2000" dirty="0" smtClean="0"/>
              <a:t> </a:t>
            </a:r>
          </a:p>
          <a:p>
            <a:pPr lvl="1">
              <a:lnSpc>
                <a:spcPct val="110000"/>
              </a:lnSpc>
            </a:pPr>
            <a:r>
              <a:rPr lang="nl-BE" sz="2000" b="1" dirty="0" err="1" smtClean="0"/>
              <a:t>But</a:t>
            </a:r>
            <a:r>
              <a:rPr lang="nl-BE" sz="2000" b="1" dirty="0" smtClean="0"/>
              <a:t> place </a:t>
            </a:r>
            <a:r>
              <a:rPr lang="nl-BE" sz="2000" b="1" dirty="0" err="1" smtClean="0"/>
              <a:t>focused</a:t>
            </a:r>
            <a:r>
              <a:rPr lang="nl-BE" sz="2000" b="1" dirty="0" smtClean="0"/>
              <a:t> programs </a:t>
            </a:r>
            <a:r>
              <a:rPr lang="nl-BE" sz="2000" b="1" dirty="0" err="1" smtClean="0"/>
              <a:t>with</a:t>
            </a:r>
            <a:r>
              <a:rPr lang="nl-BE" sz="2000" b="1" dirty="0" smtClean="0"/>
              <a:t> </a:t>
            </a:r>
            <a:r>
              <a:rPr lang="nl-BE" sz="2000" b="1" dirty="0" err="1" smtClean="0"/>
              <a:t>little</a:t>
            </a:r>
            <a:r>
              <a:rPr lang="nl-BE" sz="2000" b="1" dirty="0" smtClean="0"/>
              <a:t> impact </a:t>
            </a:r>
            <a:r>
              <a:rPr lang="nl-BE" sz="2000" b="1" dirty="0" err="1" smtClean="0"/>
              <a:t>on</a:t>
            </a:r>
            <a:r>
              <a:rPr lang="nl-BE" sz="2000" b="1" dirty="0" smtClean="0"/>
              <a:t> </a:t>
            </a:r>
            <a:r>
              <a:rPr lang="nl-BE" sz="2000" b="1" dirty="0" err="1" smtClean="0"/>
              <a:t>social</a:t>
            </a:r>
            <a:r>
              <a:rPr lang="nl-BE" sz="2000" b="1" dirty="0" smtClean="0"/>
              <a:t> </a:t>
            </a:r>
            <a:r>
              <a:rPr lang="nl-BE" sz="2000" b="1" dirty="0" err="1" smtClean="0"/>
              <a:t>polarisation</a:t>
            </a:r>
            <a:endParaRPr lang="nl-BE" sz="2000" b="1" dirty="0" smtClean="0"/>
          </a:p>
        </p:txBody>
      </p:sp>
      <p:sp>
        <p:nvSpPr>
          <p:cNvPr id="4" name="Tijdelijke aanduiding voor dianummer 3"/>
          <p:cNvSpPr>
            <a:spLocks noGrp="1"/>
          </p:cNvSpPr>
          <p:nvPr>
            <p:ph type="sldNum" sz="quarter" idx="12"/>
          </p:nvPr>
        </p:nvSpPr>
        <p:spPr/>
        <p:txBody>
          <a:bodyPr/>
          <a:lstStyle/>
          <a:p>
            <a:fld id="{66EA3316-2585-47D6-9B28-BD962B5F1BFA}" type="slidenum">
              <a:rPr lang="nl-BE" smtClean="0"/>
              <a:pPr/>
              <a:t>44</a:t>
            </a:fld>
            <a:endParaRPr lang="nl-BE"/>
          </a:p>
        </p:txBody>
      </p:sp>
      <p:sp>
        <p:nvSpPr>
          <p:cNvPr id="8" name="Tekstvak 7"/>
          <p:cNvSpPr txBox="1"/>
          <p:nvPr/>
        </p:nvSpPr>
        <p:spPr>
          <a:xfrm>
            <a:off x="0" y="5122010"/>
            <a:ext cx="9144000" cy="1015663"/>
          </a:xfrm>
          <a:prstGeom prst="rect">
            <a:avLst/>
          </a:prstGeom>
          <a:solidFill>
            <a:schemeClr val="accent1"/>
          </a:solidFill>
        </p:spPr>
        <p:txBody>
          <a:bodyPr wrap="square" rtlCol="0">
            <a:spAutoFit/>
          </a:bodyPr>
          <a:lstStyle/>
          <a:p>
            <a:pPr marL="144000"/>
            <a:r>
              <a:rPr lang="en-US" sz="2000" i="1" dirty="0">
                <a:solidFill>
                  <a:schemeClr val="bg1"/>
                </a:solidFill>
              </a:rPr>
              <a:t>"As long as urban regimes are caught in a very competitive and socially </a:t>
            </a:r>
            <a:r>
              <a:rPr lang="en-US" sz="2000" i="1" dirty="0" smtClean="0">
                <a:solidFill>
                  <a:schemeClr val="bg1"/>
                </a:solidFill>
              </a:rPr>
              <a:t>exclusive </a:t>
            </a:r>
            <a:r>
              <a:rPr lang="en-US" sz="2000" i="1" dirty="0">
                <a:solidFill>
                  <a:schemeClr val="bg1"/>
                </a:solidFill>
              </a:rPr>
              <a:t>growth model, they can not be considered capable to make a difference</a:t>
            </a:r>
            <a:r>
              <a:rPr lang="en-US" sz="2000" i="1" dirty="0" smtClean="0">
                <a:solidFill>
                  <a:schemeClr val="bg1"/>
                </a:solidFill>
              </a:rPr>
              <a:t>.”</a:t>
            </a:r>
            <a:endParaRPr lang="nl-BE" sz="2000" dirty="0" smtClean="0">
              <a:solidFill>
                <a:schemeClr val="bg1"/>
              </a:solidFill>
            </a:endParaRPr>
          </a:p>
          <a:p>
            <a:pPr marL="144000"/>
            <a:r>
              <a:rPr lang="nl-BE" sz="2000" dirty="0" smtClean="0">
                <a:solidFill>
                  <a:schemeClr val="bg1"/>
                </a:solidFill>
              </a:rPr>
              <a:t>(Corijn, 2010, p. 12)</a:t>
            </a:r>
            <a:endParaRPr lang="nl-BE" dirty="0">
              <a:solidFill>
                <a:schemeClr val="bg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01752" y="260648"/>
            <a:ext cx="8534400" cy="726904"/>
          </a:xfrm>
        </p:spPr>
        <p:txBody>
          <a:bodyPr>
            <a:noAutofit/>
          </a:bodyPr>
          <a:lstStyle/>
          <a:p>
            <a:r>
              <a:rPr lang="nl-BE" sz="2800" dirty="0" err="1" smtClean="0"/>
              <a:t>Or</a:t>
            </a:r>
            <a:r>
              <a:rPr lang="nl-BE" sz="2800" dirty="0" smtClean="0"/>
              <a:t> a </a:t>
            </a:r>
            <a:r>
              <a:rPr lang="nl-BE" sz="2800" dirty="0" err="1" smtClean="0"/>
              <a:t>strategy</a:t>
            </a:r>
            <a:r>
              <a:rPr lang="nl-BE" sz="2800" dirty="0" smtClean="0"/>
              <a:t> of </a:t>
            </a:r>
            <a:r>
              <a:rPr lang="nl-BE" sz="2800" dirty="0" err="1" smtClean="0"/>
              <a:t>social</a:t>
            </a:r>
            <a:r>
              <a:rPr lang="nl-BE" sz="2800" dirty="0" smtClean="0"/>
              <a:t> city </a:t>
            </a:r>
            <a:r>
              <a:rPr lang="nl-BE" sz="2800" dirty="0" err="1" smtClean="0"/>
              <a:t>renewal</a:t>
            </a:r>
            <a:r>
              <a:rPr lang="nl-BE" sz="2800" dirty="0" smtClean="0"/>
              <a:t> ?</a:t>
            </a:r>
            <a:endParaRPr lang="nl-BE" sz="2400" i="1" dirty="0"/>
          </a:p>
        </p:txBody>
      </p:sp>
      <p:sp>
        <p:nvSpPr>
          <p:cNvPr id="5" name="Tijdelijke aanduiding voor dianummer 4"/>
          <p:cNvSpPr>
            <a:spLocks noGrp="1"/>
          </p:cNvSpPr>
          <p:nvPr>
            <p:ph type="sldNum" sz="quarter" idx="4294967295"/>
          </p:nvPr>
        </p:nvSpPr>
        <p:spPr>
          <a:xfrm>
            <a:off x="4361688" y="1026372"/>
            <a:ext cx="457200" cy="441325"/>
          </a:xfrm>
        </p:spPr>
        <p:txBody>
          <a:bodyPr/>
          <a:lstStyle/>
          <a:p>
            <a:fld id="{66EA3316-2585-47D6-9B28-BD962B5F1BFA}" type="slidenum">
              <a:rPr lang="nl-BE" smtClean="0"/>
              <a:pPr/>
              <a:t>45</a:t>
            </a:fld>
            <a:endParaRPr lang="nl-BE"/>
          </a:p>
        </p:txBody>
      </p:sp>
      <p:sp>
        <p:nvSpPr>
          <p:cNvPr id="3" name="Tijdelijke aanduiding voor inhoud 2"/>
          <p:cNvSpPr>
            <a:spLocks noGrp="1"/>
          </p:cNvSpPr>
          <p:nvPr>
            <p:ph sz="quarter" idx="1"/>
          </p:nvPr>
        </p:nvSpPr>
        <p:spPr>
          <a:xfrm>
            <a:off x="301752" y="1628800"/>
            <a:ext cx="5566392" cy="4680520"/>
          </a:xfrm>
        </p:spPr>
        <p:txBody>
          <a:bodyPr>
            <a:normAutofit fontScale="85000" lnSpcReduction="10000"/>
          </a:bodyPr>
          <a:lstStyle/>
          <a:p>
            <a:pPr>
              <a:lnSpc>
                <a:spcPct val="120000"/>
              </a:lnSpc>
            </a:pPr>
            <a:r>
              <a:rPr lang="nl-BE" sz="2800" dirty="0" smtClean="0"/>
              <a:t>19th </a:t>
            </a:r>
            <a:r>
              <a:rPr lang="nl-BE" sz="2800" dirty="0" err="1" smtClean="0"/>
              <a:t>century</a:t>
            </a:r>
            <a:r>
              <a:rPr lang="nl-BE" sz="2800" dirty="0" smtClean="0"/>
              <a:t> belt: </a:t>
            </a:r>
            <a:r>
              <a:rPr lang="nl-BE" sz="2800" dirty="0" err="1" smtClean="0"/>
              <a:t>neighbourhoods</a:t>
            </a:r>
            <a:r>
              <a:rPr lang="nl-BE" sz="2800" dirty="0" smtClean="0"/>
              <a:t> of </a:t>
            </a:r>
            <a:r>
              <a:rPr lang="nl-BE" sz="2800" dirty="0" err="1" smtClean="0"/>
              <a:t>arrival</a:t>
            </a:r>
            <a:r>
              <a:rPr lang="nl-BE" sz="2800" dirty="0" smtClean="0"/>
              <a:t> </a:t>
            </a:r>
            <a:r>
              <a:rPr lang="nl-BE" sz="2800" dirty="0" err="1" smtClean="0"/>
              <a:t>for</a:t>
            </a:r>
            <a:r>
              <a:rPr lang="nl-BE" sz="2800" dirty="0" smtClean="0"/>
              <a:t> </a:t>
            </a:r>
            <a:r>
              <a:rPr lang="nl-BE" sz="2800" dirty="0" err="1" smtClean="0"/>
              <a:t>people</a:t>
            </a:r>
            <a:r>
              <a:rPr lang="nl-BE" sz="2800" dirty="0" smtClean="0"/>
              <a:t> living in </a:t>
            </a:r>
            <a:r>
              <a:rPr lang="nl-BE" sz="2800" dirty="0" err="1" smtClean="0"/>
              <a:t>poverty</a:t>
            </a:r>
            <a:r>
              <a:rPr lang="nl-BE" sz="2800" dirty="0" smtClean="0"/>
              <a:t> </a:t>
            </a:r>
          </a:p>
          <a:p>
            <a:pPr>
              <a:lnSpc>
                <a:spcPct val="120000"/>
              </a:lnSpc>
            </a:pPr>
            <a:r>
              <a:rPr lang="nl-BE" sz="2800" dirty="0" err="1" smtClean="0"/>
              <a:t>Recognition</a:t>
            </a:r>
            <a:r>
              <a:rPr lang="nl-BE" sz="2800" dirty="0" smtClean="0"/>
              <a:t> </a:t>
            </a:r>
            <a:r>
              <a:rPr lang="nl-BE" sz="2800" dirty="0" err="1" smtClean="0"/>
              <a:t>by</a:t>
            </a:r>
            <a:r>
              <a:rPr lang="nl-BE" sz="2800" dirty="0" smtClean="0"/>
              <a:t> </a:t>
            </a:r>
            <a:r>
              <a:rPr lang="nl-BE" sz="2800" dirty="0" err="1" smtClean="0"/>
              <a:t>government</a:t>
            </a:r>
            <a:r>
              <a:rPr lang="nl-BE" sz="2800" dirty="0" smtClean="0"/>
              <a:t> &gt; </a:t>
            </a:r>
            <a:r>
              <a:rPr lang="nl-BE" sz="2800" dirty="0" err="1" smtClean="0"/>
              <a:t>policy</a:t>
            </a:r>
            <a:r>
              <a:rPr lang="nl-BE" sz="2800" dirty="0" smtClean="0"/>
              <a:t> of </a:t>
            </a:r>
            <a:r>
              <a:rPr lang="nl-BE" sz="2800" dirty="0" err="1" smtClean="0"/>
              <a:t>individual</a:t>
            </a:r>
            <a:r>
              <a:rPr lang="nl-BE" sz="2800" dirty="0" smtClean="0"/>
              <a:t> </a:t>
            </a:r>
            <a:r>
              <a:rPr lang="nl-BE" sz="2800" dirty="0" err="1" smtClean="0"/>
              <a:t>social</a:t>
            </a:r>
            <a:r>
              <a:rPr lang="nl-BE" sz="2800" dirty="0" smtClean="0"/>
              <a:t> </a:t>
            </a:r>
            <a:r>
              <a:rPr lang="nl-BE" sz="2800" dirty="0" err="1" smtClean="0"/>
              <a:t>mobility</a:t>
            </a:r>
            <a:r>
              <a:rPr lang="nl-BE" sz="2800" dirty="0" smtClean="0"/>
              <a:t> &amp; </a:t>
            </a:r>
            <a:r>
              <a:rPr lang="nl-BE" sz="2800" dirty="0" err="1" smtClean="0"/>
              <a:t>collective</a:t>
            </a:r>
            <a:r>
              <a:rPr lang="nl-BE" sz="2800" dirty="0" smtClean="0"/>
              <a:t> </a:t>
            </a:r>
            <a:r>
              <a:rPr lang="nl-BE" sz="2800" dirty="0" err="1" smtClean="0"/>
              <a:t>emancipation</a:t>
            </a:r>
            <a:endParaRPr lang="nl-BE" sz="2800" dirty="0" smtClean="0"/>
          </a:p>
          <a:p>
            <a:pPr lvl="1">
              <a:lnSpc>
                <a:spcPct val="120000"/>
              </a:lnSpc>
            </a:pPr>
            <a:r>
              <a:rPr lang="nl-BE" sz="2600" dirty="0" err="1" smtClean="0"/>
              <a:t>Education</a:t>
            </a:r>
            <a:endParaRPr lang="nl-BE" sz="2600" dirty="0" smtClean="0"/>
          </a:p>
          <a:p>
            <a:pPr lvl="1">
              <a:lnSpc>
                <a:spcPct val="120000"/>
              </a:lnSpc>
            </a:pPr>
            <a:r>
              <a:rPr lang="nl-BE" sz="2600" dirty="0" err="1" smtClean="0"/>
              <a:t>Housing</a:t>
            </a:r>
            <a:r>
              <a:rPr lang="nl-BE" sz="2600" dirty="0" smtClean="0"/>
              <a:t> (</a:t>
            </a:r>
            <a:r>
              <a:rPr lang="nl-BE" sz="2600" dirty="0" err="1" smtClean="0"/>
              <a:t>social</a:t>
            </a:r>
            <a:r>
              <a:rPr lang="nl-BE" sz="2600" dirty="0" smtClean="0"/>
              <a:t> </a:t>
            </a:r>
            <a:r>
              <a:rPr lang="nl-BE" sz="2600" dirty="0" err="1" smtClean="0"/>
              <a:t>housing</a:t>
            </a:r>
            <a:r>
              <a:rPr lang="nl-BE" sz="2600" dirty="0" smtClean="0"/>
              <a:t>) </a:t>
            </a:r>
          </a:p>
          <a:p>
            <a:pPr lvl="1">
              <a:lnSpc>
                <a:spcPct val="120000"/>
              </a:lnSpc>
            </a:pPr>
            <a:r>
              <a:rPr lang="nl-BE" sz="2600" dirty="0" err="1" smtClean="0"/>
              <a:t>Work</a:t>
            </a:r>
            <a:endParaRPr lang="nl-BE" sz="2600" dirty="0" smtClean="0"/>
          </a:p>
          <a:p>
            <a:pPr lvl="1">
              <a:lnSpc>
                <a:spcPct val="120000"/>
              </a:lnSpc>
            </a:pPr>
            <a:r>
              <a:rPr lang="nl-BE" sz="2600" dirty="0" smtClean="0"/>
              <a:t>Support </a:t>
            </a:r>
            <a:r>
              <a:rPr lang="nl-BE" sz="2600" dirty="0" err="1" smtClean="0"/>
              <a:t>networks</a:t>
            </a:r>
            <a:endParaRPr lang="nl-BE" sz="2600" dirty="0" smtClean="0"/>
          </a:p>
          <a:p>
            <a:pPr lvl="1">
              <a:lnSpc>
                <a:spcPct val="120000"/>
              </a:lnSpc>
              <a:buNone/>
            </a:pPr>
            <a:r>
              <a:rPr lang="nl-BE" sz="2300" dirty="0" smtClean="0"/>
              <a:t>	</a:t>
            </a:r>
            <a:endParaRPr lang="nl-BE" sz="2300" dirty="0"/>
          </a:p>
        </p:txBody>
      </p:sp>
      <p:sp>
        <p:nvSpPr>
          <p:cNvPr id="7" name="Rechthoek 6"/>
          <p:cNvSpPr/>
          <p:nvPr/>
        </p:nvSpPr>
        <p:spPr>
          <a:xfrm>
            <a:off x="6084168" y="2245511"/>
            <a:ext cx="2915816" cy="3447098"/>
          </a:xfrm>
          <a:prstGeom prst="rect">
            <a:avLst/>
          </a:prstGeom>
          <a:solidFill>
            <a:schemeClr val="accent1"/>
          </a:solidFill>
        </p:spPr>
        <p:txBody>
          <a:bodyPr wrap="square">
            <a:spAutoFit/>
          </a:bodyPr>
          <a:lstStyle/>
          <a:p>
            <a:pPr marL="144000"/>
            <a:r>
              <a:rPr lang="en-US" sz="2000" i="1" dirty="0" smtClean="0">
                <a:solidFill>
                  <a:schemeClr val="bg1"/>
                </a:solidFill>
              </a:rPr>
              <a:t>“….Crucial </a:t>
            </a:r>
            <a:r>
              <a:rPr lang="en-US" sz="2000" i="1" dirty="0">
                <a:solidFill>
                  <a:schemeClr val="bg1"/>
                </a:solidFill>
              </a:rPr>
              <a:t>in this is adding more steps </a:t>
            </a:r>
            <a:r>
              <a:rPr lang="en-US" sz="2000" i="1" dirty="0" smtClean="0">
                <a:solidFill>
                  <a:schemeClr val="bg1"/>
                </a:solidFill>
              </a:rPr>
              <a:t>at the bottom of the social </a:t>
            </a:r>
            <a:r>
              <a:rPr lang="en-US" sz="2000" i="1" dirty="0">
                <a:solidFill>
                  <a:schemeClr val="bg1"/>
                </a:solidFill>
              </a:rPr>
              <a:t>ladder, so that individuals and groups can </a:t>
            </a:r>
            <a:r>
              <a:rPr lang="en-US" sz="2000" i="1" dirty="0" smtClean="0">
                <a:solidFill>
                  <a:schemeClr val="bg1"/>
                </a:solidFill>
              </a:rPr>
              <a:t>climb the social ladder, step by step…” </a:t>
            </a:r>
          </a:p>
          <a:p>
            <a:pPr marL="144000"/>
            <a:endParaRPr lang="en-US" sz="2000" dirty="0" smtClean="0">
              <a:solidFill>
                <a:schemeClr val="bg1"/>
              </a:solidFill>
            </a:endParaRPr>
          </a:p>
          <a:p>
            <a:pPr marL="144000"/>
            <a:r>
              <a:rPr lang="nl-NL" sz="2000" dirty="0" smtClean="0">
                <a:solidFill>
                  <a:schemeClr val="bg1"/>
                </a:solidFill>
              </a:rPr>
              <a:t>Stijn </a:t>
            </a:r>
            <a:r>
              <a:rPr lang="nl-NL" sz="2000" dirty="0" err="1">
                <a:solidFill>
                  <a:schemeClr val="bg1"/>
                </a:solidFill>
              </a:rPr>
              <a:t>Oosterlynck</a:t>
            </a:r>
            <a:r>
              <a:rPr lang="en-US" dirty="0"/>
              <a:t/>
            </a:r>
            <a:br>
              <a:rPr lang="en-US" dirty="0"/>
            </a:br>
            <a:endParaRPr lang="nl-BE" dirty="0"/>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60648"/>
            <a:ext cx="8229600" cy="648072"/>
          </a:xfrm>
        </p:spPr>
        <p:txBody>
          <a:bodyPr>
            <a:noAutofit/>
          </a:bodyPr>
          <a:lstStyle/>
          <a:p>
            <a:r>
              <a:rPr lang="nl-BE" sz="2800" dirty="0" smtClean="0"/>
              <a:t>City </a:t>
            </a:r>
            <a:r>
              <a:rPr lang="nl-BE" sz="2800" dirty="0" err="1" smtClean="0"/>
              <a:t>renewal</a:t>
            </a:r>
            <a:r>
              <a:rPr lang="nl-BE" sz="2800" dirty="0" smtClean="0"/>
              <a:t> and </a:t>
            </a:r>
            <a:r>
              <a:rPr lang="nl-BE" sz="2800" dirty="0" err="1" smtClean="0"/>
              <a:t>social</a:t>
            </a:r>
            <a:r>
              <a:rPr lang="nl-BE" sz="2800" dirty="0" smtClean="0"/>
              <a:t> </a:t>
            </a:r>
            <a:r>
              <a:rPr lang="nl-BE" sz="2800" dirty="0" err="1" smtClean="0"/>
              <a:t>justice</a:t>
            </a:r>
            <a:r>
              <a:rPr lang="nl-BE" sz="2800" dirty="0" smtClean="0"/>
              <a:t>…</a:t>
            </a:r>
            <a:endParaRPr lang="nl-BE" sz="2800" dirty="0"/>
          </a:p>
        </p:txBody>
      </p:sp>
      <p:sp>
        <p:nvSpPr>
          <p:cNvPr id="4" name="Tijdelijke aanduiding voor datum 3"/>
          <p:cNvSpPr>
            <a:spLocks noGrp="1"/>
          </p:cNvSpPr>
          <p:nvPr>
            <p:ph type="dt" sz="half" idx="4294967295"/>
          </p:nvPr>
        </p:nvSpPr>
        <p:spPr>
          <a:xfrm>
            <a:off x="6586536" y="612648"/>
            <a:ext cx="957264" cy="457200"/>
          </a:xfrm>
        </p:spPr>
        <p:txBody>
          <a:bodyPr/>
          <a:lstStyle/>
          <a:p>
            <a:r>
              <a:rPr lang="nl-BE" smtClean="0"/>
              <a:t>29/11/2013</a:t>
            </a:r>
            <a:endParaRPr lang="nl-BE"/>
          </a:p>
        </p:txBody>
      </p:sp>
      <p:sp>
        <p:nvSpPr>
          <p:cNvPr id="5" name="Tijdelijke aanduiding voor dianummer 4"/>
          <p:cNvSpPr>
            <a:spLocks noGrp="1"/>
          </p:cNvSpPr>
          <p:nvPr>
            <p:ph type="sldNum" sz="quarter" idx="4294967295"/>
          </p:nvPr>
        </p:nvSpPr>
        <p:spPr>
          <a:xfrm>
            <a:off x="4361688" y="1026372"/>
            <a:ext cx="457200" cy="441325"/>
          </a:xfrm>
        </p:spPr>
        <p:txBody>
          <a:bodyPr/>
          <a:lstStyle/>
          <a:p>
            <a:fld id="{66EA3316-2585-47D6-9B28-BD962B5F1BFA}" type="slidenum">
              <a:rPr lang="nl-BE" smtClean="0"/>
              <a:pPr/>
              <a:t>46</a:t>
            </a:fld>
            <a:endParaRPr lang="nl-BE"/>
          </a:p>
        </p:txBody>
      </p:sp>
      <p:sp>
        <p:nvSpPr>
          <p:cNvPr id="3" name="Tijdelijke aanduiding voor inhoud 2"/>
          <p:cNvSpPr>
            <a:spLocks noGrp="1"/>
          </p:cNvSpPr>
          <p:nvPr>
            <p:ph sz="quarter" idx="1"/>
          </p:nvPr>
        </p:nvSpPr>
        <p:spPr>
          <a:xfrm>
            <a:off x="457200" y="2420888"/>
            <a:ext cx="8229600" cy="2520280"/>
          </a:xfrm>
          <a:solidFill>
            <a:schemeClr val="accent1"/>
          </a:solidFill>
          <a:ln w="28575">
            <a:solidFill>
              <a:schemeClr val="accent1"/>
            </a:solidFill>
          </a:ln>
        </p:spPr>
        <p:txBody>
          <a:bodyPr>
            <a:normAutofit/>
          </a:bodyPr>
          <a:lstStyle/>
          <a:p>
            <a:pPr lvl="1">
              <a:lnSpc>
                <a:spcPct val="110000"/>
              </a:lnSpc>
              <a:buNone/>
            </a:pPr>
            <a:r>
              <a:rPr lang="en-US" dirty="0" smtClean="0">
                <a:solidFill>
                  <a:schemeClr val="bg1"/>
                </a:solidFill>
              </a:rPr>
              <a:t>“	</a:t>
            </a:r>
            <a:r>
              <a:rPr lang="en-US" i="1" dirty="0" smtClean="0">
                <a:solidFill>
                  <a:schemeClr val="bg1"/>
                </a:solidFill>
              </a:rPr>
              <a:t>The deadlock of attracting the new middle class to the 19th century districts – with </a:t>
            </a:r>
            <a:r>
              <a:rPr lang="en-US" i="1" dirty="0" err="1" smtClean="0">
                <a:solidFill>
                  <a:schemeClr val="bg1"/>
                </a:solidFill>
              </a:rPr>
              <a:t>polarisation</a:t>
            </a:r>
            <a:r>
              <a:rPr lang="en-US" i="1" dirty="0" smtClean="0">
                <a:solidFill>
                  <a:schemeClr val="bg1"/>
                </a:solidFill>
              </a:rPr>
              <a:t> and gentrification as a result – can be replaced by a policy of social mobility targeted at the vulnerable population living in these </a:t>
            </a:r>
            <a:r>
              <a:rPr lang="en-US" i="1" dirty="0" err="1" smtClean="0">
                <a:solidFill>
                  <a:schemeClr val="bg1"/>
                </a:solidFill>
              </a:rPr>
              <a:t>neighbourhoods</a:t>
            </a:r>
            <a:r>
              <a:rPr lang="en-US" i="1" dirty="0" smtClean="0">
                <a:solidFill>
                  <a:schemeClr val="bg1"/>
                </a:solidFill>
              </a:rPr>
              <a:t>. 	”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barn(inVertical)">
                                      <p:cBhvr>
                                        <p:cTn id="7" dur="500"/>
                                        <p:tgtEl>
                                          <p:spTgt spid="3">
                                            <p:bg/>
                                          </p:spTgt>
                                        </p:tgtEl>
                                      </p:cBhvr>
                                    </p:animEffect>
                                  </p:childTnLst>
                                </p:cTn>
                              </p:par>
                              <p:par>
                                <p:cTn id="8" presetID="16" presetClass="entr" presetSubtype="21"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barn(inVertical)">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755576" y="285728"/>
            <a:ext cx="7745514" cy="785818"/>
          </a:xfrm>
        </p:spPr>
        <p:txBody>
          <a:bodyPr>
            <a:normAutofit/>
          </a:bodyPr>
          <a:lstStyle/>
          <a:p>
            <a:r>
              <a:rPr lang="nl-BE" sz="3200" dirty="0" smtClean="0"/>
              <a:t>… and </a:t>
            </a:r>
            <a:r>
              <a:rPr lang="nl-BE" sz="3200" dirty="0" err="1" smtClean="0"/>
              <a:t>realism</a:t>
            </a:r>
            <a:r>
              <a:rPr lang="nl-BE" sz="3200" dirty="0" smtClean="0"/>
              <a:t>!!</a:t>
            </a:r>
            <a:endParaRPr lang="nl-BE" sz="3200" dirty="0"/>
          </a:p>
        </p:txBody>
      </p:sp>
      <p:sp>
        <p:nvSpPr>
          <p:cNvPr id="6" name="Tijdelijke aanduiding voor inhoud 5"/>
          <p:cNvSpPr>
            <a:spLocks noGrp="1"/>
          </p:cNvSpPr>
          <p:nvPr>
            <p:ph idx="1"/>
          </p:nvPr>
        </p:nvSpPr>
        <p:spPr>
          <a:xfrm>
            <a:off x="323528" y="1988840"/>
            <a:ext cx="8463314" cy="4104456"/>
          </a:xfrm>
        </p:spPr>
        <p:txBody>
          <a:bodyPr>
            <a:normAutofit/>
          </a:bodyPr>
          <a:lstStyle/>
          <a:p>
            <a:pPr>
              <a:lnSpc>
                <a:spcPct val="110000"/>
              </a:lnSpc>
            </a:pPr>
            <a:r>
              <a:rPr lang="nl-BE" sz="2600" dirty="0" err="1" smtClean="0"/>
              <a:t>Suburban</a:t>
            </a:r>
            <a:r>
              <a:rPr lang="nl-BE" sz="2600" dirty="0" smtClean="0"/>
              <a:t> </a:t>
            </a:r>
            <a:r>
              <a:rPr lang="nl-BE" sz="2600" dirty="0" err="1" smtClean="0"/>
              <a:t>middle</a:t>
            </a:r>
            <a:r>
              <a:rPr lang="nl-BE" sz="2600" dirty="0" smtClean="0"/>
              <a:t> classes </a:t>
            </a:r>
            <a:r>
              <a:rPr lang="nl-BE" sz="2600" dirty="0" err="1" smtClean="0"/>
              <a:t>prefer</a:t>
            </a:r>
            <a:r>
              <a:rPr lang="nl-BE" sz="2600" dirty="0" smtClean="0"/>
              <a:t> to </a:t>
            </a:r>
            <a:r>
              <a:rPr lang="nl-BE" sz="2600" dirty="0" err="1" smtClean="0"/>
              <a:t>stay</a:t>
            </a:r>
            <a:r>
              <a:rPr lang="nl-BE" sz="2600" dirty="0" smtClean="0"/>
              <a:t> in </a:t>
            </a:r>
            <a:r>
              <a:rPr lang="nl-BE" sz="2600" i="1" dirty="0" err="1" smtClean="0"/>
              <a:t>suburbia</a:t>
            </a:r>
            <a:endParaRPr lang="nl-BE" sz="2600" i="1" dirty="0" smtClean="0"/>
          </a:p>
          <a:p>
            <a:pPr lvl="1">
              <a:lnSpc>
                <a:spcPct val="110000"/>
              </a:lnSpc>
            </a:pPr>
            <a:r>
              <a:rPr lang="nl-BE" sz="2300" dirty="0" err="1" smtClean="0"/>
              <a:t>Children</a:t>
            </a:r>
            <a:r>
              <a:rPr lang="nl-BE" sz="2300" dirty="0" smtClean="0"/>
              <a:t> </a:t>
            </a:r>
            <a:r>
              <a:rPr lang="nl-BE" sz="2300" dirty="0" err="1" smtClean="0"/>
              <a:t>grow</a:t>
            </a:r>
            <a:r>
              <a:rPr lang="nl-BE" sz="2300" dirty="0" smtClean="0"/>
              <a:t> up in </a:t>
            </a:r>
            <a:r>
              <a:rPr lang="nl-BE" sz="2300" dirty="0" err="1" smtClean="0"/>
              <a:t>physical</a:t>
            </a:r>
            <a:r>
              <a:rPr lang="nl-BE" sz="2300" dirty="0" smtClean="0"/>
              <a:t> and </a:t>
            </a:r>
            <a:r>
              <a:rPr lang="nl-BE" sz="2300" dirty="0" err="1" smtClean="0"/>
              <a:t>social</a:t>
            </a:r>
            <a:r>
              <a:rPr lang="nl-BE" sz="2300" dirty="0" smtClean="0"/>
              <a:t> ‘safe’ environment</a:t>
            </a:r>
          </a:p>
          <a:p>
            <a:pPr lvl="1">
              <a:lnSpc>
                <a:spcPct val="110000"/>
              </a:lnSpc>
            </a:pPr>
            <a:r>
              <a:rPr lang="nl-BE" sz="2300" dirty="0" err="1" smtClean="0"/>
              <a:t>Migrants</a:t>
            </a:r>
            <a:r>
              <a:rPr lang="nl-BE" sz="2300" dirty="0" smtClean="0"/>
              <a:t> are </a:t>
            </a:r>
            <a:r>
              <a:rPr lang="nl-BE" sz="2300" dirty="0" err="1" smtClean="0"/>
              <a:t>associated</a:t>
            </a:r>
            <a:r>
              <a:rPr lang="nl-BE" sz="2300" dirty="0" smtClean="0"/>
              <a:t> </a:t>
            </a:r>
            <a:r>
              <a:rPr lang="nl-BE" sz="2300" dirty="0" err="1" smtClean="0"/>
              <a:t>with</a:t>
            </a:r>
            <a:r>
              <a:rPr lang="nl-BE" sz="2300" dirty="0" smtClean="0"/>
              <a:t> low status and </a:t>
            </a:r>
            <a:r>
              <a:rPr lang="nl-BE" sz="2300" dirty="0" err="1" smtClean="0"/>
              <a:t>unsafety</a:t>
            </a:r>
            <a:endParaRPr lang="nl-BE" sz="2300" dirty="0" smtClean="0"/>
          </a:p>
          <a:p>
            <a:pPr lvl="1">
              <a:lnSpc>
                <a:spcPct val="110000"/>
              </a:lnSpc>
            </a:pPr>
            <a:r>
              <a:rPr lang="nl-BE" sz="2300" i="1" dirty="0" err="1" smtClean="0"/>
              <a:t>Suburbia</a:t>
            </a:r>
            <a:r>
              <a:rPr lang="nl-BE" sz="2300" dirty="0" smtClean="0"/>
              <a:t> as the ‘</a:t>
            </a:r>
            <a:r>
              <a:rPr lang="nl-BE" sz="2300" dirty="0" err="1" smtClean="0"/>
              <a:t>purified</a:t>
            </a:r>
            <a:r>
              <a:rPr lang="nl-BE" sz="2300" dirty="0" smtClean="0"/>
              <a:t> </a:t>
            </a:r>
            <a:r>
              <a:rPr lang="nl-BE" sz="2300" dirty="0" err="1" smtClean="0"/>
              <a:t>version</a:t>
            </a:r>
            <a:r>
              <a:rPr lang="nl-BE" sz="2300" dirty="0" smtClean="0"/>
              <a:t>’ of the </a:t>
            </a:r>
            <a:r>
              <a:rPr lang="nl-BE" sz="2300" dirty="0" err="1" smtClean="0"/>
              <a:t>city</a:t>
            </a:r>
            <a:r>
              <a:rPr lang="nl-BE" sz="2300" dirty="0" smtClean="0"/>
              <a:t> </a:t>
            </a:r>
          </a:p>
          <a:p>
            <a:pPr marL="274320" lvl="1" indent="0">
              <a:lnSpc>
                <a:spcPct val="110000"/>
              </a:lnSpc>
              <a:buNone/>
            </a:pPr>
            <a:r>
              <a:rPr lang="nl-BE" sz="2400" i="1" dirty="0" smtClean="0"/>
              <a:t>(</a:t>
            </a:r>
            <a:r>
              <a:rPr lang="nl-BE" sz="2400" i="1" dirty="0"/>
              <a:t>Meeus, De Decker &amp; Claessens, 2012)  </a:t>
            </a:r>
          </a:p>
          <a:p>
            <a:pPr lvl="1">
              <a:lnSpc>
                <a:spcPct val="110000"/>
              </a:lnSpc>
            </a:pPr>
            <a:endParaRPr lang="nl-BE" sz="2300" dirty="0" smtClean="0"/>
          </a:p>
          <a:p>
            <a:pPr>
              <a:lnSpc>
                <a:spcPct val="110000"/>
              </a:lnSpc>
            </a:pPr>
            <a:r>
              <a:rPr lang="nl-BE" sz="2600" dirty="0" err="1" smtClean="0"/>
              <a:t>Attracting</a:t>
            </a:r>
            <a:r>
              <a:rPr lang="nl-BE" sz="2600" dirty="0" smtClean="0"/>
              <a:t> these </a:t>
            </a:r>
            <a:r>
              <a:rPr lang="nl-BE" sz="2600" dirty="0" err="1" smtClean="0"/>
              <a:t>middle</a:t>
            </a:r>
            <a:r>
              <a:rPr lang="nl-BE" sz="2600" dirty="0" smtClean="0"/>
              <a:t> classes = </a:t>
            </a:r>
            <a:r>
              <a:rPr lang="nl-BE" sz="2600" dirty="0" err="1" smtClean="0"/>
              <a:t>deadlock</a:t>
            </a:r>
            <a:endParaRPr lang="nl-BE" sz="2100" i="1" dirty="0" smtClean="0"/>
          </a:p>
          <a:p>
            <a:pPr>
              <a:lnSpc>
                <a:spcPct val="110000"/>
              </a:lnSpc>
              <a:buNone/>
            </a:pPr>
            <a:r>
              <a:rPr lang="nl-BE" sz="2100" i="1" dirty="0" smtClean="0"/>
              <a:t>	</a:t>
            </a:r>
            <a:endParaRPr lang="nl-BE" sz="2400" dirty="0" smtClean="0"/>
          </a:p>
          <a:p>
            <a:endParaRPr lang="nl-BE" dirty="0"/>
          </a:p>
        </p:txBody>
      </p:sp>
      <p:sp>
        <p:nvSpPr>
          <p:cNvPr id="3" name="Tijdelijke aanduiding voor datum 2"/>
          <p:cNvSpPr>
            <a:spLocks noGrp="1"/>
          </p:cNvSpPr>
          <p:nvPr>
            <p:ph type="dt" sz="half" idx="10"/>
          </p:nvPr>
        </p:nvSpPr>
        <p:spPr/>
        <p:txBody>
          <a:bodyPr/>
          <a:lstStyle/>
          <a:p>
            <a:fld id="{CDFEA2A0-400D-491D-8EE2-AFD75710C2E2}" type="datetime1">
              <a:rPr lang="nl-BE" smtClean="0"/>
              <a:pPr/>
              <a:t>7/03/2016</a:t>
            </a:fld>
            <a:endParaRPr lang="en-US"/>
          </a:p>
        </p:txBody>
      </p:sp>
      <p:sp>
        <p:nvSpPr>
          <p:cNvPr id="4" name="Tijdelijke aanduiding voor dianummer 3"/>
          <p:cNvSpPr>
            <a:spLocks noGrp="1"/>
          </p:cNvSpPr>
          <p:nvPr>
            <p:ph type="sldNum" sz="quarter" idx="12"/>
          </p:nvPr>
        </p:nvSpPr>
        <p:spPr/>
        <p:txBody>
          <a:bodyPr/>
          <a:lstStyle/>
          <a:p>
            <a:fld id="{66EA3316-2585-47D6-9B28-BD962B5F1BFA}" type="slidenum">
              <a:rPr lang="nl-BE" smtClean="0"/>
              <a:pPr/>
              <a:t>47</a:t>
            </a:fld>
            <a:endParaRPr lang="nl-BE"/>
          </a:p>
        </p:txBody>
      </p:sp>
    </p:spTree>
    <p:extLst>
      <p:ext uri="{BB962C8B-B14F-4D97-AF65-F5344CB8AC3E}">
        <p14:creationId xmlns:p14="http://schemas.microsoft.com/office/powerpoint/2010/main" val="3259475441"/>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500034" y="285728"/>
            <a:ext cx="8143932" cy="864096"/>
          </a:xfrm>
        </p:spPr>
        <p:txBody>
          <a:bodyPr>
            <a:noAutofit/>
          </a:bodyPr>
          <a:lstStyle/>
          <a:p>
            <a:r>
              <a:rPr lang="nl-BE" sz="2800" dirty="0" smtClean="0"/>
              <a:t>A fair </a:t>
            </a:r>
            <a:r>
              <a:rPr lang="nl-BE" sz="2800" dirty="0" err="1" smtClean="0"/>
              <a:t>policy</a:t>
            </a:r>
            <a:r>
              <a:rPr lang="nl-BE" sz="2800" dirty="0" smtClean="0"/>
              <a:t> of city </a:t>
            </a:r>
            <a:r>
              <a:rPr lang="nl-BE" sz="2800" dirty="0" err="1" smtClean="0"/>
              <a:t>renewal</a:t>
            </a:r>
            <a:r>
              <a:rPr lang="nl-BE" sz="2800" dirty="0" smtClean="0"/>
              <a:t> IN the city </a:t>
            </a:r>
            <a:br>
              <a:rPr lang="nl-BE" sz="2800" dirty="0" smtClean="0"/>
            </a:br>
            <a:r>
              <a:rPr lang="nl-BE" sz="2800" dirty="0" err="1" smtClean="0"/>
              <a:t>requires</a:t>
            </a:r>
            <a:r>
              <a:rPr lang="nl-BE" sz="2800" dirty="0" smtClean="0"/>
              <a:t> a fair </a:t>
            </a:r>
            <a:r>
              <a:rPr lang="nl-BE" sz="2800" dirty="0" err="1" smtClean="0"/>
              <a:t>policy</a:t>
            </a:r>
            <a:r>
              <a:rPr lang="nl-BE" sz="2800" dirty="0" smtClean="0"/>
              <a:t> TOWARDS the city</a:t>
            </a:r>
            <a:endParaRPr lang="nl-BE" sz="2800" dirty="0"/>
          </a:p>
        </p:txBody>
      </p:sp>
      <p:sp>
        <p:nvSpPr>
          <p:cNvPr id="6" name="Tijdelijke aanduiding voor inhoud 5"/>
          <p:cNvSpPr>
            <a:spLocks noGrp="1"/>
          </p:cNvSpPr>
          <p:nvPr>
            <p:ph idx="1"/>
          </p:nvPr>
        </p:nvSpPr>
        <p:spPr>
          <a:xfrm>
            <a:off x="395536" y="1513187"/>
            <a:ext cx="5544616" cy="4572000"/>
          </a:xfrm>
        </p:spPr>
        <p:txBody>
          <a:bodyPr>
            <a:normAutofit/>
          </a:bodyPr>
          <a:lstStyle/>
          <a:p>
            <a:r>
              <a:rPr lang="nl-BE" sz="2400" dirty="0" err="1" smtClean="0"/>
              <a:t>Implicit</a:t>
            </a:r>
            <a:r>
              <a:rPr lang="nl-BE" sz="2400" dirty="0" smtClean="0"/>
              <a:t> (anti)</a:t>
            </a:r>
            <a:r>
              <a:rPr lang="nl-BE" sz="2400" dirty="0" err="1" smtClean="0"/>
              <a:t>city</a:t>
            </a:r>
            <a:r>
              <a:rPr lang="nl-BE" sz="2400" dirty="0" smtClean="0"/>
              <a:t> </a:t>
            </a:r>
            <a:r>
              <a:rPr lang="nl-BE" sz="2400" dirty="0" err="1" smtClean="0"/>
              <a:t>policies</a:t>
            </a:r>
            <a:r>
              <a:rPr lang="nl-BE" sz="2400" dirty="0" smtClean="0"/>
              <a:t> ...</a:t>
            </a:r>
          </a:p>
          <a:p>
            <a:r>
              <a:rPr lang="nl-BE" sz="2400" dirty="0" smtClean="0"/>
              <a:t>On different </a:t>
            </a:r>
            <a:r>
              <a:rPr lang="nl-BE" sz="2400" dirty="0" err="1" smtClean="0"/>
              <a:t>scales</a:t>
            </a:r>
            <a:r>
              <a:rPr lang="nl-BE" sz="2400" dirty="0" smtClean="0"/>
              <a:t> </a:t>
            </a:r>
          </a:p>
          <a:p>
            <a:pPr marL="0" indent="0">
              <a:buNone/>
            </a:pPr>
            <a:r>
              <a:rPr lang="nl-BE" sz="2400" dirty="0" smtClean="0"/>
              <a:t>     </a:t>
            </a:r>
            <a:r>
              <a:rPr lang="nl-BE" sz="2000" dirty="0" smtClean="0"/>
              <a:t>(</a:t>
            </a:r>
            <a:r>
              <a:rPr lang="nl-BE" sz="2000" dirty="0" err="1" smtClean="0"/>
              <a:t>Flemish</a:t>
            </a:r>
            <a:r>
              <a:rPr lang="nl-BE" sz="2000" dirty="0" smtClean="0"/>
              <a:t>, </a:t>
            </a:r>
            <a:r>
              <a:rPr lang="nl-BE" sz="2000" dirty="0" err="1" smtClean="0"/>
              <a:t>Belgian</a:t>
            </a:r>
            <a:r>
              <a:rPr lang="nl-BE" sz="2000" dirty="0" smtClean="0"/>
              <a:t>, European</a:t>
            </a:r>
            <a:r>
              <a:rPr lang="nl-BE" sz="1800" dirty="0" smtClean="0"/>
              <a:t>)</a:t>
            </a:r>
            <a:endParaRPr lang="nl-BE" sz="2400" dirty="0" smtClean="0"/>
          </a:p>
          <a:p>
            <a:pPr lvl="1"/>
            <a:r>
              <a:rPr lang="nl-BE" dirty="0" err="1" smtClean="0"/>
              <a:t>Fiscal</a:t>
            </a:r>
            <a:r>
              <a:rPr lang="nl-BE" dirty="0" smtClean="0"/>
              <a:t> stimuli </a:t>
            </a:r>
            <a:r>
              <a:rPr lang="nl-BE" dirty="0" err="1" smtClean="0"/>
              <a:t>for</a:t>
            </a:r>
            <a:r>
              <a:rPr lang="nl-BE" dirty="0" smtClean="0"/>
              <a:t> </a:t>
            </a:r>
            <a:r>
              <a:rPr lang="nl-BE" dirty="0" err="1"/>
              <a:t>homeownership</a:t>
            </a:r>
            <a:r>
              <a:rPr lang="nl-BE" dirty="0"/>
              <a:t> </a:t>
            </a:r>
            <a:endParaRPr lang="nl-BE" dirty="0" smtClean="0"/>
          </a:p>
          <a:p>
            <a:pPr lvl="1"/>
            <a:r>
              <a:rPr lang="nl-BE" dirty="0" err="1" smtClean="0"/>
              <a:t>Lack</a:t>
            </a:r>
            <a:r>
              <a:rPr lang="nl-BE" dirty="0" smtClean="0"/>
              <a:t> of school </a:t>
            </a:r>
            <a:r>
              <a:rPr lang="nl-BE" dirty="0" err="1" smtClean="0"/>
              <a:t>infrastructure</a:t>
            </a:r>
            <a:r>
              <a:rPr lang="nl-BE" dirty="0" smtClean="0"/>
              <a:t> </a:t>
            </a:r>
          </a:p>
          <a:p>
            <a:pPr lvl="1"/>
            <a:r>
              <a:rPr lang="nl-BE" dirty="0" smtClean="0"/>
              <a:t>‘</a:t>
            </a:r>
            <a:r>
              <a:rPr lang="nl-BE" dirty="0" err="1" smtClean="0"/>
              <a:t>Basic</a:t>
            </a:r>
            <a:r>
              <a:rPr lang="nl-BE" dirty="0" smtClean="0"/>
              <a:t> </a:t>
            </a:r>
            <a:r>
              <a:rPr lang="nl-BE" dirty="0" err="1" smtClean="0"/>
              <a:t>mobility</a:t>
            </a:r>
            <a:r>
              <a:rPr lang="nl-BE" dirty="0" smtClean="0"/>
              <a:t>’ in the </a:t>
            </a:r>
            <a:r>
              <a:rPr lang="nl-BE" dirty="0" err="1" smtClean="0"/>
              <a:t>countryside</a:t>
            </a:r>
            <a:r>
              <a:rPr lang="nl-BE" dirty="0" smtClean="0"/>
              <a:t> </a:t>
            </a:r>
          </a:p>
          <a:p>
            <a:pPr lvl="1"/>
            <a:r>
              <a:rPr lang="nl-BE" dirty="0" err="1" smtClean="0"/>
              <a:t>Fiscal</a:t>
            </a:r>
            <a:r>
              <a:rPr lang="nl-BE" dirty="0" smtClean="0"/>
              <a:t> </a:t>
            </a:r>
            <a:r>
              <a:rPr lang="nl-BE" dirty="0" err="1" smtClean="0"/>
              <a:t>concurrence</a:t>
            </a:r>
            <a:r>
              <a:rPr lang="nl-BE" dirty="0" smtClean="0"/>
              <a:t>?</a:t>
            </a:r>
          </a:p>
          <a:p>
            <a:pPr lvl="1"/>
            <a:r>
              <a:rPr lang="nl-BE" dirty="0" err="1" smtClean="0"/>
              <a:t>Low-educated</a:t>
            </a:r>
            <a:r>
              <a:rPr lang="nl-BE" dirty="0" smtClean="0"/>
              <a:t> </a:t>
            </a:r>
            <a:r>
              <a:rPr lang="nl-BE" dirty="0" err="1" smtClean="0"/>
              <a:t>employers</a:t>
            </a:r>
            <a:r>
              <a:rPr lang="nl-BE" dirty="0" smtClean="0"/>
              <a:t> in </a:t>
            </a:r>
            <a:r>
              <a:rPr lang="nl-BE" dirty="0" err="1" smtClean="0"/>
              <a:t>European</a:t>
            </a:r>
            <a:r>
              <a:rPr lang="nl-BE" dirty="0" smtClean="0"/>
              <a:t> </a:t>
            </a:r>
            <a:r>
              <a:rPr lang="nl-BE" dirty="0" err="1" smtClean="0"/>
              <a:t>economy</a:t>
            </a:r>
            <a:r>
              <a:rPr lang="nl-BE" dirty="0" smtClean="0"/>
              <a:t>? </a:t>
            </a:r>
          </a:p>
          <a:p>
            <a:pPr lvl="1"/>
            <a:r>
              <a:rPr lang="nl-BE" dirty="0" smtClean="0"/>
              <a:t>….</a:t>
            </a:r>
            <a:endParaRPr lang="nl-BE" dirty="0"/>
          </a:p>
        </p:txBody>
      </p:sp>
      <p:sp>
        <p:nvSpPr>
          <p:cNvPr id="5" name="Tijdelijke aanduiding voor dianummer 4"/>
          <p:cNvSpPr>
            <a:spLocks noGrp="1"/>
          </p:cNvSpPr>
          <p:nvPr>
            <p:ph type="sldNum" sz="quarter" idx="12"/>
          </p:nvPr>
        </p:nvSpPr>
        <p:spPr/>
        <p:txBody>
          <a:bodyPr/>
          <a:lstStyle/>
          <a:p>
            <a:fld id="{66EA3316-2585-47D6-9B28-BD962B5F1BFA}" type="slidenum">
              <a:rPr lang="nl-BE" smtClean="0"/>
              <a:pPr/>
              <a:t>48</a:t>
            </a:fld>
            <a:endParaRPr lang="nl-BE"/>
          </a:p>
        </p:txBody>
      </p:sp>
      <p:pic>
        <p:nvPicPr>
          <p:cNvPr id="7" name="Picture 2" descr="Gentrificatie als strategie van stadsvernieuwing?"/>
          <p:cNvPicPr>
            <a:picLocks noChangeAspect="1" noChangeArrowheads="1"/>
          </p:cNvPicPr>
          <p:nvPr/>
        </p:nvPicPr>
        <p:blipFill>
          <a:blip r:embed="rId3" cstate="print"/>
          <a:srcRect/>
          <a:stretch>
            <a:fillRect/>
          </a:stretch>
        </p:blipFill>
        <p:spPr bwMode="auto">
          <a:xfrm>
            <a:off x="6156177" y="1290232"/>
            <a:ext cx="2987824" cy="4806153"/>
          </a:xfrm>
          <a:prstGeom prst="rect">
            <a:avLst/>
          </a:prstGeom>
          <a:noFill/>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Gent, a city </a:t>
            </a:r>
            <a:r>
              <a:rPr lang="nl-NL" dirty="0" err="1" smtClean="0"/>
              <a:t>with</a:t>
            </a:r>
            <a:r>
              <a:rPr lang="nl-NL" dirty="0" smtClean="0"/>
              <a:t> a lot of </a:t>
            </a:r>
            <a:r>
              <a:rPr lang="nl-NL" dirty="0" err="1" smtClean="0"/>
              <a:t>assets</a:t>
            </a:r>
            <a:endParaRPr lang="nl-BE" dirty="0"/>
          </a:p>
        </p:txBody>
      </p:sp>
      <p:sp>
        <p:nvSpPr>
          <p:cNvPr id="3" name="Tijdelijke aanduiding voor inhoud 2"/>
          <p:cNvSpPr>
            <a:spLocks noGrp="1"/>
          </p:cNvSpPr>
          <p:nvPr>
            <p:ph sz="quarter" idx="1"/>
          </p:nvPr>
        </p:nvSpPr>
        <p:spPr/>
        <p:txBody>
          <a:bodyPr/>
          <a:lstStyle/>
          <a:p>
            <a:pPr>
              <a:lnSpc>
                <a:spcPct val="90000"/>
              </a:lnSpc>
            </a:pPr>
            <a:r>
              <a:rPr lang="nl-NL" sz="2400" dirty="0" smtClean="0"/>
              <a:t>medium-</a:t>
            </a:r>
            <a:r>
              <a:rPr lang="nl-NL" sz="2400" dirty="0" err="1" smtClean="0"/>
              <a:t>sized</a:t>
            </a:r>
            <a:r>
              <a:rPr lang="nl-NL" sz="2400" dirty="0" smtClean="0"/>
              <a:t>, compact </a:t>
            </a:r>
            <a:r>
              <a:rPr lang="nl-NL" sz="2400" dirty="0" err="1" smtClean="0"/>
              <a:t>city</a:t>
            </a:r>
            <a:r>
              <a:rPr lang="nl-NL" sz="2400" dirty="0" smtClean="0"/>
              <a:t> </a:t>
            </a:r>
          </a:p>
          <a:p>
            <a:pPr>
              <a:lnSpc>
                <a:spcPct val="90000"/>
              </a:lnSpc>
            </a:pPr>
            <a:r>
              <a:rPr lang="nl-NL" sz="2400" dirty="0" err="1" smtClean="0"/>
              <a:t>about</a:t>
            </a:r>
            <a:r>
              <a:rPr lang="nl-NL" sz="2400" dirty="0" smtClean="0"/>
              <a:t> 230.000 </a:t>
            </a:r>
            <a:r>
              <a:rPr lang="nl-NL" sz="2400" dirty="0" err="1" smtClean="0"/>
              <a:t>inhabitants</a:t>
            </a:r>
            <a:endParaRPr lang="nl-NL" sz="2400" dirty="0" smtClean="0"/>
          </a:p>
          <a:p>
            <a:pPr>
              <a:lnSpc>
                <a:spcPct val="90000"/>
              </a:lnSpc>
            </a:pPr>
            <a:r>
              <a:rPr lang="nl-NL" sz="2400" dirty="0" err="1" smtClean="0"/>
              <a:t>central</a:t>
            </a:r>
            <a:r>
              <a:rPr lang="nl-NL" sz="2400" dirty="0" smtClean="0"/>
              <a:t> </a:t>
            </a:r>
            <a:r>
              <a:rPr lang="nl-BE" sz="2400" dirty="0" err="1" smtClean="0"/>
              <a:t>location</a:t>
            </a:r>
            <a:r>
              <a:rPr lang="nl-BE" sz="2400" dirty="0" smtClean="0"/>
              <a:t> </a:t>
            </a:r>
            <a:r>
              <a:rPr lang="nl-NL" sz="2400" dirty="0" smtClean="0"/>
              <a:t>(2 </a:t>
            </a:r>
            <a:r>
              <a:rPr lang="nl-NL" sz="2400" dirty="0" err="1" smtClean="0"/>
              <a:t>motorways</a:t>
            </a:r>
            <a:r>
              <a:rPr lang="nl-NL" sz="2400" dirty="0" smtClean="0"/>
              <a:t> E40 &amp; E17)</a:t>
            </a:r>
          </a:p>
          <a:p>
            <a:r>
              <a:rPr lang="nl-NL" sz="2400" dirty="0" err="1" smtClean="0"/>
              <a:t>beautiful</a:t>
            </a:r>
            <a:r>
              <a:rPr lang="nl-NL" sz="2400" dirty="0" smtClean="0"/>
              <a:t> </a:t>
            </a:r>
            <a:r>
              <a:rPr lang="nl-NL" sz="2400" dirty="0" err="1" smtClean="0"/>
              <a:t>historic</a:t>
            </a:r>
            <a:r>
              <a:rPr lang="nl-NL" sz="2400" dirty="0" smtClean="0"/>
              <a:t> </a:t>
            </a:r>
            <a:r>
              <a:rPr lang="nl-NL" sz="2400" dirty="0" err="1" smtClean="0"/>
              <a:t>centre</a:t>
            </a:r>
            <a:r>
              <a:rPr lang="nl-NL" sz="2400" dirty="0" smtClean="0"/>
              <a:t>, </a:t>
            </a:r>
            <a:r>
              <a:rPr lang="nl-NL" sz="2400" dirty="0" err="1" smtClean="0"/>
              <a:t>liv</a:t>
            </a:r>
            <a:r>
              <a:rPr lang="nl-BE" sz="2400" dirty="0" smtClean="0"/>
              <a:t>e</a:t>
            </a:r>
            <a:r>
              <a:rPr lang="nl-NL" sz="2400" dirty="0" err="1" smtClean="0"/>
              <a:t>able</a:t>
            </a:r>
            <a:r>
              <a:rPr lang="nl-NL" sz="2400" dirty="0" smtClean="0"/>
              <a:t> </a:t>
            </a:r>
            <a:r>
              <a:rPr lang="nl-BE" sz="2400" dirty="0" err="1" smtClean="0"/>
              <a:t>thanks</a:t>
            </a:r>
            <a:r>
              <a:rPr lang="nl-BE" sz="2400" dirty="0" smtClean="0"/>
              <a:t> to </a:t>
            </a:r>
            <a:r>
              <a:rPr lang="nl-NL" sz="2400" dirty="0" err="1" smtClean="0"/>
              <a:t>an</a:t>
            </a:r>
            <a:r>
              <a:rPr lang="nl-NL" sz="2400" dirty="0" smtClean="0"/>
              <a:t> </a:t>
            </a:r>
            <a:r>
              <a:rPr lang="nl-NL" sz="2400" dirty="0" err="1" smtClean="0"/>
              <a:t>ambit</a:t>
            </a:r>
            <a:r>
              <a:rPr lang="nl-BE" sz="2400" dirty="0" smtClean="0"/>
              <a:t>i</a:t>
            </a:r>
            <a:r>
              <a:rPr lang="nl-NL" sz="2400" dirty="0" err="1" smtClean="0"/>
              <a:t>ous</a:t>
            </a:r>
            <a:r>
              <a:rPr lang="nl-NL" sz="2400" dirty="0" smtClean="0"/>
              <a:t> </a:t>
            </a:r>
            <a:r>
              <a:rPr lang="nl-NL" sz="2400" dirty="0" err="1" smtClean="0"/>
              <a:t>mobility</a:t>
            </a:r>
            <a:r>
              <a:rPr lang="nl-NL" sz="2400" dirty="0" smtClean="0"/>
              <a:t> </a:t>
            </a:r>
            <a:r>
              <a:rPr lang="nl-NL" sz="2400" dirty="0" err="1" smtClean="0"/>
              <a:t>policy</a:t>
            </a:r>
            <a:endParaRPr lang="nl-NL" sz="2400" dirty="0" smtClean="0">
              <a:solidFill>
                <a:srgbClr val="FF0000"/>
              </a:solidFill>
            </a:endParaRPr>
          </a:p>
          <a:p>
            <a:pPr>
              <a:lnSpc>
                <a:spcPct val="90000"/>
              </a:lnSpc>
            </a:pPr>
            <a:r>
              <a:rPr lang="nl-NL" sz="2400" dirty="0" err="1" smtClean="0"/>
              <a:t>cultural</a:t>
            </a:r>
            <a:r>
              <a:rPr lang="nl-NL" sz="2400" dirty="0" smtClean="0"/>
              <a:t> </a:t>
            </a:r>
            <a:r>
              <a:rPr lang="nl-BE" sz="2400" dirty="0" err="1" smtClean="0"/>
              <a:t>attraction</a:t>
            </a:r>
            <a:r>
              <a:rPr lang="nl-NL" sz="2400" dirty="0" smtClean="0"/>
              <a:t>: 14 </a:t>
            </a:r>
            <a:r>
              <a:rPr lang="nl-NL" sz="2400" dirty="0" err="1" smtClean="0"/>
              <a:t>theatres</a:t>
            </a:r>
            <a:r>
              <a:rPr lang="nl-NL" sz="2400" dirty="0" smtClean="0"/>
              <a:t>, </a:t>
            </a:r>
            <a:r>
              <a:rPr lang="nl-NL" sz="2400" dirty="0" err="1" smtClean="0"/>
              <a:t>muse</a:t>
            </a:r>
            <a:r>
              <a:rPr lang="nl-BE" sz="2400" dirty="0" err="1" smtClean="0"/>
              <a:t>ums</a:t>
            </a:r>
            <a:r>
              <a:rPr lang="nl-NL" sz="2400" dirty="0" smtClean="0"/>
              <a:t> &amp; ex</a:t>
            </a:r>
            <a:r>
              <a:rPr lang="nl-BE" sz="2400" dirty="0" smtClean="0"/>
              <a:t>h</a:t>
            </a:r>
            <a:r>
              <a:rPr lang="nl-NL" sz="2400" dirty="0" err="1" smtClean="0"/>
              <a:t>ibitions</a:t>
            </a:r>
            <a:r>
              <a:rPr lang="nl-NL" sz="2400" dirty="0" smtClean="0"/>
              <a:t>,...</a:t>
            </a:r>
          </a:p>
          <a:p>
            <a:pPr>
              <a:lnSpc>
                <a:spcPct val="90000"/>
              </a:lnSpc>
            </a:pPr>
            <a:r>
              <a:rPr lang="nl-NL" sz="2400" dirty="0" err="1" smtClean="0"/>
              <a:t>centre</a:t>
            </a:r>
            <a:r>
              <a:rPr lang="nl-NL" sz="2400" dirty="0" smtClean="0"/>
              <a:t> of </a:t>
            </a:r>
            <a:r>
              <a:rPr lang="nl-NL" sz="2400" dirty="0" err="1" smtClean="0"/>
              <a:t>education</a:t>
            </a:r>
            <a:r>
              <a:rPr lang="nl-NL" sz="2400" dirty="0" smtClean="0"/>
              <a:t> &amp; </a:t>
            </a:r>
            <a:r>
              <a:rPr lang="nl-NL" sz="2400" dirty="0" err="1" smtClean="0"/>
              <a:t>knowledge</a:t>
            </a:r>
            <a:r>
              <a:rPr lang="nl-NL" sz="2400" dirty="0" smtClean="0"/>
              <a:t> (</a:t>
            </a:r>
            <a:r>
              <a:rPr lang="nl-NL" sz="2400" dirty="0" err="1" smtClean="0"/>
              <a:t>university</a:t>
            </a:r>
            <a:r>
              <a:rPr lang="nl-NL" sz="2400" dirty="0" smtClean="0"/>
              <a:t>, </a:t>
            </a:r>
            <a:r>
              <a:rPr lang="nl-NL" sz="2400" dirty="0" err="1" smtClean="0"/>
              <a:t>highschools</a:t>
            </a:r>
            <a:r>
              <a:rPr lang="nl-NL" sz="2400" dirty="0" smtClean="0"/>
              <a:t>,…): 80.000 </a:t>
            </a:r>
            <a:r>
              <a:rPr lang="nl-NL" sz="2400" dirty="0" err="1" smtClean="0"/>
              <a:t>students</a:t>
            </a:r>
            <a:r>
              <a:rPr lang="nl-NL" sz="2400" dirty="0" smtClean="0"/>
              <a:t> – a </a:t>
            </a:r>
            <a:r>
              <a:rPr lang="nl-NL" sz="2400" dirty="0" err="1" smtClean="0"/>
              <a:t>creative</a:t>
            </a:r>
            <a:r>
              <a:rPr lang="nl-NL" sz="2400" dirty="0" smtClean="0"/>
              <a:t> </a:t>
            </a:r>
            <a:r>
              <a:rPr lang="nl-NL" sz="2400" dirty="0" err="1" smtClean="0"/>
              <a:t>injection</a:t>
            </a:r>
            <a:endParaRPr lang="nl-NL" sz="2400" dirty="0" smtClean="0"/>
          </a:p>
          <a:p>
            <a:r>
              <a:rPr lang="nl-NL" sz="2400" dirty="0" smtClean="0"/>
              <a:t>important </a:t>
            </a:r>
            <a:r>
              <a:rPr lang="nl-NL" sz="2400" dirty="0" err="1" smtClean="0"/>
              <a:t>centre</a:t>
            </a:r>
            <a:r>
              <a:rPr lang="nl-NL" sz="2400" dirty="0" smtClean="0"/>
              <a:t> </a:t>
            </a:r>
            <a:r>
              <a:rPr lang="nl-NL" sz="2400" dirty="0" err="1" smtClean="0"/>
              <a:t>for</a:t>
            </a:r>
            <a:r>
              <a:rPr lang="nl-NL" sz="2400" dirty="0" smtClean="0"/>
              <a:t> </a:t>
            </a:r>
            <a:r>
              <a:rPr lang="nl-NL" sz="2400" dirty="0" err="1" smtClean="0"/>
              <a:t>employment</a:t>
            </a:r>
            <a:r>
              <a:rPr lang="nl-NL" sz="2400" dirty="0" smtClean="0"/>
              <a:t>: </a:t>
            </a:r>
            <a:r>
              <a:rPr lang="nl-NL" sz="2400" dirty="0" err="1" smtClean="0"/>
              <a:t>seaport</a:t>
            </a:r>
            <a:r>
              <a:rPr lang="nl-NL" sz="2400" dirty="0" smtClean="0"/>
              <a:t>, traditional </a:t>
            </a:r>
            <a:r>
              <a:rPr lang="nl-NL" sz="2400" dirty="0" err="1" smtClean="0"/>
              <a:t>industry</a:t>
            </a:r>
            <a:r>
              <a:rPr lang="nl-NL" sz="2400" dirty="0" smtClean="0"/>
              <a:t> (Volvo), service </a:t>
            </a:r>
            <a:r>
              <a:rPr lang="nl-NL" sz="2400" dirty="0" err="1" smtClean="0"/>
              <a:t>centre</a:t>
            </a:r>
            <a:r>
              <a:rPr lang="nl-NL" sz="2400" dirty="0" smtClean="0"/>
              <a:t> (</a:t>
            </a:r>
            <a:r>
              <a:rPr lang="nl-NL" sz="2400" dirty="0" err="1" smtClean="0"/>
              <a:t>education</a:t>
            </a:r>
            <a:r>
              <a:rPr lang="nl-NL" sz="2400" dirty="0" smtClean="0"/>
              <a:t>, welfare, </a:t>
            </a:r>
            <a:r>
              <a:rPr lang="nl-NL" sz="2400" dirty="0" err="1" smtClean="0"/>
              <a:t>hospitals</a:t>
            </a:r>
            <a:r>
              <a:rPr lang="nl-NL" sz="2400" dirty="0" smtClean="0"/>
              <a:t>,…), ICT,…</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p:cNvSpPr>
            <a:spLocks noGrp="1"/>
          </p:cNvSpPr>
          <p:nvPr>
            <p:ph type="title"/>
          </p:nvPr>
        </p:nvSpPr>
        <p:spPr>
          <a:xfrm>
            <a:off x="301625" y="228600"/>
            <a:ext cx="8534400" cy="771507"/>
          </a:xfrm>
        </p:spPr>
        <p:txBody>
          <a:bodyPr/>
          <a:lstStyle/>
          <a:p>
            <a:r>
              <a:rPr lang="nl-BE" sz="2400" dirty="0" smtClean="0"/>
              <a:t>The 19th </a:t>
            </a:r>
            <a:r>
              <a:rPr lang="nl-BE" sz="2400" dirty="0" err="1" smtClean="0"/>
              <a:t>century</a:t>
            </a:r>
            <a:r>
              <a:rPr lang="nl-BE" sz="2400" dirty="0" smtClean="0"/>
              <a:t> belt of </a:t>
            </a:r>
            <a:r>
              <a:rPr lang="nl-BE" sz="2400" dirty="0" err="1" smtClean="0"/>
              <a:t>Ghent</a:t>
            </a:r>
            <a:r>
              <a:rPr lang="nl-BE" sz="2400" dirty="0" smtClean="0"/>
              <a:t/>
            </a:r>
            <a:br>
              <a:rPr lang="nl-BE" sz="2400" dirty="0" smtClean="0"/>
            </a:br>
            <a:r>
              <a:rPr lang="nl-NL" sz="2400" i="1" dirty="0" smtClean="0"/>
              <a:t>25% of the </a:t>
            </a:r>
            <a:r>
              <a:rPr lang="nl-NL" sz="2400" i="1" dirty="0" err="1" smtClean="0"/>
              <a:t>population</a:t>
            </a:r>
            <a:r>
              <a:rPr lang="nl-NL" sz="2400" i="1" dirty="0" smtClean="0"/>
              <a:t> lives </a:t>
            </a:r>
            <a:r>
              <a:rPr lang="nl-NL" sz="2400" i="1" dirty="0" err="1" smtClean="0"/>
              <a:t>on</a:t>
            </a:r>
            <a:r>
              <a:rPr lang="nl-NL" sz="2400" i="1" dirty="0" smtClean="0"/>
              <a:t> 4% of the </a:t>
            </a:r>
            <a:r>
              <a:rPr lang="nl-NL" sz="2400" i="1" dirty="0" err="1" smtClean="0"/>
              <a:t>available</a:t>
            </a:r>
            <a:r>
              <a:rPr lang="nl-NL" sz="2400" i="1" dirty="0" smtClean="0"/>
              <a:t> </a:t>
            </a:r>
            <a:r>
              <a:rPr lang="nl-NL" sz="2400" i="1" dirty="0" err="1" smtClean="0"/>
              <a:t>surface</a:t>
            </a:r>
            <a:r>
              <a:rPr lang="nl-BE" sz="2400" i="1" dirty="0" smtClean="0"/>
              <a:t> </a:t>
            </a:r>
            <a:endParaRPr lang="nl-BE" sz="2400" i="1" dirty="0"/>
          </a:p>
        </p:txBody>
      </p:sp>
      <p:pic>
        <p:nvPicPr>
          <p:cNvPr id="6" name="Picture 4" descr="19egordel"/>
          <p:cNvPicPr>
            <a:picLocks noChangeAspect="1" noChangeArrowheads="1"/>
          </p:cNvPicPr>
          <p:nvPr/>
        </p:nvPicPr>
        <p:blipFill>
          <a:blip r:embed="rId2" cstate="print"/>
          <a:srcRect/>
          <a:stretch>
            <a:fillRect/>
          </a:stretch>
        </p:blipFill>
        <p:spPr bwMode="auto">
          <a:xfrm>
            <a:off x="500034" y="1285860"/>
            <a:ext cx="3643338" cy="5000660"/>
          </a:xfrm>
          <a:prstGeom prst="rect">
            <a:avLst/>
          </a:prstGeom>
          <a:noFill/>
        </p:spPr>
      </p:pic>
      <p:pic>
        <p:nvPicPr>
          <p:cNvPr id="7" name="Picture 2" descr="zoom 19egordel"/>
          <p:cNvPicPr>
            <a:picLocks noChangeAspect="1" noChangeArrowheads="1"/>
          </p:cNvPicPr>
          <p:nvPr/>
        </p:nvPicPr>
        <p:blipFill>
          <a:blip r:embed="rId3" cstate="print"/>
          <a:srcRect/>
          <a:stretch>
            <a:fillRect/>
          </a:stretch>
        </p:blipFill>
        <p:spPr bwMode="auto">
          <a:xfrm>
            <a:off x="4857752" y="1338266"/>
            <a:ext cx="3710677" cy="5019692"/>
          </a:xfrm>
          <a:prstGeom prst="rect">
            <a:avLst/>
          </a:prstGeom>
          <a:noFill/>
        </p:spPr>
      </p:pic>
      <p:sp>
        <p:nvSpPr>
          <p:cNvPr id="8" name="Tekstvak 7"/>
          <p:cNvSpPr txBox="1"/>
          <p:nvPr/>
        </p:nvSpPr>
        <p:spPr>
          <a:xfrm>
            <a:off x="428596" y="6000768"/>
            <a:ext cx="4000528" cy="307777"/>
          </a:xfrm>
          <a:prstGeom prst="rect">
            <a:avLst/>
          </a:prstGeom>
          <a:noFill/>
        </p:spPr>
        <p:txBody>
          <a:bodyPr wrap="square" rtlCol="0">
            <a:spAutoFit/>
          </a:bodyPr>
          <a:lstStyle/>
          <a:p>
            <a:r>
              <a:rPr lang="nl-BE" sz="1400" dirty="0" smtClean="0">
                <a:hlinkClick r:id="rId4"/>
              </a:rPr>
              <a:t>http://www.youtube.com/watch?v=o8Xl-m6nVDk</a:t>
            </a:r>
            <a:endParaRPr lang="nl-BE" sz="1400"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4"/>
          <p:cNvSpPr>
            <a:spLocks noGrp="1"/>
          </p:cNvSpPr>
          <p:nvPr>
            <p:ph type="title"/>
          </p:nvPr>
        </p:nvSpPr>
        <p:spPr>
          <a:xfrm>
            <a:off x="251520" y="914400"/>
            <a:ext cx="2592288" cy="2370584"/>
          </a:xfrm>
        </p:spPr>
        <p:txBody>
          <a:bodyPr anchor="t">
            <a:noAutofit/>
          </a:bodyPr>
          <a:lstStyle/>
          <a:p>
            <a:r>
              <a:rPr lang="nl-BE" sz="2800" dirty="0" err="1"/>
              <a:t>Proletarian</a:t>
            </a:r>
            <a:r>
              <a:rPr lang="nl-BE" sz="2800" dirty="0"/>
              <a:t> </a:t>
            </a:r>
            <a:r>
              <a:rPr lang="nl-BE" sz="2800" dirty="0" err="1" smtClean="0"/>
              <a:t>urban</a:t>
            </a:r>
            <a:r>
              <a:rPr lang="nl-BE" sz="2800" dirty="0" smtClean="0"/>
              <a:t> </a:t>
            </a:r>
            <a:r>
              <a:rPr lang="nl-BE" sz="2800" dirty="0" err="1" smtClean="0"/>
              <a:t>expansion</a:t>
            </a:r>
            <a:r>
              <a:rPr lang="nl-BE" sz="2800" dirty="0" smtClean="0"/>
              <a:t/>
            </a:r>
            <a:br>
              <a:rPr lang="nl-BE" sz="2800" dirty="0" smtClean="0"/>
            </a:br>
            <a:r>
              <a:rPr lang="nl-BE" sz="2800" dirty="0" smtClean="0"/>
              <a:t/>
            </a:r>
            <a:br>
              <a:rPr lang="nl-BE" sz="2800" dirty="0" smtClean="0"/>
            </a:br>
            <a:r>
              <a:rPr lang="nl-BE" sz="2800" i="1" dirty="0" smtClean="0"/>
              <a:t>end 19th </a:t>
            </a:r>
            <a:r>
              <a:rPr lang="nl-BE" sz="2800" i="1" dirty="0" err="1" smtClean="0"/>
              <a:t>century</a:t>
            </a:r>
            <a:endParaRPr lang="nl-BE" sz="2800" i="1" dirty="0"/>
          </a:p>
        </p:txBody>
      </p:sp>
      <p:sp>
        <p:nvSpPr>
          <p:cNvPr id="6" name="Tijdelijke aanduiding voor inhoud 5"/>
          <p:cNvSpPr>
            <a:spLocks noGrp="1"/>
          </p:cNvSpPr>
          <p:nvPr>
            <p:ph idx="1"/>
          </p:nvPr>
        </p:nvSpPr>
        <p:spPr>
          <a:xfrm>
            <a:off x="3635896" y="685800"/>
            <a:ext cx="5127104" cy="3175248"/>
          </a:xfrm>
        </p:spPr>
        <p:txBody>
          <a:bodyPr>
            <a:normAutofit/>
          </a:bodyPr>
          <a:lstStyle/>
          <a:p>
            <a:r>
              <a:rPr lang="nl-BE" dirty="0" err="1" smtClean="0"/>
              <a:t>Fast</a:t>
            </a:r>
            <a:r>
              <a:rPr lang="nl-BE" dirty="0" smtClean="0"/>
              <a:t> </a:t>
            </a:r>
            <a:r>
              <a:rPr lang="nl-BE" dirty="0" err="1" smtClean="0"/>
              <a:t>industrialisation</a:t>
            </a:r>
            <a:r>
              <a:rPr lang="nl-BE" dirty="0" smtClean="0"/>
              <a:t>  &gt; </a:t>
            </a:r>
            <a:r>
              <a:rPr lang="nl-BE" dirty="0" err="1" smtClean="0"/>
              <a:t>migration</a:t>
            </a:r>
            <a:r>
              <a:rPr lang="nl-BE" dirty="0" smtClean="0"/>
              <a:t> </a:t>
            </a:r>
            <a:r>
              <a:rPr lang="nl-BE" dirty="0" err="1" smtClean="0"/>
              <a:t>to</a:t>
            </a:r>
            <a:r>
              <a:rPr lang="nl-BE" dirty="0" smtClean="0"/>
              <a:t> the </a:t>
            </a:r>
            <a:r>
              <a:rPr lang="nl-BE" dirty="0" err="1" smtClean="0"/>
              <a:t>city</a:t>
            </a:r>
            <a:r>
              <a:rPr lang="nl-BE" dirty="0" smtClean="0"/>
              <a:t> </a:t>
            </a:r>
          </a:p>
          <a:p>
            <a:r>
              <a:rPr lang="nl-BE" dirty="0" err="1" smtClean="0"/>
              <a:t>Fast</a:t>
            </a:r>
            <a:r>
              <a:rPr lang="nl-BE" dirty="0" smtClean="0"/>
              <a:t> </a:t>
            </a:r>
            <a:r>
              <a:rPr lang="nl-BE" dirty="0" err="1" smtClean="0"/>
              <a:t>housing</a:t>
            </a:r>
            <a:r>
              <a:rPr lang="nl-BE" dirty="0" smtClean="0"/>
              <a:t> </a:t>
            </a:r>
            <a:r>
              <a:rPr lang="nl-BE" dirty="0" err="1" smtClean="0"/>
              <a:t>development</a:t>
            </a:r>
            <a:r>
              <a:rPr lang="nl-BE" dirty="0" smtClean="0"/>
              <a:t> in ‘belt’ </a:t>
            </a:r>
            <a:r>
              <a:rPr lang="nl-BE" dirty="0" err="1" smtClean="0"/>
              <a:t>around</a:t>
            </a:r>
            <a:r>
              <a:rPr lang="nl-BE" dirty="0" smtClean="0"/>
              <a:t> </a:t>
            </a:r>
            <a:r>
              <a:rPr lang="nl-BE" dirty="0" err="1" smtClean="0"/>
              <a:t>Ghent</a:t>
            </a:r>
            <a:r>
              <a:rPr lang="nl-BE" dirty="0" smtClean="0"/>
              <a:t> </a:t>
            </a:r>
          </a:p>
          <a:p>
            <a:r>
              <a:rPr lang="nl-BE" dirty="0" err="1" smtClean="0"/>
              <a:t>Speculative</a:t>
            </a:r>
            <a:r>
              <a:rPr lang="nl-BE" dirty="0" smtClean="0"/>
              <a:t> private </a:t>
            </a:r>
            <a:r>
              <a:rPr lang="nl-BE" dirty="0" err="1" smtClean="0"/>
              <a:t>initiative</a:t>
            </a:r>
            <a:endParaRPr lang="nl-BE" dirty="0" smtClean="0"/>
          </a:p>
        </p:txBody>
      </p:sp>
      <p:sp>
        <p:nvSpPr>
          <p:cNvPr id="3" name="Tijdelijke aanduiding voor datum 2"/>
          <p:cNvSpPr>
            <a:spLocks noGrp="1"/>
          </p:cNvSpPr>
          <p:nvPr>
            <p:ph type="dt" sz="half" idx="10"/>
          </p:nvPr>
        </p:nvSpPr>
        <p:spPr/>
        <p:txBody>
          <a:bodyPr>
            <a:normAutofit fontScale="77500" lnSpcReduction="20000"/>
          </a:bodyPr>
          <a:lstStyle/>
          <a:p>
            <a:fld id="{C4D1E0A4-BDC3-4BE5-94A5-6C355DE58B29}" type="datetime1">
              <a:rPr lang="nl-BE" smtClean="0"/>
              <a:pPr/>
              <a:t>7/03/2016</a:t>
            </a:fld>
            <a:endParaRPr lang="nl-BE"/>
          </a:p>
        </p:txBody>
      </p:sp>
      <p:sp>
        <p:nvSpPr>
          <p:cNvPr id="4" name="Tijdelijke aanduiding voor dianummer 3"/>
          <p:cNvSpPr>
            <a:spLocks noGrp="1"/>
          </p:cNvSpPr>
          <p:nvPr>
            <p:ph type="sldNum" sz="quarter" idx="12"/>
          </p:nvPr>
        </p:nvSpPr>
        <p:spPr/>
        <p:txBody>
          <a:bodyPr/>
          <a:lstStyle/>
          <a:p>
            <a:fld id="{66EA3316-2585-47D6-9B28-BD962B5F1BFA}" type="slidenum">
              <a:rPr lang="nl-BE" smtClean="0"/>
              <a:pPr/>
              <a:t>7</a:t>
            </a:fld>
            <a:endParaRPr lang="nl-BE"/>
          </a:p>
        </p:txBody>
      </p:sp>
      <p:pic>
        <p:nvPicPr>
          <p:cNvPr id="99332" name="Picture 4" descr="http://www.meestermathieu.be/wp-content/uploads/2011/09/beluik-in-Gent.jpg"/>
          <p:cNvPicPr>
            <a:picLocks noChangeAspect="1" noChangeArrowheads="1"/>
          </p:cNvPicPr>
          <p:nvPr/>
        </p:nvPicPr>
        <p:blipFill>
          <a:blip r:embed="rId3" cstate="print"/>
          <a:srcRect/>
          <a:stretch>
            <a:fillRect/>
          </a:stretch>
        </p:blipFill>
        <p:spPr bwMode="auto">
          <a:xfrm>
            <a:off x="-1260648" y="3861048"/>
            <a:ext cx="5617638" cy="4176464"/>
          </a:xfrm>
          <a:prstGeom prst="rect">
            <a:avLst/>
          </a:prstGeom>
          <a:noFill/>
        </p:spPr>
      </p:pic>
      <p:pic>
        <p:nvPicPr>
          <p:cNvPr id="99330" name="Picture 2" descr="http://www.meestermathieu.be/wp-content/uploads/2011/09/Hoveniersberg_middensite.jpg"/>
          <p:cNvPicPr>
            <a:picLocks noChangeAspect="1" noChangeArrowheads="1"/>
          </p:cNvPicPr>
          <p:nvPr/>
        </p:nvPicPr>
        <p:blipFill>
          <a:blip r:embed="rId4" cstate="print"/>
          <a:srcRect/>
          <a:stretch>
            <a:fillRect/>
          </a:stretch>
        </p:blipFill>
        <p:spPr bwMode="auto">
          <a:xfrm>
            <a:off x="3779912" y="3789040"/>
            <a:ext cx="3600400" cy="5155704"/>
          </a:xfrm>
          <a:prstGeom prst="rect">
            <a:avLst/>
          </a:prstGeom>
          <a:noFill/>
        </p:spPr>
      </p:pic>
      <p:pic>
        <p:nvPicPr>
          <p:cNvPr id="99334" name="Picture 6" descr="http://lh5.ggpht.com/-ukWX8jQMfFI/TNbdJmowdOI/AAAAAAAACog/UJbELxF2VT8/s912/sc00042e45.jpg"/>
          <p:cNvPicPr>
            <a:picLocks noChangeAspect="1" noChangeArrowheads="1"/>
          </p:cNvPicPr>
          <p:nvPr/>
        </p:nvPicPr>
        <p:blipFill>
          <a:blip r:embed="rId5" cstate="print"/>
          <a:srcRect/>
          <a:stretch>
            <a:fillRect/>
          </a:stretch>
        </p:blipFill>
        <p:spPr bwMode="auto">
          <a:xfrm>
            <a:off x="6372200" y="3861048"/>
            <a:ext cx="7102624" cy="4626052"/>
          </a:xfrm>
          <a:prstGeom prst="rect">
            <a:avLst/>
          </a:prstGeom>
          <a:noFill/>
        </p:spPr>
      </p:pic>
    </p:spTree>
    <p:extLst>
      <p:ext uri="{BB962C8B-B14F-4D97-AF65-F5344CB8AC3E}">
        <p14:creationId xmlns:p14="http://schemas.microsoft.com/office/powerpoint/2010/main" val="179772141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1" y="836712"/>
            <a:ext cx="2592287" cy="1584176"/>
          </a:xfrm>
        </p:spPr>
        <p:txBody>
          <a:bodyPr anchor="t">
            <a:noAutofit/>
          </a:bodyPr>
          <a:lstStyle/>
          <a:p>
            <a:r>
              <a:rPr lang="nl-BE" sz="2800" dirty="0" smtClean="0"/>
              <a:t>Anti-</a:t>
            </a:r>
            <a:r>
              <a:rPr lang="nl-BE" sz="2800" dirty="0" err="1" smtClean="0"/>
              <a:t>urban</a:t>
            </a:r>
            <a:r>
              <a:rPr lang="nl-BE" sz="2800" dirty="0" smtClean="0"/>
              <a:t> </a:t>
            </a:r>
            <a:r>
              <a:rPr lang="nl-BE" sz="2800" dirty="0" err="1" smtClean="0"/>
              <a:t>housing</a:t>
            </a:r>
            <a:r>
              <a:rPr lang="nl-BE" sz="2800" dirty="0" smtClean="0"/>
              <a:t> model</a:t>
            </a:r>
            <a:br>
              <a:rPr lang="nl-BE" sz="2800" dirty="0" smtClean="0"/>
            </a:br>
            <a:endParaRPr lang="nl-BE" sz="3600" dirty="0"/>
          </a:p>
        </p:txBody>
      </p:sp>
      <p:sp>
        <p:nvSpPr>
          <p:cNvPr id="4" name="Tijdelijke aanduiding voor inhoud 3"/>
          <p:cNvSpPr>
            <a:spLocks noGrp="1"/>
          </p:cNvSpPr>
          <p:nvPr>
            <p:ph idx="1"/>
          </p:nvPr>
        </p:nvSpPr>
        <p:spPr>
          <a:xfrm>
            <a:off x="3203848" y="692696"/>
            <a:ext cx="5544616" cy="3879303"/>
          </a:xfrm>
        </p:spPr>
        <p:txBody>
          <a:bodyPr anchor="t"/>
          <a:lstStyle/>
          <a:p>
            <a:r>
              <a:rPr lang="en-US" dirty="0" smtClean="0"/>
              <a:t>Bourgeois panic </a:t>
            </a:r>
            <a:r>
              <a:rPr lang="en-US" dirty="0"/>
              <a:t>&gt;&gt; promotion of living in </a:t>
            </a:r>
            <a:r>
              <a:rPr lang="en-US" dirty="0" smtClean="0"/>
              <a:t>rural areas</a:t>
            </a:r>
          </a:p>
          <a:p>
            <a:r>
              <a:rPr lang="en-US" dirty="0" smtClean="0"/>
              <a:t>Postwar </a:t>
            </a:r>
            <a:r>
              <a:rPr lang="en-US" dirty="0"/>
              <a:t>welfare </a:t>
            </a:r>
            <a:r>
              <a:rPr lang="en-US" dirty="0" smtClean="0"/>
              <a:t>state</a:t>
            </a:r>
          </a:p>
          <a:p>
            <a:pPr lvl="1"/>
            <a:r>
              <a:rPr lang="en-US" dirty="0" smtClean="0"/>
              <a:t>Selective exodus</a:t>
            </a:r>
          </a:p>
          <a:p>
            <a:pPr lvl="1"/>
            <a:r>
              <a:rPr lang="en-US" dirty="0" smtClean="0"/>
              <a:t>Belt districts: low cost </a:t>
            </a:r>
            <a:r>
              <a:rPr lang="en-US" dirty="0"/>
              <a:t>housing stock</a:t>
            </a:r>
            <a:endParaRPr lang="nl-BE" dirty="0" smtClean="0"/>
          </a:p>
          <a:p>
            <a:endParaRPr lang="nl-BE" dirty="0"/>
          </a:p>
        </p:txBody>
      </p:sp>
      <p:sp>
        <p:nvSpPr>
          <p:cNvPr id="6" name="Tijdelijke aanduiding voor datum 5"/>
          <p:cNvSpPr>
            <a:spLocks noGrp="1"/>
          </p:cNvSpPr>
          <p:nvPr>
            <p:ph type="dt" sz="half" idx="10"/>
          </p:nvPr>
        </p:nvSpPr>
        <p:spPr/>
        <p:txBody>
          <a:bodyPr>
            <a:normAutofit fontScale="77500" lnSpcReduction="20000"/>
          </a:bodyPr>
          <a:lstStyle/>
          <a:p>
            <a:fld id="{443AED36-8EEB-4612-B63A-141B1791BB40}" type="datetime1">
              <a:rPr lang="nl-BE" smtClean="0"/>
              <a:pPr/>
              <a:t>7/03/2016</a:t>
            </a:fld>
            <a:endParaRPr lang="nl-BE"/>
          </a:p>
        </p:txBody>
      </p:sp>
      <p:sp>
        <p:nvSpPr>
          <p:cNvPr id="5" name="Tijdelijke aanduiding voor dianummer 4"/>
          <p:cNvSpPr>
            <a:spLocks noGrp="1"/>
          </p:cNvSpPr>
          <p:nvPr>
            <p:ph type="sldNum" sz="quarter" idx="12"/>
          </p:nvPr>
        </p:nvSpPr>
        <p:spPr/>
        <p:txBody>
          <a:bodyPr/>
          <a:lstStyle/>
          <a:p>
            <a:fld id="{66EA3316-2585-47D6-9B28-BD962B5F1BFA}" type="slidenum">
              <a:rPr lang="nl-BE" smtClean="0"/>
              <a:pPr/>
              <a:t>8</a:t>
            </a:fld>
            <a:endParaRPr lang="nl-BE"/>
          </a:p>
        </p:txBody>
      </p:sp>
      <p:pic>
        <p:nvPicPr>
          <p:cNvPr id="103426" name="Picture 2" descr="Halfstraat"/>
          <p:cNvPicPr>
            <a:picLocks noChangeAspect="1" noChangeArrowheads="1"/>
          </p:cNvPicPr>
          <p:nvPr/>
        </p:nvPicPr>
        <p:blipFill>
          <a:blip r:embed="rId3" cstate="print"/>
          <a:srcRect/>
          <a:stretch>
            <a:fillRect/>
          </a:stretch>
        </p:blipFill>
        <p:spPr bwMode="auto">
          <a:xfrm>
            <a:off x="-451379" y="3132806"/>
            <a:ext cx="4888970" cy="3644232"/>
          </a:xfrm>
          <a:prstGeom prst="rect">
            <a:avLst/>
          </a:prstGeom>
          <a:noFill/>
        </p:spPr>
      </p:pic>
      <p:pic>
        <p:nvPicPr>
          <p:cNvPr id="103428" name="Picture 4" descr="https://d1zqayhc1yz6oo.cloudfront.net/73db16160a00900edac01afb639503f3.jpg">
            <a:hlinkClick r:id="rId4"/>
          </p:cNvPr>
          <p:cNvPicPr>
            <a:picLocks noChangeAspect="1" noChangeArrowheads="1"/>
          </p:cNvPicPr>
          <p:nvPr/>
        </p:nvPicPr>
        <p:blipFill>
          <a:blip r:embed="rId5" cstate="print"/>
          <a:srcRect/>
          <a:stretch>
            <a:fillRect/>
          </a:stretch>
        </p:blipFill>
        <p:spPr bwMode="auto">
          <a:xfrm>
            <a:off x="4622940" y="3132671"/>
            <a:ext cx="4413556" cy="4594182"/>
          </a:xfrm>
          <a:prstGeom prst="rect">
            <a:avLst/>
          </a:prstGeom>
          <a:noFill/>
        </p:spPr>
      </p:pic>
    </p:spTree>
    <p:extLst>
      <p:ext uri="{BB962C8B-B14F-4D97-AF65-F5344CB8AC3E}">
        <p14:creationId xmlns:p14="http://schemas.microsoft.com/office/powerpoint/2010/main" val="402927411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01625" y="228600"/>
            <a:ext cx="8534400" cy="914384"/>
          </a:xfrm>
        </p:spPr>
        <p:txBody>
          <a:bodyPr/>
          <a:lstStyle/>
          <a:p>
            <a:r>
              <a:rPr lang="nl-NL" dirty="0" smtClean="0"/>
              <a:t>19 </a:t>
            </a:r>
            <a:r>
              <a:rPr lang="nl-NL" dirty="0" err="1" smtClean="0"/>
              <a:t>th</a:t>
            </a:r>
            <a:r>
              <a:rPr lang="nl-NL" dirty="0" smtClean="0"/>
              <a:t> </a:t>
            </a:r>
            <a:r>
              <a:rPr lang="nl-NL" dirty="0" err="1" smtClean="0"/>
              <a:t>century</a:t>
            </a:r>
            <a:r>
              <a:rPr lang="nl-NL" dirty="0" smtClean="0"/>
              <a:t> belt - </a:t>
            </a:r>
            <a:br>
              <a:rPr lang="nl-NL" dirty="0" smtClean="0"/>
            </a:br>
            <a:r>
              <a:rPr lang="nl-NL" i="1" dirty="0" smtClean="0"/>
              <a:t>‘</a:t>
            </a:r>
            <a:r>
              <a:rPr lang="nl-NL" i="1" dirty="0" err="1" smtClean="0"/>
              <a:t>Problems</a:t>
            </a:r>
            <a:r>
              <a:rPr lang="nl-NL" i="1" dirty="0" smtClean="0"/>
              <a:t>’ </a:t>
            </a:r>
            <a:endParaRPr lang="nl-BE" i="1" dirty="0"/>
          </a:p>
        </p:txBody>
      </p:sp>
      <p:sp>
        <p:nvSpPr>
          <p:cNvPr id="3" name="Tijdelijke aanduiding voor inhoud 2"/>
          <p:cNvSpPr>
            <a:spLocks noGrp="1"/>
          </p:cNvSpPr>
          <p:nvPr>
            <p:ph sz="quarter" idx="1"/>
          </p:nvPr>
        </p:nvSpPr>
        <p:spPr>
          <a:xfrm>
            <a:off x="301752" y="1357298"/>
            <a:ext cx="8503920" cy="4741750"/>
          </a:xfrm>
        </p:spPr>
        <p:txBody>
          <a:bodyPr/>
          <a:lstStyle/>
          <a:p>
            <a:pPr marL="342900" indent="-342900" defTabSz="762000">
              <a:buFont typeface="Wingdings" pitchFamily="2" charset="2"/>
              <a:buChar char="Ø"/>
            </a:pPr>
            <a:r>
              <a:rPr lang="nl-NL" sz="2000" dirty="0" err="1" smtClean="0"/>
              <a:t>Population</a:t>
            </a:r>
            <a:endParaRPr lang="nl-NL" sz="2000" dirty="0" smtClean="0"/>
          </a:p>
          <a:p>
            <a:pPr marL="617538" lvl="1" indent="-342900" defTabSz="762000">
              <a:buFont typeface="Wingdings" pitchFamily="2" charset="2"/>
              <a:buChar char="Ø"/>
            </a:pPr>
            <a:r>
              <a:rPr lang="nl-NL" sz="1600" dirty="0" smtClean="0"/>
              <a:t>high </a:t>
            </a:r>
            <a:r>
              <a:rPr lang="nl-NL" sz="1600" dirty="0" err="1" smtClean="0"/>
              <a:t>density</a:t>
            </a:r>
            <a:r>
              <a:rPr lang="nl-NL" sz="1600" dirty="0" smtClean="0"/>
              <a:t> of </a:t>
            </a:r>
            <a:r>
              <a:rPr lang="nl-NL" sz="1600" dirty="0" err="1" smtClean="0"/>
              <a:t>population</a:t>
            </a:r>
            <a:r>
              <a:rPr lang="nl-NL" sz="1600" dirty="0" smtClean="0"/>
              <a:t> </a:t>
            </a:r>
          </a:p>
          <a:p>
            <a:pPr marL="617538" lvl="1" indent="-342900" defTabSz="762000">
              <a:buFont typeface="Wingdings" pitchFamily="2" charset="2"/>
              <a:buChar char="Ø"/>
            </a:pPr>
            <a:r>
              <a:rPr lang="nl-NL" sz="1600" dirty="0" err="1" smtClean="0"/>
              <a:t>concentration</a:t>
            </a:r>
            <a:r>
              <a:rPr lang="nl-NL" sz="1600" dirty="0" smtClean="0"/>
              <a:t> of </a:t>
            </a:r>
            <a:r>
              <a:rPr lang="nl-BE" sz="1600" dirty="0" err="1" smtClean="0"/>
              <a:t>minority</a:t>
            </a:r>
            <a:r>
              <a:rPr lang="nl-NL" sz="1600" dirty="0" smtClean="0"/>
              <a:t> </a:t>
            </a:r>
            <a:r>
              <a:rPr lang="nl-NL" sz="1600" dirty="0" err="1" smtClean="0"/>
              <a:t>groups</a:t>
            </a:r>
            <a:r>
              <a:rPr lang="nl-NL" sz="1600" dirty="0" smtClean="0"/>
              <a:t> (</a:t>
            </a:r>
            <a:r>
              <a:rPr lang="nl-NL" sz="1600" dirty="0" err="1" smtClean="0"/>
              <a:t>immigrants</a:t>
            </a:r>
            <a:r>
              <a:rPr lang="nl-NL" sz="1600" dirty="0" smtClean="0"/>
              <a:t>), </a:t>
            </a:r>
            <a:r>
              <a:rPr lang="nl-NL" sz="1600" dirty="0" err="1" smtClean="0"/>
              <a:t>poverty</a:t>
            </a:r>
            <a:r>
              <a:rPr lang="nl-NL" sz="1600" dirty="0" smtClean="0"/>
              <a:t> &amp; </a:t>
            </a:r>
            <a:r>
              <a:rPr lang="nl-NL" sz="1600" dirty="0" err="1" smtClean="0"/>
              <a:t>single-parent</a:t>
            </a:r>
            <a:r>
              <a:rPr lang="nl-NL" sz="1600" dirty="0" smtClean="0"/>
              <a:t> families</a:t>
            </a:r>
          </a:p>
          <a:p>
            <a:pPr marL="342900" indent="-342900" defTabSz="762000">
              <a:buFont typeface="Wingdings" pitchFamily="2" charset="2"/>
              <a:buChar char="Ø"/>
            </a:pPr>
            <a:r>
              <a:rPr lang="nl-NL" sz="2000" dirty="0" err="1" smtClean="0"/>
              <a:t>Economic</a:t>
            </a:r>
            <a:r>
              <a:rPr lang="nl-NL" sz="2000" dirty="0" smtClean="0"/>
              <a:t> </a:t>
            </a:r>
          </a:p>
          <a:p>
            <a:pPr marL="617538" lvl="1" indent="-342900" defTabSz="762000">
              <a:buFont typeface="Wingdings" pitchFamily="2" charset="2"/>
              <a:buChar char="Ø"/>
            </a:pPr>
            <a:r>
              <a:rPr lang="nl-NL" sz="1600" dirty="0" smtClean="0"/>
              <a:t>the traditional </a:t>
            </a:r>
            <a:r>
              <a:rPr lang="nl-NL" sz="1600" dirty="0" err="1" smtClean="0"/>
              <a:t>industry</a:t>
            </a:r>
            <a:r>
              <a:rPr lang="nl-NL" sz="1600" dirty="0" smtClean="0"/>
              <a:t> (</a:t>
            </a:r>
            <a:r>
              <a:rPr lang="nl-NL" sz="1600" dirty="0" err="1" smtClean="0"/>
              <a:t>textile</a:t>
            </a:r>
            <a:r>
              <a:rPr lang="nl-NL" sz="1600" dirty="0" smtClean="0"/>
              <a:t>,</a:t>
            </a:r>
            <a:r>
              <a:rPr lang="nl-BE" sz="1600" dirty="0" smtClean="0"/>
              <a:t> the </a:t>
            </a:r>
            <a:r>
              <a:rPr lang="nl-BE" sz="1600" dirty="0" err="1" smtClean="0"/>
              <a:t>old</a:t>
            </a:r>
            <a:r>
              <a:rPr lang="nl-BE" sz="1600" dirty="0" smtClean="0"/>
              <a:t> port</a:t>
            </a:r>
            <a:r>
              <a:rPr lang="nl-NL" sz="1600" dirty="0" smtClean="0"/>
              <a:t>) has </a:t>
            </a:r>
            <a:r>
              <a:rPr lang="nl-NL" sz="1600" dirty="0" err="1" smtClean="0"/>
              <a:t>left</a:t>
            </a:r>
            <a:endParaRPr lang="nl-NL" sz="1600" dirty="0" smtClean="0"/>
          </a:p>
          <a:p>
            <a:pPr marL="342900" indent="-342900" defTabSz="762000">
              <a:buFont typeface="Wingdings" pitchFamily="2" charset="2"/>
              <a:buChar char="Ø"/>
            </a:pPr>
            <a:r>
              <a:rPr lang="nl-NL" sz="2000" dirty="0" err="1" smtClean="0"/>
              <a:t>Social</a:t>
            </a:r>
            <a:r>
              <a:rPr lang="nl-NL" sz="2000" dirty="0" smtClean="0"/>
              <a:t> </a:t>
            </a:r>
          </a:p>
          <a:p>
            <a:pPr marL="617538" lvl="1" indent="-342900" defTabSz="762000">
              <a:spcBef>
                <a:spcPts val="300"/>
              </a:spcBef>
              <a:buFont typeface="Wingdings" pitchFamily="2" charset="2"/>
              <a:buChar char="Ø"/>
            </a:pPr>
            <a:r>
              <a:rPr lang="nl-NL" sz="1600" dirty="0" smtClean="0"/>
              <a:t>high level of </a:t>
            </a:r>
            <a:r>
              <a:rPr lang="nl-NL" sz="1600" dirty="0" err="1" smtClean="0"/>
              <a:t>unemployment</a:t>
            </a:r>
            <a:r>
              <a:rPr lang="nl-NL" sz="1600" dirty="0" smtClean="0"/>
              <a:t>, in </a:t>
            </a:r>
            <a:r>
              <a:rPr lang="nl-NL" sz="1600" dirty="0" err="1" smtClean="0"/>
              <a:t>particular</a:t>
            </a:r>
            <a:r>
              <a:rPr lang="nl-NL" sz="1600" dirty="0" smtClean="0"/>
              <a:t> </a:t>
            </a:r>
            <a:r>
              <a:rPr lang="nl-NL" sz="1600" dirty="0" err="1" smtClean="0"/>
              <a:t>among</a:t>
            </a:r>
            <a:r>
              <a:rPr lang="nl-NL" sz="1600" dirty="0" smtClean="0"/>
              <a:t> </a:t>
            </a:r>
            <a:r>
              <a:rPr lang="nl-NL" sz="1600" dirty="0" err="1" smtClean="0"/>
              <a:t>immigrants</a:t>
            </a:r>
            <a:r>
              <a:rPr lang="nl-NL" sz="1600" dirty="0" smtClean="0"/>
              <a:t> &amp; </a:t>
            </a:r>
            <a:r>
              <a:rPr lang="nl-NL" sz="1600" dirty="0" err="1" smtClean="0"/>
              <a:t>women</a:t>
            </a:r>
            <a:endParaRPr lang="nl-NL" sz="1600" dirty="0" smtClean="0"/>
          </a:p>
          <a:p>
            <a:pPr marL="617538" lvl="1" indent="-342900" defTabSz="762000">
              <a:spcBef>
                <a:spcPts val="300"/>
              </a:spcBef>
              <a:buFont typeface="Wingdings" pitchFamily="2" charset="2"/>
              <a:buChar char="Ø"/>
            </a:pPr>
            <a:r>
              <a:rPr lang="nl-NL" sz="1600" dirty="0" smtClean="0"/>
              <a:t>low average </a:t>
            </a:r>
            <a:r>
              <a:rPr lang="nl-NL" sz="1600" dirty="0" err="1" smtClean="0"/>
              <a:t>income</a:t>
            </a:r>
            <a:r>
              <a:rPr lang="nl-NL" sz="1600" dirty="0" smtClean="0"/>
              <a:t>, high </a:t>
            </a:r>
            <a:r>
              <a:rPr lang="nl-NL" sz="1600" dirty="0" err="1" smtClean="0"/>
              <a:t>number</a:t>
            </a:r>
            <a:r>
              <a:rPr lang="nl-NL" sz="1600" dirty="0" smtClean="0"/>
              <a:t> of </a:t>
            </a:r>
            <a:r>
              <a:rPr lang="nl-NL" sz="1600" dirty="0" err="1" smtClean="0"/>
              <a:t>people</a:t>
            </a:r>
            <a:r>
              <a:rPr lang="nl-NL" sz="1600" dirty="0" smtClean="0"/>
              <a:t> </a:t>
            </a:r>
            <a:r>
              <a:rPr lang="nl-NL" sz="1600" dirty="0" err="1" smtClean="0"/>
              <a:t>on</a:t>
            </a:r>
            <a:r>
              <a:rPr lang="nl-NL" sz="1600" dirty="0" smtClean="0"/>
              <a:t> </a:t>
            </a:r>
            <a:r>
              <a:rPr lang="nl-NL" sz="1600" dirty="0" err="1" smtClean="0"/>
              <a:t>social</a:t>
            </a:r>
            <a:r>
              <a:rPr lang="nl-NL" sz="1600" dirty="0" smtClean="0"/>
              <a:t> </a:t>
            </a:r>
            <a:r>
              <a:rPr lang="nl-NL" sz="1600" dirty="0" err="1" smtClean="0"/>
              <a:t>security</a:t>
            </a:r>
            <a:r>
              <a:rPr lang="nl-NL" sz="1600" dirty="0" smtClean="0"/>
              <a:t> </a:t>
            </a:r>
            <a:r>
              <a:rPr lang="nl-NL" sz="1600" dirty="0" err="1" smtClean="0"/>
              <a:t>benifits</a:t>
            </a:r>
            <a:endParaRPr lang="nl-NL" sz="1600" dirty="0" smtClean="0"/>
          </a:p>
          <a:p>
            <a:pPr marL="617538" lvl="1" indent="-342900" defTabSz="762000">
              <a:spcBef>
                <a:spcPts val="300"/>
              </a:spcBef>
              <a:buFont typeface="Wingdings" pitchFamily="2" charset="2"/>
              <a:buChar char="Ø"/>
            </a:pPr>
            <a:r>
              <a:rPr lang="nl-NL" sz="1600" dirty="0" err="1" smtClean="0"/>
              <a:t>housing</a:t>
            </a:r>
            <a:r>
              <a:rPr lang="nl-NL" sz="1600" dirty="0" smtClean="0"/>
              <a:t>: </a:t>
            </a:r>
            <a:r>
              <a:rPr lang="nl-NL" sz="1600" dirty="0" err="1" smtClean="0"/>
              <a:t>small</a:t>
            </a:r>
            <a:r>
              <a:rPr lang="nl-NL" sz="1600" dirty="0" smtClean="0"/>
              <a:t> </a:t>
            </a:r>
            <a:r>
              <a:rPr lang="nl-NL" sz="1600" dirty="0" err="1" smtClean="0"/>
              <a:t>houses</a:t>
            </a:r>
            <a:r>
              <a:rPr lang="nl-NL" sz="1600" dirty="0" smtClean="0"/>
              <a:t>, low </a:t>
            </a:r>
            <a:r>
              <a:rPr lang="nl-NL" sz="1600" dirty="0" err="1" smtClean="0"/>
              <a:t>quality</a:t>
            </a:r>
            <a:r>
              <a:rPr lang="nl-NL" sz="1600" dirty="0" smtClean="0"/>
              <a:t>, </a:t>
            </a:r>
            <a:r>
              <a:rPr lang="nl-NL" sz="1600" dirty="0" err="1" smtClean="0"/>
              <a:t>limited</a:t>
            </a:r>
            <a:r>
              <a:rPr lang="nl-NL" sz="1600" dirty="0" smtClean="0"/>
              <a:t> comfort</a:t>
            </a:r>
          </a:p>
          <a:p>
            <a:pPr marL="617538" lvl="1" indent="-342900" defTabSz="762000">
              <a:spcBef>
                <a:spcPts val="300"/>
              </a:spcBef>
              <a:buFont typeface="Wingdings" pitchFamily="2" charset="2"/>
              <a:buChar char="Ø"/>
            </a:pPr>
            <a:r>
              <a:rPr lang="nl-NL" sz="1600" dirty="0" smtClean="0"/>
              <a:t>high </a:t>
            </a:r>
            <a:r>
              <a:rPr lang="nl-NL" sz="1600" dirty="0" err="1" smtClean="0"/>
              <a:t>concentration</a:t>
            </a:r>
            <a:r>
              <a:rPr lang="nl-NL" sz="1600" dirty="0" smtClean="0"/>
              <a:t> of </a:t>
            </a:r>
            <a:r>
              <a:rPr lang="nl-NL" sz="1600" dirty="0" err="1" smtClean="0"/>
              <a:t>inhabitable</a:t>
            </a:r>
            <a:r>
              <a:rPr lang="nl-NL" sz="1600" dirty="0" smtClean="0"/>
              <a:t> and </a:t>
            </a:r>
            <a:r>
              <a:rPr lang="nl-NL" sz="1600" dirty="0" err="1" smtClean="0"/>
              <a:t>non-used</a:t>
            </a:r>
            <a:r>
              <a:rPr lang="nl-NL" sz="1600" dirty="0" smtClean="0"/>
              <a:t> </a:t>
            </a:r>
            <a:r>
              <a:rPr lang="nl-NL" sz="1600" dirty="0" err="1" smtClean="0"/>
              <a:t>dwellings</a:t>
            </a:r>
            <a:endParaRPr lang="nl-NL" sz="1600" dirty="0" smtClean="0"/>
          </a:p>
          <a:p>
            <a:pPr defTabSz="762000">
              <a:buFont typeface="Wingdings" pitchFamily="2" charset="2"/>
              <a:buChar char="Ø"/>
            </a:pPr>
            <a:r>
              <a:rPr lang="nl-NL" sz="2000" dirty="0" smtClean="0"/>
              <a:t>Environment</a:t>
            </a:r>
          </a:p>
          <a:p>
            <a:pPr lvl="1" defTabSz="762000">
              <a:spcBef>
                <a:spcPts val="300"/>
              </a:spcBef>
              <a:buFont typeface="Wingdings" pitchFamily="2" charset="2"/>
              <a:buChar char="Ø"/>
            </a:pPr>
            <a:r>
              <a:rPr lang="nl-NL" sz="1600" dirty="0" err="1" smtClean="0"/>
              <a:t>lack</a:t>
            </a:r>
            <a:r>
              <a:rPr lang="nl-NL" sz="1600" dirty="0" smtClean="0"/>
              <a:t> of open and green zones (sport, </a:t>
            </a:r>
            <a:r>
              <a:rPr lang="nl-NL" sz="1600" dirty="0" err="1" smtClean="0"/>
              <a:t>leisure</a:t>
            </a:r>
            <a:r>
              <a:rPr lang="nl-NL" sz="1600" dirty="0" smtClean="0"/>
              <a:t>, </a:t>
            </a:r>
            <a:r>
              <a:rPr lang="nl-NL" sz="1600" dirty="0" err="1" smtClean="0"/>
              <a:t>playgrounds</a:t>
            </a:r>
            <a:r>
              <a:rPr lang="nl-NL" sz="1600" dirty="0" smtClean="0"/>
              <a:t>)</a:t>
            </a:r>
          </a:p>
          <a:p>
            <a:pPr lvl="1" defTabSz="762000">
              <a:spcBef>
                <a:spcPts val="300"/>
              </a:spcBef>
              <a:buFont typeface="Wingdings" pitchFamily="2" charset="2"/>
              <a:buChar char="Ø"/>
            </a:pPr>
            <a:r>
              <a:rPr lang="nl-NL" sz="1600" dirty="0" err="1" smtClean="0"/>
              <a:t>neglected</a:t>
            </a:r>
            <a:r>
              <a:rPr lang="nl-NL" sz="1600" dirty="0" smtClean="0"/>
              <a:t> public squares and buildings, </a:t>
            </a:r>
            <a:r>
              <a:rPr lang="nl-NL" sz="1600" dirty="0" err="1" smtClean="0"/>
              <a:t>non-used</a:t>
            </a:r>
            <a:r>
              <a:rPr lang="nl-NL" sz="1600" dirty="0" smtClean="0"/>
              <a:t> </a:t>
            </a:r>
            <a:r>
              <a:rPr lang="nl-NL" sz="1600" dirty="0" err="1" smtClean="0"/>
              <a:t>industrial</a:t>
            </a:r>
            <a:r>
              <a:rPr lang="nl-NL" sz="1600" dirty="0" smtClean="0"/>
              <a:t> sites and buildings</a:t>
            </a:r>
          </a:p>
          <a:p>
            <a:pPr lvl="1" defTabSz="762000">
              <a:spcBef>
                <a:spcPts val="300"/>
              </a:spcBef>
              <a:buFont typeface="Wingdings" pitchFamily="2" charset="2"/>
              <a:buChar char="Ø"/>
            </a:pPr>
            <a:r>
              <a:rPr lang="nl-NL" sz="1600" dirty="0" err="1" smtClean="0"/>
              <a:t>insufficient</a:t>
            </a:r>
            <a:r>
              <a:rPr lang="nl-NL" sz="1600" dirty="0" smtClean="0"/>
              <a:t> </a:t>
            </a:r>
            <a:r>
              <a:rPr lang="nl-NL" sz="1600" dirty="0" err="1" smtClean="0"/>
              <a:t>social</a:t>
            </a:r>
            <a:r>
              <a:rPr lang="nl-NL" sz="1600" dirty="0" smtClean="0"/>
              <a:t> and </a:t>
            </a:r>
            <a:r>
              <a:rPr lang="nl-NL" sz="1600" dirty="0" err="1" smtClean="0"/>
              <a:t>cultural</a:t>
            </a:r>
            <a:r>
              <a:rPr lang="nl-NL" sz="1600" dirty="0" smtClean="0"/>
              <a:t> </a:t>
            </a:r>
            <a:r>
              <a:rPr lang="nl-NL" sz="1600" dirty="0" err="1" smtClean="0"/>
              <a:t>infrastructure</a:t>
            </a:r>
            <a:r>
              <a:rPr lang="nl-NL" sz="1600" dirty="0" smtClean="0"/>
              <a:t> </a:t>
            </a:r>
          </a:p>
          <a:p>
            <a:pPr lvl="1" defTabSz="762000">
              <a:spcBef>
                <a:spcPts val="300"/>
              </a:spcBef>
              <a:buFont typeface="Wingdings" pitchFamily="2" charset="2"/>
              <a:buChar char="Ø"/>
            </a:pPr>
            <a:r>
              <a:rPr lang="nl-NL" sz="1600" dirty="0" smtClean="0"/>
              <a:t>parking </a:t>
            </a:r>
            <a:r>
              <a:rPr lang="nl-NL" sz="1600" dirty="0" err="1" smtClean="0"/>
              <a:t>problems</a:t>
            </a:r>
            <a:r>
              <a:rPr lang="nl-NL" sz="1600" dirty="0" smtClean="0"/>
              <a:t> in </a:t>
            </a:r>
            <a:r>
              <a:rPr lang="nl-NL" sz="1600" dirty="0" err="1" smtClean="0"/>
              <a:t>many</a:t>
            </a:r>
            <a:r>
              <a:rPr lang="nl-NL" sz="1600" dirty="0" smtClean="0"/>
              <a:t> areas</a:t>
            </a:r>
          </a:p>
          <a:p>
            <a:endParaRPr lang="nl-BE"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Civiel">
  <a:themeElements>
    <a:clrScheme name="Civiel">
      <a:dk1>
        <a:sysClr val="windowText" lastClr="000000"/>
      </a:dk1>
      <a:lt1>
        <a:sysClr val="window" lastClr="FFFFFF"/>
      </a:lt1>
      <a:dk2>
        <a:srgbClr val="646B86"/>
      </a:dk2>
      <a:lt2>
        <a:srgbClr val="C5D1D7"/>
      </a:lt2>
      <a:accent1>
        <a:srgbClr val="D16349"/>
      </a:accent1>
      <a:accent2>
        <a:srgbClr val="CCB400"/>
      </a:accent2>
      <a:accent3>
        <a:srgbClr val="8CADAE"/>
      </a:accent3>
      <a:accent4>
        <a:srgbClr val="8C7B70"/>
      </a:accent4>
      <a:accent5>
        <a:srgbClr val="8FB08C"/>
      </a:accent5>
      <a:accent6>
        <a:srgbClr val="D19049"/>
      </a:accent6>
      <a:hlink>
        <a:srgbClr val="00A3D6"/>
      </a:hlink>
      <a:folHlink>
        <a:srgbClr val="694F07"/>
      </a:folHlink>
    </a:clrScheme>
    <a:fontScheme name="Civiel">
      <a:majorFont>
        <a:latin typeface="Georgia"/>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Georgia"/>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Civiel">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blipFill>
          <a:blip xmlns:r="http://schemas.openxmlformats.org/officeDocument/2006/relationships" r:embed="rId1">
            <a:duotone>
              <a:schemeClr val="phClr">
                <a:shade val="70000"/>
                <a:satMod val="115000"/>
              </a:schemeClr>
              <a:schemeClr val="phClr">
                <a:tint val="85000"/>
              </a:schemeClr>
            </a:duotone>
          </a:blip>
          <a:tile tx="0" ty="0" sx="85000" sy="85000" flip="none" algn="tl"/>
        </a:blipFill>
        <a:blipFill>
          <a:blip xmlns:r="http://schemas.openxmlformats.org/officeDocument/2006/relationships" r:embed="rId2">
            <a:duotone>
              <a:schemeClr val="phClr">
                <a:shade val="65000"/>
                <a:satMod val="115000"/>
              </a:schemeClr>
              <a:schemeClr val="phClr">
                <a:tint val="85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thema">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thema">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Civic</Template>
  <TotalTime>34</TotalTime>
  <Words>2867</Words>
  <Application>Microsoft Office PowerPoint</Application>
  <PresentationFormat>On-screen Show (4:3)</PresentationFormat>
  <Paragraphs>447</Paragraphs>
  <Slides>48</Slides>
  <Notes>22</Notes>
  <HiddenSlides>0</HiddenSlides>
  <MMClips>0</MMClips>
  <ScaleCrop>false</ScaleCrop>
  <HeadingPairs>
    <vt:vector size="8" baseType="variant">
      <vt:variant>
        <vt:lpstr>Fonts Used</vt:lpstr>
      </vt:variant>
      <vt:variant>
        <vt:i4>5</vt:i4>
      </vt:variant>
      <vt:variant>
        <vt:lpstr>Theme</vt:lpstr>
      </vt:variant>
      <vt:variant>
        <vt:i4>1</vt:i4>
      </vt:variant>
      <vt:variant>
        <vt:lpstr>Embedded OLE Servers</vt:lpstr>
      </vt:variant>
      <vt:variant>
        <vt:i4>1</vt:i4>
      </vt:variant>
      <vt:variant>
        <vt:lpstr>Slide Titles</vt:lpstr>
      </vt:variant>
      <vt:variant>
        <vt:i4>48</vt:i4>
      </vt:variant>
    </vt:vector>
  </HeadingPairs>
  <TitlesOfParts>
    <vt:vector size="55" baseType="lpstr">
      <vt:lpstr>Arial</vt:lpstr>
      <vt:lpstr>Calibri</vt:lpstr>
      <vt:lpstr>Georgia</vt:lpstr>
      <vt:lpstr>Wingdings</vt:lpstr>
      <vt:lpstr>Wingdings 2</vt:lpstr>
      <vt:lpstr>Civiel</vt:lpstr>
      <vt:lpstr>Dia</vt:lpstr>
      <vt:lpstr>GENTRIFICATION  AS A STRATEGY OF CITY RENEWAL ? The case of city renewal in Ghent (B)</vt:lpstr>
      <vt:lpstr>WELLBEING…IN A LIVEABLE CITY</vt:lpstr>
      <vt:lpstr>1. City Renewal in Ghent</vt:lpstr>
      <vt:lpstr>Ghent, Belgium</vt:lpstr>
      <vt:lpstr>Gent, a city with a lot of assets</vt:lpstr>
      <vt:lpstr>The 19th century belt of Ghent 25% of the population lives on 4% of the available surface </vt:lpstr>
      <vt:lpstr>Proletarian urban expansion  end 19th century</vt:lpstr>
      <vt:lpstr>Anti-urban housing model </vt:lpstr>
      <vt:lpstr>19 th century belt -  ‘Problems’ </vt:lpstr>
      <vt:lpstr>Example: Oxygen for the Brugse Poort</vt:lpstr>
      <vt:lpstr> City renewal in the 19th century belt: Oxygen for the Brugse Poort</vt:lpstr>
      <vt:lpstr>PowerPoint Presentation</vt:lpstr>
      <vt:lpstr>Example: Oxygen for the Brugse Poort</vt:lpstr>
      <vt:lpstr>2. Gentrification in city renewal </vt:lpstr>
      <vt:lpstr>PowerPoint Presentation</vt:lpstr>
      <vt:lpstr>WHAT? HOW? </vt:lpstr>
      <vt:lpstr>PowerPoint Presentation</vt:lpstr>
      <vt:lpstr>PowerPoint Presentation</vt:lpstr>
      <vt:lpstr>WHY?</vt:lpstr>
      <vt:lpstr>Political strategies of city renewal</vt:lpstr>
      <vt:lpstr>  CITY RENEWAL PROJECTS Attracting private capital to the 19th century belt</vt:lpstr>
      <vt:lpstr>Economic strategies: struggle  </vt:lpstr>
      <vt:lpstr>2. Strategy for social regulation Social mix</vt:lpstr>
      <vt:lpstr>Social strategies: struggle  </vt:lpstr>
      <vt:lpstr>3. Strategies for cultural hegemony </vt:lpstr>
      <vt:lpstr>Cultural hegemony: struggle  </vt:lpstr>
      <vt:lpstr>3. Gentrification as a global strategy of city renewal?</vt:lpstr>
      <vt:lpstr>The globalisation of gentrification </vt:lpstr>
      <vt:lpstr>PowerPoint Presentation</vt:lpstr>
      <vt:lpstr>Neoliberalism and urban governance</vt:lpstr>
      <vt:lpstr>Gentrification as a competitive urban strategy: five interrelated characteristics (Smith, 2002)</vt:lpstr>
      <vt:lpstr>1. From only housing for the middle classes to the transformation of the urban environment</vt:lpstr>
      <vt:lpstr>Barcelona</vt:lpstr>
      <vt:lpstr>Manchester</vt:lpstr>
      <vt:lpstr>Antwerp</vt:lpstr>
      <vt:lpstr> 2. Intensive partnerships between private capital and the local state </vt:lpstr>
      <vt:lpstr>PowerPoint Presentation</vt:lpstr>
      <vt:lpstr>3. The inflow of global capital into large megadevelopments in urban centers</vt:lpstr>
      <vt:lpstr>4. Marginalisation of opposition</vt:lpstr>
      <vt:lpstr>5. Gentrification expands  from the city heart to the periphery</vt:lpstr>
      <vt:lpstr>QUESTION Is social mix an inclusive project  or is it  ‘a major colonization by the middle and upper-middle classes’?  (Smith, 2002)</vt:lpstr>
      <vt:lpstr>PowerPoint Presentation</vt:lpstr>
      <vt:lpstr>4. Competitive city development  or social city renewal? </vt:lpstr>
      <vt:lpstr>Competitive city development</vt:lpstr>
      <vt:lpstr>Or a strategy of social city renewal ?</vt:lpstr>
      <vt:lpstr>City renewal and social justice…</vt:lpstr>
      <vt:lpstr>… and realism!!</vt:lpstr>
      <vt:lpstr>A fair policy of city renewal IN the city  requires a fair policy TOWARDS the city</vt:lpstr>
    </vt:vector>
  </TitlesOfParts>
  <Company>Arteveldehs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 1</dc:title>
  <dc:creator>tom vermeylen</dc:creator>
  <cp:lastModifiedBy>Eija Tamminen</cp:lastModifiedBy>
  <cp:revision>166</cp:revision>
  <dcterms:created xsi:type="dcterms:W3CDTF">2011-02-14T13:52:20Z</dcterms:created>
  <dcterms:modified xsi:type="dcterms:W3CDTF">2016-03-07T09:51:24Z</dcterms:modified>
</cp:coreProperties>
</file>