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416" r:id="rId2"/>
    <p:sldId id="497" r:id="rId3"/>
    <p:sldId id="520" r:id="rId4"/>
    <p:sldId id="521" r:id="rId5"/>
    <p:sldId id="522" r:id="rId6"/>
    <p:sldId id="530" r:id="rId7"/>
    <p:sldId id="531" r:id="rId8"/>
    <p:sldId id="557" r:id="rId9"/>
    <p:sldId id="534" r:id="rId10"/>
    <p:sldId id="535" r:id="rId11"/>
    <p:sldId id="536" r:id="rId12"/>
    <p:sldId id="537" r:id="rId13"/>
    <p:sldId id="544" r:id="rId14"/>
    <p:sldId id="538" r:id="rId15"/>
    <p:sldId id="540" r:id="rId16"/>
    <p:sldId id="541" r:id="rId17"/>
    <p:sldId id="542" r:id="rId18"/>
    <p:sldId id="543" r:id="rId19"/>
    <p:sldId id="545" r:id="rId20"/>
    <p:sldId id="546" r:id="rId21"/>
    <p:sldId id="547" r:id="rId22"/>
    <p:sldId id="549" r:id="rId23"/>
    <p:sldId id="550" r:id="rId24"/>
    <p:sldId id="553" r:id="rId25"/>
    <p:sldId id="554" r:id="rId26"/>
    <p:sldId id="559" r:id="rId27"/>
    <p:sldId id="555" r:id="rId28"/>
    <p:sldId id="556" r:id="rId29"/>
    <p:sldId id="523" r:id="rId30"/>
    <p:sldId id="524" r:id="rId31"/>
    <p:sldId id="525" r:id="rId32"/>
    <p:sldId id="529" r:id="rId33"/>
    <p:sldId id="560" r:id="rId34"/>
    <p:sldId id="561" r:id="rId35"/>
    <p:sldId id="527" r:id="rId36"/>
    <p:sldId id="528" r:id="rId37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BB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84" autoAdjust="0"/>
    <p:restoredTop sz="94434" autoAdjust="0"/>
  </p:normalViewPr>
  <p:slideViewPr>
    <p:cSldViewPr>
      <p:cViewPr varScale="1">
        <p:scale>
          <a:sx n="101" d="100"/>
          <a:sy n="101" d="100"/>
        </p:scale>
        <p:origin x="126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948"/>
    </p:cViewPr>
  </p:sorterViewPr>
  <p:notesViewPr>
    <p:cSldViewPr>
      <p:cViewPr>
        <p:scale>
          <a:sx n="100" d="100"/>
          <a:sy n="100" d="100"/>
        </p:scale>
        <p:origin x="-2616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19DA00-8489-46F7-8195-CFB272CDC4E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421EDAA-E70C-4617-AB8E-140C5F421B73}">
      <dgm:prSet phldrT="[Tekst]"/>
      <dgm:spPr/>
      <dgm:t>
        <a:bodyPr/>
        <a:lstStyle/>
        <a:p>
          <a:r>
            <a:rPr lang="nl-NL" dirty="0" smtClean="0"/>
            <a:t>Do </a:t>
          </a:r>
          <a:r>
            <a:rPr lang="nl-NL" dirty="0" err="1" smtClean="0"/>
            <a:t>volunteers</a:t>
          </a:r>
          <a:r>
            <a:rPr lang="nl-NL" dirty="0" smtClean="0"/>
            <a:t> </a:t>
          </a:r>
          <a:r>
            <a:rPr lang="nl-NL" dirty="0" err="1" smtClean="0"/>
            <a:t>see</a:t>
          </a:r>
          <a:r>
            <a:rPr lang="nl-NL" dirty="0" smtClean="0"/>
            <a:t> </a:t>
          </a:r>
          <a:r>
            <a:rPr lang="nl-NL" dirty="0" err="1" smtClean="0"/>
            <a:t>the</a:t>
          </a:r>
          <a:r>
            <a:rPr lang="nl-NL" dirty="0" smtClean="0"/>
            <a:t> </a:t>
          </a:r>
          <a:r>
            <a:rPr lang="nl-NL" dirty="0" err="1" smtClean="0"/>
            <a:t>social</a:t>
          </a:r>
          <a:r>
            <a:rPr lang="nl-NL" dirty="0" smtClean="0"/>
            <a:t> </a:t>
          </a:r>
          <a:r>
            <a:rPr lang="nl-NL" dirty="0" err="1" smtClean="0"/>
            <a:t>needs</a:t>
          </a:r>
          <a:r>
            <a:rPr lang="nl-NL" dirty="0" smtClean="0"/>
            <a:t> of </a:t>
          </a:r>
          <a:r>
            <a:rPr lang="nl-NL" dirty="0" err="1" smtClean="0"/>
            <a:t>refugees</a:t>
          </a:r>
          <a:r>
            <a:rPr lang="nl-NL" dirty="0" smtClean="0"/>
            <a:t>?</a:t>
          </a:r>
          <a:endParaRPr lang="nl-NL" dirty="0"/>
        </a:p>
      </dgm:t>
    </dgm:pt>
    <dgm:pt modelId="{D11688CF-12E6-42CA-B14A-4612E3AC335D}" type="parTrans" cxnId="{B23088B0-597A-4037-BACA-D83A1CBA930F}">
      <dgm:prSet/>
      <dgm:spPr/>
      <dgm:t>
        <a:bodyPr/>
        <a:lstStyle/>
        <a:p>
          <a:endParaRPr lang="nl-NL"/>
        </a:p>
      </dgm:t>
    </dgm:pt>
    <dgm:pt modelId="{AD06455D-9F54-4B92-96C1-A7D7ECF34EF4}" type="sibTrans" cxnId="{B23088B0-597A-4037-BACA-D83A1CBA930F}">
      <dgm:prSet/>
      <dgm:spPr/>
      <dgm:t>
        <a:bodyPr/>
        <a:lstStyle/>
        <a:p>
          <a:endParaRPr lang="nl-NL"/>
        </a:p>
      </dgm:t>
    </dgm:pt>
    <dgm:pt modelId="{8B3645BC-1023-49D7-A1E5-27EBBCAD1A8D}">
      <dgm:prSet phldrT="[Tekst]"/>
      <dgm:spPr/>
      <dgm:t>
        <a:bodyPr/>
        <a:lstStyle/>
        <a:p>
          <a:r>
            <a:rPr lang="nl-NL" dirty="0" smtClean="0"/>
            <a:t>Do </a:t>
          </a:r>
          <a:r>
            <a:rPr lang="nl-NL" dirty="0" err="1" smtClean="0"/>
            <a:t>they</a:t>
          </a:r>
          <a:r>
            <a:rPr lang="nl-NL" dirty="0" smtClean="0"/>
            <a:t> question </a:t>
          </a:r>
          <a:r>
            <a:rPr lang="nl-NL" dirty="0" err="1" smtClean="0"/>
            <a:t>the</a:t>
          </a:r>
          <a:r>
            <a:rPr lang="nl-NL" dirty="0" smtClean="0"/>
            <a:t> </a:t>
          </a:r>
          <a:r>
            <a:rPr lang="nl-NL" dirty="0" err="1" smtClean="0"/>
            <a:t>existing</a:t>
          </a:r>
          <a:r>
            <a:rPr lang="nl-NL" dirty="0" smtClean="0"/>
            <a:t> order?</a:t>
          </a:r>
          <a:endParaRPr lang="nl-NL" dirty="0"/>
        </a:p>
      </dgm:t>
    </dgm:pt>
    <dgm:pt modelId="{51CDBA80-1505-4391-A7F1-31D5C8CAA480}" type="parTrans" cxnId="{C1AB2751-67BC-49AA-A4B7-B00137681F3C}">
      <dgm:prSet/>
      <dgm:spPr/>
      <dgm:t>
        <a:bodyPr/>
        <a:lstStyle/>
        <a:p>
          <a:endParaRPr lang="nl-NL"/>
        </a:p>
      </dgm:t>
    </dgm:pt>
    <dgm:pt modelId="{74E4F601-6746-4A91-B503-1B6A9751EB80}" type="sibTrans" cxnId="{C1AB2751-67BC-49AA-A4B7-B00137681F3C}">
      <dgm:prSet/>
      <dgm:spPr/>
      <dgm:t>
        <a:bodyPr/>
        <a:lstStyle/>
        <a:p>
          <a:endParaRPr lang="nl-NL"/>
        </a:p>
      </dgm:t>
    </dgm:pt>
    <dgm:pt modelId="{0700CDD1-5E0C-4D14-B398-9ED7BC087364}">
      <dgm:prSet phldrT="[Tekst]"/>
      <dgm:spPr/>
      <dgm:t>
        <a:bodyPr/>
        <a:lstStyle/>
        <a:p>
          <a:r>
            <a:rPr lang="nl-NL" dirty="0" smtClean="0"/>
            <a:t>Do </a:t>
          </a:r>
          <a:r>
            <a:rPr lang="nl-NL" dirty="0" err="1" smtClean="0"/>
            <a:t>they</a:t>
          </a:r>
          <a:r>
            <a:rPr lang="nl-NL" dirty="0" smtClean="0"/>
            <a:t> </a:t>
          </a:r>
          <a:r>
            <a:rPr lang="nl-NL" dirty="0" err="1" smtClean="0"/>
            <a:t>undertake</a:t>
          </a:r>
          <a:r>
            <a:rPr lang="nl-NL" dirty="0" smtClean="0"/>
            <a:t> actions?</a:t>
          </a:r>
          <a:endParaRPr lang="nl-NL" dirty="0"/>
        </a:p>
      </dgm:t>
    </dgm:pt>
    <dgm:pt modelId="{7F7A4482-DEE4-441A-90E1-6A5FA7AC03B9}" type="parTrans" cxnId="{BA6BF151-D821-4FBA-8B17-83978C7840C4}">
      <dgm:prSet/>
      <dgm:spPr/>
      <dgm:t>
        <a:bodyPr/>
        <a:lstStyle/>
        <a:p>
          <a:endParaRPr lang="nl-NL"/>
        </a:p>
      </dgm:t>
    </dgm:pt>
    <dgm:pt modelId="{19E8ECF7-3EBB-4722-847E-1816591DD888}" type="sibTrans" cxnId="{BA6BF151-D821-4FBA-8B17-83978C7840C4}">
      <dgm:prSet/>
      <dgm:spPr/>
      <dgm:t>
        <a:bodyPr/>
        <a:lstStyle/>
        <a:p>
          <a:endParaRPr lang="nl-NL"/>
        </a:p>
      </dgm:t>
    </dgm:pt>
    <dgm:pt modelId="{FE383A7A-F37A-4121-BC53-EE1168E8CDB0}" type="pres">
      <dgm:prSet presAssocID="{F419DA00-8489-46F7-8195-CFB272CDC4E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26A180BE-269D-41F0-B073-7965780FD30E}" type="pres">
      <dgm:prSet presAssocID="{F419DA00-8489-46F7-8195-CFB272CDC4EC}" presName="dummyMaxCanvas" presStyleCnt="0">
        <dgm:presLayoutVars/>
      </dgm:prSet>
      <dgm:spPr/>
    </dgm:pt>
    <dgm:pt modelId="{B82FAF62-3A87-4A24-97A7-7F8328EDA04E}" type="pres">
      <dgm:prSet presAssocID="{F419DA00-8489-46F7-8195-CFB272CDC4EC}" presName="ThreeNodes_1" presStyleLbl="node1" presStyleIdx="0" presStyleCnt="3" custLinFactNeighborX="457" custLinFactNeighborY="169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97DCF74-984F-4899-94BE-16DB342AEAE1}" type="pres">
      <dgm:prSet presAssocID="{F419DA00-8489-46F7-8195-CFB272CDC4E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52B3743D-4ED3-41EC-98B7-70CF38D598B9}" type="pres">
      <dgm:prSet presAssocID="{F419DA00-8489-46F7-8195-CFB272CDC4E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D35B9B16-05EB-42AD-855C-A0B395A72D0F}" type="pres">
      <dgm:prSet presAssocID="{F419DA00-8489-46F7-8195-CFB272CDC4E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52CBD5C-6CE6-40A6-8EEB-79D85D8F211A}" type="pres">
      <dgm:prSet presAssocID="{F419DA00-8489-46F7-8195-CFB272CDC4E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915C63AB-E418-4E10-8B69-3BBAEF46EC85}" type="pres">
      <dgm:prSet presAssocID="{F419DA00-8489-46F7-8195-CFB272CDC4E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77A22B06-5C14-49AF-A8D7-1E383FB008DC}" type="pres">
      <dgm:prSet presAssocID="{F419DA00-8489-46F7-8195-CFB272CDC4E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E424E4FD-7327-4242-8C94-77278FDFDEE1}" type="pres">
      <dgm:prSet presAssocID="{F419DA00-8489-46F7-8195-CFB272CDC4E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F64B098A-C840-4824-B5DF-BB789D1430A6}" type="presOf" srcId="{8B3645BC-1023-49D7-A1E5-27EBBCAD1A8D}" destId="{397DCF74-984F-4899-94BE-16DB342AEAE1}" srcOrd="0" destOrd="0" presId="urn:microsoft.com/office/officeart/2005/8/layout/vProcess5"/>
    <dgm:cxn modelId="{BA6BF151-D821-4FBA-8B17-83978C7840C4}" srcId="{F419DA00-8489-46F7-8195-CFB272CDC4EC}" destId="{0700CDD1-5E0C-4D14-B398-9ED7BC087364}" srcOrd="2" destOrd="0" parTransId="{7F7A4482-DEE4-441A-90E1-6A5FA7AC03B9}" sibTransId="{19E8ECF7-3EBB-4722-847E-1816591DD888}"/>
    <dgm:cxn modelId="{C1AB2751-67BC-49AA-A4B7-B00137681F3C}" srcId="{F419DA00-8489-46F7-8195-CFB272CDC4EC}" destId="{8B3645BC-1023-49D7-A1E5-27EBBCAD1A8D}" srcOrd="1" destOrd="0" parTransId="{51CDBA80-1505-4391-A7F1-31D5C8CAA480}" sibTransId="{74E4F601-6746-4A91-B503-1B6A9751EB80}"/>
    <dgm:cxn modelId="{AD2AED92-7BB2-4F0E-9BD7-769BD2370FC2}" type="presOf" srcId="{4421EDAA-E70C-4617-AB8E-140C5F421B73}" destId="{B82FAF62-3A87-4A24-97A7-7F8328EDA04E}" srcOrd="0" destOrd="0" presId="urn:microsoft.com/office/officeart/2005/8/layout/vProcess5"/>
    <dgm:cxn modelId="{B23088B0-597A-4037-BACA-D83A1CBA930F}" srcId="{F419DA00-8489-46F7-8195-CFB272CDC4EC}" destId="{4421EDAA-E70C-4617-AB8E-140C5F421B73}" srcOrd="0" destOrd="0" parTransId="{D11688CF-12E6-42CA-B14A-4612E3AC335D}" sibTransId="{AD06455D-9F54-4B92-96C1-A7D7ECF34EF4}"/>
    <dgm:cxn modelId="{C443FC8B-2B4E-4D21-87AF-28391614FC0F}" type="presOf" srcId="{0700CDD1-5E0C-4D14-B398-9ED7BC087364}" destId="{E424E4FD-7327-4242-8C94-77278FDFDEE1}" srcOrd="1" destOrd="0" presId="urn:microsoft.com/office/officeart/2005/8/layout/vProcess5"/>
    <dgm:cxn modelId="{0EC06F09-0AA7-408C-AC7B-C9B8FAD25B70}" type="presOf" srcId="{4421EDAA-E70C-4617-AB8E-140C5F421B73}" destId="{915C63AB-E418-4E10-8B69-3BBAEF46EC85}" srcOrd="1" destOrd="0" presId="urn:microsoft.com/office/officeart/2005/8/layout/vProcess5"/>
    <dgm:cxn modelId="{891320F1-873F-47F6-8F83-3E47622780FF}" type="presOf" srcId="{74E4F601-6746-4A91-B503-1B6A9751EB80}" destId="{352CBD5C-6CE6-40A6-8EEB-79D85D8F211A}" srcOrd="0" destOrd="0" presId="urn:microsoft.com/office/officeart/2005/8/layout/vProcess5"/>
    <dgm:cxn modelId="{E983EA99-A9C5-4971-84EB-4933C8719083}" type="presOf" srcId="{AD06455D-9F54-4B92-96C1-A7D7ECF34EF4}" destId="{D35B9B16-05EB-42AD-855C-A0B395A72D0F}" srcOrd="0" destOrd="0" presId="urn:microsoft.com/office/officeart/2005/8/layout/vProcess5"/>
    <dgm:cxn modelId="{1AF10DC7-EDA8-4C1F-A3AC-DA3CDD5000F4}" type="presOf" srcId="{0700CDD1-5E0C-4D14-B398-9ED7BC087364}" destId="{52B3743D-4ED3-41EC-98B7-70CF38D598B9}" srcOrd="0" destOrd="0" presId="urn:microsoft.com/office/officeart/2005/8/layout/vProcess5"/>
    <dgm:cxn modelId="{40A000CE-5BEC-4590-8E1F-D983849D3CBF}" type="presOf" srcId="{8B3645BC-1023-49D7-A1E5-27EBBCAD1A8D}" destId="{77A22B06-5C14-49AF-A8D7-1E383FB008DC}" srcOrd="1" destOrd="0" presId="urn:microsoft.com/office/officeart/2005/8/layout/vProcess5"/>
    <dgm:cxn modelId="{AB6FA98C-E99A-437B-B093-EE0E50141968}" type="presOf" srcId="{F419DA00-8489-46F7-8195-CFB272CDC4EC}" destId="{FE383A7A-F37A-4121-BC53-EE1168E8CDB0}" srcOrd="0" destOrd="0" presId="urn:microsoft.com/office/officeart/2005/8/layout/vProcess5"/>
    <dgm:cxn modelId="{0DC584CE-66E6-483B-9412-2589D50AE4E2}" type="presParOf" srcId="{FE383A7A-F37A-4121-BC53-EE1168E8CDB0}" destId="{26A180BE-269D-41F0-B073-7965780FD30E}" srcOrd="0" destOrd="0" presId="urn:microsoft.com/office/officeart/2005/8/layout/vProcess5"/>
    <dgm:cxn modelId="{89C03E42-1A04-45B6-B35E-190A76C11B90}" type="presParOf" srcId="{FE383A7A-F37A-4121-BC53-EE1168E8CDB0}" destId="{B82FAF62-3A87-4A24-97A7-7F8328EDA04E}" srcOrd="1" destOrd="0" presId="urn:microsoft.com/office/officeart/2005/8/layout/vProcess5"/>
    <dgm:cxn modelId="{5596D2D3-CB3B-4E98-A7BB-F2BAA0565D7C}" type="presParOf" srcId="{FE383A7A-F37A-4121-BC53-EE1168E8CDB0}" destId="{397DCF74-984F-4899-94BE-16DB342AEAE1}" srcOrd="2" destOrd="0" presId="urn:microsoft.com/office/officeart/2005/8/layout/vProcess5"/>
    <dgm:cxn modelId="{87F2B0D4-A9B6-42CA-8328-24C1EFB18B26}" type="presParOf" srcId="{FE383A7A-F37A-4121-BC53-EE1168E8CDB0}" destId="{52B3743D-4ED3-41EC-98B7-70CF38D598B9}" srcOrd="3" destOrd="0" presId="urn:microsoft.com/office/officeart/2005/8/layout/vProcess5"/>
    <dgm:cxn modelId="{DE015071-DAAE-4F84-BED4-3B8BD48350E7}" type="presParOf" srcId="{FE383A7A-F37A-4121-BC53-EE1168E8CDB0}" destId="{D35B9B16-05EB-42AD-855C-A0B395A72D0F}" srcOrd="4" destOrd="0" presId="urn:microsoft.com/office/officeart/2005/8/layout/vProcess5"/>
    <dgm:cxn modelId="{1FB9DF52-78EF-4372-8AD6-0F011F9361EA}" type="presParOf" srcId="{FE383A7A-F37A-4121-BC53-EE1168E8CDB0}" destId="{352CBD5C-6CE6-40A6-8EEB-79D85D8F211A}" srcOrd="5" destOrd="0" presId="urn:microsoft.com/office/officeart/2005/8/layout/vProcess5"/>
    <dgm:cxn modelId="{3E5A0539-319C-4BE7-B650-45513A8A0454}" type="presParOf" srcId="{FE383A7A-F37A-4121-BC53-EE1168E8CDB0}" destId="{915C63AB-E418-4E10-8B69-3BBAEF46EC85}" srcOrd="6" destOrd="0" presId="urn:microsoft.com/office/officeart/2005/8/layout/vProcess5"/>
    <dgm:cxn modelId="{08771940-DA76-4E4A-85B9-0F94B1E1B3A1}" type="presParOf" srcId="{FE383A7A-F37A-4121-BC53-EE1168E8CDB0}" destId="{77A22B06-5C14-49AF-A8D7-1E383FB008DC}" srcOrd="7" destOrd="0" presId="urn:microsoft.com/office/officeart/2005/8/layout/vProcess5"/>
    <dgm:cxn modelId="{F93948AF-18BD-476C-BFBF-7D4F74A6CD73}" type="presParOf" srcId="{FE383A7A-F37A-4121-BC53-EE1168E8CDB0}" destId="{E424E4FD-7327-4242-8C94-77278FDFDEE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332"/>
          </a:xfrm>
          <a:prstGeom prst="rect">
            <a:avLst/>
          </a:prstGeom>
        </p:spPr>
        <p:txBody>
          <a:bodyPr vert="horz" lIns="93230" tIns="46615" rIns="93230" bIns="466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332"/>
          </a:xfrm>
          <a:prstGeom prst="rect">
            <a:avLst/>
          </a:prstGeom>
        </p:spPr>
        <p:txBody>
          <a:bodyPr vert="horz" lIns="93230" tIns="46615" rIns="93230" bIns="466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D3D094-060A-437A-8409-1EC4D6733E85}" type="datetime1">
              <a:rPr lang="nl-BE" smtClean="0"/>
              <a:t>18/03/2016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6"/>
            <a:ext cx="2945659" cy="496332"/>
          </a:xfrm>
          <a:prstGeom prst="rect">
            <a:avLst/>
          </a:prstGeom>
        </p:spPr>
        <p:txBody>
          <a:bodyPr vert="horz" lIns="93230" tIns="46615" rIns="93230" bIns="466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nl-BE" smtClean="0"/>
              <a:t>Major 3: beleidscasus</a:t>
            </a: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6"/>
            <a:ext cx="2945659" cy="496332"/>
          </a:xfrm>
          <a:prstGeom prst="rect">
            <a:avLst/>
          </a:prstGeom>
        </p:spPr>
        <p:txBody>
          <a:bodyPr vert="horz" lIns="93230" tIns="46615" rIns="93230" bIns="466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6DE1BB-5E8E-4EA6-827D-2246A4F7C38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7076989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332"/>
          </a:xfrm>
          <a:prstGeom prst="rect">
            <a:avLst/>
          </a:prstGeom>
        </p:spPr>
        <p:txBody>
          <a:bodyPr vert="horz" lIns="93230" tIns="46615" rIns="93230" bIns="466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332"/>
          </a:xfrm>
          <a:prstGeom prst="rect">
            <a:avLst/>
          </a:prstGeom>
        </p:spPr>
        <p:txBody>
          <a:bodyPr vert="horz" lIns="93230" tIns="46615" rIns="93230" bIns="466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58F615E-4051-487B-852F-0F247CE2CBD3}" type="datetime1">
              <a:rPr lang="nl-BE" smtClean="0"/>
              <a:t>18/03/2016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30" tIns="46615" rIns="93230" bIns="46615" rtlCol="0" anchor="ctr"/>
          <a:lstStyle/>
          <a:p>
            <a:pPr lvl="0"/>
            <a:endParaRPr lang="nl-BE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3230" tIns="46615" rIns="93230" bIns="46615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6"/>
            <a:ext cx="2945659" cy="496332"/>
          </a:xfrm>
          <a:prstGeom prst="rect">
            <a:avLst/>
          </a:prstGeom>
        </p:spPr>
        <p:txBody>
          <a:bodyPr vert="horz" lIns="93230" tIns="46615" rIns="93230" bIns="466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6"/>
            <a:ext cx="2945659" cy="496332"/>
          </a:xfrm>
          <a:prstGeom prst="rect">
            <a:avLst/>
          </a:prstGeom>
        </p:spPr>
        <p:txBody>
          <a:bodyPr vert="horz" lIns="93230" tIns="46615" rIns="93230" bIns="466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3A1FB1D-22EE-4801-B673-7A3550FE4B9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099209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1C14D75B-5657-43F0-83E4-DB013AEA6C2E}" type="datetime1">
              <a:rPr lang="nl-BE" smtClean="0"/>
              <a:t>18/03/2016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53409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2B5C143-ADE4-4B27-9638-36E79160CDFF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20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61188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Aanvullen</a:t>
            </a:r>
            <a:r>
              <a:rPr lang="en-GB" dirty="0" smtClean="0"/>
              <a:t> met :</a:t>
            </a:r>
          </a:p>
          <a:p>
            <a:endParaRPr lang="en-GB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Belgium we estimate that 60 % of asylum seekers will be granted asylum. A large group of people who already live in the shadows (undocumented) the 100.00 I spoke about will probably be joined with a lot of the 40 % who will not get asylum. 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 a reality who get’s ignored by policy makers and social welfare institutions.</a:t>
            </a:r>
            <a:endParaRPr lang="nl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2EE2AA4-9CC6-4A89-8697-2C9ACE83EA68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24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87227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FDE3785-14D5-4085-829E-A182D28BF421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25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09083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noProof="0" dirty="0" smtClean="0"/>
              <a:t>. </a:t>
            </a:r>
            <a:endParaRPr lang="en-GB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FFF74B77-8560-47F6-99BE-E7F281B0EA60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29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82578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CC77653-2E65-4D76-8150-2DAA68E079AF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30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494187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A2242CC-1089-4AF2-B6A3-4AF7F9447F6E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31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00712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573FB39-7032-499A-8AA8-F2BC19B6FD22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32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110902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39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Blauw: </a:t>
            </a:r>
          </a:p>
          <a:p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sp.a</a:t>
            </a: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CD&amp;V en Groen delen standpunten op vlak van toegang. </a:t>
            </a:r>
          </a:p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Toegang gaat over legale toegangswegen tot België en Europa voor mensen die op de vlucht zijn.</a:t>
            </a:r>
            <a:b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Daarnaast zeggen deze drie partijen ook voor een eengemaakt Europees beleid te zijn. </a:t>
            </a:r>
          </a:p>
          <a:p>
            <a:endParaRPr lang="nl-BE" sz="1200" b="0" i="0" u="none" strike="noStrike" kern="1200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Groen: </a:t>
            </a:r>
          </a:p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Coalitie van de 5 grootste partijen  als het gaat over: </a:t>
            </a:r>
          </a:p>
          <a:p>
            <a:pPr marL="171450" indent="-171450">
              <a:buFontTx/>
              <a:buChar char="-"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‘Nederlands leren en werken’</a:t>
            </a:r>
          </a:p>
          <a:p>
            <a:pPr marL="171450" indent="-171450">
              <a:buFontTx/>
              <a:buChar char="-"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‘voorstander van een federaal spreidingsplan’</a:t>
            </a:r>
          </a:p>
          <a:p>
            <a:pPr marL="171450" indent="-171450">
              <a:buFontTx/>
              <a:buChar char="-"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Vrijwillige als het kan, gedwongen als het moet over vertrek </a:t>
            </a:r>
          </a:p>
          <a:p>
            <a:pPr marL="171450" indent="-171450">
              <a:buFontTx/>
              <a:buChar char="-"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België moet zijn verantwoordelijkheid nemen binnen de EU. </a:t>
            </a:r>
          </a:p>
          <a:p>
            <a:pPr marL="171450" indent="-171450">
              <a:buFontTx/>
              <a:buChar char="-"/>
            </a:pPr>
            <a:endParaRPr lang="nl-BE" sz="1200" b="0" i="0" u="none" strike="noStrike" kern="1200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FontTx/>
              <a:buNone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Paars:</a:t>
            </a:r>
          </a:p>
          <a:p>
            <a:pPr marL="0" indent="0">
              <a:buFontTx/>
              <a:buNone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N-VA, Open VLD en </a:t>
            </a:r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sp.a</a:t>
            </a: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zijn voor het </a:t>
            </a:r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tijdelijker</a:t>
            </a: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maken van het statuut voor oorlogsvluchtelingen. Groen is daar expliciet tegen. Van CD&amp;V is hier geen informatie over. </a:t>
            </a:r>
          </a:p>
          <a:p>
            <a:pPr marL="0" indent="0">
              <a:buFontTx/>
              <a:buNone/>
            </a:pPr>
            <a:endParaRPr lang="nl-BE" sz="1200" b="0" i="0" u="none" strike="noStrike" kern="1200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FontTx/>
              <a:buNone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grijs: </a:t>
            </a:r>
          </a:p>
          <a:p>
            <a:pPr marL="0" indent="0">
              <a:buFontTx/>
              <a:buNone/>
            </a:pPr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N-Va</a:t>
            </a: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Vlaams Belang zijn voor het aanpassen van de conventie van </a:t>
            </a:r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genève</a:t>
            </a: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aanpassen = verstrengen </a:t>
            </a:r>
          </a:p>
          <a:p>
            <a:pPr marL="0" indent="0">
              <a:buFontTx/>
              <a:buNone/>
            </a:pPr>
            <a:endParaRPr lang="nl-BE" sz="1200" b="0" i="0" u="none" strike="noStrike" kern="1200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Bruin: </a:t>
            </a:r>
          </a:p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Aanpassen sociale zekerheid: N-VA en Open </a:t>
            </a:r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vld</a:t>
            </a:r>
            <a:endParaRPr lang="nl-BE" sz="1200" b="0" i="0" u="none" strike="noStrike" kern="1200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Onthouden; </a:t>
            </a:r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vlaams</a:t>
            </a: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belang en groen </a:t>
            </a:r>
          </a:p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Expliciet tegen: </a:t>
            </a:r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cd&amp;v</a:t>
            </a: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spa</a:t>
            </a:r>
          </a:p>
          <a:p>
            <a:endParaRPr lang="nl-BE" sz="1200" b="0" i="0" u="none" strike="noStrike" kern="1200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sym typeface="Calibri"/>
              </a:rPr>
              <a:t>Rood: Humanitair visum: </a:t>
            </a:r>
          </a:p>
          <a:p>
            <a:pPr marL="171450" indent="-171450">
              <a:buFontTx/>
              <a:buChar char="-"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sym typeface="Calibri"/>
              </a:rPr>
              <a:t>Spa, CD&amp;V, groen en Open </a:t>
            </a:r>
            <a:r>
              <a:rPr lang="nl-BE" sz="1200" b="0" i="0" u="none" strike="noStrike" kern="1200" cap="none" baseline="0" dirty="0" err="1" smtClean="0">
                <a:solidFill>
                  <a:schemeClr val="dk1"/>
                </a:solidFill>
                <a:latin typeface="Calibri"/>
                <a:sym typeface="Calibri"/>
              </a:rPr>
              <a:t>vld</a:t>
            </a: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sym typeface="Calibri"/>
              </a:rPr>
              <a:t>: komen overeen op belangrijkste punten.  =&gt; Open VLD spreekt zichzelf wel soms tegen…</a:t>
            </a:r>
          </a:p>
          <a:p>
            <a:pPr marL="0" indent="0">
              <a:buFontTx/>
              <a:buNone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sym typeface="Calibri"/>
              </a:rPr>
              <a:t>	(nl. uitbreiding en duidelijk definiëren) </a:t>
            </a:r>
          </a:p>
          <a:p>
            <a:pPr marL="0" indent="0">
              <a:buFontTx/>
              <a:buNone/>
            </a:pPr>
            <a:r>
              <a:rPr lang="nl-BE" sz="1200" b="0" i="0" u="none" strike="noStrike" kern="1200" cap="none" baseline="0" dirty="0" smtClean="0">
                <a:solidFill>
                  <a:schemeClr val="dk1"/>
                </a:solidFill>
                <a:latin typeface="Calibri"/>
                <a:sym typeface="Calibri"/>
              </a:rPr>
              <a:t>- N-VA is akkoord met het huidige humanitair visum, maar haakt af als het gaat over uitbreiding of verandering. </a:t>
            </a:r>
          </a:p>
          <a:p>
            <a:endParaRPr lang="nl-BE" sz="1200" b="0" i="0" u="none" strike="noStrike" kern="1200" cap="none" baseline="0" dirty="0" smtClean="0">
              <a:solidFill>
                <a:schemeClr val="dk1"/>
              </a:solidFill>
              <a:latin typeface="Calibri"/>
              <a:sym typeface="Calibri"/>
            </a:endParaRPr>
          </a:p>
        </p:txBody>
      </p:sp>
      <p:sp>
        <p:nvSpPr>
          <p:cNvPr id="298" name="Shape 298"/>
          <p:cNvSpPr txBox="1">
            <a:spLocks noGrp="1"/>
          </p:cNvSpPr>
          <p:nvPr>
            <p:ph type="sldNum" idx="12"/>
          </p:nvPr>
        </p:nvSpPr>
        <p:spPr>
          <a:xfrm>
            <a:off x="3850442" y="9428583"/>
            <a:ext cx="2945658" cy="496332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nl-NL"/>
              <a:pPr lvl="0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7870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/>
          </a:p>
        </p:txBody>
      </p:sp>
      <p:sp>
        <p:nvSpPr>
          <p:cNvPr id="334" name="Shape 334"/>
          <p:cNvSpPr txBox="1">
            <a:spLocks noGrp="1"/>
          </p:cNvSpPr>
          <p:nvPr>
            <p:ph type="sldNum" idx="12"/>
          </p:nvPr>
        </p:nvSpPr>
        <p:spPr>
          <a:xfrm>
            <a:off x="3850442" y="9428583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nl-NL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34</a:t>
            </a:fld>
            <a:endParaRPr lang="nl-NL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32581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noProof="0" dirty="0" smtClean="0"/>
              <a:t>. </a:t>
            </a:r>
            <a:endParaRPr lang="en-GB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4A536F3-C731-43D3-8188-9A21483D70D9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35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9186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12C9F60-4ECC-496C-9E84-5D368E61C565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7801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997FE00-8E59-4B03-BA2D-FCAF8831EB69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55107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77AEC5D-5232-4930-AE66-49A6C42DC419}" type="datetime1">
              <a:rPr lang="nl-BE" smtClean="0"/>
              <a:t>18/03/2016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0157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dirty="0" err="1" smtClean="0">
                <a:solidFill>
                  <a:schemeClr val="bg1"/>
                </a:solidFill>
              </a:rPr>
              <a:t>Solidarity</a:t>
            </a:r>
            <a:r>
              <a:rPr lang="nl-NL" sz="1200" b="1" dirty="0" smtClean="0">
                <a:solidFill>
                  <a:schemeClr val="bg1"/>
                </a:solidFill>
              </a:rPr>
              <a:t> chain </a:t>
            </a:r>
            <a:r>
              <a:rPr lang="nl-NL" sz="1200" b="1" dirty="0" err="1" smtClean="0">
                <a:solidFill>
                  <a:schemeClr val="bg1"/>
                </a:solidFill>
              </a:rPr>
              <a:t>Ghent</a:t>
            </a:r>
            <a:r>
              <a:rPr lang="nl-NL" sz="1200" b="1" dirty="0" smtClean="0">
                <a:solidFill>
                  <a:schemeClr val="bg1"/>
                </a:solidFill>
              </a:rPr>
              <a:t> 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D2DD9C7-1E34-4CC7-8385-2D87A5AE5767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16698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0271C5-26A5-43D6-B7E2-B3C0644C73CE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16352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498ED07-2FB8-4363-9423-600F5CF8252D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18215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EBFAFAD-414C-4371-B16C-58AD761A0C87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16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14318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F165C7BC-3677-4903-AB15-7E714463159A}" type="datetime1">
              <a:rPr lang="nl-BE" smtClean="0"/>
              <a:t>18/03/2016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Major 3: beleidscasus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1FB1D-22EE-4801-B673-7A3550FE4B90}" type="slidenum">
              <a:rPr lang="nl-BE" smtClean="0"/>
              <a:pPr>
                <a:defRPr/>
              </a:pPr>
              <a:t>19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8228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 descr="ARTEV_lo_zonder_baseline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3" y="0"/>
            <a:ext cx="675322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8" descr="ARTEV_lo_zonder_baseline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3" y="0"/>
            <a:ext cx="675322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3429001"/>
            <a:ext cx="8208912" cy="136815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7544" y="4869160"/>
            <a:ext cx="8208912" cy="136815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7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81A2A-47CC-4E41-B886-16C4969722B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7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7466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7466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22B77-6F36-4C20-831D-75C3613EA02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1"/>
            <a:ext cx="8208912" cy="42770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D5DEC-CFE4-4649-BB62-40F87AE22DF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970784" cy="4349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6016" y="1600201"/>
            <a:ext cx="3960440" cy="4349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8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8091F-FB02-47B6-B360-C85B367DF01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4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D68F3-FA09-4BE4-945D-DFA9788BB51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481CC-896B-483A-BEA6-CDFD1C5CF23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457200" y="6421438"/>
            <a:ext cx="471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 dirty="0"/>
          </a:p>
        </p:txBody>
      </p:sp>
      <p:sp>
        <p:nvSpPr>
          <p:cNvPr id="5" name="Tijdelijke aanduiding voor voettekst 21"/>
          <p:cNvSpPr>
            <a:spLocks noGrp="1"/>
          </p:cNvSpPr>
          <p:nvPr>
            <p:ph type="ftr" sz="quarter" idx="11"/>
          </p:nvPr>
        </p:nvSpPr>
        <p:spPr>
          <a:xfrm>
            <a:off x="928662" y="6357958"/>
            <a:ext cx="685804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Tijdelijke aanduiding voor dia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B70F6-E114-4785-B960-DD1BD88C4B1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7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1"/>
            <a:ext cx="8208912" cy="42770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 dirty="0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E3D4-317F-4596-94F3-9C613AA51A7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10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20891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3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4" y="3429000"/>
            <a:ext cx="8208912" cy="9779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 dirty="0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64696-0BF9-47B0-A595-330914AB087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970784" cy="4349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6016" y="1600201"/>
            <a:ext cx="3960440" cy="4349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 dirty="0"/>
          </a:p>
        </p:txBody>
      </p:sp>
      <p:sp>
        <p:nvSpPr>
          <p:cNvPr id="11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12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36A46-A3F1-48E4-859D-1BAD5974C3D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10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970784" cy="669751"/>
          </a:xfrm>
          <a:solidFill>
            <a:schemeClr val="accent2"/>
          </a:solidFill>
        </p:spPr>
        <p:txBody>
          <a:bodyPr lIns="144000" tIns="72000" rIns="144000" bIns="72000" anchor="ctr"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204864"/>
            <a:ext cx="3970784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716016" y="1535112"/>
            <a:ext cx="3970784" cy="669751"/>
          </a:xfrm>
          <a:solidFill>
            <a:schemeClr val="accent2"/>
          </a:solidFill>
        </p:spPr>
        <p:txBody>
          <a:bodyPr lIns="144000" tIns="72000" rIns="144000" bIns="72000" anchor="ctr"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6016" y="2204864"/>
            <a:ext cx="3970784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11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 dirty="0"/>
          </a:p>
        </p:txBody>
      </p:sp>
      <p:sp>
        <p:nvSpPr>
          <p:cNvPr id="12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13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C3AC5-8EF1-4C1C-B330-A22FE3706AE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4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7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9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10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80A05-646F-4060-B5AC-BD0A45CA0E3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3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01635-D662-4FF5-ACF2-33EA5D69660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3275855" cy="1435100"/>
          </a:xfrm>
          <a:solidFill>
            <a:schemeClr val="accent2"/>
          </a:solidFill>
        </p:spPr>
        <p:txBody>
          <a:bodyPr lIns="468000" tIns="180000" bIns="180000"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75856" y="0"/>
            <a:ext cx="5410944" cy="6126163"/>
          </a:xfrm>
        </p:spPr>
        <p:txBody>
          <a:bodyPr lIns="360000" tIns="36000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" y="1435100"/>
            <a:ext cx="3275856" cy="4658195"/>
          </a:xfrm>
          <a:solidFill>
            <a:schemeClr val="bg2"/>
          </a:solidFill>
        </p:spPr>
        <p:txBody>
          <a:bodyPr lIns="468000" tIns="18000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10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11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F614-5887-4BC5-B41B-2AFFE327A64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9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08912" cy="498178"/>
          </a:xfrm>
        </p:spPr>
        <p:txBody>
          <a:bodyPr anchor="b"/>
          <a:lstStyle>
            <a:lvl1pPr algn="l">
              <a:defRPr sz="2000" b="1">
                <a:solidFill>
                  <a:schemeClr val="accent3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67544" y="0"/>
            <a:ext cx="8208912" cy="486916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7544" y="5367338"/>
            <a:ext cx="8208912" cy="5819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10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11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ABC67-76CF-4B00-B828-604D56718BF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68313" y="274638"/>
            <a:ext cx="8207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68313" y="1600200"/>
            <a:ext cx="820737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00113" y="6335713"/>
            <a:ext cx="863600" cy="252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nl-BE" smtClean="0"/>
              <a:t>27-04-2011</a:t>
            </a:r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763713" y="6335713"/>
            <a:ext cx="5400675" cy="252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68313" y="6335713"/>
            <a:ext cx="250825" cy="252412"/>
          </a:xfrm>
          <a:prstGeom prst="rect">
            <a:avLst/>
          </a:prstGeom>
          <a:solidFill>
            <a:schemeClr val="bg1"/>
          </a:solidFill>
        </p:spPr>
        <p:txBody>
          <a:bodyPr vert="horz" lIns="36000" tIns="36000" rIns="36000" bIns="3600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B50810BA-A81B-4C55-8465-0D817A2FA4E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87338" indent="-287338" algn="l" defTabSz="719138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873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63600" indent="-2873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0938" indent="-2873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39863" indent="-2873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467544" y="3573015"/>
            <a:ext cx="8208912" cy="1224137"/>
          </a:xfrm>
        </p:spPr>
        <p:txBody>
          <a:bodyPr/>
          <a:lstStyle/>
          <a:p>
            <a:r>
              <a:rPr lang="nl-BE" dirty="0" smtClean="0"/>
              <a:t>POLITIZATION </a:t>
            </a:r>
            <a:br>
              <a:rPr lang="nl-BE" dirty="0" smtClean="0"/>
            </a:br>
            <a:r>
              <a:rPr lang="nl-BE" dirty="0" smtClean="0"/>
              <a:t>OF THE REFUGEE ISSUE</a:t>
            </a:r>
            <a:endParaRPr lang="nl-BE" sz="1800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subTitle" idx="1"/>
          </p:nvPr>
        </p:nvSpPr>
        <p:spPr>
          <a:xfrm>
            <a:off x="467544" y="4869160"/>
            <a:ext cx="8208912" cy="1728192"/>
          </a:xfrm>
        </p:spPr>
        <p:txBody>
          <a:bodyPr>
            <a:normAutofit fontScale="55000" lnSpcReduction="20000"/>
          </a:bodyPr>
          <a:lstStyle/>
          <a:p>
            <a:endParaRPr lang="nl-BE" sz="3100" b="1" dirty="0" smtClean="0"/>
          </a:p>
          <a:p>
            <a:r>
              <a:rPr lang="nl-BE" sz="3100" b="1" dirty="0" smtClean="0"/>
              <a:t>Hanne Verstraete, Karen Moonen, Simon Van </a:t>
            </a:r>
            <a:r>
              <a:rPr lang="nl-BE" sz="3100" b="1" dirty="0" err="1" smtClean="0"/>
              <a:t>Meervenne</a:t>
            </a:r>
            <a:r>
              <a:rPr lang="nl-BE" sz="3100" b="1" dirty="0" smtClean="0"/>
              <a:t> &amp; Stan Driesens (</a:t>
            </a:r>
            <a:r>
              <a:rPr lang="nl-BE" sz="3100" b="1" dirty="0" err="1" smtClean="0"/>
              <a:t>students</a:t>
            </a:r>
            <a:r>
              <a:rPr lang="nl-BE" sz="3100" b="1" dirty="0" smtClean="0"/>
              <a:t>)</a:t>
            </a:r>
          </a:p>
          <a:p>
            <a:r>
              <a:rPr lang="nl-BE" sz="3100" b="1" dirty="0" smtClean="0"/>
              <a:t>Bart </a:t>
            </a:r>
            <a:r>
              <a:rPr lang="nl-BE" sz="3100" b="1" dirty="0"/>
              <a:t>Van </a:t>
            </a:r>
            <a:r>
              <a:rPr lang="nl-BE" sz="3100" b="1" dirty="0" smtClean="0"/>
              <a:t>Bouchaute &amp; </a:t>
            </a:r>
            <a:r>
              <a:rPr lang="nl-BE" sz="3100" b="1" dirty="0"/>
              <a:t>Tim </a:t>
            </a:r>
            <a:r>
              <a:rPr lang="nl-BE" sz="3100" b="1" dirty="0" err="1" smtClean="0"/>
              <a:t>Vanhove</a:t>
            </a:r>
            <a:r>
              <a:rPr lang="nl-BE" sz="3100" b="1" dirty="0" smtClean="0"/>
              <a:t> (</a:t>
            </a:r>
            <a:r>
              <a:rPr lang="nl-BE" sz="3100" b="1" dirty="0" err="1" smtClean="0"/>
              <a:t>lecturers</a:t>
            </a:r>
            <a:r>
              <a:rPr lang="nl-BE" sz="3100" b="1" dirty="0" smtClean="0"/>
              <a:t>)</a:t>
            </a:r>
            <a:endParaRPr lang="nl-BE" b="1" dirty="0" smtClean="0"/>
          </a:p>
          <a:p>
            <a:r>
              <a:rPr lang="nl-BE" i="1" dirty="0" smtClean="0"/>
              <a:t>Bachelor </a:t>
            </a:r>
            <a:r>
              <a:rPr lang="nl-BE" i="1" dirty="0" err="1" smtClean="0"/>
              <a:t>Social</a:t>
            </a:r>
            <a:r>
              <a:rPr lang="nl-BE" i="1" dirty="0" smtClean="0"/>
              <a:t> </a:t>
            </a:r>
            <a:r>
              <a:rPr lang="nl-BE" i="1" dirty="0" err="1" smtClean="0"/>
              <a:t>Work</a:t>
            </a:r>
            <a:r>
              <a:rPr lang="nl-BE" i="1" dirty="0" smtClean="0"/>
              <a:t> –  </a:t>
            </a:r>
            <a:r>
              <a:rPr lang="nl-BE" i="1" dirty="0" err="1" smtClean="0"/>
              <a:t>specialisation</a:t>
            </a:r>
            <a:r>
              <a:rPr lang="nl-BE" i="1" dirty="0" smtClean="0"/>
              <a:t> </a:t>
            </a:r>
            <a:r>
              <a:rPr lang="nl-BE" i="1" dirty="0" err="1" smtClean="0"/>
              <a:t>social</a:t>
            </a:r>
            <a:r>
              <a:rPr lang="nl-BE" i="1" dirty="0" smtClean="0"/>
              <a:t> policy</a:t>
            </a:r>
          </a:p>
          <a:p>
            <a:r>
              <a:rPr lang="nl-BE" i="1" dirty="0" err="1" smtClean="0"/>
              <a:t>Arteveldehogeschool</a:t>
            </a:r>
            <a:endParaRPr lang="nl-BE" i="1" dirty="0" smtClean="0"/>
          </a:p>
          <a:p>
            <a:r>
              <a:rPr lang="nl-BE" dirty="0" smtClean="0"/>
              <a:t>Academiejaar 2015-16</a:t>
            </a:r>
          </a:p>
          <a:p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4320480"/>
          </a:xfrm>
        </p:spPr>
        <p:txBody>
          <a:bodyPr/>
          <a:lstStyle/>
          <a:p>
            <a:r>
              <a:rPr lang="nl-NL" dirty="0" smtClean="0"/>
              <a:t>Focus on </a:t>
            </a:r>
            <a:r>
              <a:rPr lang="nl-NL" dirty="0" err="1" smtClean="0"/>
              <a:t>voluntary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/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undocumented</a:t>
            </a:r>
            <a:r>
              <a:rPr lang="nl-NL" dirty="0" smtClean="0"/>
              <a:t> </a:t>
            </a:r>
            <a:r>
              <a:rPr lang="nl-NL" dirty="0" err="1" smtClean="0"/>
              <a:t>immigrants</a:t>
            </a:r>
            <a:r>
              <a:rPr lang="nl-NL" dirty="0" smtClean="0"/>
              <a:t> (“</a:t>
            </a:r>
            <a:r>
              <a:rPr lang="nl-NL" dirty="0" err="1" smtClean="0"/>
              <a:t>paperless</a:t>
            </a:r>
            <a:r>
              <a:rPr lang="nl-NL" dirty="0" smtClean="0"/>
              <a:t>”)</a:t>
            </a:r>
          </a:p>
          <a:p>
            <a:r>
              <a:rPr lang="nl-NL" dirty="0" err="1" smtClean="0"/>
              <a:t>Exploratory</a:t>
            </a:r>
            <a:r>
              <a:rPr lang="nl-NL" dirty="0" smtClean="0"/>
              <a:t> interviews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key</a:t>
            </a:r>
            <a:r>
              <a:rPr lang="nl-NL" dirty="0" smtClean="0"/>
              <a:t> persons</a:t>
            </a:r>
          </a:p>
          <a:p>
            <a:r>
              <a:rPr lang="nl-NL" dirty="0" err="1" smtClean="0"/>
              <a:t>Participatory</a:t>
            </a:r>
            <a:r>
              <a:rPr lang="nl-NL" dirty="0" smtClean="0"/>
              <a:t> </a:t>
            </a:r>
            <a:r>
              <a:rPr lang="nl-NL" dirty="0" err="1" smtClean="0"/>
              <a:t>observations</a:t>
            </a:r>
            <a:r>
              <a:rPr lang="nl-NL" dirty="0"/>
              <a:t> </a:t>
            </a:r>
            <a:r>
              <a:rPr lang="nl-NL" dirty="0" smtClean="0"/>
              <a:t>in </a:t>
            </a:r>
            <a:r>
              <a:rPr lang="nl-NL" dirty="0" err="1" smtClean="0"/>
              <a:t>volunteer</a:t>
            </a:r>
            <a:r>
              <a:rPr lang="nl-NL" dirty="0" smtClean="0"/>
              <a:t> </a:t>
            </a:r>
            <a:r>
              <a:rPr lang="nl-NL" dirty="0" err="1" smtClean="0"/>
              <a:t>organisations</a:t>
            </a:r>
            <a:endParaRPr lang="nl-NL" dirty="0" smtClean="0"/>
          </a:p>
          <a:p>
            <a:r>
              <a:rPr lang="nl-NL" dirty="0" smtClean="0"/>
              <a:t>Analysis &amp; </a:t>
            </a:r>
            <a:r>
              <a:rPr lang="nl-NL" dirty="0" err="1" smtClean="0"/>
              <a:t>conclusions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706090"/>
          </a:xfrm>
        </p:spPr>
        <p:txBody>
          <a:bodyPr/>
          <a:lstStyle/>
          <a:p>
            <a:r>
              <a:rPr lang="nl-NL" dirty="0" smtClean="0"/>
              <a:t>Research </a:t>
            </a:r>
            <a:r>
              <a:rPr lang="nl-NL" dirty="0" err="1" smtClean="0"/>
              <a:t>method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10</a:t>
            </a:fld>
            <a:endParaRPr lang="nl-BE"/>
          </a:p>
        </p:txBody>
      </p:sp>
      <p:sp>
        <p:nvSpPr>
          <p:cNvPr id="6" name="Afgeronde rechthoek 5"/>
          <p:cNvSpPr/>
          <p:nvPr/>
        </p:nvSpPr>
        <p:spPr>
          <a:xfrm>
            <a:off x="719138" y="4581128"/>
            <a:ext cx="7957318" cy="100811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600" dirty="0" smtClean="0"/>
              <a:t>We present </a:t>
            </a:r>
            <a:r>
              <a:rPr lang="nl-BE" sz="3600" dirty="0" err="1" smtClean="0"/>
              <a:t>one</a:t>
            </a:r>
            <a:r>
              <a:rPr lang="nl-BE" sz="3600" dirty="0" smtClean="0"/>
              <a:t> case</a:t>
            </a:r>
            <a:endParaRPr lang="nl-BE" sz="3600" dirty="0"/>
          </a:p>
        </p:txBody>
      </p:sp>
    </p:spTree>
    <p:extLst>
      <p:ext uri="{BB962C8B-B14F-4D97-AF65-F5344CB8AC3E}">
        <p14:creationId xmlns:p14="http://schemas.microsoft.com/office/powerpoint/2010/main" val="28657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07375" cy="490066"/>
          </a:xfrm>
        </p:spPr>
        <p:txBody>
          <a:bodyPr/>
          <a:lstStyle/>
          <a:p>
            <a:r>
              <a:rPr lang="nl-NL" dirty="0" smtClean="0"/>
              <a:t>Hand in Hand 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sz="half" idx="2"/>
          </p:nvPr>
        </p:nvSpPr>
        <p:spPr>
          <a:xfrm>
            <a:off x="457200" y="956836"/>
            <a:ext cx="8075239" cy="3888432"/>
          </a:xfrm>
        </p:spPr>
        <p:txBody>
          <a:bodyPr/>
          <a:lstStyle/>
          <a:p>
            <a:r>
              <a:rPr lang="nl-NL" sz="2800" dirty="0" err="1" smtClean="0"/>
              <a:t>Started</a:t>
            </a:r>
            <a:r>
              <a:rPr lang="nl-NL" sz="2800" dirty="0" smtClean="0"/>
              <a:t> as antiracist </a:t>
            </a:r>
            <a:r>
              <a:rPr lang="nl-NL" sz="2800" dirty="0" err="1" smtClean="0"/>
              <a:t>campaign</a:t>
            </a:r>
            <a:r>
              <a:rPr lang="nl-NL" sz="2800" dirty="0" smtClean="0"/>
              <a:t> </a:t>
            </a:r>
          </a:p>
          <a:p>
            <a:r>
              <a:rPr lang="nl-NL" sz="2800" dirty="0" err="1" smtClean="0"/>
              <a:t>Focused</a:t>
            </a:r>
            <a:r>
              <a:rPr lang="nl-NL" sz="2800" dirty="0" smtClean="0"/>
              <a:t> on support </a:t>
            </a:r>
            <a:r>
              <a:rPr lang="nl-NL" sz="2800" dirty="0" err="1" smtClean="0"/>
              <a:t>for</a:t>
            </a:r>
            <a:r>
              <a:rPr lang="nl-NL" sz="2800" dirty="0" smtClean="0"/>
              <a:t> </a:t>
            </a:r>
            <a:r>
              <a:rPr lang="nl-NL" sz="2800" dirty="0" err="1" smtClean="0"/>
              <a:t>the</a:t>
            </a:r>
            <a:r>
              <a:rPr lang="nl-NL" sz="2800" dirty="0" smtClean="0"/>
              <a:t> “</a:t>
            </a:r>
            <a:r>
              <a:rPr lang="nl-NL" sz="2800" dirty="0" err="1" smtClean="0"/>
              <a:t>paperless</a:t>
            </a:r>
            <a:r>
              <a:rPr lang="nl-NL" sz="2800" dirty="0" smtClean="0"/>
              <a:t>”</a:t>
            </a:r>
          </a:p>
          <a:p>
            <a:r>
              <a:rPr lang="nl-NL" sz="2800" dirty="0" smtClean="0"/>
              <a:t>Actions</a:t>
            </a:r>
          </a:p>
          <a:p>
            <a:pPr lvl="1"/>
            <a:r>
              <a:rPr lang="nl-NL" sz="2400" dirty="0" smtClean="0"/>
              <a:t>Support </a:t>
            </a:r>
            <a:r>
              <a:rPr lang="nl-NL" sz="2400" dirty="0" err="1" smtClean="0"/>
              <a:t>the</a:t>
            </a:r>
            <a:r>
              <a:rPr lang="nl-NL" sz="2400" dirty="0"/>
              <a:t> </a:t>
            </a:r>
            <a:r>
              <a:rPr lang="nl-NL" sz="2400" dirty="0" smtClean="0"/>
              <a:t>complete </a:t>
            </a:r>
            <a:r>
              <a:rPr lang="nl-NL" sz="2400" dirty="0" err="1" smtClean="0"/>
              <a:t>integration</a:t>
            </a:r>
            <a:r>
              <a:rPr lang="nl-NL" sz="2400" dirty="0" smtClean="0"/>
              <a:t> </a:t>
            </a:r>
            <a:r>
              <a:rPr lang="nl-NL" sz="2400" dirty="0" err="1" smtClean="0"/>
              <a:t>process</a:t>
            </a:r>
            <a:endParaRPr lang="nl-NL" sz="2400" dirty="0" smtClean="0"/>
          </a:p>
          <a:p>
            <a:pPr lvl="2"/>
            <a:r>
              <a:rPr lang="nl-NL" sz="2400" dirty="0" smtClean="0"/>
              <a:t>Practical, </a:t>
            </a:r>
            <a:r>
              <a:rPr lang="nl-NL" sz="2400" dirty="0" err="1" smtClean="0"/>
              <a:t>juridical</a:t>
            </a:r>
            <a:r>
              <a:rPr lang="nl-NL" sz="2400" dirty="0" smtClean="0"/>
              <a:t>, …</a:t>
            </a:r>
          </a:p>
          <a:p>
            <a:pPr lvl="2"/>
            <a:r>
              <a:rPr lang="nl-NL" sz="2400" dirty="0" err="1" smtClean="0"/>
              <a:t>Claiming</a:t>
            </a:r>
            <a:r>
              <a:rPr lang="nl-NL" sz="2400" dirty="0" smtClean="0"/>
              <a:t> papers (</a:t>
            </a:r>
            <a:r>
              <a:rPr lang="nl-NL" sz="2400" dirty="0" err="1" smtClean="0"/>
              <a:t>regularisation</a:t>
            </a:r>
            <a:r>
              <a:rPr lang="nl-NL" sz="2400" dirty="0" smtClean="0"/>
              <a:t>)</a:t>
            </a:r>
          </a:p>
          <a:p>
            <a:pPr lvl="2"/>
            <a:r>
              <a:rPr lang="nl-NL" sz="2400" dirty="0" smtClean="0"/>
              <a:t>Language, schools, </a:t>
            </a:r>
            <a:r>
              <a:rPr lang="nl-NL" sz="2400" dirty="0" err="1" smtClean="0"/>
              <a:t>work</a:t>
            </a:r>
            <a:r>
              <a:rPr lang="nl-NL" sz="2400" dirty="0" smtClean="0"/>
              <a:t>,…</a:t>
            </a:r>
          </a:p>
          <a:p>
            <a:pPr lvl="1"/>
            <a:r>
              <a:rPr lang="nl-NL" sz="2400" dirty="0" smtClean="0"/>
              <a:t>Public </a:t>
            </a:r>
            <a:r>
              <a:rPr lang="nl-NL" sz="2400" dirty="0" err="1" smtClean="0"/>
              <a:t>campaigns</a:t>
            </a:r>
            <a:r>
              <a:rPr lang="nl-NL" sz="2400" dirty="0" smtClean="0"/>
              <a:t> </a:t>
            </a:r>
          </a:p>
          <a:p>
            <a:pPr lvl="2"/>
            <a:endParaRPr lang="nl-NL" dirty="0" smtClean="0"/>
          </a:p>
          <a:p>
            <a:pPr marL="287337" lvl="1" indent="0">
              <a:buNone/>
            </a:pP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11</a:t>
            </a:fld>
            <a:endParaRPr lang="nl-BE"/>
          </a:p>
        </p:txBody>
      </p:sp>
      <p:sp>
        <p:nvSpPr>
          <p:cNvPr id="10" name="Afgeronde rechthoek 9"/>
          <p:cNvSpPr/>
          <p:nvPr/>
        </p:nvSpPr>
        <p:spPr>
          <a:xfrm>
            <a:off x="457201" y="4845268"/>
            <a:ext cx="8245422" cy="117781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Mission statement: </a:t>
            </a:r>
          </a:p>
          <a:p>
            <a:pPr algn="ctr"/>
            <a:r>
              <a:rPr lang="nl-NL" sz="2400" dirty="0" err="1" smtClean="0"/>
              <a:t>undocumented</a:t>
            </a:r>
            <a:r>
              <a:rPr lang="nl-NL" sz="2400" dirty="0" smtClean="0"/>
              <a:t> </a:t>
            </a:r>
            <a:r>
              <a:rPr lang="nl-NL" sz="2400" dirty="0" err="1" smtClean="0"/>
              <a:t>immigrants</a:t>
            </a:r>
            <a:r>
              <a:rPr lang="nl-NL" sz="2400" dirty="0" smtClean="0"/>
              <a:t> are </a:t>
            </a:r>
            <a:r>
              <a:rPr lang="nl-NL" sz="2400" dirty="0" err="1" smtClean="0"/>
              <a:t>seen</a:t>
            </a:r>
            <a:r>
              <a:rPr lang="nl-NL" sz="2400" dirty="0" smtClean="0"/>
              <a:t> as </a:t>
            </a:r>
            <a:r>
              <a:rPr lang="nl-NL" sz="2400" dirty="0" err="1" smtClean="0"/>
              <a:t>equal</a:t>
            </a:r>
            <a:r>
              <a:rPr lang="nl-NL" sz="2400" dirty="0" smtClean="0"/>
              <a:t>  </a:t>
            </a:r>
          </a:p>
          <a:p>
            <a:pPr algn="ctr"/>
            <a:r>
              <a:rPr lang="nl-NL" sz="2400" dirty="0" err="1" smtClean="0"/>
              <a:t>notions</a:t>
            </a:r>
            <a:r>
              <a:rPr lang="nl-NL" sz="2400" dirty="0" smtClean="0"/>
              <a:t> of ‘human </a:t>
            </a:r>
            <a:r>
              <a:rPr lang="nl-NL" sz="2400" dirty="0" err="1" smtClean="0"/>
              <a:t>rights</a:t>
            </a:r>
            <a:r>
              <a:rPr lang="nl-NL" sz="2400" dirty="0" smtClean="0"/>
              <a:t>’ &amp; ‘human </a:t>
            </a:r>
            <a:r>
              <a:rPr lang="nl-NL" sz="2400" dirty="0" err="1" smtClean="0"/>
              <a:t>dignity</a:t>
            </a:r>
            <a:r>
              <a:rPr lang="nl-NL" sz="2400" dirty="0" smtClean="0"/>
              <a:t>’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6856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764705"/>
            <a:ext cx="8208912" cy="4608512"/>
          </a:xfrm>
        </p:spPr>
        <p:txBody>
          <a:bodyPr/>
          <a:lstStyle/>
          <a:p>
            <a:endParaRPr lang="nl-NL" dirty="0" smtClean="0"/>
          </a:p>
          <a:p>
            <a:r>
              <a:rPr lang="nl-NL" dirty="0" err="1" smtClean="0"/>
              <a:t>Assumption</a:t>
            </a:r>
            <a:r>
              <a:rPr lang="nl-NL" dirty="0" smtClean="0"/>
              <a:t>: </a:t>
            </a:r>
            <a:r>
              <a:rPr lang="nl-NL" dirty="0" err="1" smtClean="0"/>
              <a:t>volunteers</a:t>
            </a:r>
            <a:r>
              <a:rPr lang="nl-NL" dirty="0" smtClean="0"/>
              <a:t> &amp; </a:t>
            </a:r>
            <a:r>
              <a:rPr lang="nl-NL" dirty="0" err="1" smtClean="0"/>
              <a:t>refugees</a:t>
            </a:r>
            <a:r>
              <a:rPr lang="nl-NL" dirty="0" smtClean="0"/>
              <a:t> are </a:t>
            </a:r>
            <a:r>
              <a:rPr lang="nl-NL" b="1" dirty="0" err="1" smtClean="0"/>
              <a:t>equal</a:t>
            </a:r>
            <a:endParaRPr lang="nl-NL" b="1" dirty="0" smtClean="0"/>
          </a:p>
          <a:p>
            <a:pPr lvl="1"/>
            <a:r>
              <a:rPr lang="nl-NL" dirty="0" err="1" smtClean="0"/>
              <a:t>Former</a:t>
            </a:r>
            <a:r>
              <a:rPr lang="nl-NL" dirty="0" smtClean="0"/>
              <a:t> “</a:t>
            </a:r>
            <a:r>
              <a:rPr lang="nl-NL" dirty="0" err="1" smtClean="0"/>
              <a:t>paperless</a:t>
            </a:r>
            <a:r>
              <a:rPr lang="nl-NL" dirty="0" smtClean="0"/>
              <a:t>” </a:t>
            </a:r>
            <a:r>
              <a:rPr lang="nl-NL" dirty="0" err="1" smtClean="0"/>
              <a:t>involved</a:t>
            </a:r>
            <a:r>
              <a:rPr lang="nl-NL" dirty="0" smtClean="0"/>
              <a:t> in </a:t>
            </a:r>
            <a:r>
              <a:rPr lang="nl-NL" dirty="0" err="1" smtClean="0"/>
              <a:t>all</a:t>
            </a:r>
            <a:r>
              <a:rPr lang="nl-NL" dirty="0" smtClean="0"/>
              <a:t> actions</a:t>
            </a:r>
          </a:p>
          <a:p>
            <a:pPr lvl="1"/>
            <a:r>
              <a:rPr lang="nl-NL" dirty="0" smtClean="0"/>
              <a:t>Brunch </a:t>
            </a:r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everything</a:t>
            </a:r>
            <a:r>
              <a:rPr lang="nl-NL" dirty="0" smtClean="0"/>
              <a:t> is </a:t>
            </a:r>
            <a:r>
              <a:rPr lang="nl-NL" dirty="0" err="1" smtClean="0"/>
              <a:t>discussed</a:t>
            </a:r>
            <a:endParaRPr lang="nl-NL" dirty="0" smtClean="0"/>
          </a:p>
          <a:p>
            <a:r>
              <a:rPr lang="nl-NL" dirty="0" err="1" smtClean="0"/>
              <a:t>Broad</a:t>
            </a:r>
            <a:r>
              <a:rPr lang="nl-NL" dirty="0" smtClean="0"/>
              <a:t> &amp; accurate view on </a:t>
            </a:r>
            <a:r>
              <a:rPr lang="nl-NL" b="1" dirty="0" err="1" smtClean="0"/>
              <a:t>social</a:t>
            </a:r>
            <a:r>
              <a:rPr lang="nl-NL" b="1" dirty="0" smtClean="0"/>
              <a:t> </a:t>
            </a:r>
            <a:r>
              <a:rPr lang="nl-NL" b="1" dirty="0" err="1" smtClean="0"/>
              <a:t>needs</a:t>
            </a:r>
            <a:r>
              <a:rPr lang="nl-NL" dirty="0" smtClean="0"/>
              <a:t>: </a:t>
            </a:r>
          </a:p>
          <a:p>
            <a:pPr lvl="1"/>
            <a:r>
              <a:rPr lang="nl-NL" dirty="0" err="1" smtClean="0"/>
              <a:t>Material</a:t>
            </a:r>
            <a:r>
              <a:rPr lang="nl-NL" dirty="0" smtClean="0"/>
              <a:t> </a:t>
            </a:r>
            <a:r>
              <a:rPr lang="nl-NL" dirty="0" err="1" smtClean="0"/>
              <a:t>needs</a:t>
            </a:r>
            <a:r>
              <a:rPr lang="nl-NL" dirty="0" smtClean="0"/>
              <a:t>, </a:t>
            </a:r>
            <a:r>
              <a:rPr lang="nl-NL" dirty="0" err="1" smtClean="0"/>
              <a:t>education</a:t>
            </a:r>
            <a:r>
              <a:rPr lang="nl-NL" dirty="0" smtClean="0"/>
              <a:t>, </a:t>
            </a:r>
            <a:r>
              <a:rPr lang="nl-NL" dirty="0" err="1" smtClean="0"/>
              <a:t>social</a:t>
            </a:r>
            <a:r>
              <a:rPr lang="nl-NL" dirty="0" smtClean="0"/>
              <a:t> </a:t>
            </a:r>
            <a:r>
              <a:rPr lang="nl-NL" dirty="0" err="1" smtClean="0"/>
              <a:t>contacts</a:t>
            </a:r>
            <a:r>
              <a:rPr lang="nl-NL" dirty="0" smtClean="0"/>
              <a:t>, </a:t>
            </a:r>
            <a:r>
              <a:rPr lang="nl-NL" dirty="0" err="1" smtClean="0"/>
              <a:t>language</a:t>
            </a:r>
            <a:r>
              <a:rPr lang="nl-NL" dirty="0" smtClean="0"/>
              <a:t>, </a:t>
            </a:r>
            <a:r>
              <a:rPr lang="nl-NL" dirty="0" err="1" smtClean="0"/>
              <a:t>parenting</a:t>
            </a:r>
            <a:r>
              <a:rPr lang="nl-NL" dirty="0" smtClean="0"/>
              <a:t> support, </a:t>
            </a:r>
            <a:r>
              <a:rPr lang="nl-NL" dirty="0" err="1" smtClean="0"/>
              <a:t>legal</a:t>
            </a:r>
            <a:r>
              <a:rPr lang="nl-NL" dirty="0" smtClean="0"/>
              <a:t> </a:t>
            </a:r>
            <a:r>
              <a:rPr lang="nl-NL" dirty="0" err="1" smtClean="0"/>
              <a:t>aid</a:t>
            </a:r>
            <a:r>
              <a:rPr lang="nl-NL" dirty="0" smtClean="0"/>
              <a:t>….</a:t>
            </a:r>
          </a:p>
          <a:p>
            <a:pPr lvl="1"/>
            <a:r>
              <a:rPr lang="nl-NL" dirty="0" err="1" smtClean="0"/>
              <a:t>Based</a:t>
            </a:r>
            <a:r>
              <a:rPr lang="nl-NL" dirty="0" smtClean="0"/>
              <a:t> on </a:t>
            </a:r>
            <a:r>
              <a:rPr lang="nl-NL" dirty="0" err="1" smtClean="0"/>
              <a:t>continuous</a:t>
            </a:r>
            <a:r>
              <a:rPr lang="nl-NL" dirty="0" smtClean="0"/>
              <a:t> </a:t>
            </a:r>
            <a:r>
              <a:rPr lang="nl-NL" dirty="0" err="1" smtClean="0"/>
              <a:t>dialogue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refugees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425303"/>
            <a:ext cx="8208912" cy="346050"/>
          </a:xfrm>
        </p:spPr>
        <p:txBody>
          <a:bodyPr/>
          <a:lstStyle/>
          <a:p>
            <a:r>
              <a:rPr lang="nl-NL" sz="3200" dirty="0" err="1" smtClean="0"/>
              <a:t>Politization</a:t>
            </a:r>
            <a:r>
              <a:rPr lang="nl-NL" sz="3200" dirty="0" smtClean="0"/>
              <a:t> of </a:t>
            </a:r>
            <a:r>
              <a:rPr lang="nl-NL" sz="3200" dirty="0" err="1" smtClean="0"/>
              <a:t>volunteers</a:t>
            </a:r>
            <a:r>
              <a:rPr lang="nl-NL" sz="3200" dirty="0" smtClean="0"/>
              <a:t> in ‘Hand in Hand’(1)</a:t>
            </a:r>
            <a:endParaRPr lang="nl-NL" sz="32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1258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13</a:t>
            </a:fld>
            <a:endParaRPr lang="nl-BE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2" y="266417"/>
            <a:ext cx="8945860" cy="5250815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473351" y="5004755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chemeClr val="bg1"/>
                </a:solidFill>
              </a:rPr>
              <a:t>Brunch </a:t>
            </a:r>
            <a:r>
              <a:rPr lang="nl-NL" sz="2400" b="1" dirty="0" err="1" smtClean="0">
                <a:solidFill>
                  <a:schemeClr val="bg1"/>
                </a:solidFill>
              </a:rPr>
              <a:t>with</a:t>
            </a:r>
            <a:r>
              <a:rPr lang="nl-NL" sz="2400" b="1" dirty="0" smtClean="0">
                <a:solidFill>
                  <a:schemeClr val="bg1"/>
                </a:solidFill>
              </a:rPr>
              <a:t> </a:t>
            </a:r>
            <a:r>
              <a:rPr lang="nl-NL" sz="2400" b="1" dirty="0" err="1" smtClean="0">
                <a:solidFill>
                  <a:schemeClr val="bg1"/>
                </a:solidFill>
              </a:rPr>
              <a:t>volunteers</a:t>
            </a:r>
            <a:endParaRPr lang="nl-N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124744"/>
            <a:ext cx="8226747" cy="4680520"/>
          </a:xfrm>
        </p:spPr>
        <p:txBody>
          <a:bodyPr/>
          <a:lstStyle/>
          <a:p>
            <a:r>
              <a:rPr lang="nl-NL" sz="2800" dirty="0" err="1"/>
              <a:t>Questioning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b="1" dirty="0" err="1"/>
              <a:t>existing</a:t>
            </a:r>
            <a:r>
              <a:rPr lang="nl-NL" sz="2800" b="1" dirty="0"/>
              <a:t> </a:t>
            </a:r>
            <a:r>
              <a:rPr lang="nl-NL" sz="2800" b="1" dirty="0" smtClean="0"/>
              <a:t>order</a:t>
            </a:r>
          </a:p>
          <a:p>
            <a:pPr lvl="2"/>
            <a:r>
              <a:rPr lang="nl-NL" sz="2000" dirty="0" err="1" smtClean="0"/>
              <a:t>Prejudices</a:t>
            </a:r>
            <a:r>
              <a:rPr lang="nl-NL" sz="2000" dirty="0" smtClean="0"/>
              <a:t> in media &amp; public opinion </a:t>
            </a:r>
          </a:p>
          <a:p>
            <a:pPr lvl="2"/>
            <a:r>
              <a:rPr lang="nl-NL" sz="2000" dirty="0" err="1" smtClean="0"/>
              <a:t>Lack</a:t>
            </a:r>
            <a:r>
              <a:rPr lang="nl-NL" sz="2000" dirty="0" smtClean="0"/>
              <a:t> of support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actual</a:t>
            </a:r>
            <a:r>
              <a:rPr lang="nl-NL" sz="2000" dirty="0" smtClean="0"/>
              <a:t> </a:t>
            </a:r>
            <a:r>
              <a:rPr lang="nl-NL" sz="2000" dirty="0" err="1" smtClean="0"/>
              <a:t>asylum</a:t>
            </a:r>
            <a:r>
              <a:rPr lang="nl-NL" sz="2000" dirty="0" smtClean="0"/>
              <a:t> </a:t>
            </a:r>
            <a:r>
              <a:rPr lang="nl-NL" sz="2000" dirty="0" err="1" smtClean="0"/>
              <a:t>seekers</a:t>
            </a:r>
            <a:r>
              <a:rPr lang="nl-NL" sz="2000" dirty="0" smtClean="0"/>
              <a:t> </a:t>
            </a:r>
          </a:p>
          <a:p>
            <a:pPr lvl="2"/>
            <a:r>
              <a:rPr lang="nl-NL" sz="2000" dirty="0" smtClean="0"/>
              <a:t>End of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integration</a:t>
            </a:r>
            <a:r>
              <a:rPr lang="nl-NL" sz="2000" dirty="0" smtClean="0"/>
              <a:t> program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“</a:t>
            </a:r>
            <a:r>
              <a:rPr lang="nl-NL" sz="2000" dirty="0" err="1" smtClean="0"/>
              <a:t>paperless</a:t>
            </a:r>
            <a:r>
              <a:rPr lang="nl-NL" sz="2000" dirty="0" smtClean="0"/>
              <a:t>” in </a:t>
            </a:r>
            <a:r>
              <a:rPr lang="nl-NL" sz="2000" dirty="0" err="1" smtClean="0"/>
              <a:t>Ghent</a:t>
            </a:r>
            <a:r>
              <a:rPr lang="nl-NL" sz="2000" dirty="0" smtClean="0"/>
              <a:t> </a:t>
            </a:r>
          </a:p>
          <a:p>
            <a:pPr lvl="2"/>
            <a:r>
              <a:rPr lang="nl-NL" sz="2000" dirty="0" smtClean="0"/>
              <a:t>… </a:t>
            </a:r>
          </a:p>
          <a:p>
            <a:r>
              <a:rPr lang="nl-NL" sz="2800" dirty="0" err="1" smtClean="0"/>
              <a:t>Undertaking</a:t>
            </a:r>
            <a:r>
              <a:rPr lang="nl-NL" sz="2800" dirty="0" smtClean="0"/>
              <a:t> </a:t>
            </a:r>
            <a:r>
              <a:rPr lang="nl-NL" sz="2800" b="1" dirty="0" smtClean="0"/>
              <a:t>actions</a:t>
            </a:r>
            <a:r>
              <a:rPr lang="nl-NL" sz="2800" dirty="0" smtClean="0"/>
              <a:t> </a:t>
            </a:r>
            <a:r>
              <a:rPr lang="nl-NL" sz="2800" dirty="0" err="1" smtClean="0"/>
              <a:t>targeted</a:t>
            </a:r>
            <a:r>
              <a:rPr lang="nl-NL" sz="2800" dirty="0"/>
              <a:t> </a:t>
            </a:r>
            <a:r>
              <a:rPr lang="nl-NL" sz="2800" dirty="0" smtClean="0"/>
              <a:t>on: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2000" b="1" dirty="0" err="1" smtClean="0"/>
              <a:t>Individuals</a:t>
            </a:r>
            <a:r>
              <a:rPr lang="nl-NL" sz="2000" dirty="0" smtClean="0"/>
              <a:t>: Ghanees </a:t>
            </a:r>
            <a:r>
              <a:rPr lang="nl-NL" sz="2000" dirty="0" err="1" smtClean="0"/>
              <a:t>volunteer</a:t>
            </a:r>
            <a:r>
              <a:rPr lang="nl-NL" sz="2000" dirty="0" smtClean="0"/>
              <a:t> </a:t>
            </a:r>
            <a:r>
              <a:rPr lang="nl-NL" sz="2000" dirty="0" err="1" smtClean="0"/>
              <a:t>confronts</a:t>
            </a:r>
            <a:r>
              <a:rPr lang="nl-NL" sz="2000" dirty="0" smtClean="0"/>
              <a:t> </a:t>
            </a:r>
            <a:r>
              <a:rPr lang="nl-NL" sz="2000" dirty="0" err="1" smtClean="0"/>
              <a:t>neighbours</a:t>
            </a:r>
            <a:r>
              <a:rPr lang="nl-NL" sz="2000" dirty="0" smtClean="0"/>
              <a:t>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2000" b="1" dirty="0" smtClean="0"/>
              <a:t>Services</a:t>
            </a:r>
            <a:r>
              <a:rPr lang="nl-NL" sz="2000" dirty="0" smtClean="0"/>
              <a:t>: </a:t>
            </a:r>
            <a:r>
              <a:rPr lang="nl-NL" sz="2000" dirty="0" err="1" smtClean="0"/>
              <a:t>challenging</a:t>
            </a:r>
            <a:r>
              <a:rPr lang="nl-NL" sz="2000" dirty="0" smtClean="0"/>
              <a:t> professionals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deliver</a:t>
            </a:r>
            <a:r>
              <a:rPr lang="nl-NL" sz="2000" dirty="0" smtClean="0"/>
              <a:t> services </a:t>
            </a:r>
            <a:r>
              <a:rPr lang="nl-NL" sz="2000" dirty="0" err="1" smtClean="0"/>
              <a:t>according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real </a:t>
            </a:r>
            <a:r>
              <a:rPr lang="nl-NL" sz="2000" dirty="0" err="1" smtClean="0"/>
              <a:t>actual</a:t>
            </a:r>
            <a:r>
              <a:rPr lang="nl-NL" sz="2000" dirty="0" smtClean="0"/>
              <a:t> </a:t>
            </a:r>
            <a:r>
              <a:rPr lang="nl-NL" sz="2000" dirty="0" err="1" smtClean="0"/>
              <a:t>needs</a:t>
            </a:r>
            <a:endParaRPr lang="nl-NL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2000" b="1" dirty="0" smtClean="0"/>
              <a:t>Society</a:t>
            </a:r>
            <a:r>
              <a:rPr lang="nl-NL" sz="2000" dirty="0" smtClean="0"/>
              <a:t>: </a:t>
            </a:r>
            <a:r>
              <a:rPr lang="nl-NL" sz="2000" dirty="0" err="1" smtClean="0"/>
              <a:t>remembrance</a:t>
            </a:r>
            <a:r>
              <a:rPr lang="nl-NL" sz="2000" dirty="0" smtClean="0"/>
              <a:t> wake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falen </a:t>
            </a:r>
            <a:r>
              <a:rPr lang="nl-NL" sz="2000" dirty="0" err="1" smtClean="0"/>
              <a:t>during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dangerous</a:t>
            </a:r>
            <a:r>
              <a:rPr lang="nl-NL" sz="2000" dirty="0" smtClean="0"/>
              <a:t> trip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safety</a:t>
            </a:r>
            <a:r>
              <a:rPr lang="nl-NL" sz="2000" dirty="0" smtClean="0"/>
              <a:t> </a:t>
            </a:r>
            <a:endParaRPr lang="nl-NL" sz="20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14</a:t>
            </a:fld>
            <a:endParaRPr lang="nl-BE"/>
          </a:p>
        </p:txBody>
      </p:sp>
      <p:sp>
        <p:nvSpPr>
          <p:cNvPr id="6" name="Titel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562074"/>
          </a:xfrm>
        </p:spPr>
        <p:txBody>
          <a:bodyPr/>
          <a:lstStyle/>
          <a:p>
            <a:r>
              <a:rPr lang="nl-NL" sz="3200" dirty="0" err="1" smtClean="0"/>
              <a:t>Politization</a:t>
            </a:r>
            <a:r>
              <a:rPr lang="nl-NL" sz="3200" dirty="0" smtClean="0"/>
              <a:t> of </a:t>
            </a:r>
            <a:r>
              <a:rPr lang="nl-NL" sz="3200" dirty="0" err="1" smtClean="0"/>
              <a:t>volunteers</a:t>
            </a:r>
            <a:r>
              <a:rPr lang="nl-NL" sz="3200" dirty="0" smtClean="0"/>
              <a:t> in ‘Hand in Hand’ (2)</a:t>
            </a:r>
            <a:endParaRPr lang="nl-NL" sz="3200" dirty="0"/>
          </a:p>
        </p:txBody>
      </p:sp>
      <p:sp>
        <p:nvSpPr>
          <p:cNvPr id="3" name="Ovale toelichting 2"/>
          <p:cNvSpPr/>
          <p:nvPr/>
        </p:nvSpPr>
        <p:spPr>
          <a:xfrm>
            <a:off x="450900" y="836712"/>
            <a:ext cx="8442771" cy="2160241"/>
          </a:xfrm>
          <a:prstGeom prst="wedgeEllipseCallout">
            <a:avLst>
              <a:gd name="adj1" fmla="val 20491"/>
              <a:gd name="adj2" fmla="val 754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i="1" dirty="0" smtClean="0"/>
              <a:t>[racist posters </a:t>
            </a:r>
            <a:r>
              <a:rPr lang="nl-BE" i="1" dirty="0" err="1" smtClean="0"/>
              <a:t>that</a:t>
            </a:r>
            <a:r>
              <a:rPr lang="nl-BE" i="1" dirty="0" smtClean="0"/>
              <a:t> black </a:t>
            </a:r>
            <a:r>
              <a:rPr lang="nl-BE" i="1" dirty="0" err="1" smtClean="0"/>
              <a:t>refugees</a:t>
            </a:r>
            <a:r>
              <a:rPr lang="nl-BE" i="1" dirty="0" smtClean="0"/>
              <a:t> spread </a:t>
            </a:r>
            <a:r>
              <a:rPr lang="nl-BE" i="1" dirty="0" err="1" smtClean="0"/>
              <a:t>illnesses</a:t>
            </a:r>
            <a:r>
              <a:rPr lang="nl-BE" dirty="0" smtClean="0"/>
              <a:t>]</a:t>
            </a:r>
          </a:p>
          <a:p>
            <a:pPr algn="ctr"/>
            <a:r>
              <a:rPr lang="nl-BE" sz="2800" dirty="0" smtClean="0"/>
              <a:t>“Do I look sick </a:t>
            </a:r>
            <a:r>
              <a:rPr lang="nl-BE" sz="2800" dirty="0" err="1" smtClean="0"/>
              <a:t>to</a:t>
            </a:r>
            <a:r>
              <a:rPr lang="nl-BE" sz="2800" dirty="0" smtClean="0"/>
              <a:t> </a:t>
            </a:r>
            <a:r>
              <a:rPr lang="nl-BE" sz="2800" dirty="0" err="1" smtClean="0"/>
              <a:t>you</a:t>
            </a:r>
            <a:r>
              <a:rPr lang="nl-BE" sz="2800" dirty="0" smtClean="0"/>
              <a:t>? These </a:t>
            </a:r>
            <a:r>
              <a:rPr lang="nl-BE" sz="2800" dirty="0" err="1" smtClean="0"/>
              <a:t>people</a:t>
            </a:r>
            <a:r>
              <a:rPr lang="nl-BE" sz="2800" dirty="0" smtClean="0"/>
              <a:t> I </a:t>
            </a:r>
            <a:r>
              <a:rPr lang="nl-BE" sz="2800" dirty="0" err="1" smtClean="0"/>
              <a:t>work</a:t>
            </a:r>
            <a:r>
              <a:rPr lang="nl-BE" sz="2800" dirty="0" smtClean="0"/>
              <a:t> </a:t>
            </a:r>
            <a:r>
              <a:rPr lang="nl-BE" sz="2800" dirty="0" err="1" smtClean="0"/>
              <a:t>with</a:t>
            </a:r>
            <a:r>
              <a:rPr lang="nl-BE" sz="2800" dirty="0" smtClean="0"/>
              <a:t> are </a:t>
            </a:r>
            <a:r>
              <a:rPr lang="nl-BE" sz="2800" dirty="0" err="1" smtClean="0"/>
              <a:t>humans</a:t>
            </a:r>
            <a:r>
              <a:rPr lang="nl-BE" sz="2800" dirty="0" smtClean="0"/>
              <a:t>. The </a:t>
            </a:r>
            <a:r>
              <a:rPr lang="nl-BE" sz="2800" dirty="0" err="1" smtClean="0"/>
              <a:t>only</a:t>
            </a:r>
            <a:r>
              <a:rPr lang="nl-BE" sz="2800" dirty="0" smtClean="0"/>
              <a:t> </a:t>
            </a:r>
            <a:r>
              <a:rPr lang="nl-BE" sz="2800" dirty="0" err="1" smtClean="0"/>
              <a:t>one</a:t>
            </a:r>
            <a:r>
              <a:rPr lang="nl-BE" sz="2800" dirty="0" smtClean="0"/>
              <a:t> </a:t>
            </a:r>
            <a:r>
              <a:rPr lang="nl-BE" sz="2800" dirty="0" err="1" smtClean="0"/>
              <a:t>that</a:t>
            </a:r>
            <a:r>
              <a:rPr lang="nl-BE" sz="2800" dirty="0" smtClean="0"/>
              <a:t> is sick is </a:t>
            </a:r>
            <a:r>
              <a:rPr lang="nl-BE" sz="2800" dirty="0" err="1" smtClean="0"/>
              <a:t>you</a:t>
            </a:r>
            <a:r>
              <a:rPr lang="nl-BE" sz="2800" dirty="0" smtClean="0"/>
              <a:t>. Sick in </a:t>
            </a:r>
            <a:r>
              <a:rPr lang="nl-BE" sz="2800" dirty="0" err="1" smtClean="0"/>
              <a:t>your</a:t>
            </a:r>
            <a:r>
              <a:rPr lang="nl-BE" sz="2800" dirty="0" smtClean="0"/>
              <a:t> mind.”</a:t>
            </a:r>
            <a:endParaRPr lang="nl-BE" sz="2800" dirty="0"/>
          </a:p>
        </p:txBody>
      </p:sp>
    </p:spTree>
    <p:extLst>
      <p:ext uri="{BB962C8B-B14F-4D97-AF65-F5344CB8AC3E}">
        <p14:creationId xmlns:p14="http://schemas.microsoft.com/office/powerpoint/2010/main" val="10434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81" y="0"/>
            <a:ext cx="9164081" cy="610938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Remembrance</a:t>
            </a:r>
            <a:r>
              <a:rPr lang="nl-NL" dirty="0" smtClean="0">
                <a:solidFill>
                  <a:schemeClr val="bg1"/>
                </a:solidFill>
              </a:rPr>
              <a:t> wake Nov 2th 2015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751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16</a:t>
            </a:fld>
            <a:endParaRPr lang="nl-BE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3"/>
            <a:ext cx="9144000" cy="6096000"/>
          </a:xfrm>
        </p:spPr>
      </p:pic>
    </p:spTree>
    <p:extLst>
      <p:ext uri="{BB962C8B-B14F-4D97-AF65-F5344CB8AC3E}">
        <p14:creationId xmlns:p14="http://schemas.microsoft.com/office/powerpoint/2010/main" val="39482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17</a:t>
            </a:fld>
            <a:endParaRPr lang="nl-BE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9144000" cy="6096000"/>
          </a:xfrm>
        </p:spPr>
      </p:pic>
    </p:spTree>
    <p:extLst>
      <p:ext uri="{BB962C8B-B14F-4D97-AF65-F5344CB8AC3E}">
        <p14:creationId xmlns:p14="http://schemas.microsoft.com/office/powerpoint/2010/main" val="284799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18</a:t>
            </a:fld>
            <a:endParaRPr lang="nl-BE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96000"/>
          </a:xfrm>
        </p:spPr>
      </p:pic>
    </p:spTree>
    <p:extLst>
      <p:ext uri="{BB962C8B-B14F-4D97-AF65-F5344CB8AC3E}">
        <p14:creationId xmlns:p14="http://schemas.microsoft.com/office/powerpoint/2010/main" val="77453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052736"/>
            <a:ext cx="8496944" cy="4824537"/>
          </a:xfrm>
        </p:spPr>
        <p:txBody>
          <a:bodyPr/>
          <a:lstStyle/>
          <a:p>
            <a:r>
              <a:rPr lang="nl-NL" sz="2400" b="1" dirty="0" err="1" smtClean="0"/>
              <a:t>Equality</a:t>
            </a:r>
            <a:r>
              <a:rPr lang="nl-NL" sz="2400" b="1" dirty="0" smtClean="0"/>
              <a:t> in a </a:t>
            </a:r>
            <a:r>
              <a:rPr lang="nl-NL" sz="2400" b="1" dirty="0" err="1" smtClean="0"/>
              <a:t>horizontal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organization</a:t>
            </a:r>
            <a:r>
              <a:rPr lang="nl-NL" sz="2400" b="1" dirty="0" smtClean="0"/>
              <a:t> </a:t>
            </a:r>
          </a:p>
          <a:p>
            <a:pPr lvl="1"/>
            <a:r>
              <a:rPr lang="nl-NL" sz="2000" dirty="0" err="1" smtClean="0"/>
              <a:t>Experienced</a:t>
            </a:r>
            <a:r>
              <a:rPr lang="nl-NL" sz="2000" dirty="0" smtClean="0"/>
              <a:t> </a:t>
            </a:r>
            <a:r>
              <a:rPr lang="nl-NL" sz="2000" dirty="0" err="1" smtClean="0"/>
              <a:t>volunteers</a:t>
            </a:r>
            <a:r>
              <a:rPr lang="nl-NL" sz="2000" dirty="0" smtClean="0"/>
              <a:t>, ex-</a:t>
            </a:r>
            <a:r>
              <a:rPr lang="nl-NL" sz="2000" dirty="0" err="1" smtClean="0"/>
              <a:t>paperless</a:t>
            </a:r>
            <a:r>
              <a:rPr lang="nl-NL" sz="2000" dirty="0" smtClean="0"/>
              <a:t>, </a:t>
            </a:r>
            <a:r>
              <a:rPr lang="nl-NL" sz="2000" dirty="0" err="1" smtClean="0"/>
              <a:t>students</a:t>
            </a:r>
            <a:r>
              <a:rPr lang="nl-NL" sz="2000" dirty="0" smtClean="0"/>
              <a:t>… = </a:t>
            </a:r>
            <a:r>
              <a:rPr lang="nl-NL" sz="2000" dirty="0" err="1" smtClean="0"/>
              <a:t>all</a:t>
            </a:r>
            <a:r>
              <a:rPr lang="nl-NL" sz="2000" dirty="0" smtClean="0"/>
              <a:t> </a:t>
            </a:r>
            <a:r>
              <a:rPr lang="nl-NL" sz="2000" dirty="0" err="1" smtClean="0"/>
              <a:t>equal</a:t>
            </a:r>
            <a:endParaRPr lang="nl-NL" sz="2000" dirty="0" smtClean="0"/>
          </a:p>
          <a:p>
            <a:pPr lvl="1"/>
            <a:r>
              <a:rPr lang="nl-NL" sz="2000" dirty="0" err="1" smtClean="0"/>
              <a:t>Refugees</a:t>
            </a:r>
            <a:r>
              <a:rPr lang="nl-NL" sz="2000" dirty="0" smtClean="0"/>
              <a:t> are </a:t>
            </a:r>
            <a:r>
              <a:rPr lang="nl-NL" sz="2000" dirty="0" err="1" smtClean="0"/>
              <a:t>not</a:t>
            </a:r>
            <a:r>
              <a:rPr lang="nl-NL" sz="2000" dirty="0" smtClean="0"/>
              <a:t> </a:t>
            </a:r>
            <a:r>
              <a:rPr lang="nl-NL" sz="2000" dirty="0" err="1" smtClean="0"/>
              <a:t>passive</a:t>
            </a:r>
            <a:r>
              <a:rPr lang="nl-NL" sz="2000" dirty="0" smtClean="0"/>
              <a:t> </a:t>
            </a:r>
            <a:r>
              <a:rPr lang="nl-NL" sz="2000" dirty="0" err="1" smtClean="0"/>
              <a:t>recievers</a:t>
            </a:r>
            <a:r>
              <a:rPr lang="nl-NL" sz="2000" dirty="0" smtClean="0"/>
              <a:t> of help </a:t>
            </a:r>
            <a:endParaRPr lang="nl-NL" sz="2000" dirty="0"/>
          </a:p>
          <a:p>
            <a:r>
              <a:rPr lang="nl-NL" sz="2400" b="1" dirty="0" smtClean="0"/>
              <a:t>Mission &gt; </a:t>
            </a:r>
            <a:r>
              <a:rPr lang="nl-NL" sz="2400" b="1" dirty="0" err="1" smtClean="0"/>
              <a:t>politized</a:t>
            </a:r>
            <a:r>
              <a:rPr lang="nl-NL" sz="2400" b="1" dirty="0" smtClean="0"/>
              <a:t> </a:t>
            </a:r>
            <a:r>
              <a:rPr lang="nl-NL" sz="2400" b="1" dirty="0" err="1"/>
              <a:t>practices</a:t>
            </a:r>
            <a:r>
              <a:rPr lang="nl-NL" sz="2400" b="1" dirty="0"/>
              <a:t> – </a:t>
            </a:r>
            <a:r>
              <a:rPr lang="nl-NL" sz="2400" b="1" dirty="0" err="1"/>
              <a:t>volunteers</a:t>
            </a:r>
            <a:r>
              <a:rPr lang="nl-NL" sz="2400" b="1" dirty="0"/>
              <a:t> </a:t>
            </a:r>
            <a:r>
              <a:rPr lang="nl-NL" sz="2400" b="1" dirty="0" err="1" smtClean="0"/>
              <a:t>can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participate</a:t>
            </a:r>
            <a:endParaRPr lang="nl-NL" sz="2400" b="1" dirty="0"/>
          </a:p>
          <a:p>
            <a:pPr lvl="1"/>
            <a:r>
              <a:rPr lang="nl-NL" sz="2000" dirty="0" smtClean="0"/>
              <a:t>Support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and</a:t>
            </a:r>
            <a:r>
              <a:rPr lang="nl-NL" sz="2000" dirty="0" smtClean="0"/>
              <a:t> </a:t>
            </a:r>
            <a:r>
              <a:rPr lang="nl-NL" sz="2000" dirty="0" err="1" smtClean="0"/>
              <a:t>with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/>
              <a:t>“</a:t>
            </a:r>
            <a:r>
              <a:rPr lang="nl-NL" sz="2000" dirty="0" err="1"/>
              <a:t>paperless</a:t>
            </a:r>
            <a:r>
              <a:rPr lang="nl-NL" sz="2000" dirty="0"/>
              <a:t>” </a:t>
            </a:r>
          </a:p>
          <a:p>
            <a:pPr lvl="1"/>
            <a:r>
              <a:rPr lang="nl-NL" sz="2000" dirty="0" err="1"/>
              <a:t>Sensibilisation</a:t>
            </a:r>
            <a:r>
              <a:rPr lang="nl-NL" sz="2000" dirty="0"/>
              <a:t>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volunteers</a:t>
            </a:r>
            <a:r>
              <a:rPr lang="nl-NL" sz="2000" dirty="0"/>
              <a:t> in school, </a:t>
            </a:r>
            <a:r>
              <a:rPr lang="nl-NL" sz="2000" dirty="0" err="1"/>
              <a:t>associations</a:t>
            </a:r>
            <a:r>
              <a:rPr lang="nl-NL" sz="2000" dirty="0"/>
              <a:t>, clubs, …</a:t>
            </a:r>
          </a:p>
          <a:p>
            <a:pPr lvl="1"/>
            <a:r>
              <a:rPr lang="nl-NL" sz="2000" dirty="0"/>
              <a:t>Public actions </a:t>
            </a:r>
            <a:r>
              <a:rPr lang="nl-NL" sz="2000" dirty="0" err="1"/>
              <a:t>and</a:t>
            </a:r>
            <a:r>
              <a:rPr lang="nl-NL" sz="2000" dirty="0"/>
              <a:t> statements</a:t>
            </a:r>
          </a:p>
          <a:p>
            <a:r>
              <a:rPr lang="nl-NL" sz="2400" b="1" dirty="0" err="1" smtClean="0"/>
              <a:t>Sharing</a:t>
            </a:r>
            <a:r>
              <a:rPr lang="nl-NL" sz="2400" b="1" dirty="0" smtClean="0"/>
              <a:t> relevant information</a:t>
            </a:r>
          </a:p>
          <a:p>
            <a:pPr lvl="1"/>
            <a:r>
              <a:rPr lang="nl-NL" sz="2000" dirty="0" err="1" smtClean="0"/>
              <a:t>Informal</a:t>
            </a:r>
            <a:r>
              <a:rPr lang="nl-NL" sz="2000" dirty="0" smtClean="0"/>
              <a:t> </a:t>
            </a:r>
            <a:r>
              <a:rPr lang="nl-NL" sz="2000" dirty="0" err="1" smtClean="0"/>
              <a:t>during</a:t>
            </a:r>
            <a:r>
              <a:rPr lang="nl-NL" sz="2000" dirty="0" smtClean="0"/>
              <a:t> </a:t>
            </a:r>
            <a:r>
              <a:rPr lang="nl-NL" sz="2000" dirty="0" err="1" smtClean="0"/>
              <a:t>all</a:t>
            </a:r>
            <a:r>
              <a:rPr lang="nl-NL" sz="2000" dirty="0" smtClean="0"/>
              <a:t> </a:t>
            </a:r>
            <a:r>
              <a:rPr lang="nl-NL" sz="2000" dirty="0" err="1" smtClean="0"/>
              <a:t>activitities</a:t>
            </a:r>
            <a:r>
              <a:rPr lang="nl-NL" sz="2000" dirty="0" smtClean="0"/>
              <a:t>, brunch…</a:t>
            </a:r>
          </a:p>
          <a:p>
            <a:pPr lvl="1"/>
            <a:r>
              <a:rPr lang="nl-NL" sz="2000" dirty="0" err="1" smtClean="0"/>
              <a:t>Formal</a:t>
            </a:r>
            <a:r>
              <a:rPr lang="nl-NL" sz="2000" dirty="0" smtClean="0"/>
              <a:t>: </a:t>
            </a:r>
            <a:r>
              <a:rPr lang="nl-NL" sz="2000" dirty="0" err="1" smtClean="0"/>
              <a:t>thematic</a:t>
            </a:r>
            <a:r>
              <a:rPr lang="nl-NL" sz="2000" dirty="0" smtClean="0"/>
              <a:t> </a:t>
            </a:r>
            <a:r>
              <a:rPr lang="nl-NL" sz="2000" dirty="0" err="1" smtClean="0"/>
              <a:t>infosessions</a:t>
            </a:r>
            <a:r>
              <a:rPr lang="nl-NL" sz="2000" dirty="0" smtClean="0"/>
              <a:t>, magazine…</a:t>
            </a:r>
          </a:p>
          <a:p>
            <a:r>
              <a:rPr lang="nl-NL" sz="2400" b="1" dirty="0" err="1" smtClean="0"/>
              <a:t>Position</a:t>
            </a:r>
            <a:r>
              <a:rPr lang="nl-NL" sz="2400" b="1" dirty="0" smtClean="0"/>
              <a:t> in </a:t>
            </a:r>
            <a:r>
              <a:rPr lang="nl-NL" sz="2400" b="1" dirty="0" err="1" smtClean="0"/>
              <a:t>the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work</a:t>
            </a:r>
            <a:r>
              <a:rPr lang="nl-NL" sz="2400" b="1" dirty="0" smtClean="0"/>
              <a:t> field</a:t>
            </a:r>
          </a:p>
          <a:p>
            <a:pPr lvl="1"/>
            <a:r>
              <a:rPr lang="nl-NL" sz="2000" dirty="0" err="1" smtClean="0"/>
              <a:t>Constructive</a:t>
            </a:r>
            <a:r>
              <a:rPr lang="nl-NL" sz="2000" dirty="0" smtClean="0"/>
              <a:t> &amp; </a:t>
            </a:r>
            <a:r>
              <a:rPr lang="nl-NL" sz="2000" dirty="0" err="1" smtClean="0"/>
              <a:t>critical</a:t>
            </a:r>
            <a:r>
              <a:rPr lang="nl-NL" sz="2000" dirty="0" smtClean="0"/>
              <a:t> in a </a:t>
            </a:r>
            <a:r>
              <a:rPr lang="nl-NL" sz="2000" dirty="0" err="1" smtClean="0"/>
              <a:t>network</a:t>
            </a:r>
            <a:r>
              <a:rPr lang="nl-NL" sz="2000" dirty="0" smtClean="0"/>
              <a:t>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other</a:t>
            </a:r>
            <a:r>
              <a:rPr lang="nl-NL" sz="2000" dirty="0"/>
              <a:t> </a:t>
            </a:r>
            <a:r>
              <a:rPr lang="nl-NL" sz="2000" dirty="0" err="1" smtClean="0"/>
              <a:t>organizations</a:t>
            </a:r>
            <a:r>
              <a:rPr lang="nl-NL" sz="2000" dirty="0" smtClean="0"/>
              <a:t>  </a:t>
            </a:r>
            <a:endParaRPr lang="nl-NL" sz="2000" dirty="0"/>
          </a:p>
          <a:p>
            <a:pPr lvl="1"/>
            <a:r>
              <a:rPr lang="nl-NL" sz="2000" dirty="0"/>
              <a:t>Total </a:t>
            </a:r>
            <a:r>
              <a:rPr lang="nl-NL" sz="2000" dirty="0" smtClean="0"/>
              <a:t>independent </a:t>
            </a:r>
            <a:r>
              <a:rPr lang="nl-NL" sz="2000" dirty="0" err="1"/>
              <a:t>from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government</a:t>
            </a:r>
            <a:r>
              <a:rPr lang="nl-NL" sz="2000" dirty="0"/>
              <a:t>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634082"/>
          </a:xfrm>
        </p:spPr>
        <p:txBody>
          <a:bodyPr/>
          <a:lstStyle/>
          <a:p>
            <a:r>
              <a:rPr lang="nl-NL" sz="3200" dirty="0" smtClean="0"/>
              <a:t>How is </a:t>
            </a:r>
            <a:r>
              <a:rPr lang="nl-NL" sz="3200" dirty="0" err="1" smtClean="0"/>
              <a:t>politization</a:t>
            </a:r>
            <a:r>
              <a:rPr lang="nl-NL" sz="3200" dirty="0" smtClean="0"/>
              <a:t> of </a:t>
            </a:r>
            <a:r>
              <a:rPr lang="nl-NL" sz="3200" dirty="0" err="1" smtClean="0"/>
              <a:t>the</a:t>
            </a:r>
            <a:r>
              <a:rPr lang="nl-NL" sz="3200" dirty="0" smtClean="0"/>
              <a:t> </a:t>
            </a:r>
            <a:r>
              <a:rPr lang="nl-NL" sz="3200" dirty="0" err="1" smtClean="0"/>
              <a:t>volunteers</a:t>
            </a:r>
            <a:r>
              <a:rPr lang="nl-NL" sz="3200" dirty="0" smtClean="0"/>
              <a:t> </a:t>
            </a:r>
            <a:r>
              <a:rPr lang="nl-NL" sz="3200" dirty="0" err="1" smtClean="0"/>
              <a:t>stimulated</a:t>
            </a:r>
            <a:r>
              <a:rPr lang="nl-NL" sz="3200" dirty="0" smtClean="0"/>
              <a:t> in Hand-in-hand?</a:t>
            </a:r>
            <a:endParaRPr lang="nl-NL" sz="32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19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010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600201"/>
            <a:ext cx="8496944" cy="4277072"/>
          </a:xfrm>
        </p:spPr>
        <p:txBody>
          <a:bodyPr/>
          <a:lstStyle/>
          <a:p>
            <a:endParaRPr lang="nl-BE" dirty="0" smtClean="0"/>
          </a:p>
          <a:p>
            <a:r>
              <a:rPr lang="nl-BE" dirty="0" smtClean="0"/>
              <a:t>Three research projects based on specific questions of organizations in our working field</a:t>
            </a:r>
          </a:p>
          <a:p>
            <a:r>
              <a:rPr lang="nl-BE" dirty="0" smtClean="0"/>
              <a:t>One </a:t>
            </a:r>
            <a:r>
              <a:rPr lang="nl-BE" dirty="0" err="1" smtClean="0"/>
              <a:t>central</a:t>
            </a:r>
            <a:r>
              <a:rPr lang="nl-BE" dirty="0" smtClean="0"/>
              <a:t> focus</a:t>
            </a:r>
          </a:p>
          <a:p>
            <a:endParaRPr lang="nl-BE" dirty="0" smtClean="0"/>
          </a:p>
          <a:p>
            <a:pPr marL="0" indent="0">
              <a:buNone/>
            </a:pPr>
            <a:endParaRPr lang="nl-BE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642194"/>
          </a:xfrm>
        </p:spPr>
        <p:txBody>
          <a:bodyPr/>
          <a:lstStyle/>
          <a:p>
            <a:r>
              <a:rPr lang="fi-FI" dirty="0" err="1" smtClean="0"/>
              <a:t>Research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sz="3600" i="1" dirty="0" err="1" smtClean="0"/>
              <a:t>with</a:t>
            </a:r>
            <a:r>
              <a:rPr lang="fi-FI" sz="3600" i="1" dirty="0" smtClean="0"/>
              <a:t> </a:t>
            </a:r>
            <a:r>
              <a:rPr lang="fi-FI" sz="3600" i="1" dirty="0" err="1" smtClean="0"/>
              <a:t>students</a:t>
            </a:r>
            <a:r>
              <a:rPr lang="fi-FI" sz="3600" i="1" dirty="0" smtClean="0"/>
              <a:t> 3th </a:t>
            </a:r>
            <a:r>
              <a:rPr lang="fi-FI" sz="3600" i="1" dirty="0" err="1" smtClean="0"/>
              <a:t>year</a:t>
            </a:r>
            <a:r>
              <a:rPr lang="fi-FI" sz="3600" i="1" dirty="0" smtClean="0"/>
              <a:t> </a:t>
            </a:r>
            <a:r>
              <a:rPr lang="fi-FI" sz="3600" i="1" dirty="0" err="1" smtClean="0"/>
              <a:t>social</a:t>
            </a:r>
            <a:r>
              <a:rPr lang="fi-FI" sz="3600" i="1" dirty="0" smtClean="0"/>
              <a:t> </a:t>
            </a:r>
            <a:r>
              <a:rPr lang="fi-FI" sz="3600" i="1" dirty="0" err="1" smtClean="0"/>
              <a:t>work</a:t>
            </a:r>
            <a:r>
              <a:rPr lang="fi-FI" sz="3600" i="1" dirty="0" smtClean="0"/>
              <a:t>-  </a:t>
            </a:r>
            <a:r>
              <a:rPr lang="fi-FI" sz="3600" i="1" dirty="0" err="1" smtClean="0"/>
              <a:t>specialisation</a:t>
            </a:r>
            <a:r>
              <a:rPr lang="fi-FI" sz="3600" i="1" dirty="0" smtClean="0"/>
              <a:t> </a:t>
            </a:r>
            <a:r>
              <a:rPr lang="fi-FI" sz="3600" i="1" dirty="0" err="1" smtClean="0"/>
              <a:t>social</a:t>
            </a:r>
            <a:r>
              <a:rPr lang="fi-FI" sz="3600" i="1" dirty="0" smtClean="0"/>
              <a:t> </a:t>
            </a:r>
            <a:r>
              <a:rPr lang="fi-FI" sz="3600" i="1" dirty="0" err="1" smtClean="0"/>
              <a:t>policy</a:t>
            </a:r>
            <a:endParaRPr lang="nl-BE" sz="3600" i="1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2</a:t>
            </a:fld>
            <a:endParaRPr lang="nl-BE"/>
          </a:p>
        </p:txBody>
      </p:sp>
      <p:sp>
        <p:nvSpPr>
          <p:cNvPr id="6" name="Afgeronde rechthoek 5"/>
          <p:cNvSpPr/>
          <p:nvPr/>
        </p:nvSpPr>
        <p:spPr>
          <a:xfrm>
            <a:off x="467544" y="4054265"/>
            <a:ext cx="842493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0000" lvl="2">
              <a:buNone/>
            </a:pPr>
            <a:r>
              <a:rPr lang="nl-BE" sz="2800" dirty="0"/>
              <a:t>“</a:t>
            </a:r>
            <a:r>
              <a:rPr lang="en-US" sz="2800" b="1" i="1" dirty="0"/>
              <a:t>What is the role of civil society </a:t>
            </a:r>
            <a:r>
              <a:rPr lang="en-US" sz="2800" b="1" i="1" dirty="0" smtClean="0"/>
              <a:t>organizations </a:t>
            </a:r>
            <a:endParaRPr lang="en-US" sz="2800" b="1" i="1" dirty="0"/>
          </a:p>
          <a:p>
            <a:pPr marL="540000" lvl="2">
              <a:buNone/>
            </a:pPr>
            <a:r>
              <a:rPr lang="en-US" sz="2800" b="1" i="1" dirty="0"/>
              <a:t>in the </a:t>
            </a:r>
            <a:r>
              <a:rPr lang="en-US" sz="2800" b="1" i="1" dirty="0" err="1"/>
              <a:t>politization</a:t>
            </a:r>
            <a:r>
              <a:rPr lang="en-US" sz="2800" b="1" i="1" dirty="0"/>
              <a:t> of the refugee issue?”</a:t>
            </a:r>
            <a:endParaRPr lang="nl-BE" sz="2800" b="1" i="1" dirty="0">
              <a:solidFill>
                <a:srgbClr val="FF0000"/>
              </a:solidFill>
            </a:endParaRPr>
          </a:p>
          <a:p>
            <a:pPr algn="ctr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267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028890"/>
            <a:ext cx="8208911" cy="1362075"/>
          </a:xfrm>
        </p:spPr>
        <p:txBody>
          <a:bodyPr/>
          <a:lstStyle/>
          <a:p>
            <a:r>
              <a:rPr lang="nl-BE" sz="3600" dirty="0" smtClean="0"/>
              <a:t>How </a:t>
            </a:r>
            <a:r>
              <a:rPr lang="nl-BE" sz="3600" dirty="0" err="1" smtClean="0"/>
              <a:t>can</a:t>
            </a:r>
            <a:r>
              <a:rPr lang="nl-BE" sz="3600" dirty="0" smtClean="0"/>
              <a:t> public welfare </a:t>
            </a:r>
            <a:r>
              <a:rPr lang="nl-BE" sz="3600" dirty="0" err="1" smtClean="0"/>
              <a:t>workers</a:t>
            </a:r>
            <a:r>
              <a:rPr lang="nl-BE" sz="3600" dirty="0" smtClean="0"/>
              <a:t> </a:t>
            </a:r>
            <a:r>
              <a:rPr lang="nl-BE" sz="3600" dirty="0" err="1" smtClean="0"/>
              <a:t>realise</a:t>
            </a:r>
            <a:r>
              <a:rPr lang="nl-BE" sz="3600" dirty="0" smtClean="0"/>
              <a:t> human </a:t>
            </a:r>
            <a:r>
              <a:rPr lang="nl-BE" sz="3600" dirty="0" err="1" smtClean="0"/>
              <a:t>rights</a:t>
            </a:r>
            <a:r>
              <a:rPr lang="nl-BE" sz="3600" dirty="0" smtClean="0"/>
              <a:t> </a:t>
            </a:r>
            <a:r>
              <a:rPr lang="nl-BE" sz="3600" dirty="0" err="1" smtClean="0"/>
              <a:t>for</a:t>
            </a:r>
            <a:r>
              <a:rPr lang="nl-BE" sz="3600" dirty="0" smtClean="0"/>
              <a:t> </a:t>
            </a:r>
            <a:r>
              <a:rPr lang="nl-BE" sz="3600" dirty="0" err="1" smtClean="0"/>
              <a:t>refugees</a:t>
            </a:r>
            <a:r>
              <a:rPr lang="nl-BE" sz="3600" dirty="0" smtClean="0"/>
              <a:t>*</a:t>
            </a:r>
            <a:endParaRPr lang="nl-BE" sz="360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3" y="4791075"/>
            <a:ext cx="8208912" cy="9779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BE" dirty="0" smtClean="0"/>
              <a:t>* How </a:t>
            </a:r>
            <a:r>
              <a:rPr lang="nl-BE" dirty="0" err="1" smtClean="0"/>
              <a:t>can</a:t>
            </a:r>
            <a:r>
              <a:rPr lang="nl-BE" dirty="0" smtClean="0"/>
              <a:t> we </a:t>
            </a:r>
            <a:r>
              <a:rPr lang="nl-BE" dirty="0" err="1" smtClean="0"/>
              <a:t>activate</a:t>
            </a:r>
            <a:r>
              <a:rPr lang="nl-BE" dirty="0" smtClean="0"/>
              <a:t> </a:t>
            </a:r>
            <a:r>
              <a:rPr lang="nl-BE" dirty="0" err="1" smtClean="0"/>
              <a:t>them</a:t>
            </a:r>
            <a:r>
              <a:rPr lang="nl-BE" dirty="0" smtClean="0"/>
              <a:t> </a:t>
            </a:r>
            <a:r>
              <a:rPr lang="nl-BE" dirty="0" err="1" smtClean="0"/>
              <a:t>towards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goal</a:t>
            </a: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64696-0BF9-47B0-A595-330914AB087D}" type="slidenum">
              <a:rPr lang="nl-BE" smtClean="0"/>
              <a:pPr>
                <a:defRPr/>
              </a:pPr>
              <a:t>20</a:t>
            </a:fld>
            <a:endParaRPr lang="nl-BE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</p:spPr>
      </p:pic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0338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867123"/>
          </a:xfrm>
        </p:spPr>
        <p:txBody>
          <a:bodyPr/>
          <a:lstStyle/>
          <a:p>
            <a:r>
              <a:rPr lang="nl-BE" sz="4000" dirty="0" smtClean="0"/>
              <a:t>The question :</a:t>
            </a:r>
            <a:endParaRPr lang="nl-BE" sz="40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21</a:t>
            </a:fld>
            <a:endParaRPr lang="nl-BE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467544" y="1268759"/>
            <a:ext cx="8208912" cy="4608513"/>
          </a:xfrm>
        </p:spPr>
        <p:txBody>
          <a:bodyPr/>
          <a:lstStyle/>
          <a:p>
            <a:endParaRPr lang="nl-BE" sz="2800" dirty="0" smtClean="0"/>
          </a:p>
          <a:p>
            <a:r>
              <a:rPr lang="nl-BE" sz="2800" dirty="0" err="1" smtClean="0"/>
              <a:t>Complaints</a:t>
            </a:r>
            <a:r>
              <a:rPr lang="nl-BE" sz="2800" dirty="0" smtClean="0"/>
              <a:t> of </a:t>
            </a:r>
            <a:r>
              <a:rPr lang="nl-BE" sz="2800" dirty="0" err="1" smtClean="0"/>
              <a:t>refugee</a:t>
            </a:r>
            <a:r>
              <a:rPr lang="nl-BE" sz="2800" dirty="0" smtClean="0"/>
              <a:t> </a:t>
            </a:r>
            <a:r>
              <a:rPr lang="nl-BE" sz="2800" dirty="0" err="1" smtClean="0"/>
              <a:t>organisations</a:t>
            </a:r>
            <a:endParaRPr lang="nl-BE" sz="2800" dirty="0" smtClean="0"/>
          </a:p>
          <a:p>
            <a:pPr lvl="1"/>
            <a:r>
              <a:rPr lang="nl-BE" sz="2400" dirty="0" smtClean="0"/>
              <a:t>Incorrect or incomplete </a:t>
            </a:r>
            <a:r>
              <a:rPr lang="nl-BE" sz="2400" dirty="0" err="1" smtClean="0"/>
              <a:t>aid</a:t>
            </a:r>
            <a:r>
              <a:rPr lang="nl-BE" sz="2400" dirty="0" smtClean="0"/>
              <a:t> </a:t>
            </a:r>
            <a:r>
              <a:rPr lang="nl-BE" sz="2400" dirty="0" err="1" smtClean="0"/>
              <a:t>by</a:t>
            </a:r>
            <a:r>
              <a:rPr lang="nl-BE" sz="2400" dirty="0" smtClean="0"/>
              <a:t> welfare </a:t>
            </a:r>
            <a:r>
              <a:rPr lang="nl-BE" sz="2400" dirty="0" err="1" smtClean="0"/>
              <a:t>workers</a:t>
            </a:r>
            <a:endParaRPr lang="nl-BE" sz="2400" dirty="0" smtClean="0"/>
          </a:p>
          <a:p>
            <a:pPr lvl="1"/>
            <a:r>
              <a:rPr lang="nl-BE" sz="2400" dirty="0" err="1" smtClean="0"/>
              <a:t>Refusal</a:t>
            </a:r>
            <a:r>
              <a:rPr lang="nl-BE" sz="2400" dirty="0" smtClean="0"/>
              <a:t> of </a:t>
            </a:r>
            <a:r>
              <a:rPr lang="nl-BE" sz="2400" dirty="0" err="1" smtClean="0"/>
              <a:t>aid</a:t>
            </a:r>
            <a:endParaRPr lang="nl-BE" sz="2400" dirty="0" smtClean="0"/>
          </a:p>
          <a:p>
            <a:r>
              <a:rPr lang="nl-BE" sz="2800" dirty="0" err="1" smtClean="0"/>
              <a:t>Problems</a:t>
            </a:r>
            <a:r>
              <a:rPr lang="nl-BE" sz="2800" dirty="0" smtClean="0"/>
              <a:t> </a:t>
            </a:r>
            <a:r>
              <a:rPr lang="nl-BE" sz="2800" dirty="0" err="1" smtClean="0"/>
              <a:t>with</a:t>
            </a:r>
            <a:r>
              <a:rPr lang="nl-BE" sz="2800" dirty="0" smtClean="0"/>
              <a:t> </a:t>
            </a:r>
            <a:r>
              <a:rPr lang="nl-BE" sz="2800" dirty="0" err="1" smtClean="0"/>
              <a:t>specific</a:t>
            </a:r>
            <a:r>
              <a:rPr lang="nl-BE" sz="2800" dirty="0" smtClean="0"/>
              <a:t> procedures</a:t>
            </a:r>
            <a:br>
              <a:rPr lang="nl-BE" sz="2800" dirty="0" smtClean="0"/>
            </a:br>
            <a:r>
              <a:rPr lang="nl-BE" sz="2800" dirty="0" smtClean="0"/>
              <a:t>[</a:t>
            </a:r>
            <a:r>
              <a:rPr lang="nl-BE" sz="2800" dirty="0" err="1" smtClean="0"/>
              <a:t>depending</a:t>
            </a:r>
            <a:r>
              <a:rPr lang="nl-BE" sz="2800" dirty="0" smtClean="0"/>
              <a:t> on </a:t>
            </a:r>
            <a:r>
              <a:rPr lang="nl-BE" sz="2800" dirty="0" err="1" smtClean="0"/>
              <a:t>legal</a:t>
            </a:r>
            <a:r>
              <a:rPr lang="nl-BE" sz="2800" dirty="0" smtClean="0"/>
              <a:t> status of </a:t>
            </a:r>
            <a:r>
              <a:rPr lang="nl-BE" sz="2800" dirty="0" err="1" smtClean="0"/>
              <a:t>refugees</a:t>
            </a:r>
            <a:r>
              <a:rPr lang="nl-BE" sz="2800" dirty="0" smtClean="0"/>
              <a:t>]</a:t>
            </a:r>
            <a:endParaRPr lang="nl-BE" sz="2800" dirty="0"/>
          </a:p>
          <a:p>
            <a:pPr lvl="1"/>
            <a:r>
              <a:rPr lang="en-GB" sz="2400" dirty="0" smtClean="0"/>
              <a:t>Danger</a:t>
            </a:r>
            <a:r>
              <a:rPr lang="nl-BE" sz="2400" dirty="0" smtClean="0"/>
              <a:t> </a:t>
            </a:r>
            <a:r>
              <a:rPr lang="nl-BE" sz="2400" dirty="0" err="1"/>
              <a:t>for</a:t>
            </a:r>
            <a:r>
              <a:rPr lang="nl-BE" sz="2400" dirty="0"/>
              <a:t> </a:t>
            </a:r>
            <a:r>
              <a:rPr lang="nl-BE" sz="2400" dirty="0" err="1" smtClean="0"/>
              <a:t>stigmatisation</a:t>
            </a:r>
            <a:r>
              <a:rPr lang="nl-BE" sz="2400" dirty="0" smtClean="0"/>
              <a:t> </a:t>
            </a:r>
            <a:endParaRPr lang="nl-BE" sz="2400" dirty="0"/>
          </a:p>
          <a:p>
            <a:pPr lvl="1"/>
            <a:r>
              <a:rPr lang="nl-BE" sz="2400" dirty="0" err="1" smtClean="0"/>
              <a:t>Contradiction</a:t>
            </a:r>
            <a:r>
              <a:rPr lang="nl-BE" sz="2400" dirty="0" smtClean="0"/>
              <a:t> </a:t>
            </a:r>
            <a:r>
              <a:rPr lang="nl-BE" sz="2400" dirty="0" err="1"/>
              <a:t>with</a:t>
            </a:r>
            <a:r>
              <a:rPr lang="nl-BE" sz="2400" dirty="0"/>
              <a:t> </a:t>
            </a:r>
            <a:r>
              <a:rPr lang="nl-BE" sz="2400" dirty="0" err="1"/>
              <a:t>equality-principle</a:t>
            </a:r>
            <a:endParaRPr lang="nl-BE" sz="2400" dirty="0"/>
          </a:p>
          <a:p>
            <a:pPr lvl="1"/>
            <a:r>
              <a:rPr lang="nl-BE" sz="2400" dirty="0"/>
              <a:t>Different treatment in a </a:t>
            </a:r>
            <a:r>
              <a:rPr lang="nl-BE" sz="2400" dirty="0" err="1"/>
              <a:t>positive</a:t>
            </a:r>
            <a:r>
              <a:rPr lang="nl-BE" sz="2400" dirty="0"/>
              <a:t> </a:t>
            </a:r>
            <a:r>
              <a:rPr lang="nl-BE" sz="2400" dirty="0" err="1"/>
              <a:t>and</a:t>
            </a:r>
            <a:r>
              <a:rPr lang="nl-BE" sz="2400" dirty="0"/>
              <a:t> </a:t>
            </a:r>
            <a:r>
              <a:rPr lang="nl-BE" sz="2400" dirty="0" err="1"/>
              <a:t>negative</a:t>
            </a:r>
            <a:r>
              <a:rPr lang="nl-BE" sz="2400" dirty="0"/>
              <a:t> way</a:t>
            </a:r>
          </a:p>
          <a:p>
            <a:pPr lvl="1"/>
            <a:endParaRPr lang="nl-BE" dirty="0" smtClean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marL="0" indent="0">
              <a:buNone/>
            </a:pPr>
            <a:r>
              <a:rPr lang="nl-BE" dirty="0" smtClean="0"/>
              <a:t/>
            </a:r>
            <a:br>
              <a:rPr lang="nl-BE" dirty="0" smtClean="0"/>
            </a:b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2085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Exploratory interviews with experts</a:t>
            </a:r>
          </a:p>
          <a:p>
            <a:pPr lvl="2"/>
            <a:r>
              <a:rPr lang="en-GB" dirty="0" smtClean="0"/>
              <a:t>Human right researchers – field workers – scholars - …</a:t>
            </a:r>
          </a:p>
          <a:p>
            <a:r>
              <a:rPr lang="en-GB" dirty="0" smtClean="0"/>
              <a:t>Depth interviews with municipal public welfare institutions</a:t>
            </a:r>
          </a:p>
          <a:p>
            <a:pPr lvl="2"/>
            <a:r>
              <a:rPr lang="en-GB" dirty="0" smtClean="0"/>
              <a:t>Bottom-up (case workers)</a:t>
            </a:r>
          </a:p>
          <a:p>
            <a:pPr lvl="2"/>
            <a:r>
              <a:rPr lang="en-GB" dirty="0" smtClean="0"/>
              <a:t>Top-down (political board)</a:t>
            </a:r>
            <a:endParaRPr lang="en-GB" dirty="0"/>
          </a:p>
          <a:p>
            <a:pPr lvl="1"/>
            <a:r>
              <a:rPr lang="en-GB" dirty="0" smtClean="0"/>
              <a:t>Diversity of political background and demographic situation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Research </a:t>
            </a:r>
            <a:r>
              <a:rPr lang="nl-BE" dirty="0" err="1" smtClean="0"/>
              <a:t>methodology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22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630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Strong aim and incentive towards procedures and technical correctness</a:t>
            </a:r>
          </a:p>
          <a:p>
            <a:r>
              <a:rPr lang="en-GB" dirty="0" smtClean="0"/>
              <a:t>Implementing and controlling function</a:t>
            </a:r>
          </a:p>
          <a:p>
            <a:pPr lvl="1"/>
            <a:r>
              <a:rPr lang="en-GB" dirty="0" smtClean="0"/>
              <a:t>You </a:t>
            </a:r>
            <a:r>
              <a:rPr lang="en-GB" dirty="0"/>
              <a:t>get something – for something </a:t>
            </a:r>
            <a:r>
              <a:rPr lang="en-GB" dirty="0" smtClean="0"/>
              <a:t>policy</a:t>
            </a:r>
            <a:endParaRPr lang="en-GB" dirty="0"/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Pressure </a:t>
            </a:r>
            <a:r>
              <a:rPr lang="en-GB" dirty="0"/>
              <a:t>on the role and autonomy of the welfare </a:t>
            </a:r>
            <a:r>
              <a:rPr lang="en-GB" dirty="0" smtClean="0"/>
              <a:t>worker</a:t>
            </a:r>
          </a:p>
          <a:p>
            <a:pPr>
              <a:buFont typeface="Symbol" panose="05050102010706020507" pitchFamily="18" charset="2"/>
              <a:buChar char="Þ"/>
            </a:pP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Profile public welfare worker</a:t>
            </a:r>
            <a:br>
              <a:rPr lang="en-GB" dirty="0" smtClean="0"/>
            </a:br>
            <a:r>
              <a:rPr lang="en-GB" sz="2000" dirty="0" smtClean="0"/>
              <a:t>(</a:t>
            </a:r>
            <a:r>
              <a:rPr lang="en-GB" sz="2000" dirty="0" err="1" smtClean="0"/>
              <a:t>Boeie</a:t>
            </a:r>
            <a:r>
              <a:rPr lang="en-GB" sz="2000" dirty="0" smtClean="0"/>
              <a:t>)(</a:t>
            </a:r>
            <a:r>
              <a:rPr lang="en-GB" sz="2000" dirty="0" err="1" smtClean="0"/>
              <a:t>Bovens</a:t>
            </a:r>
            <a:r>
              <a:rPr lang="en-GB" sz="2000" dirty="0" smtClean="0"/>
              <a:t> &amp; </a:t>
            </a:r>
            <a:r>
              <a:rPr lang="en-GB" sz="2000" dirty="0" err="1" smtClean="0"/>
              <a:t>Zouridis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23</a:t>
            </a:fld>
            <a:endParaRPr lang="nl-BE"/>
          </a:p>
        </p:txBody>
      </p:sp>
      <p:sp>
        <p:nvSpPr>
          <p:cNvPr id="6" name="Rechthoek 5"/>
          <p:cNvSpPr/>
          <p:nvPr/>
        </p:nvSpPr>
        <p:spPr>
          <a:xfrm>
            <a:off x="1475656" y="4823545"/>
            <a:ext cx="6192688" cy="1236291"/>
          </a:xfrm>
          <a:prstGeom prst="rect">
            <a:avLst/>
          </a:prstGeom>
          <a:solidFill>
            <a:schemeClr val="accent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GB" sz="2000" b="1" dirty="0" smtClean="0"/>
              <a:t>Municipal Welfare </a:t>
            </a:r>
            <a:r>
              <a:rPr lang="en-GB" sz="2000" b="1" dirty="0" err="1" smtClean="0"/>
              <a:t>center</a:t>
            </a:r>
            <a:endParaRPr lang="en-GB" sz="2000" b="1" dirty="0" smtClean="0"/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First </a:t>
            </a:r>
            <a:r>
              <a:rPr lang="en-GB" sz="1600" dirty="0"/>
              <a:t>line </a:t>
            </a:r>
            <a:r>
              <a:rPr lang="en-GB" sz="1600" dirty="0" smtClean="0"/>
              <a:t>service led </a:t>
            </a:r>
            <a:r>
              <a:rPr lang="en-GB" sz="1600" dirty="0"/>
              <a:t>by political board </a:t>
            </a:r>
          </a:p>
          <a:p>
            <a:pPr lvl="1"/>
            <a:r>
              <a:rPr lang="en-GB" sz="1600" dirty="0"/>
              <a:t>Finnish ‘</a:t>
            </a:r>
            <a:r>
              <a:rPr lang="en-GB" sz="1600" dirty="0" err="1"/>
              <a:t>Kela</a:t>
            </a:r>
            <a:r>
              <a:rPr lang="en-GB" sz="1600" dirty="0"/>
              <a:t>’ &amp; Dutch ‘</a:t>
            </a:r>
            <a:r>
              <a:rPr lang="en-GB" sz="1600" dirty="0" err="1"/>
              <a:t>Gemeentelijke</a:t>
            </a:r>
            <a:r>
              <a:rPr lang="en-GB" sz="1600" dirty="0"/>
              <a:t> </a:t>
            </a:r>
            <a:r>
              <a:rPr lang="en-GB" sz="1600" dirty="0" err="1"/>
              <a:t>sociale</a:t>
            </a:r>
            <a:r>
              <a:rPr lang="en-GB" sz="1600" dirty="0"/>
              <a:t> </a:t>
            </a:r>
            <a:r>
              <a:rPr lang="en-GB" sz="1600" dirty="0" err="1"/>
              <a:t>dienst</a:t>
            </a:r>
            <a:r>
              <a:rPr lang="en-GB" sz="1600" dirty="0"/>
              <a:t>’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11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Different municipality – different treatment</a:t>
            </a:r>
          </a:p>
          <a:p>
            <a:pPr lvl="1"/>
            <a:r>
              <a:rPr lang="en-GB" dirty="0" smtClean="0"/>
              <a:t>“not in my backyard syndrome”</a:t>
            </a:r>
          </a:p>
          <a:p>
            <a:endParaRPr lang="en-GB" dirty="0"/>
          </a:p>
          <a:p>
            <a:r>
              <a:rPr lang="en-GB" dirty="0" smtClean="0"/>
              <a:t>Problems with access of public welfare</a:t>
            </a:r>
          </a:p>
          <a:p>
            <a:pPr lvl="1"/>
            <a:r>
              <a:rPr lang="en-GB" dirty="0" smtClean="0"/>
              <a:t>Out of fear</a:t>
            </a:r>
          </a:p>
          <a:p>
            <a:pPr lvl="1"/>
            <a:r>
              <a:rPr lang="en-GB" dirty="0" smtClean="0"/>
              <a:t>Out of disinformation</a:t>
            </a:r>
          </a:p>
          <a:p>
            <a:pPr lvl="1"/>
            <a:r>
              <a:rPr lang="en-GB" dirty="0" smtClean="0"/>
              <a:t>Because of specialization within social work</a:t>
            </a:r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994122"/>
          </a:xfrm>
        </p:spPr>
        <p:txBody>
          <a:bodyPr/>
          <a:lstStyle/>
          <a:p>
            <a:r>
              <a:rPr lang="en-GB" dirty="0" smtClean="0"/>
              <a:t>Problems within public welfare </a:t>
            </a:r>
            <a:br>
              <a:rPr lang="en-GB" dirty="0" smtClean="0"/>
            </a:br>
            <a:r>
              <a:rPr lang="en-GB" dirty="0" smtClean="0"/>
              <a:t>for refugees 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24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7446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07375" cy="562074"/>
          </a:xfrm>
        </p:spPr>
        <p:txBody>
          <a:bodyPr/>
          <a:lstStyle/>
          <a:p>
            <a:pPr algn="ctr"/>
            <a:r>
              <a:rPr lang="en-GB" dirty="0" smtClean="0"/>
              <a:t>Reasons?</a:t>
            </a:r>
            <a:endParaRPr lang="en-GB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>
          <a:xfrm>
            <a:off x="2699792" y="998897"/>
            <a:ext cx="3970784" cy="669751"/>
          </a:xfrm>
        </p:spPr>
        <p:txBody>
          <a:bodyPr/>
          <a:lstStyle/>
          <a:p>
            <a:r>
              <a:rPr lang="en-GB" dirty="0"/>
              <a:t>Internal constraints </a:t>
            </a:r>
            <a:endParaRPr lang="nl-BE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sz="half" idx="2"/>
          </p:nvPr>
        </p:nvSpPr>
        <p:spPr>
          <a:xfrm>
            <a:off x="719138" y="1832866"/>
            <a:ext cx="7956550" cy="4118446"/>
          </a:xfrm>
        </p:spPr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Public Welfare workers see themselves as facilitators</a:t>
            </a:r>
          </a:p>
          <a:p>
            <a:r>
              <a:rPr lang="en-GB" sz="2000" dirty="0" smtClean="0"/>
              <a:t>Trapped position between client and boss</a:t>
            </a:r>
          </a:p>
          <a:p>
            <a:r>
              <a:rPr lang="en-GB" sz="2000" dirty="0" smtClean="0"/>
              <a:t>Accept that their actions will not lead to results</a:t>
            </a:r>
          </a:p>
          <a:p>
            <a:r>
              <a:rPr lang="en-GB" sz="2000" dirty="0" smtClean="0"/>
              <a:t>Too weak to voice their concerns or opinions</a:t>
            </a:r>
          </a:p>
          <a:p>
            <a:r>
              <a:rPr lang="en-GB" sz="2000" dirty="0" smtClean="0"/>
              <a:t>Lacking knowledge of influencing politics and public opinion </a:t>
            </a:r>
          </a:p>
          <a:p>
            <a:r>
              <a:rPr lang="en-GB" sz="2000" dirty="0" smtClean="0"/>
              <a:t>Administrative pressure </a:t>
            </a:r>
          </a:p>
          <a:p>
            <a:pPr lvl="2"/>
            <a:endParaRPr lang="en-GB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8091F-FB02-47B6-B360-C85B367DF016}" type="slidenum">
              <a:rPr lang="nl-BE" smtClean="0"/>
              <a:pPr>
                <a:defRPr/>
              </a:pPr>
              <a:t>25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457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07375" cy="778098"/>
          </a:xfrm>
        </p:spPr>
        <p:txBody>
          <a:bodyPr/>
          <a:lstStyle/>
          <a:p>
            <a:pPr algn="ctr"/>
            <a:r>
              <a:rPr lang="en-GB" dirty="0" smtClean="0"/>
              <a:t>Reasons ?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478658" y="1535113"/>
            <a:ext cx="3970784" cy="669751"/>
          </a:xfrm>
        </p:spPr>
        <p:txBody>
          <a:bodyPr/>
          <a:lstStyle/>
          <a:p>
            <a:r>
              <a:rPr lang="en-GB" dirty="0" smtClean="0"/>
              <a:t>External constraints</a:t>
            </a:r>
            <a:endParaRPr lang="en-GB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C3AC5-8EF1-4C1C-B330-A22FE3706AE1}" type="slidenum">
              <a:rPr lang="nl-BE" smtClean="0"/>
              <a:pPr>
                <a:defRPr/>
              </a:pPr>
              <a:t>26</a:t>
            </a:fld>
            <a:endParaRPr lang="nl-BE"/>
          </a:p>
        </p:txBody>
      </p:sp>
      <p:sp>
        <p:nvSpPr>
          <p:cNvPr id="9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457200" y="2687241"/>
            <a:ext cx="8218488" cy="3456384"/>
          </a:xfrm>
          <a:prstGeom prst="rect">
            <a:avLst/>
          </a:prstGeom>
        </p:spPr>
        <p:txBody>
          <a:bodyPr/>
          <a:lstStyle/>
          <a:p>
            <a:r>
              <a:rPr lang="en-GB" sz="2000" dirty="0" smtClean="0"/>
              <a:t>Strong influence on decision-making by the </a:t>
            </a:r>
            <a:r>
              <a:rPr lang="en-GB" sz="2000" dirty="0"/>
              <a:t>C</a:t>
            </a:r>
            <a:r>
              <a:rPr lang="en-GB" sz="2000" dirty="0" smtClean="0"/>
              <a:t>ouncil</a:t>
            </a:r>
          </a:p>
          <a:p>
            <a:r>
              <a:rPr lang="en-GB" sz="2000" dirty="0" smtClean="0"/>
              <a:t>Depending on regional and national funding</a:t>
            </a:r>
          </a:p>
          <a:p>
            <a:r>
              <a:rPr lang="en-GB" sz="2000" dirty="0" smtClean="0"/>
              <a:t>Influence by national policy making</a:t>
            </a:r>
          </a:p>
          <a:p>
            <a:r>
              <a:rPr lang="en-GB" sz="2000" dirty="0" smtClean="0"/>
              <a:t>Trends in society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4284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052736"/>
            <a:ext cx="8424936" cy="4824537"/>
          </a:xfrm>
        </p:spPr>
        <p:txBody>
          <a:bodyPr/>
          <a:lstStyle/>
          <a:p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Welfare workers should take </a:t>
            </a:r>
            <a:r>
              <a:rPr lang="en-GB" sz="2800" b="1" dirty="0" smtClean="0"/>
              <a:t>discretionary space</a:t>
            </a:r>
          </a:p>
          <a:p>
            <a:pPr lvl="1"/>
            <a:r>
              <a:rPr lang="en-GB" sz="2400" dirty="0"/>
              <a:t>Every rule needs his </a:t>
            </a:r>
            <a:r>
              <a:rPr lang="en-GB" sz="2400" dirty="0" smtClean="0"/>
              <a:t>interpretation </a:t>
            </a:r>
            <a:r>
              <a:rPr lang="en-GB" sz="1800" dirty="0" smtClean="0"/>
              <a:t>(De </a:t>
            </a:r>
            <a:r>
              <a:rPr lang="en-GB" sz="1800" dirty="0" err="1" smtClean="0"/>
              <a:t>Haene</a:t>
            </a:r>
            <a:r>
              <a:rPr lang="en-GB" sz="1800" dirty="0" smtClean="0"/>
              <a:t>, 2015)</a:t>
            </a:r>
          </a:p>
          <a:p>
            <a:pPr lvl="1"/>
            <a:r>
              <a:rPr lang="en-GB" sz="2400" dirty="0" smtClean="0"/>
              <a:t>Discretionary space &gt;&gt; </a:t>
            </a:r>
            <a:br>
              <a:rPr lang="en-GB" sz="2400" dirty="0" smtClean="0"/>
            </a:br>
            <a:r>
              <a:rPr lang="en-GB" sz="2400" dirty="0" smtClean="0"/>
              <a:t>space for promoting human rights for ‘refugees’ </a:t>
            </a:r>
            <a:r>
              <a:rPr lang="en-GB" sz="2000" dirty="0" smtClean="0"/>
              <a:t>(asylum seekers, refugees, undocumented immigrants…)</a:t>
            </a:r>
            <a:endParaRPr lang="en-GB" sz="2000" dirty="0"/>
          </a:p>
          <a:p>
            <a:r>
              <a:rPr lang="en-GB" sz="2800" dirty="0" smtClean="0"/>
              <a:t>Knowledge, skills and ethics of the welfare worker</a:t>
            </a:r>
          </a:p>
          <a:p>
            <a:endParaRPr lang="en-GB" sz="2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77925" y="610245"/>
            <a:ext cx="8208912" cy="634082"/>
          </a:xfrm>
        </p:spPr>
        <p:txBody>
          <a:bodyPr/>
          <a:lstStyle/>
          <a:p>
            <a:r>
              <a:rPr lang="en-GB" sz="3200" dirty="0" smtClean="0"/>
              <a:t>Solutions on the level </a:t>
            </a:r>
            <a:br>
              <a:rPr lang="en-GB" sz="3200" dirty="0" smtClean="0"/>
            </a:br>
            <a:r>
              <a:rPr lang="en-GB" sz="3200" dirty="0" smtClean="0"/>
              <a:t>of the public welfare worker</a:t>
            </a:r>
            <a:endParaRPr lang="en-GB" sz="32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27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7610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052736"/>
            <a:ext cx="8424936" cy="4824537"/>
          </a:xfrm>
        </p:spPr>
        <p:txBody>
          <a:bodyPr/>
          <a:lstStyle/>
          <a:p>
            <a:pPr lvl="1"/>
            <a:endParaRPr lang="en-GB" sz="2400" dirty="0" smtClean="0"/>
          </a:p>
          <a:p>
            <a:pPr lvl="1"/>
            <a:endParaRPr lang="en-GB" sz="2400" dirty="0"/>
          </a:p>
          <a:p>
            <a:pPr lvl="1"/>
            <a:r>
              <a:rPr lang="en-GB" sz="2400" dirty="0" smtClean="0"/>
              <a:t>Social </a:t>
            </a:r>
            <a:r>
              <a:rPr lang="en-GB" sz="2400" dirty="0"/>
              <a:t>education (training the minds)</a:t>
            </a:r>
          </a:p>
          <a:p>
            <a:pPr lvl="1"/>
            <a:r>
              <a:rPr lang="en-GB" sz="2400" dirty="0"/>
              <a:t>Uniting individual social workers</a:t>
            </a:r>
          </a:p>
          <a:p>
            <a:pPr lvl="1"/>
            <a:r>
              <a:rPr lang="en-GB" sz="2400" dirty="0"/>
              <a:t>Influencing policy-makers</a:t>
            </a:r>
          </a:p>
          <a:p>
            <a:pPr lvl="1"/>
            <a:r>
              <a:rPr lang="en-GB" sz="2400" dirty="0"/>
              <a:t>Installing pride of social work (winning the minds)</a:t>
            </a:r>
          </a:p>
          <a:p>
            <a:pPr lvl="1"/>
            <a:r>
              <a:rPr lang="en-GB" sz="2400" dirty="0"/>
              <a:t>Fight to get municipal social work less influenced by policy makers but based on universal human rights and solidarity</a:t>
            </a:r>
          </a:p>
          <a:p>
            <a:endParaRPr lang="en-GB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571609"/>
            <a:ext cx="8208912" cy="634082"/>
          </a:xfrm>
        </p:spPr>
        <p:txBody>
          <a:bodyPr/>
          <a:lstStyle/>
          <a:p>
            <a:r>
              <a:rPr lang="en-GB" sz="3200" dirty="0" smtClean="0"/>
              <a:t>Solutions in the environment </a:t>
            </a:r>
            <a:br>
              <a:rPr lang="en-GB" sz="3200" dirty="0" smtClean="0"/>
            </a:br>
            <a:r>
              <a:rPr lang="en-GB" sz="3200" dirty="0" smtClean="0"/>
              <a:t>of public welfare worker</a:t>
            </a:r>
            <a:endParaRPr lang="en-GB" sz="32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28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4184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3725862"/>
            <a:ext cx="8208911" cy="1362075"/>
          </a:xfrm>
        </p:spPr>
        <p:txBody>
          <a:bodyPr/>
          <a:lstStyle/>
          <a:p>
            <a:r>
              <a:rPr lang="fi-FI" i="1" dirty="0"/>
              <a:t>How can </a:t>
            </a:r>
            <a:r>
              <a:rPr lang="fi-FI" i="1" dirty="0" smtClean="0"/>
              <a:t>an NGO influence the creation of safe </a:t>
            </a:r>
            <a:r>
              <a:rPr lang="fi-FI" i="1" dirty="0"/>
              <a:t>and legal access to </a:t>
            </a:r>
            <a:r>
              <a:rPr lang="fi-FI" i="1" dirty="0" smtClean="0"/>
              <a:t>Belgium/EU? </a:t>
            </a:r>
            <a:endParaRPr lang="nl-BE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29</a:t>
            </a:fld>
            <a:endParaRPr lang="nl-BE"/>
          </a:p>
        </p:txBody>
      </p:sp>
      <p:pic>
        <p:nvPicPr>
          <p:cNvPr id="2" name="Picture 1" descr="Syrian-Refugee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6" b="12382"/>
          <a:stretch/>
        </p:blipFill>
        <p:spPr>
          <a:xfrm>
            <a:off x="0" y="-20667"/>
            <a:ext cx="9144000" cy="343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1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379602"/>
            <a:ext cx="8064896" cy="4713693"/>
          </a:xfrm>
        </p:spPr>
        <p:txBody>
          <a:bodyPr/>
          <a:lstStyle/>
          <a:p>
            <a:r>
              <a:rPr lang="en-US" sz="2400" b="1" i="1" dirty="0" smtClean="0"/>
              <a:t>The </a:t>
            </a:r>
            <a:r>
              <a:rPr lang="en-US" sz="2400" b="1" i="1" dirty="0"/>
              <a:t>existing social </a:t>
            </a:r>
            <a:r>
              <a:rPr lang="en-US" sz="2400" b="1" i="1" dirty="0" smtClean="0"/>
              <a:t>order</a:t>
            </a:r>
          </a:p>
          <a:p>
            <a:pPr lvl="1"/>
            <a:r>
              <a:rPr lang="en-US" sz="1800" dirty="0" smtClean="0"/>
              <a:t>Everyone and everything has his right place</a:t>
            </a:r>
          </a:p>
          <a:p>
            <a:pPr lvl="1"/>
            <a:r>
              <a:rPr lang="en-US" sz="1800" dirty="0" smtClean="0"/>
              <a:t>This order is considered as normal, as common sense</a:t>
            </a:r>
          </a:p>
          <a:p>
            <a:r>
              <a:rPr lang="en-US" sz="2400" b="1" i="1" dirty="0" smtClean="0"/>
              <a:t>Every existing order creates </a:t>
            </a:r>
            <a:r>
              <a:rPr lang="en-US" sz="2400" b="1" i="1" dirty="0"/>
              <a:t>its own </a:t>
            </a:r>
            <a:r>
              <a:rPr lang="en-US" sz="2400" b="1" i="1" dirty="0" smtClean="0"/>
              <a:t>inequalities</a:t>
            </a:r>
          </a:p>
          <a:p>
            <a:pPr lvl="1"/>
            <a:r>
              <a:rPr lang="en-US" sz="1800" dirty="0" smtClean="0"/>
              <a:t>Modern </a:t>
            </a:r>
            <a:r>
              <a:rPr lang="en-US" sz="1800" dirty="0"/>
              <a:t>democratic societies claim that all members are </a:t>
            </a:r>
            <a:r>
              <a:rPr lang="en-US" sz="1800" dirty="0" smtClean="0"/>
              <a:t>equal</a:t>
            </a:r>
          </a:p>
          <a:p>
            <a:pPr lvl="1"/>
            <a:r>
              <a:rPr lang="en-US" sz="1800" dirty="0" smtClean="0"/>
              <a:t>But </a:t>
            </a:r>
            <a:r>
              <a:rPr lang="en-US" sz="1800" dirty="0"/>
              <a:t>in reality this equality never </a:t>
            </a:r>
            <a:r>
              <a:rPr lang="en-US" sz="1800" dirty="0" smtClean="0"/>
              <a:t>exists </a:t>
            </a:r>
          </a:p>
          <a:p>
            <a:r>
              <a:rPr lang="en-US" sz="2400" b="1" i="1" dirty="0" err="1" smtClean="0"/>
              <a:t>Politization</a:t>
            </a:r>
            <a:endParaRPr lang="en-US" sz="2400" dirty="0" smtClean="0"/>
          </a:p>
          <a:p>
            <a:pPr lvl="1"/>
            <a:r>
              <a:rPr lang="en-US" sz="1800" dirty="0" smtClean="0"/>
              <a:t>is </a:t>
            </a:r>
            <a:r>
              <a:rPr lang="en-US" sz="1800" dirty="0"/>
              <a:t>the process of questioning and challenging the existing order </a:t>
            </a:r>
            <a:endParaRPr lang="en-US" sz="1800" dirty="0" smtClean="0"/>
          </a:p>
          <a:p>
            <a:pPr lvl="1"/>
            <a:r>
              <a:rPr lang="en-US" sz="1800" dirty="0" smtClean="0"/>
              <a:t>based </a:t>
            </a:r>
            <a:r>
              <a:rPr lang="en-US" sz="1800" dirty="0"/>
              <a:t>on the </a:t>
            </a:r>
            <a:r>
              <a:rPr lang="en-US" sz="1800" dirty="0" smtClean="0"/>
              <a:t>assumption </a:t>
            </a:r>
            <a:r>
              <a:rPr lang="en-US" sz="1800" dirty="0"/>
              <a:t>that we are all </a:t>
            </a:r>
            <a:r>
              <a:rPr lang="en-US" sz="1800" dirty="0" smtClean="0"/>
              <a:t>equal </a:t>
            </a:r>
          </a:p>
          <a:p>
            <a:r>
              <a:rPr lang="en-US" sz="2400" b="1" i="1" dirty="0" smtClean="0"/>
              <a:t>In </a:t>
            </a:r>
            <a:r>
              <a:rPr lang="en-US" sz="2400" b="1" i="1" dirty="0"/>
              <a:t>this process </a:t>
            </a:r>
            <a:r>
              <a:rPr lang="en-US" sz="2400" b="1" i="1" dirty="0" smtClean="0"/>
              <a:t>everyone can act political</a:t>
            </a:r>
          </a:p>
          <a:p>
            <a:pPr lvl="1"/>
            <a:r>
              <a:rPr lang="en-US" sz="1800" dirty="0" smtClean="0"/>
              <a:t>all </a:t>
            </a:r>
            <a:r>
              <a:rPr lang="en-US" sz="1800" dirty="0"/>
              <a:t>kinds of methods and actions can be used</a:t>
            </a:r>
            <a:r>
              <a:rPr lang="en-US" sz="1800" dirty="0" smtClean="0"/>
              <a:t>,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key point is that people </a:t>
            </a:r>
            <a:r>
              <a:rPr lang="en-US" sz="1800" dirty="0" smtClean="0"/>
              <a:t>start to think and act ‘political’ </a:t>
            </a:r>
            <a:endParaRPr lang="fi-FI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6048672" cy="922114"/>
          </a:xfrm>
        </p:spPr>
        <p:txBody>
          <a:bodyPr/>
          <a:lstStyle/>
          <a:p>
            <a:r>
              <a:rPr lang="fi-FI" sz="3600" dirty="0" smtClean="0"/>
              <a:t>Politization? </a:t>
            </a:r>
            <a:br>
              <a:rPr lang="fi-FI" sz="3600" dirty="0" smtClean="0"/>
            </a:br>
            <a:r>
              <a:rPr lang="fi-FI" sz="3600" i="1" dirty="0" smtClean="0"/>
              <a:t>Challenging the existing order</a:t>
            </a:r>
            <a:endParaRPr lang="fi-FI" sz="36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91788"/>
            <a:ext cx="2457472" cy="242291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948265" y="213211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bg1"/>
                </a:solidFill>
                <a:latin typeface="+mn-lt"/>
              </a:rPr>
              <a:t>Jacques </a:t>
            </a:r>
            <a:r>
              <a:rPr lang="nl-BE" dirty="0" err="1" smtClean="0">
                <a:solidFill>
                  <a:schemeClr val="bg1"/>
                </a:solidFill>
                <a:latin typeface="+mn-lt"/>
              </a:rPr>
              <a:t>Rancière</a:t>
            </a:r>
            <a:endParaRPr lang="nl-BE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40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853924"/>
            <a:ext cx="8208912" cy="5023350"/>
          </a:xfrm>
        </p:spPr>
        <p:txBody>
          <a:bodyPr/>
          <a:lstStyle/>
          <a:p>
            <a:r>
              <a:rPr lang="en-GB" dirty="0" smtClean="0"/>
              <a:t>Refugee Work Flanders in a dual position</a:t>
            </a:r>
          </a:p>
          <a:p>
            <a:pPr lvl="1"/>
            <a:r>
              <a:rPr lang="en-GB" dirty="0" smtClean="0"/>
              <a:t>Service &gt; works as a partner with the government  </a:t>
            </a:r>
          </a:p>
          <a:p>
            <a:pPr lvl="1"/>
            <a:r>
              <a:rPr lang="en-GB" dirty="0" smtClean="0"/>
              <a:t>Advocacy &gt; is critical for the government policy</a:t>
            </a:r>
          </a:p>
          <a:p>
            <a:r>
              <a:rPr lang="en-GB" dirty="0" smtClean="0"/>
              <a:t>Aim: </a:t>
            </a:r>
          </a:p>
          <a:p>
            <a:pPr lvl="1"/>
            <a:r>
              <a:rPr lang="en-GB" dirty="0" smtClean="0"/>
              <a:t>Convince political parties to create safe and legal ways to enter Belgium and the European Union. 			</a:t>
            </a:r>
          </a:p>
          <a:p>
            <a:r>
              <a:rPr lang="en-GB" dirty="0" smtClean="0"/>
              <a:t>Method</a:t>
            </a:r>
          </a:p>
          <a:p>
            <a:pPr lvl="1"/>
            <a:r>
              <a:rPr lang="en-GB" dirty="0" smtClean="0"/>
              <a:t>Lobbying</a:t>
            </a:r>
          </a:p>
          <a:p>
            <a:pPr lvl="1"/>
            <a:r>
              <a:rPr lang="en-GB" dirty="0" smtClean="0"/>
              <a:t>Problem: negative change in public perception </a:t>
            </a:r>
          </a:p>
          <a:p>
            <a:pPr marL="0" indent="0">
              <a:buNone/>
            </a:pPr>
            <a:endParaRPr lang="nl-BE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9594" y="174597"/>
            <a:ext cx="8208912" cy="679326"/>
          </a:xfrm>
        </p:spPr>
        <p:txBody>
          <a:bodyPr/>
          <a:lstStyle/>
          <a:p>
            <a:r>
              <a:rPr lang="nl-BE" dirty="0"/>
              <a:t>C</a:t>
            </a:r>
            <a:r>
              <a:rPr lang="nl-BE" dirty="0" smtClean="0"/>
              <a:t>ontext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30</a:t>
            </a:fld>
            <a:endParaRPr lang="nl-BE"/>
          </a:p>
        </p:txBody>
      </p:sp>
      <p:sp>
        <p:nvSpPr>
          <p:cNvPr id="6" name="PIJL-OMLAAG 5"/>
          <p:cNvSpPr/>
          <p:nvPr/>
        </p:nvSpPr>
        <p:spPr>
          <a:xfrm>
            <a:off x="6372199" y="3822635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Tekstvak 6"/>
          <p:cNvSpPr txBox="1"/>
          <p:nvPr/>
        </p:nvSpPr>
        <p:spPr>
          <a:xfrm>
            <a:off x="5703720" y="4264350"/>
            <a:ext cx="1913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dirty="0" err="1"/>
              <a:t>politization</a:t>
            </a:r>
            <a:endParaRPr lang="nl-BE" sz="2800" dirty="0"/>
          </a:p>
        </p:txBody>
      </p:sp>
    </p:spTree>
    <p:extLst>
      <p:ext uri="{BB962C8B-B14F-4D97-AF65-F5344CB8AC3E}">
        <p14:creationId xmlns:p14="http://schemas.microsoft.com/office/powerpoint/2010/main" val="76824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9594" y="309718"/>
            <a:ext cx="8208912" cy="764739"/>
          </a:xfrm>
        </p:spPr>
        <p:txBody>
          <a:bodyPr/>
          <a:lstStyle/>
          <a:p>
            <a:r>
              <a:rPr lang="nl-BE" dirty="0" smtClean="0"/>
              <a:t>Research </a:t>
            </a:r>
            <a:r>
              <a:rPr lang="nl-BE" dirty="0" err="1" smtClean="0"/>
              <a:t>Methodology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31</a:t>
            </a:fld>
            <a:endParaRPr lang="nl-BE"/>
          </a:p>
        </p:txBody>
      </p:sp>
      <p:sp>
        <p:nvSpPr>
          <p:cNvPr id="8" name="Ovaal 7"/>
          <p:cNvSpPr/>
          <p:nvPr/>
        </p:nvSpPr>
        <p:spPr>
          <a:xfrm>
            <a:off x="5580112" y="1600234"/>
            <a:ext cx="3240360" cy="33409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600" dirty="0" smtClean="0"/>
              <a:t>Opinion </a:t>
            </a:r>
          </a:p>
          <a:p>
            <a:pPr algn="ctr"/>
            <a:r>
              <a:rPr lang="nl-BE" sz="3600" dirty="0" smtClean="0"/>
              <a:t>of </a:t>
            </a:r>
            <a:r>
              <a:rPr lang="nl-BE" sz="3600" dirty="0" err="1" smtClean="0"/>
              <a:t>the</a:t>
            </a:r>
            <a:r>
              <a:rPr lang="nl-BE" sz="3600" dirty="0" smtClean="0"/>
              <a:t> </a:t>
            </a:r>
            <a:r>
              <a:rPr lang="nl-BE" sz="3600" dirty="0" err="1" smtClean="0"/>
              <a:t>political</a:t>
            </a:r>
            <a:r>
              <a:rPr lang="nl-BE" sz="3600" dirty="0" smtClean="0"/>
              <a:t> </a:t>
            </a:r>
            <a:r>
              <a:rPr lang="nl-BE" sz="3600" dirty="0" err="1" smtClean="0"/>
              <a:t>parties</a:t>
            </a:r>
            <a:endParaRPr lang="nl-BE" sz="3600" dirty="0"/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3311922" y="1897766"/>
            <a:ext cx="2268190" cy="15312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/>
          <p:cNvSpPr/>
          <p:nvPr/>
        </p:nvSpPr>
        <p:spPr>
          <a:xfrm>
            <a:off x="575618" y="1256243"/>
            <a:ext cx="2916262" cy="136815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800" dirty="0" smtClean="0"/>
              <a:t>Parliamentary documents</a:t>
            </a:r>
            <a:endParaRPr lang="nl-BE" sz="2800" dirty="0"/>
          </a:p>
        </p:txBody>
      </p:sp>
      <p:sp>
        <p:nvSpPr>
          <p:cNvPr id="17" name="Rechthoek 16"/>
          <p:cNvSpPr/>
          <p:nvPr/>
        </p:nvSpPr>
        <p:spPr>
          <a:xfrm>
            <a:off x="575618" y="2865091"/>
            <a:ext cx="2916262" cy="136815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800" dirty="0" smtClean="0"/>
              <a:t>4 Newspapers</a:t>
            </a:r>
            <a:endParaRPr lang="nl-BE" sz="2800" dirty="0"/>
          </a:p>
        </p:txBody>
      </p:sp>
      <p:sp>
        <p:nvSpPr>
          <p:cNvPr id="18" name="Rechthoek 17"/>
          <p:cNvSpPr/>
          <p:nvPr/>
        </p:nvSpPr>
        <p:spPr>
          <a:xfrm>
            <a:off x="594191" y="4441784"/>
            <a:ext cx="2916262" cy="136815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800" dirty="0" smtClean="0"/>
              <a:t>5 interviews</a:t>
            </a:r>
            <a:endParaRPr lang="nl-BE" sz="2800" dirty="0"/>
          </a:p>
        </p:txBody>
      </p:sp>
      <p:cxnSp>
        <p:nvCxnSpPr>
          <p:cNvPr id="20" name="Rechte verbindingslijn met pijl 19"/>
          <p:cNvCxnSpPr/>
          <p:nvPr/>
        </p:nvCxnSpPr>
        <p:spPr>
          <a:xfrm flipV="1">
            <a:off x="3542975" y="3954777"/>
            <a:ext cx="2055710" cy="14127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>
            <a:off x="3491880" y="3584569"/>
            <a:ext cx="2069659" cy="155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39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32</a:t>
            </a:fld>
            <a:endParaRPr lang="nl-BE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08" y="6922"/>
            <a:ext cx="8444848" cy="609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1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al 20"/>
          <p:cNvSpPr/>
          <p:nvPr/>
        </p:nvSpPr>
        <p:spPr>
          <a:xfrm rot="20207828">
            <a:off x="548215" y="1402073"/>
            <a:ext cx="4170712" cy="455554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BE"/>
          </a:p>
        </p:txBody>
      </p:sp>
      <p:sp>
        <p:nvSpPr>
          <p:cNvPr id="3" name="Tekstvak 2"/>
          <p:cNvSpPr txBox="1">
            <a:spLocks noChangeArrowheads="1"/>
          </p:cNvSpPr>
          <p:nvPr/>
        </p:nvSpPr>
        <p:spPr bwMode="auto">
          <a:xfrm>
            <a:off x="971600" y="3284984"/>
            <a:ext cx="1512167" cy="80379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Groen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BE" altLang="nl-BE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(Greens)</a:t>
            </a:r>
            <a:endParaRPr kumimoji="0" lang="nl-BE" alt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kstvak 3"/>
          <p:cNvSpPr txBox="1">
            <a:spLocks noChangeArrowheads="1"/>
          </p:cNvSpPr>
          <p:nvPr/>
        </p:nvSpPr>
        <p:spPr bwMode="auto">
          <a:xfrm>
            <a:off x="1475656" y="4581128"/>
            <a:ext cx="1872208" cy="876394"/>
          </a:xfrm>
          <a:prstGeom prst="rect">
            <a:avLst/>
          </a:prstGeom>
          <a:solidFill>
            <a:srgbClr val="85EBFF"/>
          </a:solidFill>
          <a:ln w="635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Sp.a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BE" altLang="nl-BE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(Socialists)</a:t>
            </a:r>
            <a:endParaRPr kumimoji="0" lang="nl-BE" alt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3563888" y="3501008"/>
            <a:ext cx="1944216" cy="792088"/>
          </a:xfrm>
          <a:prstGeom prst="rect">
            <a:avLst/>
          </a:prstGeom>
          <a:solidFill>
            <a:srgbClr val="FFFF00"/>
          </a:solidFill>
          <a:ln w="635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 VLD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BE" altLang="nl-BE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(Liberals)</a:t>
            </a:r>
            <a:endParaRPr kumimoji="0" lang="nl-BE" alt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5940152" y="4725144"/>
            <a:ext cx="2664296" cy="792088"/>
          </a:xfrm>
          <a:prstGeom prst="rect">
            <a:avLst/>
          </a:prstGeom>
          <a:solidFill>
            <a:srgbClr val="85EBFF"/>
          </a:solidFill>
          <a:ln w="635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Vlaams Belang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BE" altLang="nl-BE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(Extreme right)</a:t>
            </a:r>
            <a:endParaRPr kumimoji="0" lang="nl-BE" alt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kstvak 10"/>
          <p:cNvSpPr txBox="1">
            <a:spLocks noChangeArrowheads="1"/>
          </p:cNvSpPr>
          <p:nvPr/>
        </p:nvSpPr>
        <p:spPr bwMode="auto">
          <a:xfrm>
            <a:off x="4283968" y="1556792"/>
            <a:ext cx="4411373" cy="1152128"/>
          </a:xfrm>
          <a:prstGeom prst="rect">
            <a:avLst/>
          </a:prstGeom>
          <a:solidFill>
            <a:srgbClr val="FF00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  <a:r>
              <a:rPr kumimoji="0" lang="nl-BE" altLang="nl-BE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towards</a:t>
            </a:r>
            <a:endParaRPr kumimoji="0" lang="nl-BE" altLang="nl-BE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altLang="nl-BE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 and legal acces</a:t>
            </a:r>
            <a:endParaRPr kumimoji="0" lang="nl-BE" altLang="nl-B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1043608" y="2060848"/>
            <a:ext cx="2952328" cy="865759"/>
          </a:xfrm>
          <a:prstGeom prst="rect">
            <a:avLst/>
          </a:prstGeom>
          <a:solidFill>
            <a:srgbClr val="FFFF00"/>
          </a:solidFill>
          <a:ln w="635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CD&amp;V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BE" altLang="nl-BE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(Christian Democrats)</a:t>
            </a:r>
            <a:endParaRPr kumimoji="0" lang="nl-BE" alt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5868144" y="3284984"/>
            <a:ext cx="3024336" cy="792088"/>
          </a:xfrm>
          <a:prstGeom prst="rect">
            <a:avLst/>
          </a:prstGeom>
          <a:solidFill>
            <a:srgbClr val="FFFF00"/>
          </a:solidFill>
          <a:ln w="635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N-VA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BE" altLang="nl-BE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(Flemisch Nationalists)</a:t>
            </a:r>
            <a:endParaRPr kumimoji="0" lang="nl-BE" alt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536" y="33265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400" b="1" dirty="0">
                <a:solidFill>
                  <a:srgbClr val="00AACC"/>
                </a:solidFill>
                <a:latin typeface="Calibri"/>
                <a:ea typeface="+mj-ea"/>
                <a:cs typeface="+mj-cs"/>
              </a:rPr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37395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467543" y="1052736"/>
            <a:ext cx="8208899" cy="4824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76000" marR="0" lvl="1" indent="57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457200">
              <a:lnSpc>
                <a:spcPct val="130000"/>
              </a:lnSpc>
              <a:spcBef>
                <a:spcPts val="480"/>
              </a:spcBef>
              <a:spcAft>
                <a:spcPts val="0"/>
              </a:spcAft>
              <a:buFont typeface="Wingdings" charset="2"/>
              <a:buChar char="§"/>
            </a:pPr>
            <a:r>
              <a:rPr lang="nl-NL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Bringing</a:t>
            </a:r>
            <a:r>
              <a:rPr lang="nl-NL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</a:t>
            </a:r>
            <a:r>
              <a:rPr lang="nl-NL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figures</a:t>
            </a:r>
            <a:r>
              <a:rPr lang="nl-NL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together</a:t>
            </a:r>
            <a:r>
              <a:rPr lang="nl-NL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nl-NL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nl-NL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&gt; </a:t>
            </a:r>
            <a:r>
              <a:rPr lang="nl-NL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pressure</a:t>
            </a:r>
            <a:r>
              <a:rPr lang="nl-NL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</a:t>
            </a:r>
            <a:r>
              <a:rPr lang="nl-NL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right </a:t>
            </a:r>
            <a:r>
              <a:rPr lang="nl-NL" b="0" i="0" u="none" strike="noStrike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wing</a:t>
            </a:r>
            <a:r>
              <a:rPr lang="nl-NL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nationalists</a:t>
            </a:r>
            <a:r>
              <a:rPr lang="nl-NL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(N</a:t>
            </a:r>
            <a:r>
              <a:rPr lang="nl-NL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nl-NL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VA)</a:t>
            </a:r>
            <a:endParaRPr lang="nl-NL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indent="-457200">
              <a:spcBef>
                <a:spcPts val="480"/>
              </a:spcBef>
              <a:spcAft>
                <a:spcPts val="0"/>
              </a:spcAft>
              <a:buFont typeface="Wingdings" charset="2"/>
              <a:buChar char="§"/>
            </a:pPr>
            <a:r>
              <a:rPr lang="nl-NL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</a:t>
            </a:r>
            <a:r>
              <a:rPr lang="nl-NL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</a:t>
            </a:r>
            <a:r>
              <a:rPr lang="nl-NL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past </a:t>
            </a:r>
            <a:r>
              <a:rPr lang="nl-NL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initiative</a:t>
            </a:r>
            <a:r>
              <a:rPr lang="nl-NL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nl-NL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973137" lvl="1" indent="-457200">
              <a:spcBef>
                <a:spcPts val="480"/>
              </a:spcBef>
              <a:spcAft>
                <a:spcPts val="0"/>
              </a:spcAft>
              <a:buFont typeface="Wingdings" charset="2"/>
              <a:buChar char="§"/>
            </a:pPr>
            <a:r>
              <a:rPr lang="nl-NL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Belgium: Kosovo (1999)</a:t>
            </a:r>
            <a:endParaRPr lang="nl-NL" dirty="0" smtClean="0"/>
          </a:p>
          <a:p>
            <a:pPr marL="685800" marR="0" lvl="0" indent="-457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Wingdings" charset="2"/>
              <a:buChar char="§"/>
            </a:pP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examples</a:t>
            </a:r>
            <a:r>
              <a:rPr lang="nl-NL" dirty="0" smtClean="0"/>
              <a:t> of 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countries</a:t>
            </a:r>
            <a:endParaRPr lang="nl-NL" dirty="0" smtClean="0"/>
          </a:p>
          <a:p>
            <a:pPr marL="973137" lvl="1" indent="-457200">
              <a:spcBef>
                <a:spcPts val="480"/>
              </a:spcBef>
              <a:spcAft>
                <a:spcPts val="0"/>
              </a:spcAft>
              <a:buFont typeface="Wingdings" charset="2"/>
              <a:buChar char="§"/>
            </a:pPr>
            <a:r>
              <a:rPr lang="nl-NL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Germany</a:t>
            </a:r>
          </a:p>
          <a:p>
            <a:pPr marL="973137" lvl="1" indent="-457200">
              <a:spcBef>
                <a:spcPts val="480"/>
              </a:spcBef>
              <a:spcAft>
                <a:spcPts val="0"/>
              </a:spcAft>
              <a:buFont typeface="Wingdings" charset="2"/>
              <a:buChar char="§"/>
            </a:pPr>
            <a:r>
              <a:rPr lang="nl-NL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Switzerland</a:t>
            </a:r>
            <a:endParaRPr lang="nl-NL" b="0" i="0" u="none" strike="noStrike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None/>
            </a:pPr>
            <a:r>
              <a:rPr lang="nl-NL" sz="30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nl-NL" sz="30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 dirty="0"/>
          </a:p>
          <a:p>
            <a:pPr marL="576000" marR="0" lvl="1" indent="427299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endParaRPr sz="2400" b="0" i="0" u="none" strike="noStrike" cap="none" baseline="0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Shape 337"/>
          <p:cNvSpPr txBox="1">
            <a:spLocks noGrp="1"/>
          </p:cNvSpPr>
          <p:nvPr>
            <p:ph type="title"/>
          </p:nvPr>
        </p:nvSpPr>
        <p:spPr>
          <a:xfrm>
            <a:off x="467543" y="274636"/>
            <a:ext cx="8208899" cy="994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nl-NL" sz="4400" b="1" i="0" u="none" strike="noStrike" cap="none" baseline="0" dirty="0" err="1" smtClean="0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r>
              <a:rPr lang="nl-NL" sz="4400" b="1" i="0" u="none" strike="noStrike" cap="none" dirty="0" smtClean="0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nl-NL" sz="4400" b="1" i="0" u="none" strike="noStrike" cap="none" baseline="0" dirty="0">
              <a:solidFill>
                <a:schemeClr val="accent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1146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85217" y="1096649"/>
            <a:ext cx="8208912" cy="2260847"/>
          </a:xfrm>
        </p:spPr>
        <p:txBody>
          <a:bodyPr/>
          <a:lstStyle/>
          <a:p>
            <a:r>
              <a:rPr lang="en-GB" dirty="0" smtClean="0"/>
              <a:t>Aim: safe &amp; legal access</a:t>
            </a:r>
          </a:p>
          <a:p>
            <a:r>
              <a:rPr lang="en-GB" dirty="0" smtClean="0"/>
              <a:t>Problem: negative climate for progression</a:t>
            </a:r>
          </a:p>
          <a:p>
            <a:r>
              <a:rPr lang="en-GB" dirty="0" smtClean="0"/>
              <a:t>Strategy: search for common ground with political parties in the Belgian government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			</a:t>
            </a:r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45456"/>
            <a:ext cx="8208912" cy="797205"/>
          </a:xfrm>
        </p:spPr>
        <p:txBody>
          <a:bodyPr/>
          <a:lstStyle/>
          <a:p>
            <a:r>
              <a:rPr lang="nl-BE" dirty="0" smtClean="0"/>
              <a:t>Strategic dilemma?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35</a:t>
            </a:fld>
            <a:endParaRPr lang="nl-BE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79226"/>
              </p:ext>
            </p:extLst>
          </p:nvPr>
        </p:nvGraphicFramePr>
        <p:xfrm>
          <a:off x="827584" y="4778628"/>
          <a:ext cx="7488832" cy="1293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0189"/>
                <a:gridCol w="3748643"/>
              </a:tblGrid>
              <a:tr h="1293869">
                <a:tc>
                  <a:txBody>
                    <a:bodyPr/>
                    <a:lstStyle/>
                    <a:p>
                      <a:r>
                        <a:rPr lang="en-GB" sz="4000" dirty="0" smtClean="0"/>
                        <a:t>Questioning </a:t>
                      </a:r>
                    </a:p>
                    <a:p>
                      <a:r>
                        <a:rPr lang="en-GB" sz="2400" dirty="0" smtClean="0"/>
                        <a:t>the existing order</a:t>
                      </a:r>
                      <a:endParaRPr lang="nl-BE" sz="2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4000" dirty="0" smtClean="0"/>
                        <a:t>reinforcing </a:t>
                      </a:r>
                    </a:p>
                    <a:p>
                      <a:r>
                        <a:rPr lang="en-GB" sz="2400" dirty="0" smtClean="0"/>
                        <a:t>the existing order </a:t>
                      </a:r>
                      <a:endParaRPr lang="nl-BE" sz="2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8" name="Rechte verbindingslijn met pijl 7"/>
          <p:cNvCxnSpPr/>
          <p:nvPr/>
        </p:nvCxnSpPr>
        <p:spPr>
          <a:xfrm flipH="1">
            <a:off x="2987823" y="4426788"/>
            <a:ext cx="1152128" cy="360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5220071" y="4418588"/>
            <a:ext cx="1296145" cy="360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al 11"/>
          <p:cNvSpPr/>
          <p:nvPr/>
        </p:nvSpPr>
        <p:spPr>
          <a:xfrm>
            <a:off x="2627784" y="3419684"/>
            <a:ext cx="3888432" cy="11661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800" b="1" dirty="0" smtClean="0"/>
              <a:t>Consensus strategy</a:t>
            </a: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315611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68313" y="188640"/>
            <a:ext cx="8208912" cy="5688632"/>
          </a:xfrm>
        </p:spPr>
        <p:txBody>
          <a:bodyPr/>
          <a:lstStyle/>
          <a:p>
            <a:r>
              <a:rPr lang="en-GB" dirty="0" smtClean="0"/>
              <a:t>Our approach …</a:t>
            </a:r>
            <a:br>
              <a:rPr lang="en-GB" dirty="0" smtClean="0"/>
            </a:br>
            <a:r>
              <a:rPr lang="en-GB" dirty="0" err="1" smtClean="0"/>
              <a:t>Politization</a:t>
            </a:r>
            <a:r>
              <a:rPr lang="en-GB" dirty="0" smtClean="0"/>
              <a:t> </a:t>
            </a:r>
            <a:r>
              <a:rPr lang="en-GB" b="0" dirty="0" smtClean="0"/>
              <a:t/>
            </a:r>
            <a:br>
              <a:rPr lang="en-GB" b="0" dirty="0" smtClean="0"/>
            </a:br>
            <a:r>
              <a:rPr lang="en-GB" sz="4000" b="0" dirty="0" smtClean="0"/>
              <a:t>is not in the first place </a:t>
            </a:r>
            <a:br>
              <a:rPr lang="en-GB" sz="4000" b="0" dirty="0" smtClean="0"/>
            </a:br>
            <a:r>
              <a:rPr lang="en-GB" sz="4000" b="0" dirty="0" smtClean="0"/>
              <a:t>a specific method or action,</a:t>
            </a:r>
            <a:br>
              <a:rPr lang="en-GB" sz="4000" b="0" dirty="0" smtClean="0"/>
            </a:br>
            <a:r>
              <a:rPr lang="en-GB" sz="4000" b="0" dirty="0" smtClean="0"/>
              <a:t>it is a process: </a:t>
            </a:r>
            <a:br>
              <a:rPr lang="en-GB" sz="4000" b="0" dirty="0" smtClean="0"/>
            </a:br>
            <a:r>
              <a:rPr lang="en-GB" sz="4000" dirty="0" smtClean="0"/>
              <a:t>everyone</a:t>
            </a:r>
            <a:r>
              <a:rPr lang="en-GB" sz="4000" b="0" dirty="0" smtClean="0"/>
              <a:t> can think and act ‘political’</a:t>
            </a:r>
            <a:br>
              <a:rPr lang="en-GB" sz="4000" b="0" dirty="0" smtClean="0"/>
            </a:br>
            <a:r>
              <a:rPr lang="en-GB" sz="4000" b="0" dirty="0" smtClean="0"/>
              <a:t>starting from the idea </a:t>
            </a:r>
            <a:br>
              <a:rPr lang="en-GB" sz="4000" b="0" dirty="0" smtClean="0"/>
            </a:br>
            <a:r>
              <a:rPr lang="en-GB" sz="4000" b="0" dirty="0" smtClean="0"/>
              <a:t>of a </a:t>
            </a:r>
            <a:r>
              <a:rPr lang="en-GB" sz="4000" dirty="0" smtClean="0"/>
              <a:t>more </a:t>
            </a:r>
            <a:r>
              <a:rPr lang="en-GB" sz="4000" dirty="0"/>
              <a:t>equal society 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b="0" dirty="0" smtClean="0"/>
              <a:t>and </a:t>
            </a:r>
            <a:r>
              <a:rPr lang="en-GB" sz="4000" b="0" dirty="0"/>
              <a:t>that is what really matters.</a:t>
            </a:r>
            <a:endParaRPr lang="nl-BE" sz="4000" b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36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9343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2852936"/>
            <a:ext cx="4536504" cy="2664296"/>
          </a:xfrm>
        </p:spPr>
        <p:txBody>
          <a:bodyPr/>
          <a:lstStyle/>
          <a:p>
            <a:r>
              <a:rPr lang="en-US" sz="2000" b="1" i="1" dirty="0" smtClean="0"/>
              <a:t>The </a:t>
            </a:r>
            <a:r>
              <a:rPr lang="en-US" sz="2000" b="1" i="1" dirty="0"/>
              <a:t>existing social </a:t>
            </a:r>
            <a:r>
              <a:rPr lang="en-US" sz="2000" b="1" i="1" dirty="0" smtClean="0"/>
              <a:t>order </a:t>
            </a:r>
          </a:p>
          <a:p>
            <a:pPr lvl="1"/>
            <a:r>
              <a:rPr lang="en-US" sz="1600" dirty="0"/>
              <a:t>is considered as normal</a:t>
            </a:r>
            <a:endParaRPr lang="en-US" sz="1600" b="1" i="1" dirty="0" smtClean="0"/>
          </a:p>
          <a:p>
            <a:pPr lvl="1"/>
            <a:r>
              <a:rPr lang="en-US" sz="1600" dirty="0" smtClean="0"/>
              <a:t>creates </a:t>
            </a:r>
            <a:r>
              <a:rPr lang="en-US" sz="1600" dirty="0"/>
              <a:t>its own </a:t>
            </a:r>
            <a:r>
              <a:rPr lang="en-US" sz="1600" dirty="0" smtClean="0"/>
              <a:t>inequalities</a:t>
            </a:r>
          </a:p>
          <a:p>
            <a:r>
              <a:rPr lang="en-US" sz="2000" b="1" i="1" dirty="0" err="1" smtClean="0"/>
              <a:t>Politization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questioning </a:t>
            </a:r>
            <a:r>
              <a:rPr lang="en-US" sz="1600" dirty="0"/>
              <a:t>and challenging the existing order </a:t>
            </a:r>
            <a:endParaRPr lang="en-US" sz="1600" dirty="0" smtClean="0"/>
          </a:p>
          <a:p>
            <a:pPr lvl="1"/>
            <a:r>
              <a:rPr lang="en-US" sz="1600" dirty="0" smtClean="0"/>
              <a:t>based </a:t>
            </a:r>
            <a:r>
              <a:rPr lang="en-US" sz="1600" dirty="0"/>
              <a:t>on the </a:t>
            </a:r>
            <a:r>
              <a:rPr lang="en-US" sz="1600" dirty="0" smtClean="0"/>
              <a:t>assumption </a:t>
            </a:r>
            <a:r>
              <a:rPr lang="en-US" sz="1600" dirty="0"/>
              <a:t>that we are all </a:t>
            </a:r>
            <a:r>
              <a:rPr lang="en-US" sz="1600" dirty="0" smtClean="0"/>
              <a:t>equal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4608512" cy="2074242"/>
          </a:xfrm>
        </p:spPr>
        <p:txBody>
          <a:bodyPr/>
          <a:lstStyle/>
          <a:p>
            <a:r>
              <a:rPr lang="fi-FI" sz="3200" dirty="0" smtClean="0"/>
              <a:t>Politization </a:t>
            </a:r>
            <a:br>
              <a:rPr lang="fi-FI" sz="3200" dirty="0" smtClean="0"/>
            </a:br>
            <a:r>
              <a:rPr lang="fi-FI" sz="2800" i="1" dirty="0" smtClean="0"/>
              <a:t>challenging </a:t>
            </a:r>
            <a:br>
              <a:rPr lang="fi-FI" sz="2800" i="1" dirty="0" smtClean="0"/>
            </a:br>
            <a:r>
              <a:rPr lang="fi-FI" sz="2800" i="1" dirty="0" smtClean="0"/>
              <a:t>the existing order </a:t>
            </a:r>
            <a:br>
              <a:rPr lang="fi-FI" sz="2800" i="1" dirty="0" smtClean="0"/>
            </a:br>
            <a:r>
              <a:rPr lang="fi-FI" sz="2800" i="1" dirty="0" smtClean="0"/>
              <a:t>around refugees</a:t>
            </a:r>
            <a:endParaRPr lang="fi-FI" sz="28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4</a:t>
            </a:fld>
            <a:endParaRPr lang="nl-BE"/>
          </a:p>
        </p:txBody>
      </p:sp>
      <p:sp>
        <p:nvSpPr>
          <p:cNvPr id="6" name="Rounded Rectangular Callout 5"/>
          <p:cNvSpPr/>
          <p:nvPr/>
        </p:nvSpPr>
        <p:spPr>
          <a:xfrm>
            <a:off x="5004048" y="274638"/>
            <a:ext cx="4032448" cy="5386610"/>
          </a:xfrm>
          <a:prstGeom prst="wedgeRoundRectCallout">
            <a:avLst>
              <a:gd name="adj1" fmla="val -69187"/>
              <a:gd name="adj2" fmla="val -721"/>
              <a:gd name="adj3" fmla="val 16667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i-FI" sz="2000" b="1" dirty="0" smtClean="0"/>
              <a:t>’REFUGEES’</a:t>
            </a:r>
          </a:p>
          <a:p>
            <a:endParaRPr lang="fi-FI" sz="1000" dirty="0" smtClean="0"/>
          </a:p>
          <a:p>
            <a:r>
              <a:rPr lang="fi-FI" dirty="0" err="1" smtClean="0"/>
              <a:t>have</a:t>
            </a:r>
            <a:r>
              <a:rPr lang="fi-FI" dirty="0" smtClean="0"/>
              <a:t> </a:t>
            </a:r>
            <a:r>
              <a:rPr lang="fi-FI" dirty="0" err="1" smtClean="0"/>
              <a:t>very</a:t>
            </a:r>
            <a:r>
              <a:rPr lang="fi-FI" dirty="0" smtClean="0"/>
              <a:t> </a:t>
            </a:r>
            <a:r>
              <a:rPr lang="fi-FI" dirty="0" err="1" smtClean="0"/>
              <a:t>specific</a:t>
            </a:r>
            <a:r>
              <a:rPr lang="fi-FI" dirty="0" smtClean="0"/>
              <a:t> </a:t>
            </a:r>
            <a:r>
              <a:rPr lang="fi-FI" dirty="0" err="1" smtClean="0"/>
              <a:t>places</a:t>
            </a:r>
            <a:r>
              <a:rPr lang="fi-FI" dirty="0" smtClean="0"/>
              <a:t> </a:t>
            </a:r>
          </a:p>
          <a:p>
            <a:r>
              <a:rPr lang="fi-FI" dirty="0" smtClean="0"/>
              <a:t>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existing</a:t>
            </a:r>
            <a:r>
              <a:rPr lang="fi-FI" dirty="0" smtClean="0"/>
              <a:t> </a:t>
            </a:r>
            <a:r>
              <a:rPr lang="fi-FI" dirty="0" err="1" smtClean="0"/>
              <a:t>order</a:t>
            </a:r>
            <a:r>
              <a:rPr lang="fi-FI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”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asylum</a:t>
            </a:r>
            <a:r>
              <a:rPr lang="fi-FI" dirty="0" smtClean="0"/>
              <a:t> </a:t>
            </a:r>
            <a:r>
              <a:rPr lang="fi-FI" dirty="0" err="1" smtClean="0"/>
              <a:t>seeker</a:t>
            </a:r>
            <a:r>
              <a:rPr lang="fi-FI" dirty="0" smtClean="0"/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”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recognized</a:t>
            </a:r>
            <a:r>
              <a:rPr lang="fi-FI" dirty="0" smtClean="0"/>
              <a:t> </a:t>
            </a:r>
            <a:r>
              <a:rPr lang="fi-FI" dirty="0" err="1" smtClean="0"/>
              <a:t>refugee</a:t>
            </a:r>
            <a:r>
              <a:rPr lang="fi-FI" dirty="0" smtClean="0"/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”… not recognized...”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”</a:t>
            </a:r>
            <a:r>
              <a:rPr lang="fi-FI" dirty="0" err="1" smtClean="0"/>
              <a:t>undocumented</a:t>
            </a:r>
            <a:r>
              <a:rPr lang="fi-FI" dirty="0" smtClean="0"/>
              <a:t> </a:t>
            </a:r>
            <a:r>
              <a:rPr lang="fi-FI" dirty="0" err="1" smtClean="0"/>
              <a:t>immigrants</a:t>
            </a:r>
            <a:r>
              <a:rPr lang="fi-FI" dirty="0" smtClean="0"/>
              <a:t>”…</a:t>
            </a:r>
          </a:p>
          <a:p>
            <a:endParaRPr lang="fi-FI" sz="1050" dirty="0" smtClean="0"/>
          </a:p>
          <a:p>
            <a:r>
              <a:rPr lang="fi-FI" dirty="0" smtClean="0"/>
              <a:t>with proper procedures, (no) rights, position in society, (no) voice…</a:t>
            </a:r>
          </a:p>
          <a:p>
            <a:endParaRPr lang="fi-FI" sz="1100" dirty="0" smtClean="0"/>
          </a:p>
          <a:p>
            <a:r>
              <a:rPr lang="fi-FI" dirty="0" smtClean="0"/>
              <a:t>and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existing</a:t>
            </a:r>
            <a:r>
              <a:rPr lang="fi-FI" dirty="0" smtClean="0"/>
              <a:t> </a:t>
            </a:r>
            <a:r>
              <a:rPr lang="fi-FI" dirty="0" err="1" smtClean="0"/>
              <a:t>order</a:t>
            </a:r>
            <a:r>
              <a:rPr lang="fi-FI" dirty="0" smtClean="0"/>
              <a:t> is </a:t>
            </a:r>
            <a:r>
              <a:rPr lang="fi-FI" dirty="0" err="1" smtClean="0"/>
              <a:t>considered</a:t>
            </a:r>
            <a:r>
              <a:rPr lang="fi-FI" dirty="0" smtClean="0"/>
              <a:t> ”</a:t>
            </a:r>
            <a:r>
              <a:rPr lang="fi-FI" dirty="0" err="1" smtClean="0"/>
              <a:t>normal</a:t>
            </a:r>
            <a:r>
              <a:rPr lang="fi-FI" dirty="0" smtClean="0"/>
              <a:t>”</a:t>
            </a:r>
          </a:p>
          <a:p>
            <a:endParaRPr lang="fi-FI" dirty="0"/>
          </a:p>
          <a:p>
            <a:r>
              <a:rPr lang="fi-FI" sz="2000" b="1" i="1" dirty="0" smtClean="0"/>
              <a:t>(How) </a:t>
            </a:r>
            <a:r>
              <a:rPr lang="fi-FI" sz="2000" b="1" i="1" dirty="0" err="1" smtClean="0"/>
              <a:t>can</a:t>
            </a:r>
            <a:r>
              <a:rPr lang="fi-FI" sz="2000" b="1" i="1" dirty="0" smtClean="0"/>
              <a:t> </a:t>
            </a:r>
            <a:r>
              <a:rPr lang="fi-FI" sz="2000" b="1" i="1" dirty="0" err="1" smtClean="0"/>
              <a:t>people</a:t>
            </a:r>
            <a:r>
              <a:rPr lang="fi-FI" sz="2000" b="1" i="1" dirty="0" smtClean="0"/>
              <a:t> </a:t>
            </a:r>
            <a:r>
              <a:rPr lang="fi-FI" sz="2000" b="1" i="1" dirty="0" err="1" smtClean="0"/>
              <a:t>question</a:t>
            </a:r>
            <a:r>
              <a:rPr lang="fi-FI" sz="2000" b="1" i="1" dirty="0" smtClean="0"/>
              <a:t> and </a:t>
            </a:r>
            <a:r>
              <a:rPr lang="fi-FI" sz="2000" b="1" i="1" dirty="0" err="1" smtClean="0"/>
              <a:t>challenge</a:t>
            </a:r>
            <a:r>
              <a:rPr lang="fi-FI" sz="2000" b="1" i="1" dirty="0" smtClean="0"/>
              <a:t> </a:t>
            </a:r>
            <a:r>
              <a:rPr lang="fi-FI" sz="2000" b="1" i="1" dirty="0" err="1" smtClean="0"/>
              <a:t>this</a:t>
            </a:r>
            <a:r>
              <a:rPr lang="fi-FI" sz="2000" b="1" i="1" dirty="0" smtClean="0"/>
              <a:t> </a:t>
            </a:r>
            <a:r>
              <a:rPr lang="fi-FI" sz="2000" b="1" i="1" dirty="0" err="1" smtClean="0"/>
              <a:t>existing</a:t>
            </a:r>
            <a:r>
              <a:rPr lang="fi-FI" sz="2000" b="1" i="1" dirty="0" smtClean="0"/>
              <a:t> </a:t>
            </a:r>
            <a:r>
              <a:rPr lang="fi-FI" sz="2000" b="1" i="1" dirty="0" err="1" smtClean="0"/>
              <a:t>order</a:t>
            </a:r>
            <a:r>
              <a:rPr lang="fi-FI" sz="2000" b="1" i="1" dirty="0" smtClean="0"/>
              <a:t>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 smtClean="0"/>
          </a:p>
          <a:p>
            <a:pPr marL="285750" indent="-285750" algn="ctr">
              <a:buFontTx/>
              <a:buChar char="-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6334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580958"/>
              </p:ext>
            </p:extLst>
          </p:nvPr>
        </p:nvGraphicFramePr>
        <p:xfrm>
          <a:off x="468312" y="1600200"/>
          <a:ext cx="8424167" cy="379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3528"/>
                <a:gridCol w="1944216"/>
                <a:gridCol w="3816423"/>
              </a:tblGrid>
              <a:tr h="370840"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ORGANISATION</a:t>
                      </a:r>
                      <a:endParaRPr lang="fi-FI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baseline="0" dirty="0" smtClean="0"/>
                        <a:t>ACTOR </a:t>
                      </a:r>
                      <a:endParaRPr lang="fi-FI" sz="2000" dirty="0" smtClean="0"/>
                    </a:p>
                    <a:p>
                      <a:endParaRPr lang="fi-F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ISSUE</a:t>
                      </a:r>
                      <a:endParaRPr lang="fi-FI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NGO</a:t>
                      </a:r>
                    </a:p>
                    <a:p>
                      <a:r>
                        <a:rPr lang="fi-FI" sz="2000" dirty="0" smtClean="0"/>
                        <a:t>’Refugee</a:t>
                      </a:r>
                      <a:r>
                        <a:rPr lang="fi-FI" sz="2000" baseline="0" dirty="0" smtClean="0"/>
                        <a:t> Flanders’</a:t>
                      </a:r>
                      <a:endParaRPr lang="fi-FI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ADVOCACY ORGANISATION</a:t>
                      </a:r>
                      <a:r>
                        <a:rPr lang="fi-FI" sz="2000" baseline="0" dirty="0" smtClean="0"/>
                        <a:t> </a:t>
                      </a:r>
                      <a:endParaRPr lang="fi-FI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i="1" dirty="0" smtClean="0"/>
                        <a:t>How</a:t>
                      </a:r>
                      <a:r>
                        <a:rPr lang="fi-FI" sz="2000" i="1" baseline="0" dirty="0" smtClean="0"/>
                        <a:t> can an NGO influence the creation of safe and legal access to Belgium/EU? </a:t>
                      </a:r>
                    </a:p>
                    <a:p>
                      <a:endParaRPr lang="fi-FI" sz="14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Municipal</a:t>
                      </a:r>
                      <a:r>
                        <a:rPr lang="fi-FI" sz="2000" baseline="0" dirty="0" smtClean="0"/>
                        <a:t> </a:t>
                      </a:r>
                    </a:p>
                    <a:p>
                      <a:r>
                        <a:rPr lang="fi-FI" sz="2000" baseline="0" dirty="0" err="1" smtClean="0"/>
                        <a:t>social</a:t>
                      </a:r>
                      <a:r>
                        <a:rPr lang="fi-FI" sz="2000" baseline="0" dirty="0" smtClean="0"/>
                        <a:t> </a:t>
                      </a:r>
                      <a:r>
                        <a:rPr lang="fi-FI" sz="2000" baseline="0" dirty="0" err="1" smtClean="0"/>
                        <a:t>welfare</a:t>
                      </a:r>
                      <a:endParaRPr lang="fi-FI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WELFARE</a:t>
                      </a:r>
                      <a:r>
                        <a:rPr lang="fi-FI" sz="2000" baseline="0" dirty="0" smtClean="0"/>
                        <a:t> WORKERS</a:t>
                      </a:r>
                      <a:endParaRPr lang="fi-FI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i="1" dirty="0" smtClean="0"/>
                        <a:t>How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can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public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welfare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workers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realise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human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rights</a:t>
                      </a:r>
                      <a:r>
                        <a:rPr lang="fi-FI" sz="2000" i="1" baseline="0" dirty="0" smtClean="0"/>
                        <a:t> for </a:t>
                      </a:r>
                      <a:r>
                        <a:rPr lang="fi-FI" sz="2000" i="1" baseline="0" dirty="0" err="1" smtClean="0"/>
                        <a:t>refugees</a:t>
                      </a:r>
                      <a:r>
                        <a:rPr lang="fi-FI" sz="2000" i="1" baseline="0" dirty="0" smtClean="0"/>
                        <a:t>?</a:t>
                      </a:r>
                    </a:p>
                    <a:p>
                      <a:r>
                        <a:rPr lang="fi-FI" sz="2000" i="1" baseline="0" dirty="0" smtClean="0"/>
                        <a:t> </a:t>
                      </a:r>
                      <a:endParaRPr lang="fi-FI" sz="20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Voluntary</a:t>
                      </a:r>
                      <a:r>
                        <a:rPr lang="fi-FI" sz="2000" baseline="0" dirty="0" smtClean="0"/>
                        <a:t> </a:t>
                      </a:r>
                      <a:r>
                        <a:rPr lang="fi-FI" sz="2000" baseline="0" dirty="0" err="1" smtClean="0"/>
                        <a:t>organisations</a:t>
                      </a:r>
                      <a:r>
                        <a:rPr lang="fi-FI" sz="2000" baseline="0" dirty="0" smtClean="0"/>
                        <a:t> in </a:t>
                      </a:r>
                      <a:r>
                        <a:rPr lang="fi-FI" sz="2000" baseline="0" dirty="0" err="1" smtClean="0"/>
                        <a:t>Gent</a:t>
                      </a:r>
                      <a:r>
                        <a:rPr lang="fi-FI" sz="2000" baseline="0" dirty="0" smtClean="0"/>
                        <a:t> </a:t>
                      </a:r>
                      <a:endParaRPr lang="fi-FI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VOLUNTEERS</a:t>
                      </a:r>
                      <a:endParaRPr lang="fi-FI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i="1" dirty="0" smtClean="0"/>
                        <a:t>How </a:t>
                      </a:r>
                      <a:r>
                        <a:rPr lang="fi-FI" sz="2000" i="1" dirty="0" err="1" smtClean="0"/>
                        <a:t>can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volunteers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become</a:t>
                      </a:r>
                      <a:r>
                        <a:rPr lang="fi-FI" sz="2000" i="1" baseline="0" dirty="0" smtClean="0"/>
                        <a:t> </a:t>
                      </a:r>
                      <a:r>
                        <a:rPr lang="fi-FI" sz="2000" i="1" baseline="0" dirty="0" err="1" smtClean="0"/>
                        <a:t>politicised</a:t>
                      </a:r>
                      <a:r>
                        <a:rPr lang="fi-FI" sz="2000" i="1" baseline="0" dirty="0" smtClean="0"/>
                        <a:t>?</a:t>
                      </a:r>
                    </a:p>
                    <a:p>
                      <a:endParaRPr lang="fi-FI" sz="20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Politization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refugee</a:t>
            </a:r>
            <a:r>
              <a:rPr lang="fi-FI" dirty="0" smtClean="0"/>
              <a:t> </a:t>
            </a:r>
            <a:r>
              <a:rPr lang="fi-FI" dirty="0" err="1" smtClean="0"/>
              <a:t>issue</a:t>
            </a:r>
            <a:r>
              <a:rPr lang="fi-FI" dirty="0" smtClean="0"/>
              <a:t>?</a:t>
            </a:r>
            <a:br>
              <a:rPr lang="fi-FI" dirty="0" smtClean="0"/>
            </a:br>
            <a:r>
              <a:rPr lang="fi-FI" i="1" dirty="0" smtClean="0"/>
              <a:t>Three </a:t>
            </a:r>
            <a:r>
              <a:rPr lang="fi-FI" i="1" dirty="0" err="1" smtClean="0"/>
              <a:t>research</a:t>
            </a:r>
            <a:r>
              <a:rPr lang="fi-FI" i="1" dirty="0" smtClean="0"/>
              <a:t> </a:t>
            </a:r>
            <a:r>
              <a:rPr lang="fi-FI" i="1" dirty="0" err="1" smtClean="0"/>
              <a:t>projects</a:t>
            </a:r>
            <a:endParaRPr lang="fi-FI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0851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How CAN </a:t>
            </a:r>
            <a:r>
              <a:rPr lang="nl-BE" dirty="0" err="1" smtClean="0"/>
              <a:t>volunteers</a:t>
            </a:r>
            <a:r>
              <a:rPr lang="nl-BE" dirty="0" smtClean="0"/>
              <a:t> </a:t>
            </a:r>
            <a:r>
              <a:rPr lang="nl-BE" dirty="0" err="1" smtClean="0"/>
              <a:t>become</a:t>
            </a:r>
            <a:r>
              <a:rPr lang="nl-BE" dirty="0" smtClean="0"/>
              <a:t> </a:t>
            </a:r>
            <a:r>
              <a:rPr lang="nl-BE" dirty="0" err="1" smtClean="0"/>
              <a:t>politicized</a:t>
            </a:r>
            <a:r>
              <a:rPr lang="nl-BE" dirty="0" smtClean="0"/>
              <a:t>? </a:t>
            </a:r>
            <a:br>
              <a:rPr lang="nl-BE" dirty="0" smtClean="0"/>
            </a:br>
            <a:endParaRPr lang="nl-BE" sz="1800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sz="3100" b="1" dirty="0" smtClean="0"/>
          </a:p>
          <a:p>
            <a:endParaRPr lang="nl-BE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64696-0BF9-47B0-A595-330914AB087D}" type="slidenum">
              <a:rPr lang="nl-BE" smtClean="0"/>
              <a:pPr>
                <a:defRPr/>
              </a:pPr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151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562074"/>
          </a:xfrm>
        </p:spPr>
        <p:txBody>
          <a:bodyPr/>
          <a:lstStyle/>
          <a:p>
            <a:r>
              <a:rPr lang="nl-NL" dirty="0" err="1" smtClean="0"/>
              <a:t>Volunteer</a:t>
            </a:r>
            <a:r>
              <a:rPr lang="nl-NL" dirty="0" smtClean="0"/>
              <a:t> </a:t>
            </a:r>
            <a:r>
              <a:rPr lang="nl-NL" dirty="0" err="1" smtClean="0"/>
              <a:t>initiatives</a:t>
            </a:r>
            <a:r>
              <a:rPr lang="nl-NL" dirty="0" smtClean="0"/>
              <a:t>  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7</a:t>
            </a:fld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72" y="1595932"/>
            <a:ext cx="8584262" cy="4992193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2687109" y="5992797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solidFill>
                  <a:schemeClr val="bg1"/>
                </a:solidFill>
              </a:rPr>
              <a:t>Solidarity</a:t>
            </a:r>
            <a:r>
              <a:rPr lang="nl-NL" sz="2800" b="1" dirty="0" smtClean="0">
                <a:solidFill>
                  <a:schemeClr val="bg1"/>
                </a:solidFill>
              </a:rPr>
              <a:t> chain </a:t>
            </a:r>
            <a:r>
              <a:rPr lang="nl-NL" sz="2800" b="1" dirty="0" err="1" smtClean="0">
                <a:solidFill>
                  <a:schemeClr val="bg1"/>
                </a:solidFill>
              </a:rPr>
              <a:t>Ghent</a:t>
            </a:r>
            <a:r>
              <a:rPr lang="nl-NL" sz="2800" b="1" dirty="0" smtClean="0">
                <a:solidFill>
                  <a:schemeClr val="bg1"/>
                </a:solidFill>
              </a:rPr>
              <a:t> </a:t>
            </a:r>
            <a:endParaRPr lang="nl-NL" sz="2800" b="1" dirty="0">
              <a:solidFill>
                <a:schemeClr val="bg1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136" y="859809"/>
            <a:ext cx="4613899" cy="2848772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4820571" y="2975575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Lesbos </a:t>
            </a:r>
            <a:r>
              <a:rPr lang="nl-NL" sz="2800" b="1" dirty="0" err="1" smtClean="0">
                <a:solidFill>
                  <a:schemeClr val="bg1"/>
                </a:solidFill>
              </a:rPr>
              <a:t>refugees</a:t>
            </a:r>
            <a:r>
              <a:rPr lang="nl-NL" sz="2800" b="1" dirty="0" smtClean="0">
                <a:solidFill>
                  <a:schemeClr val="bg1"/>
                </a:solidFill>
              </a:rPr>
              <a:t> </a:t>
            </a:r>
            <a:r>
              <a:rPr lang="nl-NL" sz="2800" b="1" dirty="0" err="1" smtClean="0">
                <a:solidFill>
                  <a:schemeClr val="bg1"/>
                </a:solidFill>
              </a:rPr>
              <a:t>aid</a:t>
            </a:r>
            <a:r>
              <a:rPr lang="nl-NL" sz="2800" b="1" dirty="0" smtClean="0">
                <a:solidFill>
                  <a:schemeClr val="bg1"/>
                </a:solidFill>
              </a:rPr>
              <a:t>  </a:t>
            </a:r>
            <a:endParaRPr lang="nl-NL" sz="2800" b="1" dirty="0">
              <a:solidFill>
                <a:schemeClr val="bg1"/>
              </a:solidFill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71" y="862147"/>
            <a:ext cx="4370192" cy="2846434"/>
          </a:xfrm>
        </p:spPr>
      </p:pic>
      <p:sp>
        <p:nvSpPr>
          <p:cNvPr id="7" name="Tekstvak 6"/>
          <p:cNvSpPr txBox="1"/>
          <p:nvPr/>
        </p:nvSpPr>
        <p:spPr>
          <a:xfrm>
            <a:off x="467544" y="2914020"/>
            <a:ext cx="4311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solidFill>
                  <a:schemeClr val="bg1"/>
                </a:solidFill>
              </a:rPr>
              <a:t>Collecting</a:t>
            </a:r>
            <a:r>
              <a:rPr lang="nl-NL" sz="2800" b="1" dirty="0" smtClean="0">
                <a:solidFill>
                  <a:schemeClr val="bg1"/>
                </a:solidFill>
              </a:rPr>
              <a:t> </a:t>
            </a:r>
            <a:r>
              <a:rPr lang="nl-NL" sz="2800" b="1" dirty="0" err="1" smtClean="0">
                <a:solidFill>
                  <a:schemeClr val="bg1"/>
                </a:solidFill>
              </a:rPr>
              <a:t>for</a:t>
            </a:r>
            <a:r>
              <a:rPr lang="nl-NL" sz="2800" b="1" dirty="0" smtClean="0">
                <a:solidFill>
                  <a:schemeClr val="bg1"/>
                </a:solidFill>
              </a:rPr>
              <a:t> Calais 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4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Volunteer organisations are …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 smtClean="0"/>
              <a:t>depoliticising</a:t>
            </a:r>
            <a:endParaRPr lang="en-GB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7338" lvl="1" defTabSz="719138"/>
            <a:endParaRPr lang="en-GB" sz="2400" dirty="0" smtClean="0"/>
          </a:p>
          <a:p>
            <a:pPr marL="287338" lvl="1" defTabSz="719138"/>
            <a:r>
              <a:rPr lang="en-GB" sz="2400" dirty="0" smtClean="0"/>
              <a:t>Replace </a:t>
            </a:r>
            <a:r>
              <a:rPr lang="en-GB" sz="2400" dirty="0"/>
              <a:t>the failing support of the responsible authorities</a:t>
            </a:r>
          </a:p>
          <a:p>
            <a:pPr marL="287338" lvl="1" defTabSz="719138"/>
            <a:r>
              <a:rPr lang="en-GB" sz="2400" dirty="0"/>
              <a:t>Limit solidarity with refugees to first aid support</a:t>
            </a:r>
          </a:p>
          <a:p>
            <a:r>
              <a:rPr lang="en-GB" dirty="0"/>
              <a:t>Volunteer initiatives obstruct a more structural approach to maximise human rights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 smtClean="0"/>
              <a:t>politicising</a:t>
            </a:r>
            <a:endParaRPr lang="en-GB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err="1" smtClean="0"/>
              <a:t>Citizens</a:t>
            </a:r>
            <a:r>
              <a:rPr lang="nl-NL" dirty="0" smtClean="0"/>
              <a:t> </a:t>
            </a:r>
            <a:r>
              <a:rPr lang="nl-NL" dirty="0"/>
              <a:t>take action </a:t>
            </a:r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governments</a:t>
            </a:r>
            <a:r>
              <a:rPr lang="nl-NL" dirty="0"/>
              <a:t> </a:t>
            </a:r>
            <a:r>
              <a:rPr lang="nl-NL" dirty="0" err="1"/>
              <a:t>fail</a:t>
            </a:r>
            <a:r>
              <a:rPr lang="nl-NL" dirty="0"/>
              <a:t> </a:t>
            </a:r>
          </a:p>
          <a:p>
            <a:r>
              <a:rPr lang="nl-NL" dirty="0" err="1"/>
              <a:t>They</a:t>
            </a:r>
            <a:r>
              <a:rPr lang="nl-NL" dirty="0"/>
              <a:t> draw attention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responsabilities</a:t>
            </a:r>
            <a:r>
              <a:rPr lang="nl-NL" dirty="0"/>
              <a:t> of services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authorities</a:t>
            </a:r>
            <a:r>
              <a:rPr lang="nl-NL" dirty="0"/>
              <a:t> </a:t>
            </a:r>
          </a:p>
          <a:p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stimulate</a:t>
            </a:r>
            <a:r>
              <a:rPr lang="nl-NL" dirty="0"/>
              <a:t> awareness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involved</a:t>
            </a:r>
            <a:r>
              <a:rPr lang="nl-NL" dirty="0"/>
              <a:t> </a:t>
            </a:r>
            <a:r>
              <a:rPr lang="nl-NL" dirty="0" err="1"/>
              <a:t>volunteers</a:t>
            </a:r>
            <a:r>
              <a:rPr lang="nl-NL" dirty="0"/>
              <a:t> </a:t>
            </a:r>
          </a:p>
          <a:p>
            <a:endParaRPr lang="en-GB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C3AC5-8EF1-4C1C-B330-A22FE3706AE1}" type="slidenum">
              <a:rPr lang="nl-BE" smtClean="0"/>
              <a:pPr>
                <a:defRPr/>
              </a:pPr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11836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sz="3200" dirty="0" smtClean="0"/>
              <a:t>Research </a:t>
            </a:r>
            <a:r>
              <a:rPr lang="nl-NL" sz="3200" dirty="0" err="1" smtClean="0"/>
              <a:t>Questions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fi-FI" sz="3200" i="1" dirty="0"/>
              <a:t>How can volunteers become politicised</a:t>
            </a:r>
            <a:r>
              <a:rPr lang="fi-FI" sz="3200" i="1" dirty="0" smtClean="0"/>
              <a:t>?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0E3D4-317F-4596-94F3-9C613AA51A7F}" type="slidenum">
              <a:rPr lang="nl-BE" smtClean="0"/>
              <a:pPr>
                <a:defRPr/>
              </a:pPr>
              <a:t>9</a:t>
            </a:fld>
            <a:endParaRPr lang="nl-BE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2987824" y="1556792"/>
          <a:ext cx="5688632" cy="399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oelichting met PIJL-RECHTS 8"/>
          <p:cNvSpPr/>
          <p:nvPr/>
        </p:nvSpPr>
        <p:spPr>
          <a:xfrm>
            <a:off x="467544" y="1772816"/>
            <a:ext cx="2880320" cy="3600400"/>
          </a:xfrm>
          <a:prstGeom prst="rightArrowCallo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How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volunteer</a:t>
            </a:r>
            <a:r>
              <a:rPr lang="nl-NL" sz="2400" dirty="0" smtClean="0"/>
              <a:t> </a:t>
            </a:r>
            <a:r>
              <a:rPr lang="nl-NL" sz="2400" dirty="0" err="1" smtClean="0"/>
              <a:t>organisations</a:t>
            </a:r>
            <a:r>
              <a:rPr lang="nl-NL" sz="2400" dirty="0" smtClean="0"/>
              <a:t> </a:t>
            </a:r>
            <a:r>
              <a:rPr lang="nl-NL" sz="2400" dirty="0" err="1" smtClean="0"/>
              <a:t>stimulate</a:t>
            </a:r>
            <a:r>
              <a:rPr lang="nl-NL" sz="2400" dirty="0" smtClean="0"/>
              <a:t> </a:t>
            </a:r>
            <a:r>
              <a:rPr lang="nl-NL" sz="2400" dirty="0" err="1" smtClean="0"/>
              <a:t>this</a:t>
            </a:r>
            <a:r>
              <a:rPr lang="nl-NL" sz="2400" dirty="0" smtClean="0"/>
              <a:t> </a:t>
            </a:r>
            <a:r>
              <a:rPr lang="nl-NL" sz="2400" dirty="0" err="1" smtClean="0"/>
              <a:t>politization</a:t>
            </a:r>
            <a:r>
              <a:rPr lang="nl-NL" sz="2400" dirty="0" smtClean="0"/>
              <a:t> </a:t>
            </a:r>
            <a:r>
              <a:rPr lang="nl-NL" sz="2400" dirty="0" err="1" smtClean="0"/>
              <a:t>process</a:t>
            </a:r>
            <a:r>
              <a:rPr lang="nl-NL" sz="2400" dirty="0" smtClean="0"/>
              <a:t>?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949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HS PP sjabloon">
  <a:themeElements>
    <a:clrScheme name="Arteveldehogeschool">
      <a:dk1>
        <a:sysClr val="windowText" lastClr="000000"/>
      </a:dk1>
      <a:lt1>
        <a:sysClr val="window" lastClr="FFFFFF"/>
      </a:lt1>
      <a:dk2>
        <a:srgbClr val="777777"/>
      </a:dk2>
      <a:lt2>
        <a:srgbClr val="DDDDDD"/>
      </a:lt2>
      <a:accent1>
        <a:srgbClr val="EE9900"/>
      </a:accent1>
      <a:accent2>
        <a:srgbClr val="BBCC00"/>
      </a:accent2>
      <a:accent3>
        <a:srgbClr val="CC0077"/>
      </a:accent3>
      <a:accent4>
        <a:srgbClr val="00AACC"/>
      </a:accent4>
      <a:accent5>
        <a:srgbClr val="AAAAAA"/>
      </a:accent5>
      <a:accent6>
        <a:srgbClr val="777777"/>
      </a:accent6>
      <a:hlink>
        <a:srgbClr val="0000FF"/>
      </a:hlink>
      <a:folHlink>
        <a:srgbClr val="800080"/>
      </a:folHlink>
    </a:clrScheme>
    <a:fontScheme name="Arteveldehogeschoo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AHS PP sjabloon</Template>
  <TotalTime>5404</TotalTime>
  <Words>1537</Words>
  <Application>Microsoft Office PowerPoint</Application>
  <PresentationFormat>On-screen Show (4:3)</PresentationFormat>
  <Paragraphs>385</Paragraphs>
  <Slides>36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Noto Sans Symbols</vt:lpstr>
      <vt:lpstr>Symbol</vt:lpstr>
      <vt:lpstr>Times New Roman</vt:lpstr>
      <vt:lpstr>Wingdings</vt:lpstr>
      <vt:lpstr>AHS PP sjabloon</vt:lpstr>
      <vt:lpstr>POLITIZATION  OF THE REFUGEE ISSUE</vt:lpstr>
      <vt:lpstr>Research project  with students 3th year social work-  specialisation social policy</vt:lpstr>
      <vt:lpstr>Politization?  Challenging the existing order</vt:lpstr>
      <vt:lpstr>Politization  challenging  the existing order  around refugees</vt:lpstr>
      <vt:lpstr>Politization of the refugee issue? Three research projects</vt:lpstr>
      <vt:lpstr>How CAN volunteers become politicized?  </vt:lpstr>
      <vt:lpstr>Volunteer initiatives  </vt:lpstr>
      <vt:lpstr>Volunteer organisations are …</vt:lpstr>
      <vt:lpstr>    Research Questions How can volunteers become politicised?</vt:lpstr>
      <vt:lpstr>Research method</vt:lpstr>
      <vt:lpstr>Hand in Hand </vt:lpstr>
      <vt:lpstr>Politization of volunteers in ‘Hand in Hand’(1)</vt:lpstr>
      <vt:lpstr>PowerPoint Presentation</vt:lpstr>
      <vt:lpstr>Politization of volunteers in ‘Hand in Hand’ (2)</vt:lpstr>
      <vt:lpstr>Remembrance wake Nov 2th 2015</vt:lpstr>
      <vt:lpstr>PowerPoint Presentation</vt:lpstr>
      <vt:lpstr>PowerPoint Presentation</vt:lpstr>
      <vt:lpstr>PowerPoint Presentation</vt:lpstr>
      <vt:lpstr>How is politization of the volunteers stimulated in Hand-in-hand?</vt:lpstr>
      <vt:lpstr>How can public welfare workers realise human rights for refugees*</vt:lpstr>
      <vt:lpstr>The question :</vt:lpstr>
      <vt:lpstr>Research methodology</vt:lpstr>
      <vt:lpstr>Profile public welfare worker (Boeie)(Bovens &amp; Zouridis)</vt:lpstr>
      <vt:lpstr>Problems within public welfare  for refugees </vt:lpstr>
      <vt:lpstr>Reasons?</vt:lpstr>
      <vt:lpstr>Reasons ?</vt:lpstr>
      <vt:lpstr>Solutions on the level  of the public welfare worker</vt:lpstr>
      <vt:lpstr>Solutions in the environment  of public welfare worker</vt:lpstr>
      <vt:lpstr>How can an NGO influence the creation of safe and legal access to Belgium/EU? </vt:lpstr>
      <vt:lpstr>Context</vt:lpstr>
      <vt:lpstr>Research Methodology </vt:lpstr>
      <vt:lpstr>PowerPoint Presentation</vt:lpstr>
      <vt:lpstr>PowerPoint Presentation</vt:lpstr>
      <vt:lpstr>Recommendations </vt:lpstr>
      <vt:lpstr>Strategic dilemma?</vt:lpstr>
      <vt:lpstr>Our approach … Politization  is not in the first place  a specific method or action, it is a process:  everyone can think and act ‘political’ starting from the idea  of a more equal society  and that is what really matters.</vt:lpstr>
    </vt:vector>
  </TitlesOfParts>
  <Company>Arteveldehs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</dc:creator>
  <cp:lastModifiedBy>Mai Salmenkangas</cp:lastModifiedBy>
  <cp:revision>399</cp:revision>
  <cp:lastPrinted>2014-09-30T14:54:39Z</cp:lastPrinted>
  <dcterms:created xsi:type="dcterms:W3CDTF">2011-02-04T12:17:43Z</dcterms:created>
  <dcterms:modified xsi:type="dcterms:W3CDTF">2016-03-18T06:49:46Z</dcterms:modified>
</cp:coreProperties>
</file>