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3" r:id="rId3"/>
    <p:sldMasterId id="2147483655" r:id="rId4"/>
  </p:sldMasterIdLst>
  <p:notesMasterIdLst>
    <p:notesMasterId r:id="rId26"/>
  </p:notesMasterIdLst>
  <p:handoutMasterIdLst>
    <p:handoutMasterId r:id="rId27"/>
  </p:handoutMasterIdLst>
  <p:sldIdLst>
    <p:sldId id="256" r:id="rId5"/>
    <p:sldId id="263" r:id="rId6"/>
    <p:sldId id="282" r:id="rId7"/>
    <p:sldId id="280" r:id="rId8"/>
    <p:sldId id="268" r:id="rId9"/>
    <p:sldId id="283" r:id="rId10"/>
    <p:sldId id="285" r:id="rId11"/>
    <p:sldId id="296" r:id="rId12"/>
    <p:sldId id="302" r:id="rId13"/>
    <p:sldId id="289" r:id="rId14"/>
    <p:sldId id="260" r:id="rId15"/>
    <p:sldId id="281" r:id="rId16"/>
    <p:sldId id="297" r:id="rId17"/>
    <p:sldId id="298" r:id="rId18"/>
    <p:sldId id="301" r:id="rId19"/>
    <p:sldId id="294" r:id="rId20"/>
    <p:sldId id="290" r:id="rId21"/>
    <p:sldId id="293" r:id="rId22"/>
    <p:sldId id="274" r:id="rId23"/>
    <p:sldId id="288" r:id="rId24"/>
    <p:sldId id="295" r:id="rId25"/>
  </p:sldIdLst>
  <p:sldSz cx="9144000" cy="6858000" type="screen4x3"/>
  <p:notesSz cx="6662738" cy="9926638"/>
  <p:defaultTextStyle>
    <a:defPPr>
      <a:defRPr lang="sv-SE"/>
    </a:defPPr>
    <a:lvl1pPr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1pPr>
    <a:lvl2pPr marL="4572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2pPr>
    <a:lvl3pPr marL="9144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3pPr>
    <a:lvl4pPr marL="13716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4pPr>
    <a:lvl5pPr marL="1828800" algn="ctr" rtl="0" fontAlgn="base">
      <a:spcBef>
        <a:spcPct val="50000"/>
      </a:spcBef>
      <a:spcAft>
        <a:spcPct val="0"/>
      </a:spcAft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ill Sans MT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8595B"/>
    <a:srgbClr val="D1D3D4"/>
    <a:srgbClr val="6CB33E"/>
    <a:srgbClr val="EF3D42"/>
    <a:srgbClr val="FDB812"/>
    <a:srgbClr val="FFDE6C"/>
    <a:srgbClr val="FFEF6F"/>
    <a:srgbClr val="FFDF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9" autoAdjust="0"/>
    <p:restoredTop sz="94660"/>
  </p:normalViewPr>
  <p:slideViewPr>
    <p:cSldViewPr>
      <p:cViewPr varScale="1">
        <p:scale>
          <a:sx n="69" d="100"/>
          <a:sy n="69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6075" cy="496888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775075" y="0"/>
            <a:ext cx="2886075" cy="496888"/>
          </a:xfrm>
          <a:prstGeom prst="rect">
            <a:avLst/>
          </a:prstGeom>
        </p:spPr>
        <p:txBody>
          <a:bodyPr vert="horz" lIns="91394" tIns="45697" rIns="91394" bIns="45697" rtlCol="0"/>
          <a:lstStyle>
            <a:lvl1pPr algn="r">
              <a:defRPr sz="1200"/>
            </a:lvl1pPr>
          </a:lstStyle>
          <a:p>
            <a:pPr>
              <a:defRPr/>
            </a:pPr>
            <a:fld id="{D99F8985-AB16-4952-A967-B1FAECDA75FA}" type="datetimeFigureOut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886075" cy="496887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775075" y="9428163"/>
            <a:ext cx="2886075" cy="496887"/>
          </a:xfrm>
          <a:prstGeom prst="rect">
            <a:avLst/>
          </a:prstGeom>
        </p:spPr>
        <p:txBody>
          <a:bodyPr vert="horz" lIns="91394" tIns="45697" rIns="91394" bIns="45697" rtlCol="0" anchor="b"/>
          <a:lstStyle>
            <a:lvl1pPr algn="r">
              <a:defRPr sz="1200"/>
            </a:lvl1pPr>
          </a:lstStyle>
          <a:p>
            <a:pPr>
              <a:defRPr/>
            </a:pPr>
            <a:fld id="{5197E080-6DB8-4820-8D6E-BCD591E422B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11313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60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0900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29238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 smtClean="0"/>
              <a:t>Klicka här för att ändra format på bakgrundstexten</a:t>
            </a:r>
          </a:p>
          <a:p>
            <a:pPr lvl="1"/>
            <a:r>
              <a:rPr lang="sv-SE" noProof="0" smtClean="0"/>
              <a:t>Nivå två</a:t>
            </a:r>
          </a:p>
          <a:p>
            <a:pPr lvl="2"/>
            <a:r>
              <a:rPr lang="sv-SE" noProof="0" smtClean="0"/>
              <a:t>Nivå tre</a:t>
            </a:r>
          </a:p>
          <a:p>
            <a:pPr lvl="3"/>
            <a:r>
              <a:rPr lang="sv-SE" noProof="0" smtClean="0"/>
              <a:t>Nivå fyra</a:t>
            </a:r>
          </a:p>
          <a:p>
            <a:pPr lvl="4"/>
            <a:r>
              <a:rPr lang="sv-SE" noProof="0" smtClean="0"/>
              <a:t>Nivå fem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428163"/>
            <a:ext cx="28860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94" tIns="45697" rIns="91394" bIns="45697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latin typeface="Arial" charset="0"/>
              </a:defRPr>
            </a:lvl1pPr>
          </a:lstStyle>
          <a:p>
            <a:pPr>
              <a:defRPr/>
            </a:pPr>
            <a:fld id="{A1DCE5C9-D3BB-46DB-8F33-E7BD32C4E69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582813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43FBC1-5856-458C-8825-DC67639C8A17}" type="slidenum">
              <a:rPr lang="sv-SE" smtClean="0"/>
              <a:pPr/>
              <a:t>8</a:t>
            </a:fld>
            <a:endParaRPr lang="sv-SE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50900" y="746125"/>
            <a:ext cx="4962525" cy="3722688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5963" y="4715710"/>
            <a:ext cx="5330813" cy="446492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v-SE" smtClean="0"/>
              <a:t>Staden öppnar sina arbetsplatser för aspiranter som behöver arbetslivserfarenhet, språkträning och referenser.</a:t>
            </a:r>
          </a:p>
        </p:txBody>
      </p:sp>
      <p:sp>
        <p:nvSpPr>
          <p:cNvPr id="28676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6AB519-25D7-496C-9BEF-279AFAA499B2}" type="slidenum">
              <a:rPr lang="sv-SE" smtClean="0"/>
              <a:pPr/>
              <a:t>10</a:t>
            </a:fld>
            <a:endParaRPr lang="sv-S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sv-SE" smtClean="0"/>
          </a:p>
        </p:txBody>
      </p:sp>
      <p:sp>
        <p:nvSpPr>
          <p:cNvPr id="29700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89C30-F16B-4BE9-AB49-2C2140C737B2}" type="slidenum">
              <a:rPr lang="sv-SE" smtClean="0"/>
              <a:pPr/>
              <a:t>12</a:t>
            </a:fld>
            <a:endParaRPr lang="sv-S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Platshållare för bildobjekt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Platshållare för anteckninga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sv-SE" smtClean="0"/>
              <a:t>Här finns en tydlig svårighet… När arbetsmarknaden förändras och det ställs alltmer krav på utbildning, minskas den arbetsmarknad som just nu visar mest tillgänglighet för våra aspiranter…</a:t>
            </a:r>
          </a:p>
        </p:txBody>
      </p:sp>
      <p:sp>
        <p:nvSpPr>
          <p:cNvPr id="30724" name="Platshållare för bildnumm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F5083D-EA72-412E-9FEE-8D6D509271FD}" type="slidenum">
              <a:rPr lang="sv-SE" smtClean="0"/>
              <a:pPr/>
              <a:t>20</a:t>
            </a:fld>
            <a:endParaRPr lang="sv-SE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 smtClean="0"/>
              <a:t>Klicka här för att ändra format på underrubrik i bakgrunden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D6EAB5A8-7A6B-49B2-B92E-C5B748463CB9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8084500B-4EFE-45E3-933D-34E176DA21A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C020A0-042A-4754-AFD6-E8F9DC8A350C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F9F7413-6CAD-4DEF-8404-351A7C31C36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C7080-326F-45EF-AEF1-04870249290C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5EF6824D-1DBB-4824-85F5-BB82E2372C4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388" y="1619250"/>
            <a:ext cx="8780462" cy="5056188"/>
          </a:xfrm>
          <a:prstGeom prst="rect">
            <a:avLst/>
          </a:prstGeom>
          <a:solidFill>
            <a:srgbClr val="9FCB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EAC71382-A395-4CC8-9AB0-64462B90B02E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84E09199-A724-49C8-9DFE-AB2B71919A0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9D119-A8C8-401C-BC29-811BA44878EC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EECD6ED-5494-42C7-A125-59534859D09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A4F12-1934-4D20-B087-1406C587E27D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26FDBDCB-87DE-4A1F-A2F7-072CF77E67F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DD1E2-9EC4-4A04-8405-33DB56604184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B309738-A3FF-4BF0-B8B5-A3047491428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10E2A-EF67-437F-9872-C8B9CC0D0B33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A6C4CEA3-6B56-453F-A775-1406DCDD15A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12C95-B3B8-4515-8420-7C87A543475E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50A6B91-CD46-43BA-9D38-054A9EED858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39C68-4812-4993-9CAE-820B2220765B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3E1D4B1-E2C3-43C9-AED3-34ECECC0CADB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69C7E-FFA8-4ACF-978E-438B5AF86FB2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43E7C50-2F0E-4451-AFD6-ABCAFBB59CB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5A287-6B96-488C-A0A1-4459F497994E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9740C88D-E244-4D7E-9C6D-26FCC9BDFC4F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3CBE8-1C61-4954-9B63-D0BE873158EE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809AFC0A-C3A2-49D2-B72A-4091DAB5382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62F7D1-7854-4718-BFE1-2F987D4EB0E3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BE24EC32-8C24-448A-991D-6D239FCDF88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6323C3-016D-4784-90CA-B512E84B291E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0E9C90E-8DB3-4896-B6BF-725392F1FD7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388" y="1619250"/>
            <a:ext cx="8780462" cy="5056188"/>
          </a:xfrm>
          <a:prstGeom prst="rect">
            <a:avLst/>
          </a:prstGeom>
          <a:solidFill>
            <a:srgbClr val="D1D3D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82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1EE0E2AD-5C4A-4C7B-8983-2464341587B1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A91CD0CF-C38A-40ED-BECB-6207F47059C8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E3A0E4-F5F8-4297-BBE4-EA042C6EAF06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EE88D583-40F5-49F3-8C5E-7B90719B493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F35352-98FC-4C9E-995D-603E4E7B9708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20CCF329-2862-4398-83FC-F90C918AC1C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289445-4A75-4483-B334-C92329C44717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A50DA516-EFC7-4F76-B444-EA5ECD88EA7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FC2DA-C5CF-49A0-9C2D-FF7A85C18CDC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2B6071E-C39D-4CE8-A571-7F377F5EECB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306C3-3FFB-46BC-A511-0505AB462128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08C4DD25-9F5C-4027-8F13-4A9639521608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324041-620D-4B08-8100-C950D68D10B7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87AE66F6-88DA-415E-B6B9-12D3DFF4410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4ED1C7-549E-44F4-BB9C-22F6AF25E875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F8D2CFC-15EB-469C-9C9F-5D9362F8B17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B53DE-7CF5-4C37-A84C-3CA458EE5DEC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DFD4B79E-2B5F-40F6-999F-D1C9A482467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759ACE-FDEE-43E3-9B74-10D882F0743C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5B66DB7-6A21-487F-8780-031AC12C8BA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FE15A-D5AE-4863-81BF-21FEFB7EB264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B462E8A-EE61-492A-BDD5-14A41944856A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20299-B9A4-4B30-965F-9AD6A764CE65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2A2F1761-8125-490F-A973-F8EA1199659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örstasida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988"/>
            <a:ext cx="9144000" cy="1438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79388" y="1619250"/>
            <a:ext cx="8780462" cy="5056188"/>
          </a:xfrm>
          <a:prstGeom prst="rect">
            <a:avLst/>
          </a:prstGeom>
          <a:solidFill>
            <a:srgbClr val="6CB33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3309938"/>
            <a:ext cx="7772400" cy="719137"/>
          </a:xfrm>
        </p:spPr>
        <p:txBody>
          <a:bodyPr anchor="b"/>
          <a:lstStyle>
            <a:lvl1pPr algn="ctr">
              <a:defRPr sz="4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684213" y="4149725"/>
            <a:ext cx="7773987" cy="863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sv-SE"/>
              <a:t>Klicka här för att ändra format på underrubrik i bakgrunden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831013" y="549275"/>
            <a:ext cx="2133600" cy="144463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fld id="{7E2E30BE-9481-44F7-B6AF-28CC1839E261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403350" y="549275"/>
            <a:ext cx="4608513" cy="2873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31013" y="692150"/>
            <a:ext cx="2133600" cy="198438"/>
          </a:xfrm>
        </p:spPr>
        <p:txBody>
          <a:bodyPr/>
          <a:lstStyle>
            <a:lvl1pPr>
              <a:defRPr sz="1200"/>
            </a:lvl1pPr>
          </a:lstStyle>
          <a:p>
            <a:pPr>
              <a:defRPr/>
            </a:pPr>
            <a:r>
              <a:rPr lang="sv-SE"/>
              <a:t>SIDAN </a:t>
            </a:r>
            <a:fld id="{3782E55D-A449-47FB-9F1C-DB0E6C32E88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54ECCD-8F8A-4D29-805A-653F4C4E9FD1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6770DD2A-C60C-411C-A875-A0C8364EFA94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A8B53-8B32-49BD-9F8D-F15EE304DD6B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947C99A-8226-4420-B9B5-A5FB1635BBA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04BF9-7E10-4778-B775-20AA3816A289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CCBE575-AE1B-4534-B84E-0386B222D2B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8A14B-F41E-4B23-A724-84233D4365C0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5C3F93EE-0834-4FDE-837D-A69B05ADEE2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80101-6B59-463F-BF6A-8A519E741C79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EB5401CB-3A82-4976-8EF7-3065081FF5A0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738563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6763" y="1676400"/>
            <a:ext cx="3740150" cy="41036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B6688-A13C-4CED-BC4A-79E21AE1FDB3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182D98C-1EDE-4F4E-A047-4094D044DE2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B2FD0-C05A-4B52-82FA-DEE4EA68E691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0B2D9F9-60E9-4AA3-A6F7-5666E2AF2A1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AF5C6-C2F9-4F9B-B87C-97CB691C582A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FD227A29-8D2E-4E45-965A-06CA0E0077D2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v-SE" noProof="0" smtClean="0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C77F71-DD81-4196-BD0F-4CB49EBCFD0F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523E47D7-37F3-4A7F-ABAE-8BF6A819CB6D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66A509-B716-4D1A-8614-5D1DF2A934E3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0412AA60-7121-4438-B540-346D695137AE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6410325" y="719138"/>
            <a:ext cx="1906588" cy="5060950"/>
          </a:xfrm>
        </p:spPr>
        <p:txBody>
          <a:bodyPr vert="eaVert"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85800" y="719138"/>
            <a:ext cx="5572125" cy="5060950"/>
          </a:xfrm>
        </p:spPr>
        <p:txBody>
          <a:bodyPr vert="eaVert"/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ECB97-6405-4162-9839-2F019835A62B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34901BA5-5903-4B98-B47F-DE885E7EAC63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B5F32-DC2B-45FC-8F3B-83A07D01ECF4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73024147-29C0-40D4-BE80-32ED8FCDCB2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642DDE-6D26-4A83-A048-89C723F5F887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1582672C-2BF0-458A-9895-0C756BFB9639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048A6-EE7C-4AAB-B2CD-36741167E2D1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C9E3BFE3-1DDE-4715-8350-4B92E5631F06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E46EE-65F7-4C4A-9CE8-E4E3D6897DF6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045C42B3-AD3E-43FC-9607-A808A6FCF5D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Klicka här för att ändra format</a:t>
            </a:r>
            <a:endParaRPr lang="sv-SE"/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sv-SE" noProof="0" smtClean="0"/>
              <a:t>Klicka på ikonen för att lägga till en bild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Klicka här för att ändra format på bakgrundstexten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34B31E-E397-43BD-8760-88117843A1AD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sv-SE"/>
              <a:t>SIDAN </a:t>
            </a:r>
            <a:fld id="{4CA48E9C-FB33-429D-9116-427E734C40A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v-S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A28AEF39-6AE5-4FB4-A688-921A6791B6EA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46677DFF-8D4B-45FA-80C5-7CD4110497F1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1" r:id="rId1"/>
    <p:sldLayoutId id="2147484421" r:id="rId2"/>
    <p:sldLayoutId id="2147484422" r:id="rId3"/>
    <p:sldLayoutId id="2147484423" r:id="rId4"/>
    <p:sldLayoutId id="2147484424" r:id="rId5"/>
    <p:sldLayoutId id="2147484425" r:id="rId6"/>
    <p:sldLayoutId id="2147484426" r:id="rId7"/>
    <p:sldLayoutId id="2147484427" r:id="rId8"/>
    <p:sldLayoutId id="2147484428" r:id="rId9"/>
    <p:sldLayoutId id="2147484429" r:id="rId10"/>
    <p:sldLayoutId id="214748443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79388" y="179388"/>
            <a:ext cx="8780462" cy="5595937"/>
          </a:xfrm>
          <a:prstGeom prst="rect">
            <a:avLst/>
          </a:prstGeom>
          <a:solidFill>
            <a:srgbClr val="9FCBED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C16D94FB-DBA5-41ED-A986-4433FC4B700E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0DC57B9D-32E3-474C-A9D4-DBC25B478965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2" r:id="rId1"/>
    <p:sldLayoutId id="2147484431" r:id="rId2"/>
    <p:sldLayoutId id="2147484432" r:id="rId3"/>
    <p:sldLayoutId id="2147484433" r:id="rId4"/>
    <p:sldLayoutId id="2147484434" r:id="rId5"/>
    <p:sldLayoutId id="2147484435" r:id="rId6"/>
    <p:sldLayoutId id="2147484436" r:id="rId7"/>
    <p:sldLayoutId id="2147484437" r:id="rId8"/>
    <p:sldLayoutId id="2147484438" r:id="rId9"/>
    <p:sldLayoutId id="2147484439" r:id="rId10"/>
    <p:sldLayoutId id="214748444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179388" y="179388"/>
            <a:ext cx="8780462" cy="5595937"/>
          </a:xfrm>
          <a:prstGeom prst="rect">
            <a:avLst/>
          </a:prstGeom>
          <a:solidFill>
            <a:srgbClr val="D1D3D4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EB43743E-54DC-49F1-A931-9C6A1D68CFB2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5CB51877-C834-4D62-8DA7-5957A6F72287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3" r:id="rId1"/>
    <p:sldLayoutId id="2147484441" r:id="rId2"/>
    <p:sldLayoutId id="2147484442" r:id="rId3"/>
    <p:sldLayoutId id="2147484443" r:id="rId4"/>
    <p:sldLayoutId id="2147484444" r:id="rId5"/>
    <p:sldLayoutId id="2147484445" r:id="rId6"/>
    <p:sldLayoutId id="2147484446" r:id="rId7"/>
    <p:sldLayoutId id="2147484447" r:id="rId8"/>
    <p:sldLayoutId id="2147484448" r:id="rId9"/>
    <p:sldLayoutId id="2147484449" r:id="rId10"/>
    <p:sldLayoutId id="214748445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textsida_30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986463"/>
            <a:ext cx="9144000" cy="89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179388" y="179388"/>
            <a:ext cx="8780462" cy="5595937"/>
          </a:xfrm>
          <a:prstGeom prst="rect">
            <a:avLst/>
          </a:prstGeom>
          <a:solidFill>
            <a:srgbClr val="6CB33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endParaRPr lang="sv-SE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719138"/>
            <a:ext cx="7631113" cy="86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</a:t>
            </a: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631113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smtClean="0"/>
              <a:t>Klicka här för att ändra format på bakgrundstexten</a:t>
            </a:r>
          </a:p>
          <a:p>
            <a:pPr lvl="1"/>
            <a:r>
              <a:rPr lang="sv-SE" smtClean="0"/>
              <a:t>Nivå två</a:t>
            </a:r>
          </a:p>
          <a:p>
            <a:pPr lvl="2"/>
            <a:r>
              <a:rPr lang="sv-SE" smtClean="0"/>
              <a:t>Nivå tre</a:t>
            </a:r>
          </a:p>
          <a:p>
            <a:pPr lvl="3"/>
            <a:r>
              <a:rPr lang="sv-SE" smtClean="0"/>
              <a:t>Nivå fyra</a:t>
            </a:r>
          </a:p>
          <a:p>
            <a:pPr lvl="4"/>
            <a:r>
              <a:rPr lang="sv-SE" smtClean="0"/>
              <a:t>Nivå fem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116638" y="6308725"/>
            <a:ext cx="2890837" cy="14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700"/>
            </a:lvl1pPr>
          </a:lstStyle>
          <a:p>
            <a:pPr>
              <a:defRPr/>
            </a:pPr>
            <a:fld id="{B87A4501-42F9-4133-89FB-2733B6875339}" type="datetime1">
              <a:rPr lang="sv-SE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16638" y="6453188"/>
            <a:ext cx="2890837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000"/>
            </a:lvl1pPr>
          </a:lstStyle>
          <a:p>
            <a:pPr>
              <a:defRPr/>
            </a:pPr>
            <a:r>
              <a:rPr lang="sv-SE"/>
              <a:t>SIDAN </a:t>
            </a:r>
            <a:fld id="{6E0559F3-658A-49D5-96A6-3E15D5E12F5C}" type="slidenum">
              <a:rPr lang="sv-SE"/>
              <a:pPr>
                <a:defRPr/>
              </a:pPr>
              <a:t>‹#›</a:t>
            </a:fld>
            <a:endParaRPr lang="sv-SE"/>
          </a:p>
        </p:txBody>
      </p:sp>
      <p:sp>
        <p:nvSpPr>
          <p:cNvPr id="9224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63600" y="6308725"/>
            <a:ext cx="3708400" cy="217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64" r:id="rId1"/>
    <p:sldLayoutId id="2147484451" r:id="rId2"/>
    <p:sldLayoutId id="2147484452" r:id="rId3"/>
    <p:sldLayoutId id="2147484453" r:id="rId4"/>
    <p:sldLayoutId id="2147484454" r:id="rId5"/>
    <p:sldLayoutId id="2147484455" r:id="rId6"/>
    <p:sldLayoutId id="2147484456" r:id="rId7"/>
    <p:sldLayoutId id="2147484457" r:id="rId8"/>
    <p:sldLayoutId id="2147484458" r:id="rId9"/>
    <p:sldLayoutId id="2147484459" r:id="rId10"/>
    <p:sldLayoutId id="2147484460" r:id="rId11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Gill Sans MT" pitchFamily="34" charset="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Font typeface="Wingdings" pitchFamily="2" charset="2"/>
        <a:buChar char="§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120000"/>
        </a:lnSpc>
        <a:spcBef>
          <a:spcPct val="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cn.se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CB67A48E-66D0-4F9D-AD3C-11A30D6AEDD7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1267" name="Rectangle 7"/>
          <p:cNvSpPr>
            <a:spLocks noGrp="1" noChangeArrowheads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4EDA7C09-1647-405C-88AC-0A6413937DD4}" type="slidenum">
              <a:rPr lang="sv-SE" smtClean="0"/>
              <a:pPr/>
              <a:t>1</a:t>
            </a:fld>
            <a:endParaRPr lang="sv-SE" smtClean="0"/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57250" y="2571750"/>
            <a:ext cx="7773988" cy="3078163"/>
          </a:xfrm>
        </p:spPr>
        <p:txBody>
          <a:bodyPr/>
          <a:lstStyle/>
          <a:p>
            <a:pPr eaLnBrk="1" hangingPunct="1"/>
            <a:endParaRPr lang="sv-SE" sz="2800" b="1" smtClean="0"/>
          </a:p>
          <a:p>
            <a:pPr eaLnBrk="1" hangingPunct="1"/>
            <a:endParaRPr lang="sv-SE" sz="2800" b="1" smtClean="0"/>
          </a:p>
          <a:p>
            <a:pPr eaLnBrk="1" hangingPunct="1"/>
            <a:r>
              <a:rPr lang="sv-SE" sz="2800" b="1" smtClean="0"/>
              <a:t>Jobbtorg Stockholm Kista</a:t>
            </a:r>
          </a:p>
          <a:p>
            <a:pPr algn="l" eaLnBrk="1" hangingPunct="1"/>
            <a:endParaRPr lang="sv-SE" sz="2800" b="1" smtClean="0"/>
          </a:p>
          <a:p>
            <a:pPr algn="l" eaLnBrk="1" hangingPunct="1"/>
            <a:r>
              <a:rPr lang="sv-SE" sz="2800" b="1" smtClean="0"/>
              <a:t>			    </a:t>
            </a:r>
            <a:r>
              <a:rPr lang="sv-SE" sz="2000" b="1" smtClean="0"/>
              <a:t>Arja Kallo</a:t>
            </a:r>
          </a:p>
          <a:p>
            <a:pPr algn="l" eaLnBrk="1" hangingPunct="1"/>
            <a:r>
              <a:rPr lang="sv-SE" sz="2000" b="1" smtClean="0"/>
              <a:t>                                     Kistan työtorin johtaja</a:t>
            </a:r>
          </a:p>
        </p:txBody>
      </p:sp>
      <p:pic>
        <p:nvPicPr>
          <p:cNvPr id="11269" name="Bildobjekt 5" descr="sthlm3_linje_tiltad140px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75" y="1285875"/>
            <a:ext cx="23574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Platshållare för datum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F194F29-FFCB-43EA-B9A8-93551C51567B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8435" name="Platshållare för bildnummer 2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D26128AD-7D4D-49A2-BB78-0BF5AEF38461}" type="slidenum">
              <a:rPr lang="sv-SE" smtClean="0"/>
              <a:pPr/>
              <a:t>10</a:t>
            </a:fld>
            <a:endParaRPr lang="sv-SE" smtClean="0"/>
          </a:p>
        </p:txBody>
      </p:sp>
      <p:sp>
        <p:nvSpPr>
          <p:cNvPr id="14" name="Ellips 13"/>
          <p:cNvSpPr/>
          <p:nvPr/>
        </p:nvSpPr>
        <p:spPr bwMode="auto">
          <a:xfrm rot="372773">
            <a:off x="4716016" y="2367688"/>
            <a:ext cx="2592288" cy="432792"/>
          </a:xfrm>
          <a:prstGeom prst="ellipse">
            <a:avLst/>
          </a:prstGeom>
          <a:solidFill>
            <a:srgbClr val="FDB812"/>
          </a:solidFill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sv-SE" sz="1400" dirty="0" err="1"/>
              <a:t>Pitkäaikaistyöttömät</a:t>
            </a:r>
            <a:endParaRPr lang="en-GB" sz="1400" dirty="0"/>
          </a:p>
        </p:txBody>
      </p:sp>
      <p:sp>
        <p:nvSpPr>
          <p:cNvPr id="16" name="textruta 15"/>
          <p:cNvSpPr txBox="1"/>
          <p:nvPr/>
        </p:nvSpPr>
        <p:spPr>
          <a:xfrm>
            <a:off x="107504" y="1268760"/>
            <a:ext cx="9838876" cy="264320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>
            <a:softEdge rad="127000"/>
          </a:effectLst>
        </p:spPr>
        <p:txBody>
          <a:bodyPr spcFirstLastPara="1" bIns="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z="31750"/>
          </a:bodyPr>
          <a:lstStyle/>
          <a:p>
            <a:pPr>
              <a:defRPr/>
            </a:pPr>
            <a:endParaRPr lang="sv-SE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  <a:p>
            <a:pPr>
              <a:defRPr/>
            </a:pPr>
            <a:endParaRPr lang="sv-SE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  <a:p>
            <a:pPr>
              <a:defRPr/>
            </a:pPr>
            <a:endParaRPr lang="sv-SE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  <a:p>
            <a:pPr>
              <a:defRPr/>
            </a:pPr>
            <a:r>
              <a:rPr lang="sv-SE" sz="3200" dirty="0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1400 </a:t>
            </a:r>
            <a:r>
              <a:rPr lang="sv-SE" sz="3200" dirty="0" err="1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harjoittelupaikkaa</a:t>
            </a:r>
            <a:r>
              <a:rPr lang="sv-SE" sz="3200" dirty="0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 </a:t>
            </a:r>
            <a:r>
              <a:rPr lang="sv-SE" sz="3200" dirty="0" err="1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kaupungin</a:t>
            </a:r>
            <a:r>
              <a:rPr lang="sv-SE" sz="3200" dirty="0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 </a:t>
            </a:r>
            <a:r>
              <a:rPr lang="sv-SE" sz="3200" dirty="0" err="1">
                <a:ln w="18415" cap="rnd" cmpd="sng">
                  <a:noFill/>
                  <a:prstDash val="solid"/>
                </a:ln>
                <a:solidFill>
                  <a:srgbClr val="FF9900"/>
                </a:solidFill>
              </a:rPr>
              <a:t>toiminnoissa</a:t>
            </a:r>
            <a:endParaRPr lang="en-GB" sz="3200" dirty="0">
              <a:ln w="18415" cap="rnd" cmpd="sng">
                <a:noFill/>
                <a:prstDash val="solid"/>
              </a:ln>
              <a:solidFill>
                <a:srgbClr val="FF9900"/>
              </a:solidFill>
            </a:endParaRPr>
          </a:p>
        </p:txBody>
      </p:sp>
      <p:sp>
        <p:nvSpPr>
          <p:cNvPr id="17" name="Ellips 16"/>
          <p:cNvSpPr/>
          <p:nvPr/>
        </p:nvSpPr>
        <p:spPr bwMode="auto">
          <a:xfrm rot="20691121">
            <a:off x="1285852" y="2532095"/>
            <a:ext cx="2566068" cy="735747"/>
          </a:xfrm>
          <a:prstGeom prst="ellipse">
            <a:avLst/>
          </a:prstGeom>
          <a:solidFill>
            <a:srgbClr val="FDB812"/>
          </a:solidFill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>
            <a:spAutoFit/>
          </a:bodyPr>
          <a:lstStyle/>
          <a:p>
            <a:pPr>
              <a:defRPr/>
            </a:pPr>
            <a:r>
              <a:rPr lang="sv-SE" sz="1400" dirty="0" err="1"/>
              <a:t>Ruotsin-</a:t>
            </a:r>
            <a:r>
              <a:rPr lang="sv-SE" sz="1400" dirty="0"/>
              <a:t> </a:t>
            </a:r>
            <a:r>
              <a:rPr lang="sv-SE" sz="1400" dirty="0" err="1"/>
              <a:t>kielenharjoittelu</a:t>
            </a:r>
            <a:endParaRPr lang="en-GB" sz="1400" dirty="0"/>
          </a:p>
        </p:txBody>
      </p:sp>
      <p:sp>
        <p:nvSpPr>
          <p:cNvPr id="18" name="Ellips 17"/>
          <p:cNvSpPr/>
          <p:nvPr/>
        </p:nvSpPr>
        <p:spPr bwMode="auto">
          <a:xfrm>
            <a:off x="5508104" y="3284984"/>
            <a:ext cx="2520000" cy="2099042"/>
          </a:xfrm>
          <a:prstGeom prst="ellipse">
            <a:avLst/>
          </a:prstGeom>
          <a:solidFill>
            <a:srgbClr val="FDB812"/>
          </a:solidFill>
          <a:ln w="9525" cap="flat" cmpd="sng" algn="ctr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anchor="ctr">
            <a:spAutoFit/>
          </a:bodyPr>
          <a:lstStyle/>
          <a:p>
            <a:pPr>
              <a:defRPr/>
            </a:pPr>
            <a:endParaRPr lang="sv-SE" sz="1400" dirty="0"/>
          </a:p>
          <a:p>
            <a:pPr>
              <a:defRPr/>
            </a:pPr>
            <a:r>
              <a:rPr lang="sv-SE" sz="1400" dirty="0"/>
              <a:t>180 </a:t>
            </a:r>
            <a:r>
              <a:rPr lang="sv-SE" sz="1400" dirty="0" err="1"/>
              <a:t>harjoittelu-</a:t>
            </a:r>
            <a:r>
              <a:rPr lang="sv-SE" sz="1400" dirty="0"/>
              <a:t> ja</a:t>
            </a:r>
          </a:p>
          <a:p>
            <a:pPr>
              <a:defRPr/>
            </a:pPr>
            <a:r>
              <a:rPr lang="sv-SE" sz="1400" dirty="0" err="1"/>
              <a:t>työpaikkaa</a:t>
            </a:r>
            <a:r>
              <a:rPr lang="sv-SE" sz="1400" dirty="0"/>
              <a:t> </a:t>
            </a:r>
            <a:r>
              <a:rPr lang="sv-SE" sz="1400" dirty="0" err="1"/>
              <a:t>nuorille</a:t>
            </a:r>
            <a:r>
              <a:rPr lang="sv-SE" sz="1400" dirty="0"/>
              <a:t> 16 – 28 år</a:t>
            </a:r>
          </a:p>
          <a:p>
            <a:pPr>
              <a:defRPr/>
            </a:pPr>
            <a:endParaRPr lang="en-GB" sz="1400" dirty="0"/>
          </a:p>
        </p:txBody>
      </p:sp>
      <p:grpSp>
        <p:nvGrpSpPr>
          <p:cNvPr id="18446" name="Grupp 12"/>
          <p:cNvGrpSpPr>
            <a:grpSpLocks/>
          </p:cNvGrpSpPr>
          <p:nvPr/>
        </p:nvGrpSpPr>
        <p:grpSpPr bwMode="auto">
          <a:xfrm rot="-501915">
            <a:off x="1951038" y="4059238"/>
            <a:ext cx="2741612" cy="1546225"/>
            <a:chOff x="899312" y="3926807"/>
            <a:chExt cx="2520000" cy="1020586"/>
          </a:xfrm>
        </p:grpSpPr>
        <p:sp>
          <p:nvSpPr>
            <p:cNvPr id="20" name="Ellips 19"/>
            <p:cNvSpPr/>
            <p:nvPr/>
          </p:nvSpPr>
          <p:spPr bwMode="auto">
            <a:xfrm>
              <a:off x="899312" y="3926807"/>
              <a:ext cx="2520000" cy="973782"/>
            </a:xfrm>
            <a:prstGeom prst="ellipse">
              <a:avLst/>
            </a:prstGeom>
            <a:solidFill>
              <a:srgbClr val="FDB812"/>
            </a:solidFill>
            <a:ln w="9525" cap="flat" cmpd="sng" algn="ctr">
              <a:solidFill>
                <a:srgbClr val="FF99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14100000"/>
              </a:lightRig>
            </a:scene3d>
            <a:sp3d prstMaterial="softEdge">
              <a:bevelT w="127000" prst="artDeco"/>
            </a:sp3d>
          </p:spPr>
          <p:txBody>
            <a:bodyPr anchor="ctr">
              <a:spAutoFit/>
            </a:bodyPr>
            <a:lstStyle/>
            <a:p>
              <a:pPr>
                <a:defRPr/>
              </a:pPr>
              <a:r>
                <a:rPr lang="sv-SE" sz="1100" dirty="0"/>
                <a:t/>
              </a:r>
              <a:br>
                <a:rPr lang="sv-SE" sz="1100" dirty="0"/>
              </a:br>
              <a:r>
                <a:rPr lang="sv-SE" sz="1400" dirty="0"/>
                <a:t/>
              </a:r>
              <a:br>
                <a:rPr lang="sv-SE" sz="1400" dirty="0"/>
              </a:br>
              <a:endParaRPr lang="en-GB" sz="1400" dirty="0"/>
            </a:p>
          </p:txBody>
        </p:sp>
        <p:sp>
          <p:nvSpPr>
            <p:cNvPr id="18450" name="textruta 11"/>
            <p:cNvSpPr txBox="1">
              <a:spLocks noChangeArrowheads="1"/>
            </p:cNvSpPr>
            <p:nvPr/>
          </p:nvSpPr>
          <p:spPr bwMode="auto">
            <a:xfrm>
              <a:off x="1264070" y="4027603"/>
              <a:ext cx="1785950" cy="9197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v-SE" sz="1400"/>
                <a:t>Puhtaanapitolaitos</a:t>
              </a:r>
            </a:p>
            <a:p>
              <a:r>
                <a:rPr lang="sv-SE" sz="1400"/>
                <a:t>(Trafikkontoret)</a:t>
              </a:r>
            </a:p>
            <a:p>
              <a:r>
                <a:rPr lang="sv-SE" sz="1100"/>
                <a:t>400 harjoittelupaikkaa</a:t>
              </a:r>
              <a:br>
                <a:rPr lang="sv-SE" sz="1100"/>
              </a:br>
              <a:r>
                <a:rPr lang="sv-SE" sz="1100"/>
                <a:t>100  työpaikkaa</a:t>
              </a:r>
              <a:endParaRPr lang="en-GB" sz="110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ubrik 1"/>
          <p:cNvSpPr>
            <a:spLocks noGrp="1"/>
          </p:cNvSpPr>
          <p:nvPr>
            <p:ph type="title"/>
          </p:nvPr>
        </p:nvSpPr>
        <p:spPr>
          <a:xfrm>
            <a:off x="685800" y="346075"/>
            <a:ext cx="7631113" cy="868363"/>
          </a:xfrm>
        </p:spPr>
        <p:txBody>
          <a:bodyPr/>
          <a:lstStyle/>
          <a:p>
            <a:pPr algn="ctr" eaLnBrk="1" hangingPunct="1"/>
            <a:r>
              <a:rPr lang="sv-SE" smtClean="0"/>
              <a:t>Yksityiset palvelut</a:t>
            </a:r>
          </a:p>
        </p:txBody>
      </p:sp>
      <p:sp>
        <p:nvSpPr>
          <p:cNvPr id="17411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8C6D6AC1-2A4B-460C-B928-F567AF237BA4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7412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3BCCEF28-AA4E-4D1A-B854-A50BCBB34924}" type="slidenum">
              <a:rPr lang="sv-SE" smtClean="0"/>
              <a:pPr/>
              <a:t>11</a:t>
            </a:fld>
            <a:endParaRPr lang="sv-SE" smtClean="0"/>
          </a:p>
        </p:txBody>
      </p:sp>
      <p:sp>
        <p:nvSpPr>
          <p:cNvPr id="6" name="textruta 5"/>
          <p:cNvSpPr txBox="1"/>
          <p:nvPr/>
        </p:nvSpPr>
        <p:spPr>
          <a:xfrm>
            <a:off x="642938" y="1150938"/>
            <a:ext cx="7500937" cy="5616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r>
              <a:rPr lang="sv-SE" dirty="0"/>
              <a:t>A:  </a:t>
            </a:r>
            <a:r>
              <a:rPr lang="sv-SE" dirty="0" err="1"/>
              <a:t>Tuki</a:t>
            </a:r>
            <a:r>
              <a:rPr lang="sv-SE" dirty="0"/>
              <a:t> </a:t>
            </a:r>
            <a:r>
              <a:rPr lang="sv-SE" dirty="0" err="1"/>
              <a:t>työnhaussa</a:t>
            </a:r>
            <a:r>
              <a:rPr lang="sv-SE" dirty="0"/>
              <a:t>, </a:t>
            </a:r>
            <a:r>
              <a:rPr lang="sv-SE" dirty="0" err="1"/>
              <a:t>motivaation</a:t>
            </a:r>
            <a:r>
              <a:rPr lang="sv-SE" dirty="0"/>
              <a:t> </a:t>
            </a:r>
            <a:r>
              <a:rPr lang="sv-SE" dirty="0" err="1"/>
              <a:t>kohottaminen</a:t>
            </a:r>
            <a:r>
              <a:rPr lang="sv-SE" dirty="0"/>
              <a:t>, </a:t>
            </a:r>
            <a:r>
              <a:rPr lang="sv-SE" dirty="0" err="1" smtClean="0"/>
              <a:t>työhakemuksen</a:t>
            </a:r>
            <a:r>
              <a:rPr lang="sv-SE" dirty="0" smtClean="0"/>
              <a:t> </a:t>
            </a:r>
            <a:r>
              <a:rPr lang="sv-SE" dirty="0"/>
              <a:t>ja </a:t>
            </a:r>
            <a:r>
              <a:rPr lang="sv-SE" dirty="0" err="1" smtClean="0"/>
              <a:t>ansioluettelon</a:t>
            </a:r>
            <a:r>
              <a:rPr lang="sv-SE" dirty="0" smtClean="0"/>
              <a:t> </a:t>
            </a:r>
            <a:r>
              <a:rPr lang="sv-SE" dirty="0" err="1" smtClean="0"/>
              <a:t>muotoilu</a:t>
            </a:r>
            <a:r>
              <a:rPr lang="sv-SE" dirty="0" smtClean="0"/>
              <a:t>,  </a:t>
            </a:r>
            <a:r>
              <a:rPr lang="sv-SE" dirty="0" err="1" smtClean="0"/>
              <a:t>valmistautuminen</a:t>
            </a:r>
            <a:r>
              <a:rPr lang="sv-SE" dirty="0" smtClean="0"/>
              <a:t> </a:t>
            </a:r>
            <a:r>
              <a:rPr lang="sv-SE" dirty="0" err="1" smtClean="0"/>
              <a:t>haastattelutilanteeseen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B:  </a:t>
            </a:r>
            <a:r>
              <a:rPr lang="sv-SE" dirty="0" err="1"/>
              <a:t>Työnhakijan</a:t>
            </a:r>
            <a:r>
              <a:rPr lang="sv-SE" dirty="0"/>
              <a:t> </a:t>
            </a:r>
            <a:r>
              <a:rPr lang="sv-SE" dirty="0" err="1"/>
              <a:t>mahdollisuuksisen</a:t>
            </a:r>
            <a:r>
              <a:rPr lang="sv-SE" dirty="0"/>
              <a:t> ja </a:t>
            </a:r>
            <a:r>
              <a:rPr lang="sv-SE" dirty="0" err="1"/>
              <a:t>rajoitteiden</a:t>
            </a:r>
            <a:r>
              <a:rPr lang="sv-SE" dirty="0"/>
              <a:t> </a:t>
            </a:r>
            <a:r>
              <a:rPr lang="sv-SE" dirty="0" err="1"/>
              <a:t>kartoitus</a:t>
            </a:r>
            <a:r>
              <a:rPr lang="sv-SE" dirty="0"/>
              <a:t> </a:t>
            </a:r>
            <a:r>
              <a:rPr lang="sv-SE" dirty="0" err="1"/>
              <a:t>eri</a:t>
            </a:r>
            <a:r>
              <a:rPr lang="sv-SE" dirty="0"/>
              <a:t> </a:t>
            </a:r>
            <a:r>
              <a:rPr lang="sv-SE" dirty="0" err="1"/>
              <a:t>työtehtäviin</a:t>
            </a:r>
            <a:r>
              <a:rPr lang="sv-SE" dirty="0"/>
              <a:t> / -       </a:t>
            </a:r>
            <a:r>
              <a:rPr lang="sv-SE" dirty="0" err="1"/>
              <a:t>alueisiin</a:t>
            </a:r>
            <a:endParaRPr lang="sv-SE" dirty="0"/>
          </a:p>
          <a:p>
            <a:pPr algn="l">
              <a:defRPr/>
            </a:pPr>
            <a:r>
              <a:rPr lang="sv-SE" dirty="0"/>
              <a:t>C:  </a:t>
            </a:r>
            <a:r>
              <a:rPr lang="sv-SE" dirty="0" err="1"/>
              <a:t>Ruotsin</a:t>
            </a:r>
            <a:r>
              <a:rPr lang="sv-SE" dirty="0"/>
              <a:t> </a:t>
            </a:r>
            <a:r>
              <a:rPr lang="sv-SE" dirty="0" err="1"/>
              <a:t>kielen</a:t>
            </a:r>
            <a:r>
              <a:rPr lang="sv-SE" dirty="0"/>
              <a:t> </a:t>
            </a:r>
            <a:r>
              <a:rPr lang="sv-SE" dirty="0" err="1"/>
              <a:t>suullinen</a:t>
            </a:r>
            <a:r>
              <a:rPr lang="sv-SE" dirty="0"/>
              <a:t> </a:t>
            </a:r>
            <a:r>
              <a:rPr lang="sv-SE" dirty="0" err="1"/>
              <a:t>taito</a:t>
            </a:r>
            <a:r>
              <a:rPr lang="sv-SE" dirty="0"/>
              <a:t> ja </a:t>
            </a:r>
            <a:r>
              <a:rPr lang="sv-SE" dirty="0" err="1"/>
              <a:t>tilannekohtainen</a:t>
            </a:r>
            <a:r>
              <a:rPr lang="sv-SE" dirty="0"/>
              <a:t> </a:t>
            </a:r>
            <a:r>
              <a:rPr lang="sv-SE" dirty="0" err="1"/>
              <a:t>käyttö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D:  </a:t>
            </a:r>
            <a:r>
              <a:rPr lang="sv-SE" dirty="0" err="1"/>
              <a:t>Työharjoittelu</a:t>
            </a:r>
            <a:r>
              <a:rPr lang="sv-SE" dirty="0"/>
              <a:t> </a:t>
            </a:r>
            <a:r>
              <a:rPr lang="sv-SE" dirty="0" err="1"/>
              <a:t>yksityisillä</a:t>
            </a:r>
            <a:r>
              <a:rPr lang="sv-SE" dirty="0"/>
              <a:t>  </a:t>
            </a:r>
            <a:r>
              <a:rPr lang="sv-SE" dirty="0" err="1"/>
              <a:t>markinnoilla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E:  </a:t>
            </a:r>
            <a:r>
              <a:rPr lang="sv-SE" dirty="0" err="1"/>
              <a:t>Lyhyt</a:t>
            </a:r>
            <a:r>
              <a:rPr lang="sv-SE" dirty="0"/>
              <a:t> </a:t>
            </a:r>
            <a:r>
              <a:rPr lang="sv-SE" dirty="0" err="1"/>
              <a:t>ammatiin</a:t>
            </a:r>
            <a:r>
              <a:rPr lang="sv-SE" dirty="0"/>
              <a:t> </a:t>
            </a:r>
            <a:r>
              <a:rPr lang="sv-SE" dirty="0" err="1"/>
              <a:t>ohjautuva</a:t>
            </a:r>
            <a:r>
              <a:rPr lang="sv-SE" dirty="0"/>
              <a:t> </a:t>
            </a:r>
            <a:r>
              <a:rPr lang="sv-SE" dirty="0" err="1"/>
              <a:t>koulutus</a:t>
            </a:r>
            <a:r>
              <a:rPr lang="sv-SE" dirty="0"/>
              <a:t>:  </a:t>
            </a:r>
            <a:r>
              <a:rPr lang="sv-SE" dirty="0" err="1"/>
              <a:t>esim</a:t>
            </a:r>
            <a:r>
              <a:rPr lang="sv-SE" dirty="0"/>
              <a:t>. </a:t>
            </a:r>
            <a:r>
              <a:rPr lang="sv-SE" dirty="0" err="1"/>
              <a:t>kauppa-</a:t>
            </a:r>
            <a:r>
              <a:rPr lang="sv-SE" dirty="0"/>
              <a:t>, </a:t>
            </a:r>
            <a:r>
              <a:rPr lang="sv-SE" dirty="0" err="1"/>
              <a:t>ravintola-</a:t>
            </a:r>
            <a:r>
              <a:rPr lang="sv-SE" dirty="0"/>
              <a:t>, </a:t>
            </a:r>
            <a:r>
              <a:rPr lang="sv-SE" dirty="0" err="1"/>
              <a:t>hoitoala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F:  </a:t>
            </a:r>
            <a:r>
              <a:rPr lang="sv-SE" dirty="0" err="1"/>
              <a:t>Lyhyt</a:t>
            </a:r>
            <a:r>
              <a:rPr lang="sv-SE" dirty="0"/>
              <a:t> </a:t>
            </a:r>
            <a:r>
              <a:rPr lang="sv-SE" dirty="0" err="1"/>
              <a:t>ammatiin</a:t>
            </a:r>
            <a:r>
              <a:rPr lang="sv-SE" dirty="0"/>
              <a:t> </a:t>
            </a:r>
            <a:r>
              <a:rPr lang="sv-SE" dirty="0" err="1"/>
              <a:t>ohjautuva</a:t>
            </a:r>
            <a:r>
              <a:rPr lang="sv-SE" dirty="0"/>
              <a:t> </a:t>
            </a:r>
            <a:r>
              <a:rPr lang="sv-SE" dirty="0" err="1"/>
              <a:t>koulutus</a:t>
            </a:r>
            <a:r>
              <a:rPr lang="sv-SE" dirty="0"/>
              <a:t>: </a:t>
            </a:r>
            <a:r>
              <a:rPr lang="sv-SE" dirty="0" err="1"/>
              <a:t>esim</a:t>
            </a:r>
            <a:r>
              <a:rPr lang="sv-SE" dirty="0"/>
              <a:t>. </a:t>
            </a:r>
            <a:r>
              <a:rPr lang="sv-SE" dirty="0" err="1"/>
              <a:t>t</a:t>
            </a:r>
            <a:r>
              <a:rPr lang="sv-SE" dirty="0" err="1" smtClean="0"/>
              <a:t>eollisuus-</a:t>
            </a:r>
            <a:r>
              <a:rPr lang="sv-SE" dirty="0" smtClean="0"/>
              <a:t>,  </a:t>
            </a:r>
            <a:r>
              <a:rPr lang="sv-SE" dirty="0" err="1" smtClean="0"/>
              <a:t>varasto-</a:t>
            </a:r>
            <a:r>
              <a:rPr lang="sv-SE" dirty="0" smtClean="0"/>
              <a:t>,  </a:t>
            </a:r>
            <a:r>
              <a:rPr lang="sv-SE" dirty="0" err="1" smtClean="0"/>
              <a:t>rakennustyö</a:t>
            </a:r>
            <a:r>
              <a:rPr lang="sv-SE" dirty="0"/>
              <a:t/>
            </a:r>
            <a:br>
              <a:rPr lang="sv-SE" dirty="0"/>
            </a:br>
            <a:endParaRPr lang="sv-SE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algn="l">
              <a:defRPr/>
            </a:pPr>
            <a:r>
              <a:rPr lang="sv-SE" dirty="0"/>
              <a:t>G:  </a:t>
            </a:r>
            <a:r>
              <a:rPr lang="sv-SE" dirty="0" err="1"/>
              <a:t>Ketju</a:t>
            </a:r>
            <a:r>
              <a:rPr lang="sv-SE" dirty="0"/>
              <a:t>  / </a:t>
            </a:r>
            <a:r>
              <a:rPr lang="sv-SE" dirty="0" err="1"/>
              <a:t>räätälöity</a:t>
            </a:r>
            <a:r>
              <a:rPr lang="sv-SE" dirty="0"/>
              <a:t> </a:t>
            </a:r>
            <a:r>
              <a:rPr lang="sv-SE" dirty="0" err="1"/>
              <a:t>palvelu</a:t>
            </a:r>
            <a:r>
              <a:rPr lang="sv-SE" dirty="0"/>
              <a:t> </a:t>
            </a:r>
            <a:r>
              <a:rPr lang="sv-SE" dirty="0" err="1"/>
              <a:t>yllämainituista</a:t>
            </a:r>
            <a:r>
              <a:rPr lang="sv-SE" dirty="0"/>
              <a:t/>
            </a:r>
            <a:br>
              <a:rPr lang="sv-SE" dirty="0"/>
            </a:br>
            <a:r>
              <a:rPr lang="sv-SE" dirty="0"/>
              <a:t/>
            </a:r>
            <a:br>
              <a:rPr lang="sv-SE" dirty="0"/>
            </a:br>
            <a:r>
              <a:rPr lang="sv-SE" dirty="0"/>
              <a:t>	</a:t>
            </a:r>
          </a:p>
          <a:p>
            <a:pPr algn="l">
              <a:defRPr/>
            </a:pPr>
            <a:endParaRPr lang="sv-S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ubrik 1"/>
          <p:cNvSpPr>
            <a:spLocks noGrp="1"/>
          </p:cNvSpPr>
          <p:nvPr>
            <p:ph type="title"/>
          </p:nvPr>
        </p:nvSpPr>
        <p:spPr>
          <a:xfrm>
            <a:off x="500063" y="642938"/>
            <a:ext cx="7631112" cy="868362"/>
          </a:xfrm>
        </p:spPr>
        <p:txBody>
          <a:bodyPr/>
          <a:lstStyle/>
          <a:p>
            <a:pPr algn="ctr" eaLnBrk="1" hangingPunct="1"/>
            <a:r>
              <a:rPr lang="sv-SE" smtClean="0"/>
              <a:t>Projekti </a:t>
            </a:r>
            <a:br>
              <a:rPr lang="sv-SE" smtClean="0"/>
            </a:br>
            <a:r>
              <a:rPr lang="sv-SE" smtClean="0"/>
              <a:t>Etablering Stockholm</a:t>
            </a:r>
          </a:p>
        </p:txBody>
      </p:sp>
      <p:sp>
        <p:nvSpPr>
          <p:cNvPr id="19459" name="Platshållare för innehåll 2"/>
          <p:cNvSpPr>
            <a:spLocks noGrp="1"/>
          </p:cNvSpPr>
          <p:nvPr>
            <p:ph idx="1"/>
          </p:nvPr>
        </p:nvSpPr>
        <p:spPr>
          <a:xfrm>
            <a:off x="684213" y="1844675"/>
            <a:ext cx="7631112" cy="4103688"/>
          </a:xfrm>
        </p:spPr>
        <p:txBody>
          <a:bodyPr/>
          <a:lstStyle/>
          <a:p>
            <a:pPr eaLnBrk="1" hangingPunct="1"/>
            <a:r>
              <a:rPr lang="en-US" sz="1800" dirty="0" smtClean="0"/>
              <a:t>3-vuotinen </a:t>
            </a:r>
            <a:r>
              <a:rPr lang="en-US" sz="1800" dirty="0" err="1" smtClean="0"/>
              <a:t>projekti</a:t>
            </a:r>
            <a:r>
              <a:rPr lang="en-US" sz="1800" dirty="0" smtClean="0"/>
              <a:t> 2010 - 2012. </a:t>
            </a:r>
            <a:r>
              <a:rPr lang="en-US" sz="1800" dirty="0" err="1" smtClean="0"/>
              <a:t>Rahoitus</a:t>
            </a:r>
            <a:r>
              <a:rPr lang="en-US" sz="1800" dirty="0" smtClean="0"/>
              <a:t> </a:t>
            </a:r>
            <a:r>
              <a:rPr lang="en-US" sz="1800" dirty="0" err="1" smtClean="0"/>
              <a:t>Euroopan</a:t>
            </a:r>
            <a:r>
              <a:rPr lang="en-US" sz="1800" dirty="0" smtClean="0"/>
              <a:t> </a:t>
            </a:r>
            <a:r>
              <a:rPr lang="en-US" sz="1800" dirty="0" err="1" smtClean="0"/>
              <a:t>sosiaalirahastosta</a:t>
            </a:r>
            <a:endParaRPr lang="en-US" sz="1800" dirty="0" smtClean="0"/>
          </a:p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  <a:p>
            <a:pPr eaLnBrk="1" hangingPunct="1"/>
            <a:r>
              <a:rPr lang="en-US" sz="1800" dirty="0" err="1" smtClean="0"/>
              <a:t>Yhteistyössä</a:t>
            </a:r>
            <a:r>
              <a:rPr lang="en-US" sz="1800" dirty="0" smtClean="0"/>
              <a:t>:  </a:t>
            </a:r>
            <a:r>
              <a:rPr lang="en-US" sz="1800" dirty="0" err="1" smtClean="0"/>
              <a:t>Tukholman</a:t>
            </a:r>
            <a:r>
              <a:rPr lang="en-US" sz="1800" dirty="0" smtClean="0"/>
              <a:t> </a:t>
            </a:r>
            <a:r>
              <a:rPr lang="en-US" sz="1800" dirty="0" err="1" smtClean="0"/>
              <a:t>työtori</a:t>
            </a:r>
            <a:r>
              <a:rPr lang="en-US" sz="1800" dirty="0" smtClean="0"/>
              <a:t>, </a:t>
            </a:r>
            <a:r>
              <a:rPr lang="en-US" sz="1800" dirty="0" err="1" smtClean="0"/>
              <a:t>Työvoimatoimisto</a:t>
            </a:r>
            <a:r>
              <a:rPr lang="en-US" sz="1800" dirty="0" smtClean="0"/>
              <a:t>, SFI (</a:t>
            </a:r>
            <a:r>
              <a:rPr lang="en-US" sz="1800" dirty="0" err="1" smtClean="0"/>
              <a:t>Ruotsia</a:t>
            </a:r>
            <a:r>
              <a:rPr lang="en-US" sz="1800" dirty="0" smtClean="0"/>
              <a:t> </a:t>
            </a:r>
            <a:r>
              <a:rPr lang="en-US" sz="1800" dirty="0" err="1" smtClean="0"/>
              <a:t>maahanmuutajille</a:t>
            </a:r>
            <a:r>
              <a:rPr lang="en-US" sz="1800" dirty="0" smtClean="0"/>
              <a:t> –</a:t>
            </a:r>
            <a:r>
              <a:rPr lang="en-US" sz="1800" dirty="0" err="1" smtClean="0"/>
              <a:t>koulu</a:t>
            </a:r>
            <a:r>
              <a:rPr lang="en-US" sz="1800" dirty="0" smtClean="0"/>
              <a:t>) </a:t>
            </a:r>
            <a:r>
              <a:rPr lang="en-US" sz="1800" dirty="0" err="1" smtClean="0"/>
              <a:t>sosiaalitoimi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Punainen</a:t>
            </a:r>
            <a:r>
              <a:rPr lang="en-US" sz="1800" dirty="0" smtClean="0"/>
              <a:t> </a:t>
            </a:r>
            <a:r>
              <a:rPr lang="en-US" sz="1800" dirty="0" err="1" smtClean="0"/>
              <a:t>risti</a:t>
            </a:r>
            <a:endParaRPr lang="en-US" sz="1800" dirty="0" smtClean="0"/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 err="1" smtClean="0"/>
              <a:t>Tavoite</a:t>
            </a:r>
            <a:r>
              <a:rPr lang="en-US" sz="1800" dirty="0" smtClean="0"/>
              <a:t>: </a:t>
            </a:r>
            <a:r>
              <a:rPr lang="en-US" sz="1800" dirty="0" err="1" smtClean="0"/>
              <a:t>lyhentää</a:t>
            </a:r>
            <a:r>
              <a:rPr lang="en-US" sz="1800" dirty="0" smtClean="0"/>
              <a:t> </a:t>
            </a:r>
            <a:r>
              <a:rPr lang="en-US" sz="1800" dirty="0" err="1" smtClean="0"/>
              <a:t>aika</a:t>
            </a:r>
            <a:r>
              <a:rPr lang="en-US" sz="1800" dirty="0" smtClean="0"/>
              <a:t> </a:t>
            </a:r>
            <a:r>
              <a:rPr lang="en-US" sz="1800" dirty="0" err="1" smtClean="0"/>
              <a:t>vastatulleesta</a:t>
            </a:r>
            <a:r>
              <a:rPr lang="en-US" sz="1800" dirty="0" smtClean="0"/>
              <a:t> </a:t>
            </a:r>
            <a:r>
              <a:rPr lang="en-US" sz="1800" dirty="0" err="1" smtClean="0"/>
              <a:t>maahanmuuttajasta</a:t>
            </a:r>
            <a:r>
              <a:rPr lang="en-US" sz="1800" dirty="0" smtClean="0"/>
              <a:t> </a:t>
            </a:r>
            <a:r>
              <a:rPr lang="en-US" sz="1800" dirty="0" err="1" smtClean="0"/>
              <a:t>työllistettyyn</a:t>
            </a:r>
            <a:r>
              <a:rPr lang="en-US" sz="1800" dirty="0" smtClean="0"/>
              <a:t>.  </a:t>
            </a:r>
            <a:r>
              <a:rPr lang="en-US" sz="1800" dirty="0" err="1" smtClean="0"/>
              <a:t>Tehostaa</a:t>
            </a:r>
            <a:r>
              <a:rPr lang="en-US" sz="1800" dirty="0" smtClean="0"/>
              <a:t> </a:t>
            </a:r>
            <a:r>
              <a:rPr lang="en-US" sz="1800" dirty="0" err="1" smtClean="0"/>
              <a:t>yhteistyötä</a:t>
            </a:r>
            <a:r>
              <a:rPr lang="en-US" sz="1800" dirty="0" smtClean="0"/>
              <a:t>. </a:t>
            </a:r>
            <a:r>
              <a:rPr lang="en-US" sz="1800" dirty="0" err="1" smtClean="0"/>
              <a:t>Välttää</a:t>
            </a:r>
            <a:r>
              <a:rPr lang="en-US" sz="1800" dirty="0" smtClean="0"/>
              <a:t> </a:t>
            </a:r>
            <a:r>
              <a:rPr lang="en-US" sz="1800" dirty="0" err="1" smtClean="0"/>
              <a:t>toistuvia</a:t>
            </a:r>
            <a:r>
              <a:rPr lang="en-US" sz="1800" dirty="0" smtClean="0"/>
              <a:t> </a:t>
            </a:r>
            <a:r>
              <a:rPr lang="en-US" sz="1800" dirty="0" err="1" smtClean="0"/>
              <a:t>toimenpiteitä</a:t>
            </a:r>
            <a:r>
              <a:rPr lang="en-US" sz="1800" dirty="0" smtClean="0"/>
              <a:t> OCN -</a:t>
            </a:r>
            <a:r>
              <a:rPr lang="en-US" sz="1800" dirty="0" err="1" smtClean="0"/>
              <a:t>menetelmän</a:t>
            </a:r>
            <a:r>
              <a:rPr lang="en-US" sz="1800" dirty="0" smtClean="0"/>
              <a:t> </a:t>
            </a:r>
            <a:r>
              <a:rPr lang="en-US" sz="1800" dirty="0" err="1" smtClean="0"/>
              <a:t>ja</a:t>
            </a:r>
            <a:r>
              <a:rPr lang="en-US" sz="1800" dirty="0" smtClean="0"/>
              <a:t> </a:t>
            </a:r>
            <a:r>
              <a:rPr lang="en-US" sz="1800" dirty="0" err="1" smtClean="0"/>
              <a:t>tietokannan</a:t>
            </a:r>
            <a:r>
              <a:rPr lang="en-US" sz="1800" dirty="0" smtClean="0"/>
              <a:t> </a:t>
            </a:r>
            <a:r>
              <a:rPr lang="en-US" sz="1800" dirty="0" err="1" smtClean="0"/>
              <a:t>avulla</a:t>
            </a:r>
            <a:r>
              <a:rPr lang="en-US" sz="1800" dirty="0" smtClean="0"/>
              <a:t> (Open college network, </a:t>
            </a:r>
            <a:r>
              <a:rPr lang="en-US" sz="1800" dirty="0" smtClean="0">
                <a:hlinkClick r:id="rId3"/>
              </a:rPr>
              <a:t>www.ocn.se</a:t>
            </a:r>
            <a:r>
              <a:rPr lang="en-US" sz="1800" dirty="0" smtClean="0"/>
              <a:t> )</a:t>
            </a:r>
          </a:p>
          <a:p>
            <a:pPr eaLnBrk="1" hangingPunct="1">
              <a:buFont typeface="Wingdings" pitchFamily="2" charset="2"/>
              <a:buNone/>
            </a:pPr>
            <a:endParaRPr lang="en-US" sz="1800" dirty="0" smtClean="0"/>
          </a:p>
          <a:p>
            <a:pPr eaLnBrk="1" hangingPunct="1"/>
            <a:r>
              <a:rPr lang="en-US" sz="1800" dirty="0" err="1" smtClean="0"/>
              <a:t>Sovellutettu</a:t>
            </a:r>
            <a:r>
              <a:rPr lang="en-US" sz="1800" dirty="0" smtClean="0"/>
              <a:t> </a:t>
            </a:r>
            <a:r>
              <a:rPr lang="en-US" sz="1800" dirty="0" err="1" smtClean="0"/>
              <a:t>koulutus</a:t>
            </a:r>
            <a:r>
              <a:rPr lang="en-US" sz="1800" dirty="0" smtClean="0"/>
              <a:t> </a:t>
            </a:r>
            <a:r>
              <a:rPr lang="en-US" sz="1800" dirty="0" err="1" smtClean="0"/>
              <a:t>vastatulleille</a:t>
            </a:r>
            <a:r>
              <a:rPr lang="en-US" sz="1800" dirty="0" smtClean="0"/>
              <a:t> </a:t>
            </a:r>
            <a:r>
              <a:rPr lang="en-US" sz="1800" dirty="0" err="1" smtClean="0"/>
              <a:t>maahanmuuttajille</a:t>
            </a:r>
            <a:r>
              <a:rPr lang="en-US" sz="1800" dirty="0" smtClean="0"/>
              <a:t>, </a:t>
            </a:r>
            <a:r>
              <a:rPr lang="en-US" sz="1800" dirty="0" err="1" smtClean="0"/>
              <a:t>joilla</a:t>
            </a:r>
            <a:r>
              <a:rPr lang="en-US" sz="1800" dirty="0" smtClean="0"/>
              <a:t> on 0-5 </a:t>
            </a:r>
            <a:r>
              <a:rPr lang="en-US" sz="1800" dirty="0" err="1" smtClean="0"/>
              <a:t>vuotinen</a:t>
            </a:r>
            <a:r>
              <a:rPr lang="en-US" sz="1800" dirty="0" smtClean="0"/>
              <a:t> </a:t>
            </a:r>
            <a:r>
              <a:rPr lang="en-US" sz="1800" dirty="0" err="1" smtClean="0"/>
              <a:t>koulutustausta</a:t>
            </a:r>
            <a:r>
              <a:rPr lang="en-US" sz="1800" dirty="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</a:t>
            </a:r>
          </a:p>
          <a:p>
            <a:pPr eaLnBrk="1" hangingPunct="1"/>
            <a:endParaRPr lang="en-US" dirty="0" smtClean="0"/>
          </a:p>
        </p:txBody>
      </p:sp>
      <p:sp>
        <p:nvSpPr>
          <p:cNvPr id="19460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8929CFF-48D3-4F23-A082-1F1842754F6F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9461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5D7344B9-B001-4F7D-A56C-865BD7E2754E}" type="slidenum">
              <a:rPr lang="sv-SE" smtClean="0"/>
              <a:pPr/>
              <a:t>12</a:t>
            </a:fld>
            <a:endParaRPr lang="sv-SE" smtClean="0"/>
          </a:p>
        </p:txBody>
      </p:sp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450" y="6092825"/>
            <a:ext cx="739775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2553384-667D-4E7C-912D-46A5DBB012C9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2291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3C592740-8313-40E2-8849-E6E6698F73EA}" type="slidenum">
              <a:rPr lang="sv-SE" smtClean="0"/>
              <a:pPr/>
              <a:t>13</a:t>
            </a:fld>
            <a:endParaRPr lang="sv-SE" smtClean="0"/>
          </a:p>
        </p:txBody>
      </p:sp>
      <p:pic>
        <p:nvPicPr>
          <p:cNvPr id="12292" name="Picture 21" descr="F:\Senaste\moduler utvärdering\Efter Panel - slutgiltig\jpg\programmod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109538"/>
            <a:ext cx="5715000" cy="581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ruta 6"/>
          <p:cNvSpPr txBox="1">
            <a:spLocks noChangeArrowheads="1"/>
          </p:cNvSpPr>
          <p:nvPr/>
        </p:nvSpPr>
        <p:spPr bwMode="auto">
          <a:xfrm>
            <a:off x="142875" y="142875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 sz="2800" dirty="0"/>
              <a:t>Etableringskedjan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D0F4515-5732-4606-B5AB-AC1947FF2973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331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26A78729-2540-49BB-8CEB-7F7C9C74EB6C}" type="slidenum">
              <a:rPr lang="sv-SE" smtClean="0"/>
              <a:pPr/>
              <a:t>14</a:t>
            </a:fld>
            <a:endParaRPr lang="sv-SE" smtClean="0"/>
          </a:p>
        </p:txBody>
      </p:sp>
      <p:pic>
        <p:nvPicPr>
          <p:cNvPr id="13316" name="Picture 2" descr="F:\Senaste\moduler utvärdering\Efter Panel - slutgiltig\jpg\praktisk svens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263" y="785813"/>
            <a:ext cx="7527925" cy="495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ruta 7"/>
          <p:cNvSpPr txBox="1">
            <a:spLocks noChangeArrowheads="1"/>
          </p:cNvSpPr>
          <p:nvPr/>
        </p:nvSpPr>
        <p:spPr bwMode="auto">
          <a:xfrm>
            <a:off x="71438" y="285750"/>
            <a:ext cx="35718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v-SE"/>
              <a:t>Kommunikativ svenska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62451D5-B0C5-41F6-85F8-E44C556A05BB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536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A81CA0C2-CE5F-412B-B794-2458A301664E}" type="slidenum">
              <a:rPr lang="sv-SE" smtClean="0"/>
              <a:pPr/>
              <a:t>15</a:t>
            </a:fld>
            <a:endParaRPr lang="sv-SE" smtClean="0"/>
          </a:p>
        </p:txBody>
      </p:sp>
      <p:pic>
        <p:nvPicPr>
          <p:cNvPr id="15364" name="Picture 4" descr="F:\intygframsi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25" y="39688"/>
            <a:ext cx="4143375" cy="588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z="2800" smtClean="0"/>
              <a:t>Muita toimintoja uusille maahanmuuttajille</a:t>
            </a:r>
          </a:p>
        </p:txBody>
      </p:sp>
      <p:sp>
        <p:nvSpPr>
          <p:cNvPr id="2048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Rekrytointiohjelma</a:t>
            </a:r>
            <a:r>
              <a:rPr lang="sv-SE" dirty="0" smtClean="0"/>
              <a:t>: </a:t>
            </a:r>
            <a:r>
              <a:rPr lang="sv-SE" dirty="0" err="1" smtClean="0"/>
              <a:t>valmisteleva</a:t>
            </a:r>
            <a:r>
              <a:rPr lang="sv-SE" dirty="0" smtClean="0"/>
              <a:t> </a:t>
            </a:r>
            <a:r>
              <a:rPr lang="sv-SE" dirty="0" err="1" smtClean="0"/>
              <a:t>kielenopetus</a:t>
            </a:r>
            <a:r>
              <a:rPr lang="sv-SE" dirty="0" smtClean="0"/>
              <a:t>, </a:t>
            </a:r>
            <a:r>
              <a:rPr lang="sv-SE" dirty="0" err="1" smtClean="0"/>
              <a:t>työnantajan</a:t>
            </a:r>
            <a:r>
              <a:rPr lang="sv-SE" dirty="0" smtClean="0"/>
              <a:t> </a:t>
            </a:r>
            <a:r>
              <a:rPr lang="sv-SE" dirty="0" err="1" smtClean="0"/>
              <a:t>tarpeita</a:t>
            </a:r>
            <a:r>
              <a:rPr lang="sv-SE" dirty="0" smtClean="0"/>
              <a:t> </a:t>
            </a:r>
            <a:r>
              <a:rPr lang="sv-SE" dirty="0" err="1" smtClean="0"/>
              <a:t>vastaava</a:t>
            </a:r>
            <a:r>
              <a:rPr lang="sv-SE" dirty="0" smtClean="0"/>
              <a:t> ja </a:t>
            </a:r>
            <a:r>
              <a:rPr lang="sv-SE" dirty="0" err="1" smtClean="0"/>
              <a:t>työtehtäviin</a:t>
            </a:r>
            <a:r>
              <a:rPr lang="sv-SE" dirty="0" smtClean="0"/>
              <a:t> </a:t>
            </a:r>
            <a:r>
              <a:rPr lang="sv-SE" dirty="0" err="1" smtClean="0"/>
              <a:t>valmistava</a:t>
            </a:r>
            <a:r>
              <a:rPr lang="sv-SE" dirty="0" smtClean="0"/>
              <a:t> </a:t>
            </a:r>
            <a:r>
              <a:rPr lang="sv-SE" dirty="0" err="1" smtClean="0"/>
              <a:t>kurssi</a:t>
            </a:r>
            <a:r>
              <a:rPr lang="sv-SE" dirty="0" smtClean="0"/>
              <a:t>, </a:t>
            </a:r>
            <a:r>
              <a:rPr lang="sv-SE" dirty="0" err="1" smtClean="0"/>
              <a:t>rekrytointi</a:t>
            </a:r>
            <a:r>
              <a:rPr lang="sv-SE" dirty="0" smtClean="0"/>
              <a:t> (</a:t>
            </a:r>
            <a:r>
              <a:rPr lang="sv-SE" dirty="0" err="1" smtClean="0"/>
              <a:t>esim</a:t>
            </a:r>
            <a:r>
              <a:rPr lang="sv-SE" dirty="0" smtClean="0"/>
              <a:t>. </a:t>
            </a:r>
            <a:r>
              <a:rPr lang="sv-SE" dirty="0" err="1" smtClean="0"/>
              <a:t>rakennus-</a:t>
            </a:r>
            <a:r>
              <a:rPr lang="sv-SE" dirty="0" smtClean="0"/>
              <a:t>, </a:t>
            </a:r>
            <a:r>
              <a:rPr lang="sv-SE" dirty="0" err="1" smtClean="0"/>
              <a:t>ravintola-</a:t>
            </a:r>
            <a:r>
              <a:rPr lang="sv-SE" dirty="0" smtClean="0"/>
              <a:t>, </a:t>
            </a:r>
            <a:r>
              <a:rPr lang="sv-SE" dirty="0" err="1" smtClean="0"/>
              <a:t>siivous-</a:t>
            </a:r>
            <a:r>
              <a:rPr lang="sv-SE" dirty="0" smtClean="0"/>
              <a:t>, </a:t>
            </a:r>
            <a:r>
              <a:rPr lang="sv-SE" dirty="0" err="1" smtClean="0"/>
              <a:t>hotelliala</a:t>
            </a:r>
            <a:r>
              <a:rPr lang="sv-SE" dirty="0" smtClean="0"/>
              <a:t>)</a:t>
            </a:r>
          </a:p>
          <a:p>
            <a:pPr>
              <a:buNone/>
            </a:pPr>
            <a:endParaRPr lang="sv-SE" dirty="0" smtClean="0"/>
          </a:p>
          <a:p>
            <a:r>
              <a:rPr lang="sv-SE" dirty="0" err="1" smtClean="0"/>
              <a:t>Kielentukemisprojekti</a:t>
            </a:r>
            <a:r>
              <a:rPr lang="sv-SE" dirty="0" smtClean="0"/>
              <a:t>:  </a:t>
            </a:r>
            <a:r>
              <a:rPr lang="sv-SE" dirty="0" err="1" smtClean="0"/>
              <a:t>Kaksikieliset</a:t>
            </a:r>
            <a:r>
              <a:rPr lang="sv-SE" dirty="0" smtClean="0"/>
              <a:t> </a:t>
            </a:r>
            <a:r>
              <a:rPr lang="sv-SE" dirty="0" err="1" smtClean="0"/>
              <a:t>vertaistukijat</a:t>
            </a:r>
            <a:r>
              <a:rPr lang="sv-SE" dirty="0" smtClean="0"/>
              <a:t> </a:t>
            </a:r>
            <a:r>
              <a:rPr lang="sv-SE" dirty="0" err="1" smtClean="0"/>
              <a:t>työharjoittelupaikolla</a:t>
            </a:r>
            <a:r>
              <a:rPr lang="sv-SE" dirty="0" smtClean="0"/>
              <a:t>  ja VOCAB- </a:t>
            </a:r>
            <a:r>
              <a:rPr lang="sv-SE" dirty="0" err="1" smtClean="0"/>
              <a:t>tuki</a:t>
            </a:r>
            <a:r>
              <a:rPr lang="sv-SE" dirty="0" smtClean="0"/>
              <a:t>. </a:t>
            </a:r>
            <a:r>
              <a:rPr lang="sv-SE" dirty="0" err="1" smtClean="0"/>
              <a:t>Tavoitteena</a:t>
            </a:r>
            <a:r>
              <a:rPr lang="sv-SE" dirty="0" smtClean="0"/>
              <a:t> </a:t>
            </a:r>
            <a:r>
              <a:rPr lang="sv-SE" dirty="0" err="1" smtClean="0"/>
              <a:t>nopeuttaa</a:t>
            </a:r>
            <a:r>
              <a:rPr lang="sv-SE" dirty="0" smtClean="0"/>
              <a:t> </a:t>
            </a:r>
            <a:r>
              <a:rPr lang="sv-SE" dirty="0" err="1" smtClean="0"/>
              <a:t>uusien</a:t>
            </a:r>
            <a:r>
              <a:rPr lang="sv-SE" dirty="0" smtClean="0"/>
              <a:t> </a:t>
            </a:r>
            <a:r>
              <a:rPr lang="sv-SE" dirty="0" err="1" smtClean="0"/>
              <a:t>maahanmuuttajien</a:t>
            </a:r>
            <a:r>
              <a:rPr lang="sv-SE" dirty="0" smtClean="0"/>
              <a:t> </a:t>
            </a:r>
            <a:r>
              <a:rPr lang="sv-SE" dirty="0" err="1" smtClean="0"/>
              <a:t>kielenkehitystä</a:t>
            </a:r>
            <a:r>
              <a:rPr lang="sv-SE" dirty="0" smtClean="0"/>
              <a:t>. </a:t>
            </a:r>
          </a:p>
          <a:p>
            <a:endParaRPr lang="sv-SE" dirty="0" smtClean="0"/>
          </a:p>
          <a:p>
            <a:pPr>
              <a:buNone/>
            </a:pPr>
            <a:r>
              <a:rPr lang="sv-SE" dirty="0" smtClean="0"/>
              <a:t>    4 </a:t>
            </a:r>
            <a:r>
              <a:rPr lang="sv-SE" dirty="0" err="1" smtClean="0"/>
              <a:t>viikon</a:t>
            </a:r>
            <a:r>
              <a:rPr lang="sv-SE" dirty="0" smtClean="0"/>
              <a:t> </a:t>
            </a:r>
            <a:r>
              <a:rPr lang="sv-SE" dirty="0" err="1" smtClean="0"/>
              <a:t>alustuskurssi</a:t>
            </a:r>
            <a:r>
              <a:rPr lang="sv-SE" dirty="0" smtClean="0"/>
              <a:t> ja 3- 5 </a:t>
            </a:r>
            <a:r>
              <a:rPr lang="sv-SE" dirty="0" err="1" smtClean="0"/>
              <a:t>kk</a:t>
            </a:r>
            <a:r>
              <a:rPr lang="sv-SE" dirty="0" smtClean="0"/>
              <a:t> </a:t>
            </a:r>
            <a:r>
              <a:rPr lang="sv-SE" dirty="0" err="1" smtClean="0"/>
              <a:t>työpaikkaharjoittelu</a:t>
            </a:r>
            <a:endParaRPr lang="sv-SE" dirty="0" smtClean="0"/>
          </a:p>
          <a:p>
            <a:pPr>
              <a:buFont typeface="Wingdings" pitchFamily="2" charset="2"/>
              <a:buNone/>
            </a:pPr>
            <a:endParaRPr lang="sv-SE" dirty="0" smtClean="0"/>
          </a:p>
        </p:txBody>
      </p:sp>
      <p:sp>
        <p:nvSpPr>
          <p:cNvPr id="2048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977D1CA-368F-4170-BD36-7376B9AC9AF2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2048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0FFABE92-1641-4499-8D0A-F87C001D9EFE}" type="slidenum">
              <a:rPr lang="sv-SE" smtClean="0"/>
              <a:pPr/>
              <a:t>16</a:t>
            </a:fld>
            <a:endParaRPr lang="sv-SE" smtClean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6092825"/>
            <a:ext cx="741363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Platshållare för innehåll 2"/>
          <p:cNvSpPr>
            <a:spLocks noGrp="1"/>
          </p:cNvSpPr>
          <p:nvPr>
            <p:ph idx="1"/>
          </p:nvPr>
        </p:nvSpPr>
        <p:spPr>
          <a:xfrm>
            <a:off x="755650" y="1916113"/>
            <a:ext cx="7486650" cy="2089150"/>
          </a:xfrm>
        </p:spPr>
        <p:txBody>
          <a:bodyPr/>
          <a:lstStyle/>
          <a:p>
            <a:r>
              <a:rPr lang="sv-SE" smtClean="0"/>
              <a:t>Työvoimatoimisto (valtio) tulee vastaamaan työmarkkinatoiminnoista pakolaisille  ja uusille maahanmuuttajille 1 joulukuuta 2010 alkaen.</a:t>
            </a:r>
          </a:p>
        </p:txBody>
      </p:sp>
      <p:sp>
        <p:nvSpPr>
          <p:cNvPr id="21507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B9BAC4D7-3D55-4FEF-8331-5FCC9727DE0F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21508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8F914C32-EE27-4AE2-B68D-9B543426CC66}" type="slidenum">
              <a:rPr lang="sv-SE" smtClean="0"/>
              <a:pPr/>
              <a:t>17</a:t>
            </a:fld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Projekti</a:t>
            </a:r>
            <a:r>
              <a:rPr lang="sv-SE" dirty="0" smtClean="0"/>
              <a:t/>
            </a:r>
            <a:br>
              <a:rPr lang="sv-SE" dirty="0" smtClean="0"/>
            </a:br>
            <a:r>
              <a:rPr lang="sv-SE" dirty="0" smtClean="0"/>
              <a:t> FAMU  - För arbete mot utanförskap</a:t>
            </a:r>
          </a:p>
        </p:txBody>
      </p:sp>
      <p:sp>
        <p:nvSpPr>
          <p:cNvPr id="22531" name="Platshållare för innehåll 2"/>
          <p:cNvSpPr>
            <a:spLocks noGrp="1"/>
          </p:cNvSpPr>
          <p:nvPr>
            <p:ph idx="1"/>
          </p:nvPr>
        </p:nvSpPr>
        <p:spPr>
          <a:xfrm>
            <a:off x="827088" y="1844675"/>
            <a:ext cx="7631112" cy="4103688"/>
          </a:xfrm>
        </p:spPr>
        <p:txBody>
          <a:bodyPr/>
          <a:lstStyle/>
          <a:p>
            <a:r>
              <a:rPr lang="sv-SE" sz="1600" dirty="0" smtClean="0"/>
              <a:t>24 – 49 </a:t>
            </a:r>
            <a:r>
              <a:rPr lang="sv-SE" sz="1600" dirty="0" err="1" smtClean="0"/>
              <a:t>vuotiaille</a:t>
            </a:r>
            <a:r>
              <a:rPr lang="sv-SE" sz="1600" dirty="0" smtClean="0"/>
              <a:t> </a:t>
            </a:r>
            <a:r>
              <a:rPr lang="sv-SE" sz="1600" dirty="0" err="1" smtClean="0"/>
              <a:t>pitkäaikaistyöttömille</a:t>
            </a:r>
            <a:r>
              <a:rPr lang="sv-SE" sz="1600" dirty="0" smtClean="0"/>
              <a:t> </a:t>
            </a:r>
            <a:r>
              <a:rPr lang="sv-SE" sz="1600" dirty="0" err="1" smtClean="0"/>
              <a:t>maahanmuuttajille</a:t>
            </a:r>
            <a:r>
              <a:rPr lang="sv-SE" sz="16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sv-SE" sz="1600" dirty="0" smtClean="0"/>
              <a:t>	</a:t>
            </a:r>
            <a:r>
              <a:rPr lang="sv-SE" sz="1600" dirty="0" err="1" smtClean="0"/>
              <a:t>Tavoite</a:t>
            </a:r>
            <a:r>
              <a:rPr lang="sv-SE" sz="1600" dirty="0" smtClean="0"/>
              <a:t>: </a:t>
            </a:r>
            <a:r>
              <a:rPr lang="sv-SE" sz="1600" dirty="0" err="1" smtClean="0"/>
              <a:t>vähentää</a:t>
            </a:r>
            <a:r>
              <a:rPr lang="sv-SE" sz="1600" dirty="0" smtClean="0"/>
              <a:t> </a:t>
            </a:r>
            <a:r>
              <a:rPr lang="sv-SE" sz="1600" dirty="0" err="1" smtClean="0"/>
              <a:t>pitkäaikaistyöttömyyttä</a:t>
            </a:r>
            <a:r>
              <a:rPr lang="sv-SE" sz="1600" dirty="0" smtClean="0"/>
              <a:t>, </a:t>
            </a:r>
            <a:r>
              <a:rPr lang="sv-SE" sz="1600" dirty="0" err="1" smtClean="0"/>
              <a:t>tehostaa</a:t>
            </a:r>
            <a:r>
              <a:rPr lang="sv-SE" sz="1600" dirty="0" smtClean="0"/>
              <a:t> </a:t>
            </a:r>
            <a:r>
              <a:rPr lang="sv-SE" sz="1600" dirty="0" err="1" smtClean="0"/>
              <a:t>yhteistyötä</a:t>
            </a:r>
            <a:r>
              <a:rPr lang="sv-SE" sz="1600" dirty="0" smtClean="0"/>
              <a:t>, </a:t>
            </a:r>
            <a:r>
              <a:rPr lang="sv-SE" sz="1600" dirty="0" err="1" smtClean="0"/>
              <a:t>välttää</a:t>
            </a:r>
            <a:r>
              <a:rPr lang="sv-SE" sz="1600" dirty="0" smtClean="0"/>
              <a:t> </a:t>
            </a:r>
            <a:r>
              <a:rPr lang="sv-SE" sz="1600" dirty="0" err="1" smtClean="0"/>
              <a:t>toistuvia</a:t>
            </a:r>
            <a:r>
              <a:rPr lang="sv-SE" sz="1600" dirty="0" smtClean="0"/>
              <a:t> </a:t>
            </a:r>
            <a:r>
              <a:rPr lang="sv-SE" sz="1600" dirty="0" err="1" smtClean="0"/>
              <a:t>toimenpiteitä</a:t>
            </a:r>
            <a:r>
              <a:rPr lang="sv-SE" sz="1600" dirty="0" smtClean="0"/>
              <a:t>, </a:t>
            </a:r>
            <a:r>
              <a:rPr lang="sv-SE" sz="1600" dirty="0" err="1" smtClean="0"/>
              <a:t>rakentaa</a:t>
            </a:r>
            <a:r>
              <a:rPr lang="sv-SE" sz="1600" dirty="0" smtClean="0"/>
              <a:t> </a:t>
            </a:r>
            <a:r>
              <a:rPr lang="sv-SE" sz="1600" dirty="0" err="1" smtClean="0"/>
              <a:t>pitkäntähtäimen</a:t>
            </a:r>
            <a:r>
              <a:rPr lang="sv-SE" sz="1600" dirty="0" smtClean="0"/>
              <a:t>  </a:t>
            </a:r>
            <a:r>
              <a:rPr lang="sv-SE" sz="1600" dirty="0" err="1" smtClean="0"/>
              <a:t>suunnitelma</a:t>
            </a:r>
            <a:r>
              <a:rPr lang="sv-SE" sz="1600" dirty="0" smtClean="0"/>
              <a:t> </a:t>
            </a:r>
            <a:r>
              <a:rPr lang="sv-SE" sz="1600" dirty="0" err="1" smtClean="0"/>
              <a:t>työnhakijalle</a:t>
            </a:r>
            <a:endParaRPr lang="sv-SE" sz="1600" dirty="0" smtClean="0"/>
          </a:p>
          <a:p>
            <a:pPr>
              <a:buFont typeface="Wingdings" pitchFamily="2" charset="2"/>
              <a:buNone/>
            </a:pPr>
            <a:endParaRPr lang="sv-SE" sz="1600" dirty="0" smtClean="0"/>
          </a:p>
          <a:p>
            <a:r>
              <a:rPr lang="sv-SE" sz="1600" dirty="0" err="1" smtClean="0"/>
              <a:t>Rahoitus</a:t>
            </a:r>
            <a:r>
              <a:rPr lang="sv-SE" sz="1600" dirty="0" smtClean="0"/>
              <a:t> </a:t>
            </a:r>
            <a:r>
              <a:rPr lang="sv-SE" sz="1600" dirty="0" err="1" smtClean="0"/>
              <a:t>Euroopan</a:t>
            </a:r>
            <a:r>
              <a:rPr lang="sv-SE" sz="1600" dirty="0" smtClean="0"/>
              <a:t> </a:t>
            </a:r>
            <a:r>
              <a:rPr lang="sv-SE" sz="1600" dirty="0" err="1" smtClean="0"/>
              <a:t>sosiaalirahastosta</a:t>
            </a:r>
            <a:endParaRPr lang="sv-SE" sz="1600" dirty="0" smtClean="0"/>
          </a:p>
          <a:p>
            <a:pPr>
              <a:buFont typeface="Wingdings" pitchFamily="2" charset="2"/>
              <a:buNone/>
            </a:pPr>
            <a:endParaRPr lang="sv-SE" sz="1600" dirty="0" smtClean="0"/>
          </a:p>
          <a:p>
            <a:r>
              <a:rPr lang="sv-SE" sz="1600" dirty="0" err="1" smtClean="0"/>
              <a:t>Yhteistyössä</a:t>
            </a:r>
            <a:r>
              <a:rPr lang="sv-SE" sz="1600" dirty="0" smtClean="0"/>
              <a:t>: Kistan </a:t>
            </a:r>
            <a:r>
              <a:rPr lang="sv-SE" sz="1600" dirty="0" err="1" smtClean="0"/>
              <a:t>työtori</a:t>
            </a:r>
            <a:r>
              <a:rPr lang="sv-SE" sz="1600" dirty="0" smtClean="0"/>
              <a:t>, </a:t>
            </a:r>
            <a:r>
              <a:rPr lang="sv-SE" sz="1600" dirty="0" err="1" smtClean="0"/>
              <a:t>Työvoimatoimisto</a:t>
            </a:r>
            <a:r>
              <a:rPr lang="sv-SE" sz="1600" dirty="0" smtClean="0"/>
              <a:t>, </a:t>
            </a:r>
            <a:r>
              <a:rPr lang="sv-SE" sz="1600" dirty="0" err="1" smtClean="0"/>
              <a:t>sosiaalitoimi</a:t>
            </a:r>
            <a:r>
              <a:rPr lang="sv-SE" sz="1600" dirty="0" smtClean="0"/>
              <a:t>, SFI (</a:t>
            </a:r>
            <a:r>
              <a:rPr lang="sv-SE" sz="1600" dirty="0" err="1" smtClean="0"/>
              <a:t>ruotsia</a:t>
            </a:r>
            <a:r>
              <a:rPr lang="sv-SE" sz="1600" dirty="0" smtClean="0"/>
              <a:t> </a:t>
            </a:r>
            <a:r>
              <a:rPr lang="sv-SE" sz="1600" dirty="0" err="1" smtClean="0"/>
              <a:t>maahanmuutajille</a:t>
            </a:r>
            <a:r>
              <a:rPr lang="sv-SE" sz="1600" dirty="0" smtClean="0"/>
              <a:t>), </a:t>
            </a:r>
            <a:r>
              <a:rPr lang="sv-SE" sz="1600" dirty="0" err="1" smtClean="0"/>
              <a:t>Rektyrointiohjelma</a:t>
            </a:r>
            <a:r>
              <a:rPr lang="sv-SE" sz="1600" dirty="0" smtClean="0"/>
              <a:t>, </a:t>
            </a:r>
            <a:r>
              <a:rPr lang="sv-SE" sz="1600" dirty="0" err="1" smtClean="0"/>
              <a:t>vuokra-</a:t>
            </a:r>
            <a:r>
              <a:rPr lang="sv-SE" sz="1600" dirty="0" smtClean="0"/>
              <a:t> </a:t>
            </a:r>
            <a:r>
              <a:rPr lang="sv-SE" sz="1600" dirty="0" err="1" smtClean="0"/>
              <a:t>asuntoyhtiö</a:t>
            </a:r>
            <a:r>
              <a:rPr lang="sv-SE" sz="1600" dirty="0" smtClean="0"/>
              <a:t> Svenska Bostäder, START (</a:t>
            </a:r>
            <a:r>
              <a:rPr lang="sv-SE" sz="1600" dirty="0" err="1" smtClean="0"/>
              <a:t>työmahdollisuuksien/rajoitteiden</a:t>
            </a:r>
            <a:r>
              <a:rPr lang="sv-SE" sz="1600" dirty="0" smtClean="0"/>
              <a:t>  </a:t>
            </a:r>
            <a:r>
              <a:rPr lang="sv-SE" sz="1600" dirty="0" err="1" smtClean="0"/>
              <a:t>kartoitusta</a:t>
            </a:r>
            <a:r>
              <a:rPr lang="sv-SE" sz="1600" dirty="0" smtClean="0"/>
              <a:t>)</a:t>
            </a:r>
          </a:p>
          <a:p>
            <a:pPr>
              <a:buFont typeface="Wingdings" pitchFamily="2" charset="2"/>
              <a:buNone/>
            </a:pPr>
            <a:endParaRPr lang="sv-SE" sz="1600" dirty="0" smtClean="0"/>
          </a:p>
          <a:p>
            <a:r>
              <a:rPr lang="sv-SE" sz="1600" dirty="0" smtClean="0"/>
              <a:t> </a:t>
            </a:r>
            <a:r>
              <a:rPr lang="en-US" sz="1600" dirty="0" err="1" smtClean="0"/>
              <a:t>Sovellutettu</a:t>
            </a:r>
            <a:r>
              <a:rPr lang="en-US" sz="1600" dirty="0" smtClean="0"/>
              <a:t> </a:t>
            </a:r>
            <a:r>
              <a:rPr lang="en-US" sz="1600" dirty="0" err="1" smtClean="0"/>
              <a:t>koulutus</a:t>
            </a:r>
            <a:r>
              <a:rPr lang="en-US" sz="1600" dirty="0" smtClean="0"/>
              <a:t> </a:t>
            </a:r>
            <a:r>
              <a:rPr lang="en-US" sz="1600" dirty="0" err="1" smtClean="0"/>
              <a:t>työttömille</a:t>
            </a:r>
            <a:r>
              <a:rPr lang="en-US" sz="1600" dirty="0" smtClean="0"/>
              <a:t>, </a:t>
            </a:r>
            <a:r>
              <a:rPr lang="en-US" sz="1600" dirty="0" err="1" smtClean="0"/>
              <a:t>joilla</a:t>
            </a:r>
            <a:r>
              <a:rPr lang="en-US" sz="1600" dirty="0" smtClean="0"/>
              <a:t> on 0-5 </a:t>
            </a:r>
            <a:r>
              <a:rPr lang="en-US" sz="1600" dirty="0" err="1" smtClean="0"/>
              <a:t>vuotinen</a:t>
            </a:r>
            <a:r>
              <a:rPr lang="en-US" sz="1600" dirty="0" smtClean="0"/>
              <a:t> </a:t>
            </a:r>
            <a:r>
              <a:rPr lang="en-US" sz="1600" dirty="0" err="1" smtClean="0"/>
              <a:t>koulutustausta</a:t>
            </a:r>
            <a:r>
              <a:rPr lang="en-US" sz="1600" dirty="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en-US" sz="1600" dirty="0" smtClean="0"/>
              <a:t>	</a:t>
            </a:r>
            <a:r>
              <a:rPr lang="en-US" sz="1600" dirty="0" err="1" smtClean="0"/>
              <a:t>terveyttä</a:t>
            </a:r>
            <a:r>
              <a:rPr lang="en-US" sz="1600" dirty="0" smtClean="0"/>
              <a:t> </a:t>
            </a:r>
            <a:r>
              <a:rPr lang="en-US" sz="1600" dirty="0" err="1" smtClean="0"/>
              <a:t>edistäviä</a:t>
            </a:r>
            <a:r>
              <a:rPr lang="en-US" sz="1600" dirty="0" smtClean="0"/>
              <a:t> </a:t>
            </a:r>
            <a:r>
              <a:rPr lang="en-US" sz="1600" dirty="0" err="1" smtClean="0"/>
              <a:t>toimintoja</a:t>
            </a:r>
            <a:r>
              <a:rPr lang="en-US" sz="1600" dirty="0" smtClean="0"/>
              <a:t>, </a:t>
            </a:r>
            <a:r>
              <a:rPr lang="en-US" sz="1600" dirty="0" err="1" smtClean="0"/>
              <a:t>ryhmäkeskusteluja</a:t>
            </a:r>
            <a:r>
              <a:rPr lang="en-US" sz="1600" dirty="0" smtClean="0"/>
              <a:t> / </a:t>
            </a:r>
            <a:r>
              <a:rPr lang="en-US" sz="1600" dirty="0" err="1" smtClean="0"/>
              <a:t>konsultointia</a:t>
            </a:r>
            <a:r>
              <a:rPr lang="en-US" sz="1600" dirty="0" smtClean="0"/>
              <a:t> </a:t>
            </a:r>
            <a:r>
              <a:rPr lang="en-US" sz="1600" dirty="0" err="1" smtClean="0"/>
              <a:t>imaamin</a:t>
            </a:r>
            <a:r>
              <a:rPr lang="en-US" sz="1600" dirty="0" smtClean="0"/>
              <a:t> </a:t>
            </a:r>
            <a:r>
              <a:rPr lang="en-US" sz="1600" dirty="0" err="1" smtClean="0"/>
              <a:t>avulla</a:t>
            </a:r>
            <a:r>
              <a:rPr lang="en-US" sz="1600" dirty="0" smtClean="0"/>
              <a:t>, OCN –</a:t>
            </a:r>
            <a:r>
              <a:rPr lang="en-US" sz="1600" dirty="0" err="1" smtClean="0"/>
              <a:t>menetelmä</a:t>
            </a:r>
            <a:r>
              <a:rPr lang="en-US" sz="1600" dirty="0" smtClean="0"/>
              <a:t> </a:t>
            </a:r>
          </a:p>
          <a:p>
            <a:endParaRPr lang="sv-SE" sz="2000" dirty="0" smtClean="0"/>
          </a:p>
          <a:p>
            <a:endParaRPr lang="sv-SE" sz="2000" dirty="0" smtClean="0"/>
          </a:p>
          <a:p>
            <a:endParaRPr lang="sv-SE" sz="2000" dirty="0" smtClean="0"/>
          </a:p>
        </p:txBody>
      </p:sp>
      <p:sp>
        <p:nvSpPr>
          <p:cNvPr id="2253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24E637B-7F33-4A39-BF89-9CA58507C50C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2253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B8BBD0DA-014C-4DBF-8495-FCBA5436246D}" type="slidenum">
              <a:rPr lang="sv-SE" smtClean="0"/>
              <a:pPr/>
              <a:t>18</a:t>
            </a:fld>
            <a:endParaRPr lang="sv-SE" smtClean="0"/>
          </a:p>
        </p:txBody>
      </p:sp>
      <p:pic>
        <p:nvPicPr>
          <p:cNvPr id="2253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6092825"/>
            <a:ext cx="741363" cy="6651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Tuloksista Kistan työtorilla</a:t>
            </a:r>
            <a:endParaRPr lang="en-GB" smtClean="0"/>
          </a:p>
        </p:txBody>
      </p:sp>
      <p:sp>
        <p:nvSpPr>
          <p:cNvPr id="23555" name="Platshållare för innehåll 2"/>
          <p:cNvSpPr>
            <a:spLocks noGrp="1"/>
          </p:cNvSpPr>
          <p:nvPr>
            <p:ph idx="1"/>
          </p:nvPr>
        </p:nvSpPr>
        <p:spPr>
          <a:xfrm>
            <a:off x="395288" y="1484313"/>
            <a:ext cx="7631112" cy="2428875"/>
          </a:xfrm>
        </p:spPr>
        <p:txBody>
          <a:bodyPr/>
          <a:lstStyle/>
          <a:p>
            <a:r>
              <a:rPr lang="sv-SE" sz="1400" dirty="0" err="1" smtClean="0"/>
              <a:t>Työnhakijoiden</a:t>
            </a:r>
            <a:r>
              <a:rPr lang="sv-SE" sz="1400" dirty="0" smtClean="0"/>
              <a:t> </a:t>
            </a:r>
            <a:r>
              <a:rPr lang="sv-SE" sz="1400" dirty="0" err="1" smtClean="0"/>
              <a:t>määra</a:t>
            </a:r>
            <a:r>
              <a:rPr lang="sv-SE" sz="1400" dirty="0" smtClean="0"/>
              <a:t> </a:t>
            </a:r>
            <a:r>
              <a:rPr lang="sv-SE" sz="1400" dirty="0" err="1" smtClean="0"/>
              <a:t>laskenut</a:t>
            </a:r>
            <a:r>
              <a:rPr lang="sv-SE" sz="1400" dirty="0" smtClean="0"/>
              <a:t> 1932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</a:t>
            </a:r>
            <a:r>
              <a:rPr lang="sv-SE" sz="1400" dirty="0" err="1" smtClean="0"/>
              <a:t>työnhakijasta</a:t>
            </a:r>
            <a:r>
              <a:rPr lang="sv-SE" sz="1400" dirty="0" smtClean="0"/>
              <a:t> </a:t>
            </a:r>
            <a:r>
              <a:rPr lang="sv-SE" sz="1400" dirty="0" err="1" smtClean="0"/>
              <a:t>elokuussa</a:t>
            </a:r>
            <a:r>
              <a:rPr lang="sv-SE" sz="1400" dirty="0" smtClean="0"/>
              <a:t> 2009, 1503:een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</a:t>
            </a:r>
            <a:r>
              <a:rPr lang="sv-SE" sz="1400" dirty="0" err="1" smtClean="0"/>
              <a:t>elokuussa</a:t>
            </a:r>
            <a:r>
              <a:rPr lang="sv-SE" sz="1400" dirty="0" smtClean="0"/>
              <a:t> 2010</a:t>
            </a:r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err="1" smtClean="0"/>
              <a:t>Pakolaisten</a:t>
            </a:r>
            <a:r>
              <a:rPr lang="sv-SE" sz="1400" dirty="0" smtClean="0"/>
              <a:t> ja </a:t>
            </a:r>
            <a:r>
              <a:rPr lang="sv-SE" sz="1400" dirty="0" err="1" smtClean="0"/>
              <a:t>vasta</a:t>
            </a:r>
            <a:r>
              <a:rPr lang="sv-SE" sz="1400" dirty="0" smtClean="0"/>
              <a:t> </a:t>
            </a:r>
            <a:r>
              <a:rPr lang="sv-SE" sz="1400" dirty="0" err="1" smtClean="0"/>
              <a:t>maahantulleiden</a:t>
            </a:r>
            <a:r>
              <a:rPr lang="sv-SE" sz="1400" dirty="0" smtClean="0"/>
              <a:t> </a:t>
            </a:r>
            <a:r>
              <a:rPr lang="sv-SE" sz="1400" dirty="0" err="1" smtClean="0"/>
              <a:t>lukumäärä</a:t>
            </a:r>
            <a:r>
              <a:rPr lang="sv-SE" sz="14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on </a:t>
            </a:r>
            <a:r>
              <a:rPr lang="sv-SE" sz="1400" dirty="0" err="1" smtClean="0"/>
              <a:t>kuitenkin</a:t>
            </a:r>
            <a:r>
              <a:rPr lang="sv-SE" sz="1400" dirty="0" smtClean="0"/>
              <a:t> </a:t>
            </a:r>
            <a:r>
              <a:rPr lang="sv-SE" sz="1400" dirty="0" err="1" smtClean="0"/>
              <a:t>lisääntynyt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26 % </a:t>
            </a:r>
            <a:r>
              <a:rPr lang="sv-SE" sz="1400" dirty="0" err="1" smtClean="0"/>
              <a:t>saa</a:t>
            </a:r>
            <a:r>
              <a:rPr lang="sv-SE" sz="1400" dirty="0" smtClean="0"/>
              <a:t> </a:t>
            </a:r>
            <a:r>
              <a:rPr lang="sv-SE" sz="1400" dirty="0" err="1" smtClean="0"/>
              <a:t>oman</a:t>
            </a:r>
            <a:r>
              <a:rPr lang="sv-SE" sz="1400" dirty="0" smtClean="0"/>
              <a:t> </a:t>
            </a:r>
            <a:r>
              <a:rPr lang="sv-SE" sz="1400" dirty="0" err="1" smtClean="0"/>
              <a:t>toimeentulon</a:t>
            </a:r>
            <a:r>
              <a:rPr lang="sv-SE" sz="1400" dirty="0" smtClean="0"/>
              <a:t> 3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sisällä</a:t>
            </a:r>
            <a:r>
              <a:rPr lang="sv-SE" sz="1400" dirty="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40 % 6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sisällä</a:t>
            </a:r>
            <a:r>
              <a:rPr lang="sv-SE" sz="1400" dirty="0" smtClean="0"/>
              <a:t> ja 56 % 12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sisällä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79 % </a:t>
            </a:r>
            <a:r>
              <a:rPr lang="sv-SE" sz="1400" dirty="0" err="1" smtClean="0"/>
              <a:t>oma</a:t>
            </a:r>
            <a:r>
              <a:rPr lang="sv-SE" sz="1400" dirty="0" smtClean="0"/>
              <a:t> </a:t>
            </a:r>
            <a:r>
              <a:rPr lang="sv-SE" sz="1400" dirty="0" err="1" smtClean="0"/>
              <a:t>toimeentulo</a:t>
            </a:r>
            <a:r>
              <a:rPr lang="sv-SE" sz="1400" dirty="0" smtClean="0"/>
              <a:t> 3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myöhemmin</a:t>
            </a:r>
            <a:r>
              <a:rPr lang="sv-SE" sz="1400" dirty="0" smtClean="0"/>
              <a:t>,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 ja 79 % 6 </a:t>
            </a:r>
            <a:r>
              <a:rPr lang="sv-SE" sz="1400" dirty="0" err="1" smtClean="0"/>
              <a:t>kk</a:t>
            </a:r>
            <a:r>
              <a:rPr lang="sv-SE" sz="1400" dirty="0" smtClean="0"/>
              <a:t> </a:t>
            </a:r>
            <a:r>
              <a:rPr lang="sv-SE" sz="1400" dirty="0" err="1" smtClean="0"/>
              <a:t>myöhemmin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N. 30 % </a:t>
            </a:r>
            <a:r>
              <a:rPr lang="sv-SE" sz="1400" dirty="0" err="1" smtClean="0"/>
              <a:t>työnhakijoista</a:t>
            </a:r>
            <a:r>
              <a:rPr lang="sv-SE" sz="1400" dirty="0" smtClean="0"/>
              <a:t>,  </a:t>
            </a:r>
            <a:r>
              <a:rPr lang="sv-SE" sz="1400" dirty="0" err="1" smtClean="0"/>
              <a:t>jotka</a:t>
            </a:r>
            <a:r>
              <a:rPr lang="sv-SE" sz="1400" dirty="0" smtClean="0"/>
              <a:t> on </a:t>
            </a:r>
            <a:r>
              <a:rPr lang="sv-SE" sz="1400" dirty="0" err="1" smtClean="0"/>
              <a:t>ohjattu</a:t>
            </a:r>
            <a:r>
              <a:rPr lang="sv-SE" sz="1400" dirty="0" smtClean="0"/>
              <a:t> </a:t>
            </a:r>
            <a:r>
              <a:rPr lang="sv-SE" sz="1400" dirty="0" err="1" smtClean="0"/>
              <a:t>työtorille</a:t>
            </a:r>
            <a:r>
              <a:rPr lang="sv-SE" sz="1400" dirty="0" smtClean="0"/>
              <a:t>, </a:t>
            </a:r>
            <a:r>
              <a:rPr lang="sv-SE" sz="1400" dirty="0" err="1" smtClean="0"/>
              <a:t>eivät</a:t>
            </a:r>
            <a:r>
              <a:rPr lang="sv-SE" sz="1400" dirty="0" smtClean="0"/>
              <a:t> </a:t>
            </a:r>
          </a:p>
          <a:p>
            <a:pPr>
              <a:buFont typeface="Wingdings" pitchFamily="2" charset="2"/>
              <a:buNone/>
            </a:pPr>
            <a:r>
              <a:rPr lang="sv-SE" sz="1400" dirty="0" smtClean="0"/>
              <a:t>      </a:t>
            </a:r>
            <a:r>
              <a:rPr lang="sv-SE" sz="1400" dirty="0" err="1" smtClean="0"/>
              <a:t>tule</a:t>
            </a:r>
            <a:r>
              <a:rPr lang="sv-SE" sz="1400" dirty="0" smtClean="0"/>
              <a:t> </a:t>
            </a:r>
            <a:r>
              <a:rPr lang="sv-SE" sz="1400" dirty="0" err="1" smtClean="0"/>
              <a:t>eivätkä</a:t>
            </a:r>
            <a:r>
              <a:rPr lang="sv-SE" sz="1400" dirty="0" smtClean="0"/>
              <a:t> </a:t>
            </a:r>
            <a:r>
              <a:rPr lang="sv-SE" sz="1400" dirty="0" err="1" smtClean="0"/>
              <a:t>myöskään</a:t>
            </a:r>
            <a:r>
              <a:rPr lang="sv-SE" sz="1400" dirty="0" smtClean="0"/>
              <a:t> </a:t>
            </a:r>
            <a:r>
              <a:rPr lang="sv-SE" sz="1400" dirty="0" err="1" smtClean="0"/>
              <a:t>hae</a:t>
            </a:r>
            <a:r>
              <a:rPr lang="sv-SE" sz="1400" dirty="0" smtClean="0"/>
              <a:t> / </a:t>
            </a:r>
            <a:r>
              <a:rPr lang="sv-SE" sz="1400" dirty="0" err="1" smtClean="0"/>
              <a:t>saa</a:t>
            </a:r>
            <a:r>
              <a:rPr lang="sv-SE" sz="1400" dirty="0" smtClean="0"/>
              <a:t> </a:t>
            </a:r>
            <a:r>
              <a:rPr lang="sv-SE" sz="1400" dirty="0" err="1" smtClean="0"/>
              <a:t>toimeentulotukea</a:t>
            </a:r>
            <a:endParaRPr lang="sv-SE" sz="1400" dirty="0" smtClean="0"/>
          </a:p>
          <a:p>
            <a:pPr>
              <a:buFont typeface="Wingdings" pitchFamily="2" charset="2"/>
              <a:buNone/>
            </a:pPr>
            <a:endParaRPr lang="sv-SE" sz="1400" dirty="0" smtClean="0"/>
          </a:p>
          <a:p>
            <a:r>
              <a:rPr lang="sv-SE" sz="1400" dirty="0" smtClean="0"/>
              <a:t>N. 10 % </a:t>
            </a:r>
            <a:r>
              <a:rPr lang="sv-SE" sz="1400" dirty="0" err="1" smtClean="0"/>
              <a:t>ohjataan</a:t>
            </a:r>
            <a:r>
              <a:rPr lang="sv-SE" sz="1400" dirty="0" smtClean="0"/>
              <a:t> </a:t>
            </a:r>
            <a:r>
              <a:rPr lang="sv-SE" sz="1400" dirty="0" err="1" smtClean="0"/>
              <a:t>takaisin</a:t>
            </a:r>
            <a:r>
              <a:rPr lang="sv-SE" sz="1400" dirty="0" smtClean="0"/>
              <a:t> </a:t>
            </a:r>
            <a:r>
              <a:rPr lang="sv-SE" sz="1400" dirty="0" err="1" smtClean="0"/>
              <a:t>työtorilta</a:t>
            </a:r>
            <a:r>
              <a:rPr lang="sv-SE" sz="1400" dirty="0" smtClean="0"/>
              <a:t> </a:t>
            </a:r>
            <a:r>
              <a:rPr lang="sv-SE" sz="1400" dirty="0" err="1" smtClean="0"/>
              <a:t>sosiaalitoimeen</a:t>
            </a:r>
            <a:endParaRPr lang="sv-SE" sz="1400" dirty="0" smtClean="0"/>
          </a:p>
        </p:txBody>
      </p:sp>
      <p:sp>
        <p:nvSpPr>
          <p:cNvPr id="23556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3480C926-2BCA-4C06-A961-7BB62F16B694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23557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6C526900-FDF2-4948-8BB5-00B374B00002}" type="slidenum">
              <a:rPr lang="sv-SE" smtClean="0"/>
              <a:pPr/>
              <a:t>19</a:t>
            </a:fld>
            <a:endParaRPr lang="sv-SE" smtClean="0"/>
          </a:p>
        </p:txBody>
      </p:sp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1143000"/>
            <a:ext cx="3427413" cy="47863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ubrik 1"/>
          <p:cNvSpPr>
            <a:spLocks noGrp="1"/>
          </p:cNvSpPr>
          <p:nvPr>
            <p:ph type="title"/>
          </p:nvPr>
        </p:nvSpPr>
        <p:spPr>
          <a:xfrm>
            <a:off x="642938" y="357188"/>
            <a:ext cx="7631112" cy="868362"/>
          </a:xfrm>
        </p:spPr>
        <p:txBody>
          <a:bodyPr/>
          <a:lstStyle/>
          <a:p>
            <a:pPr eaLnBrk="1" hangingPunct="1"/>
            <a:r>
              <a:rPr lang="sv-SE" smtClean="0"/>
              <a:t>Poliittiset tavoitteet</a:t>
            </a:r>
            <a:br>
              <a:rPr lang="sv-SE" smtClean="0"/>
            </a:br>
            <a:endParaRPr lang="en-GB" smtClean="0">
              <a:solidFill>
                <a:srgbClr val="FF0000"/>
              </a:solidFill>
            </a:endParaRPr>
          </a:p>
        </p:txBody>
      </p:sp>
      <p:sp>
        <p:nvSpPr>
          <p:cNvPr id="12291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AD6CE724-2684-402D-83BB-36F2F84C87A3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2292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9CCCAA72-95C2-478B-9BF8-9BE8ADAE25C9}" type="slidenum">
              <a:rPr lang="sv-SE" smtClean="0"/>
              <a:pPr/>
              <a:t>2</a:t>
            </a:fld>
            <a:endParaRPr lang="sv-SE" smtClean="0"/>
          </a:p>
        </p:txBody>
      </p:sp>
      <p:sp>
        <p:nvSpPr>
          <p:cNvPr id="12293" name="Rektangel 7"/>
          <p:cNvSpPr>
            <a:spLocks noChangeArrowheads="1"/>
          </p:cNvSpPr>
          <p:nvPr/>
        </p:nvSpPr>
        <p:spPr bwMode="auto">
          <a:xfrm>
            <a:off x="684213" y="3357563"/>
            <a:ext cx="7858125" cy="3942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lnSpc>
                <a:spcPct val="110000"/>
              </a:lnSpc>
            </a:pPr>
            <a:endParaRPr lang="en-US" sz="1200" dirty="0" smtClean="0"/>
          </a:p>
          <a:p>
            <a:pPr algn="l">
              <a:lnSpc>
                <a:spcPct val="110000"/>
              </a:lnSpc>
            </a:pPr>
            <a:r>
              <a:rPr lang="en-US" sz="1200" dirty="0" err="1" smtClean="0"/>
              <a:t>Sama</a:t>
            </a:r>
            <a:r>
              <a:rPr lang="en-US" sz="1200" dirty="0" smtClean="0"/>
              <a:t> </a:t>
            </a:r>
            <a:r>
              <a:rPr lang="en-US" sz="1200" dirty="0" err="1"/>
              <a:t>sisäänkäynti</a:t>
            </a:r>
            <a:r>
              <a:rPr lang="en-US" sz="1200" dirty="0"/>
              <a:t> </a:t>
            </a:r>
            <a:r>
              <a:rPr lang="en-US" sz="1200" dirty="0" err="1"/>
              <a:t>kaupungin</a:t>
            </a:r>
            <a:r>
              <a:rPr lang="en-US" sz="1200" dirty="0"/>
              <a:t> </a:t>
            </a:r>
            <a:r>
              <a:rPr lang="en-US" sz="1200" dirty="0" err="1"/>
              <a:t>kaikkiin</a:t>
            </a:r>
            <a:r>
              <a:rPr lang="en-US" sz="1200" dirty="0"/>
              <a:t> </a:t>
            </a:r>
            <a:r>
              <a:rPr lang="en-US" sz="1200" dirty="0" err="1"/>
              <a:t>toimintoihin</a:t>
            </a:r>
            <a:r>
              <a:rPr lang="en-US" sz="1200" dirty="0"/>
              <a:t>, </a:t>
            </a:r>
            <a:r>
              <a:rPr lang="en-US" sz="1200" dirty="0" err="1"/>
              <a:t>joiden</a:t>
            </a:r>
            <a:r>
              <a:rPr lang="en-US" sz="1200" dirty="0"/>
              <a:t> </a:t>
            </a:r>
            <a:r>
              <a:rPr lang="en-US" sz="1200" dirty="0" err="1"/>
              <a:t>tarkoituksena</a:t>
            </a:r>
            <a:r>
              <a:rPr lang="en-US" sz="1200" dirty="0"/>
              <a:t> on </a:t>
            </a:r>
            <a:r>
              <a:rPr lang="en-US" sz="1200" dirty="0" err="1"/>
              <a:t>tukea</a:t>
            </a:r>
            <a:r>
              <a:rPr lang="en-US" sz="1200" dirty="0"/>
              <a:t> </a:t>
            </a:r>
            <a:r>
              <a:rPr lang="en-US" sz="1200" dirty="0" err="1"/>
              <a:t>työttömiä</a:t>
            </a:r>
            <a:r>
              <a:rPr lang="en-US" sz="1200" dirty="0"/>
              <a:t> </a:t>
            </a:r>
            <a:r>
              <a:rPr lang="en-US" sz="1200" dirty="0" err="1"/>
              <a:t>toimeentulotuen</a:t>
            </a:r>
            <a:r>
              <a:rPr lang="en-US" sz="1200" dirty="0"/>
              <a:t> </a:t>
            </a:r>
            <a:r>
              <a:rPr lang="en-US" sz="1200" dirty="0" err="1"/>
              <a:t>saajia</a:t>
            </a:r>
            <a:r>
              <a:rPr lang="en-US" sz="1200" dirty="0"/>
              <a:t> </a:t>
            </a:r>
            <a:r>
              <a:rPr lang="en-US" sz="1200" dirty="0" err="1"/>
              <a:t>työmarkkinolle</a:t>
            </a:r>
            <a:r>
              <a:rPr lang="en-US" sz="1200" dirty="0"/>
              <a:t>. ( </a:t>
            </a:r>
            <a:r>
              <a:rPr lang="en-US" sz="1200" dirty="0" err="1"/>
              <a:t>kunnallinen</a:t>
            </a:r>
            <a:r>
              <a:rPr lang="en-US" sz="1200" dirty="0"/>
              <a:t> </a:t>
            </a:r>
            <a:r>
              <a:rPr lang="en-US" sz="1200" dirty="0" err="1"/>
              <a:t>toiminta</a:t>
            </a:r>
            <a:r>
              <a:rPr lang="en-US" sz="1200" dirty="0"/>
              <a:t>, </a:t>
            </a:r>
            <a:r>
              <a:rPr lang="en-US" sz="1200" dirty="0" err="1"/>
              <a:t>ei</a:t>
            </a:r>
            <a:r>
              <a:rPr lang="en-US" sz="1200" dirty="0"/>
              <a:t> </a:t>
            </a:r>
            <a:r>
              <a:rPr lang="en-US" sz="1200" dirty="0" err="1"/>
              <a:t>valtion</a:t>
            </a:r>
            <a:r>
              <a:rPr lang="en-US" sz="1200" dirty="0"/>
              <a:t>) </a:t>
            </a:r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>
              <a:lnSpc>
                <a:spcPct val="110000"/>
              </a:lnSpc>
            </a:pPr>
            <a:r>
              <a:rPr lang="en-US" sz="1200" dirty="0" err="1"/>
              <a:t>Pysyvä</a:t>
            </a:r>
            <a:r>
              <a:rPr lang="en-US" sz="1200" dirty="0"/>
              <a:t> </a:t>
            </a:r>
            <a:r>
              <a:rPr lang="en-US" sz="1200" dirty="0" err="1"/>
              <a:t>organisaatio</a:t>
            </a:r>
            <a:r>
              <a:rPr lang="en-US" sz="1200" dirty="0"/>
              <a:t> </a:t>
            </a:r>
            <a:r>
              <a:rPr lang="en-US" sz="1200" dirty="0" err="1"/>
              <a:t>Tukholman</a:t>
            </a:r>
            <a:r>
              <a:rPr lang="en-US" sz="1200" dirty="0"/>
              <a:t> </a:t>
            </a:r>
            <a:r>
              <a:rPr lang="en-US" sz="1200" dirty="0" err="1"/>
              <a:t>kaupungissa</a:t>
            </a:r>
            <a:r>
              <a:rPr lang="en-US" sz="1200" dirty="0"/>
              <a:t>. </a:t>
            </a:r>
            <a:r>
              <a:rPr lang="en-US" sz="1200" dirty="0" err="1"/>
              <a:t>Sama</a:t>
            </a:r>
            <a:r>
              <a:rPr lang="en-US" sz="1200" dirty="0"/>
              <a:t> </a:t>
            </a:r>
            <a:r>
              <a:rPr lang="en-US" sz="1200" dirty="0" err="1"/>
              <a:t>palvelu</a:t>
            </a:r>
            <a:r>
              <a:rPr lang="en-US" sz="1200" dirty="0"/>
              <a:t> </a:t>
            </a:r>
            <a:r>
              <a:rPr lang="en-US" sz="1200" dirty="0" err="1"/>
              <a:t>työttömille</a:t>
            </a:r>
            <a:r>
              <a:rPr lang="en-US" sz="1200" dirty="0"/>
              <a:t> </a:t>
            </a:r>
            <a:r>
              <a:rPr lang="en-US" sz="1200" dirty="0" err="1"/>
              <a:t>toimeentulotuen</a:t>
            </a:r>
            <a:r>
              <a:rPr lang="en-US" sz="1200" dirty="0"/>
              <a:t> </a:t>
            </a:r>
            <a:r>
              <a:rPr lang="en-US" sz="1200" dirty="0" err="1"/>
              <a:t>saajille</a:t>
            </a:r>
            <a:r>
              <a:rPr lang="en-US" sz="1200" dirty="0"/>
              <a:t> </a:t>
            </a:r>
            <a:r>
              <a:rPr lang="en-US" sz="1200" dirty="0" err="1"/>
              <a:t>koko</a:t>
            </a:r>
            <a:r>
              <a:rPr lang="en-US" sz="1200" dirty="0"/>
              <a:t> </a:t>
            </a:r>
            <a:r>
              <a:rPr lang="en-US" sz="1200" dirty="0" err="1"/>
              <a:t>kaupungissa</a:t>
            </a:r>
            <a:endParaRPr lang="en-US" sz="1200" dirty="0"/>
          </a:p>
          <a:p>
            <a:pPr algn="l">
              <a:lnSpc>
                <a:spcPct val="110000"/>
              </a:lnSpc>
            </a:pPr>
            <a:r>
              <a:rPr lang="en-US" sz="1200" dirty="0" err="1"/>
              <a:t>Yhtenäinen</a:t>
            </a:r>
            <a:r>
              <a:rPr lang="en-US" sz="1200" dirty="0"/>
              <a:t> </a:t>
            </a:r>
            <a:r>
              <a:rPr lang="en-US" sz="1200" dirty="0" err="1"/>
              <a:t>tulosten</a:t>
            </a:r>
            <a:r>
              <a:rPr lang="en-US" sz="1200" dirty="0"/>
              <a:t> </a:t>
            </a:r>
            <a:r>
              <a:rPr lang="en-US" sz="1200" dirty="0" err="1"/>
              <a:t>seuraaminen</a:t>
            </a:r>
            <a:r>
              <a:rPr lang="en-US" sz="1200" dirty="0"/>
              <a:t> </a:t>
            </a:r>
            <a:r>
              <a:rPr lang="en-US" sz="1200" dirty="0" err="1"/>
              <a:t>koko</a:t>
            </a:r>
            <a:r>
              <a:rPr lang="en-US" sz="1200" dirty="0"/>
              <a:t> </a:t>
            </a:r>
            <a:r>
              <a:rPr lang="en-US" sz="1200" dirty="0" err="1"/>
              <a:t>kaupungissa</a:t>
            </a: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>
              <a:lnSpc>
                <a:spcPct val="110000"/>
              </a:lnSpc>
            </a:pPr>
            <a:r>
              <a:rPr lang="en-US" sz="1200" dirty="0" err="1"/>
              <a:t>Fokus</a:t>
            </a:r>
            <a:r>
              <a:rPr lang="en-US" sz="1200" dirty="0"/>
              <a:t>:   </a:t>
            </a:r>
            <a:r>
              <a:rPr lang="en-US" sz="1200" dirty="0" err="1"/>
              <a:t>aktiivinen</a:t>
            </a:r>
            <a:r>
              <a:rPr lang="en-US" sz="1200" dirty="0"/>
              <a:t> </a:t>
            </a:r>
            <a:r>
              <a:rPr lang="en-US" sz="1200" dirty="0" err="1"/>
              <a:t>osallistuminen</a:t>
            </a:r>
            <a:r>
              <a:rPr lang="en-US" sz="1200" dirty="0"/>
              <a:t> </a:t>
            </a:r>
            <a:r>
              <a:rPr lang="en-US" sz="1200" dirty="0" err="1"/>
              <a:t>työelämään</a:t>
            </a:r>
            <a:r>
              <a:rPr lang="en-US" sz="1200" dirty="0"/>
              <a:t>, </a:t>
            </a:r>
            <a:r>
              <a:rPr lang="en-US" sz="1200" dirty="0" err="1"/>
              <a:t>oma</a:t>
            </a:r>
            <a:r>
              <a:rPr lang="en-US" sz="1200" dirty="0"/>
              <a:t> </a:t>
            </a:r>
            <a:r>
              <a:rPr lang="en-US" sz="1200" dirty="0" err="1"/>
              <a:t>toimeentulo</a:t>
            </a:r>
            <a:r>
              <a:rPr lang="en-US" sz="1200" dirty="0"/>
              <a:t> </a:t>
            </a:r>
            <a:r>
              <a:rPr lang="en-US" sz="1200" dirty="0" err="1"/>
              <a:t>työn</a:t>
            </a:r>
            <a:r>
              <a:rPr lang="en-US" sz="1200" dirty="0"/>
              <a:t> tai </a:t>
            </a:r>
            <a:r>
              <a:rPr lang="en-US" sz="1200" dirty="0" err="1"/>
              <a:t>opintojen</a:t>
            </a:r>
            <a:r>
              <a:rPr lang="en-US" sz="1200" dirty="0"/>
              <a:t> </a:t>
            </a:r>
            <a:r>
              <a:rPr lang="en-US" sz="1200" dirty="0" err="1"/>
              <a:t>kautta</a:t>
            </a: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>
              <a:buFont typeface="Wingdings" pitchFamily="2" charset="2"/>
              <a:buNone/>
            </a:pPr>
            <a:endParaRPr lang="en-US" sz="1200" dirty="0"/>
          </a:p>
          <a:p>
            <a:pPr>
              <a:buFont typeface="Wingdings" pitchFamily="2" charset="2"/>
              <a:buNone/>
            </a:pP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>
              <a:lnSpc>
                <a:spcPct val="110000"/>
              </a:lnSpc>
            </a:pPr>
            <a:endParaRPr lang="en-US" sz="1200" dirty="0"/>
          </a:p>
          <a:p>
            <a:pPr algn="l"/>
            <a:endParaRPr lang="en-GB" sz="1000" dirty="0"/>
          </a:p>
        </p:txBody>
      </p:sp>
      <p:pic>
        <p:nvPicPr>
          <p:cNvPr id="12294" name="Bildobjekt 5" descr="P108046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1000125"/>
            <a:ext cx="67865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ubrik 1"/>
          <p:cNvSpPr>
            <a:spLocks noGrp="1"/>
          </p:cNvSpPr>
          <p:nvPr>
            <p:ph type="title"/>
          </p:nvPr>
        </p:nvSpPr>
        <p:spPr>
          <a:xfrm>
            <a:off x="428625" y="357188"/>
            <a:ext cx="2357438" cy="1357312"/>
          </a:xfrm>
        </p:spPr>
        <p:txBody>
          <a:bodyPr/>
          <a:lstStyle/>
          <a:p>
            <a:pPr eaLnBrk="1" hangingPunct="1"/>
            <a:r>
              <a:rPr lang="sv-SE" smtClean="0"/>
              <a:t>Millä aloilla työnhakijat saavat työtä?</a:t>
            </a:r>
            <a:endParaRPr lang="en-GB" smtClean="0"/>
          </a:p>
        </p:txBody>
      </p:sp>
      <p:sp>
        <p:nvSpPr>
          <p:cNvPr id="24579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274B8C7-4C22-4083-88DB-99E21C1FFA7A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24580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2BDFED46-0647-4B43-B897-3A611ECBE35A}" type="slidenum">
              <a:rPr lang="sv-SE" smtClean="0"/>
              <a:pPr/>
              <a:t>20</a:t>
            </a:fld>
            <a:endParaRPr lang="sv-SE" smtClean="0"/>
          </a:p>
        </p:txBody>
      </p:sp>
      <p:pic>
        <p:nvPicPr>
          <p:cNvPr id="24581" name="Bildobjekt 5" descr="Yrken_aspiranter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5888" y="357188"/>
            <a:ext cx="6488112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ruta 6"/>
          <p:cNvSpPr txBox="1">
            <a:spLocks noChangeArrowheads="1"/>
          </p:cNvSpPr>
          <p:nvPr/>
        </p:nvSpPr>
        <p:spPr bwMode="auto">
          <a:xfrm>
            <a:off x="357188" y="1857375"/>
            <a:ext cx="30718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sv-SE"/>
              <a:t>24 % palvelu-, hoito-  ja turvallisuusalalla</a:t>
            </a:r>
            <a:endParaRPr lang="sv-SE" sz="1100"/>
          </a:p>
          <a:p>
            <a:pPr algn="l"/>
            <a:r>
              <a:rPr lang="sv-SE"/>
              <a:t>23 % ilman vaatimusta erityiskoulutuksesta</a:t>
            </a:r>
          </a:p>
          <a:p>
            <a:pPr algn="l"/>
            <a:endParaRPr lang="sv-SE" sz="1100"/>
          </a:p>
          <a:p>
            <a:pPr algn="l"/>
            <a:r>
              <a:rPr lang="sv-SE"/>
              <a:t>14 % konttori, asiakaspalvelu, kauppa</a:t>
            </a:r>
            <a:endParaRPr lang="en-GB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smtClean="0"/>
              <a:t>Menestystekijät</a:t>
            </a:r>
          </a:p>
        </p:txBody>
      </p:sp>
      <p:sp>
        <p:nvSpPr>
          <p:cNvPr id="2560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err="1" smtClean="0"/>
              <a:t>Eri</a:t>
            </a:r>
            <a:r>
              <a:rPr lang="sv-SE" dirty="0" smtClean="0"/>
              <a:t> </a:t>
            </a:r>
            <a:r>
              <a:rPr lang="sv-SE" dirty="0" err="1" smtClean="0"/>
              <a:t>ammattikunnat</a:t>
            </a:r>
            <a:r>
              <a:rPr lang="sv-SE" dirty="0" smtClean="0"/>
              <a:t> </a:t>
            </a:r>
            <a:r>
              <a:rPr lang="sv-SE" dirty="0" err="1" smtClean="0"/>
              <a:t>työtorilla</a:t>
            </a:r>
            <a:r>
              <a:rPr lang="sv-SE" dirty="0" smtClean="0"/>
              <a:t>: </a:t>
            </a:r>
            <a:r>
              <a:rPr lang="sv-SE" dirty="0" err="1" smtClean="0"/>
              <a:t>valmentaja</a:t>
            </a:r>
            <a:r>
              <a:rPr lang="sv-SE" dirty="0" smtClean="0"/>
              <a:t> (coach), </a:t>
            </a:r>
            <a:r>
              <a:rPr lang="sv-SE" dirty="0" err="1" smtClean="0"/>
              <a:t>työnvälittäjä</a:t>
            </a:r>
            <a:r>
              <a:rPr lang="sv-SE" dirty="0" smtClean="0"/>
              <a:t> (matchare), </a:t>
            </a:r>
            <a:r>
              <a:rPr lang="sv-SE" dirty="0" err="1" smtClean="0"/>
              <a:t>opinto-</a:t>
            </a:r>
            <a:r>
              <a:rPr lang="sv-SE" dirty="0" smtClean="0"/>
              <a:t> ja </a:t>
            </a:r>
            <a:r>
              <a:rPr lang="sv-SE" dirty="0" err="1" smtClean="0"/>
              <a:t>ammattiohjaajat</a:t>
            </a:r>
            <a:r>
              <a:rPr lang="sv-SE" dirty="0" smtClean="0"/>
              <a:t>, </a:t>
            </a:r>
            <a:r>
              <a:rPr lang="sv-SE" dirty="0" err="1" smtClean="0"/>
              <a:t>ATK-pedagoogit</a:t>
            </a:r>
            <a:r>
              <a:rPr lang="sv-SE" dirty="0" smtClean="0"/>
              <a:t>, </a:t>
            </a:r>
            <a:r>
              <a:rPr lang="sv-SE" dirty="0" err="1" smtClean="0"/>
              <a:t>vertaistukijat</a:t>
            </a:r>
            <a:endParaRPr lang="sv-SE" dirty="0" smtClean="0"/>
          </a:p>
          <a:p>
            <a:pPr>
              <a:buFont typeface="Wingdings" pitchFamily="2" charset="2"/>
              <a:buNone/>
            </a:pPr>
            <a:endParaRPr lang="sv-SE" dirty="0" smtClean="0"/>
          </a:p>
          <a:p>
            <a:r>
              <a:rPr lang="sv-SE" dirty="0" err="1" smtClean="0"/>
              <a:t>Mahdollisuus</a:t>
            </a:r>
            <a:r>
              <a:rPr lang="sv-SE" dirty="0" smtClean="0"/>
              <a:t> </a:t>
            </a:r>
            <a:r>
              <a:rPr lang="sv-SE" dirty="0" err="1" smtClean="0"/>
              <a:t>valita</a:t>
            </a:r>
            <a:r>
              <a:rPr lang="sv-SE" dirty="0" smtClean="0"/>
              <a:t> </a:t>
            </a:r>
            <a:r>
              <a:rPr lang="sv-SE" dirty="0" err="1" smtClean="0"/>
              <a:t>eri</a:t>
            </a:r>
            <a:r>
              <a:rPr lang="sv-SE" dirty="0" smtClean="0"/>
              <a:t> </a:t>
            </a:r>
            <a:r>
              <a:rPr lang="sv-SE" dirty="0" err="1" smtClean="0"/>
              <a:t>vaihtoehtojen</a:t>
            </a:r>
            <a:r>
              <a:rPr lang="sv-SE" dirty="0" smtClean="0"/>
              <a:t> </a:t>
            </a:r>
            <a:r>
              <a:rPr lang="sv-SE" dirty="0" err="1" smtClean="0"/>
              <a:t>välillä</a:t>
            </a:r>
            <a:r>
              <a:rPr lang="sv-SE" dirty="0" smtClean="0"/>
              <a:t> ja </a:t>
            </a:r>
            <a:r>
              <a:rPr lang="sv-SE" dirty="0" err="1" smtClean="0"/>
              <a:t>laatia</a:t>
            </a:r>
            <a:r>
              <a:rPr lang="sv-SE" dirty="0" smtClean="0"/>
              <a:t> </a:t>
            </a:r>
            <a:r>
              <a:rPr lang="sv-SE" dirty="0" err="1" smtClean="0"/>
              <a:t>räätälöity</a:t>
            </a:r>
            <a:r>
              <a:rPr lang="sv-SE" dirty="0" smtClean="0"/>
              <a:t> </a:t>
            </a:r>
            <a:r>
              <a:rPr lang="sv-SE" dirty="0" err="1" smtClean="0"/>
              <a:t>henkilökohtainen</a:t>
            </a:r>
            <a:r>
              <a:rPr lang="sv-SE" dirty="0" smtClean="0"/>
              <a:t> </a:t>
            </a:r>
            <a:r>
              <a:rPr lang="sv-SE" dirty="0" err="1" smtClean="0"/>
              <a:t>suunnitelma</a:t>
            </a:r>
            <a:r>
              <a:rPr lang="sv-SE" dirty="0" smtClean="0"/>
              <a:t> </a:t>
            </a:r>
            <a:r>
              <a:rPr lang="sv-SE" dirty="0" err="1" smtClean="0"/>
              <a:t>työnhakijalle</a:t>
            </a:r>
            <a:endParaRPr lang="sv-SE" dirty="0" smtClean="0"/>
          </a:p>
          <a:p>
            <a:pPr>
              <a:buFont typeface="Wingdings" pitchFamily="2" charset="2"/>
              <a:buNone/>
            </a:pPr>
            <a:endParaRPr lang="sv-SE" dirty="0" smtClean="0"/>
          </a:p>
          <a:p>
            <a:r>
              <a:rPr lang="sv-SE" dirty="0" err="1" smtClean="0"/>
              <a:t>Läheinen</a:t>
            </a:r>
            <a:r>
              <a:rPr lang="sv-SE" dirty="0" smtClean="0"/>
              <a:t>, </a:t>
            </a:r>
            <a:r>
              <a:rPr lang="sv-SE" dirty="0" err="1" smtClean="0"/>
              <a:t>tiivis</a:t>
            </a:r>
            <a:r>
              <a:rPr lang="sv-SE" dirty="0" smtClean="0"/>
              <a:t> </a:t>
            </a:r>
            <a:r>
              <a:rPr lang="sv-SE" dirty="0" err="1" smtClean="0"/>
              <a:t>yhteistyö</a:t>
            </a:r>
            <a:r>
              <a:rPr lang="sv-SE" dirty="0" smtClean="0"/>
              <a:t> </a:t>
            </a:r>
            <a:r>
              <a:rPr lang="sv-SE" dirty="0" err="1" smtClean="0"/>
              <a:t>sosiaalitoimen</a:t>
            </a:r>
            <a:r>
              <a:rPr lang="sv-SE" dirty="0" smtClean="0"/>
              <a:t> ja </a:t>
            </a:r>
            <a:r>
              <a:rPr lang="sv-SE" dirty="0" err="1" smtClean="0"/>
              <a:t>Työvoimatoimiston</a:t>
            </a:r>
            <a:r>
              <a:rPr lang="sv-SE" dirty="0" smtClean="0"/>
              <a:t> </a:t>
            </a:r>
            <a:r>
              <a:rPr lang="sv-SE" dirty="0" err="1" smtClean="0"/>
              <a:t>kanssa</a:t>
            </a:r>
            <a:endParaRPr lang="sv-SE" dirty="0" smtClean="0"/>
          </a:p>
          <a:p>
            <a:endParaRPr lang="sv-SE" dirty="0" smtClean="0"/>
          </a:p>
        </p:txBody>
      </p:sp>
      <p:sp>
        <p:nvSpPr>
          <p:cNvPr id="2560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E8ED3706-D47C-4998-B61C-BE296AFB8FDF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2560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C9817B8D-E8DE-4C45-94C2-5374F53A1DC7}" type="slidenum">
              <a:rPr lang="sv-SE" smtClean="0"/>
              <a:pPr/>
              <a:t>21</a:t>
            </a:fld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ubrik 1"/>
          <p:cNvSpPr>
            <a:spLocks noGrp="1"/>
          </p:cNvSpPr>
          <p:nvPr>
            <p:ph type="title"/>
          </p:nvPr>
        </p:nvSpPr>
        <p:spPr>
          <a:xfrm>
            <a:off x="250825" y="692150"/>
            <a:ext cx="5486400" cy="566738"/>
          </a:xfrm>
        </p:spPr>
        <p:txBody>
          <a:bodyPr/>
          <a:lstStyle/>
          <a:p>
            <a:pPr algn="ctr"/>
            <a:r>
              <a:rPr lang="sv-SE" sz="3000" smtClean="0"/>
              <a:t>Kohderyhmät</a:t>
            </a:r>
          </a:p>
        </p:txBody>
      </p:sp>
      <p:sp>
        <p:nvSpPr>
          <p:cNvPr id="13315" name="Rektangel 8"/>
          <p:cNvSpPr>
            <a:spLocks noChangeArrowheads="1"/>
          </p:cNvSpPr>
          <p:nvPr/>
        </p:nvSpPr>
        <p:spPr bwMode="auto">
          <a:xfrm>
            <a:off x="323850" y="1628775"/>
            <a:ext cx="5786438" cy="409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sv-SE" sz="2000"/>
              <a:t>Työttömät toimeentulotuen saajat</a:t>
            </a:r>
            <a:br>
              <a:rPr lang="sv-SE" sz="2000"/>
            </a:br>
            <a:endParaRPr lang="sv-SE" sz="2000"/>
          </a:p>
          <a:p>
            <a:pPr algn="l"/>
            <a:r>
              <a:rPr lang="sv-SE" sz="2000"/>
              <a:t>Vastasaapuneet maahanmuuttajat / pakolaiset</a:t>
            </a:r>
            <a:br>
              <a:rPr lang="sv-SE" sz="2000"/>
            </a:br>
            <a:endParaRPr lang="sv-SE" sz="2000"/>
          </a:p>
          <a:p>
            <a:pPr algn="l"/>
            <a:r>
              <a:rPr lang="sv-SE" sz="2000"/>
              <a:t>Työttömät nuoret, 16 – 24 vuotiaat</a:t>
            </a:r>
          </a:p>
          <a:p>
            <a:pPr algn="l"/>
            <a:endParaRPr lang="sv-SE" sz="2000"/>
          </a:p>
          <a:p>
            <a:pPr algn="l"/>
            <a:r>
              <a:rPr lang="sv-SE" sz="2000"/>
              <a:t>Vähintään 50 % työkyky</a:t>
            </a:r>
          </a:p>
          <a:p>
            <a:pPr algn="l"/>
            <a:endParaRPr lang="sv-SE" sz="2000"/>
          </a:p>
          <a:p>
            <a:pPr algn="l"/>
            <a:r>
              <a:rPr lang="sv-SE" sz="2000"/>
              <a:t>Työnhakija - aspirantti</a:t>
            </a:r>
            <a:br>
              <a:rPr lang="sv-SE" sz="2000"/>
            </a:br>
            <a:endParaRPr lang="sv-SE" sz="2000"/>
          </a:p>
        </p:txBody>
      </p:sp>
      <p:pic>
        <p:nvPicPr>
          <p:cNvPr id="13316" name="Bildobjekt 10" descr="somalisk_kvinna_handlar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1143000"/>
            <a:ext cx="2827337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5" y="714375"/>
            <a:ext cx="4591050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ubrik 6"/>
          <p:cNvSpPr>
            <a:spLocks noGrp="1"/>
          </p:cNvSpPr>
          <p:nvPr>
            <p:ph type="title"/>
          </p:nvPr>
        </p:nvSpPr>
        <p:spPr>
          <a:xfrm>
            <a:off x="714375" y="214313"/>
            <a:ext cx="7631113" cy="868362"/>
          </a:xfrm>
        </p:spPr>
        <p:txBody>
          <a:bodyPr/>
          <a:lstStyle/>
          <a:p>
            <a:pPr eaLnBrk="1" hangingPunct="1"/>
            <a:r>
              <a:rPr lang="sv-SE" smtClean="0"/>
              <a:t>Mistä löydät työtorin…..</a:t>
            </a:r>
          </a:p>
        </p:txBody>
      </p:sp>
      <p:grpSp>
        <p:nvGrpSpPr>
          <p:cNvPr id="14340" name="Grupp 11"/>
          <p:cNvGrpSpPr>
            <a:grpSpLocks/>
          </p:cNvGrpSpPr>
          <p:nvPr/>
        </p:nvGrpSpPr>
        <p:grpSpPr bwMode="auto">
          <a:xfrm>
            <a:off x="785813" y="1071563"/>
            <a:ext cx="7286625" cy="3571875"/>
            <a:chOff x="571477" y="1639888"/>
            <a:chExt cx="7286640" cy="3572143"/>
          </a:xfrm>
        </p:grpSpPr>
        <p:sp>
          <p:nvSpPr>
            <p:cNvPr id="14355" name="Oval 8"/>
            <p:cNvSpPr>
              <a:spLocks noChangeArrowheads="1"/>
            </p:cNvSpPr>
            <p:nvPr/>
          </p:nvSpPr>
          <p:spPr bwMode="auto">
            <a:xfrm>
              <a:off x="4571968" y="4140388"/>
              <a:ext cx="139700" cy="146050"/>
            </a:xfrm>
            <a:prstGeom prst="ellipse">
              <a:avLst/>
            </a:prstGeom>
            <a:solidFill>
              <a:srgbClr val="F70000"/>
            </a:solidFill>
            <a:ln w="17463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356" name="Oval 9"/>
            <p:cNvSpPr>
              <a:spLocks noChangeArrowheads="1"/>
            </p:cNvSpPr>
            <p:nvPr/>
          </p:nvSpPr>
          <p:spPr bwMode="auto">
            <a:xfrm>
              <a:off x="2789209" y="2282874"/>
              <a:ext cx="139700" cy="146050"/>
            </a:xfrm>
            <a:prstGeom prst="ellipse">
              <a:avLst/>
            </a:prstGeom>
            <a:solidFill>
              <a:srgbClr val="0070C0"/>
            </a:solidFill>
            <a:ln w="17463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357" name="Oval 11"/>
            <p:cNvSpPr>
              <a:spLocks noChangeArrowheads="1"/>
            </p:cNvSpPr>
            <p:nvPr/>
          </p:nvSpPr>
          <p:spPr bwMode="auto">
            <a:xfrm>
              <a:off x="2857472" y="5065981"/>
              <a:ext cx="139700" cy="146050"/>
            </a:xfrm>
            <a:prstGeom prst="ellipse">
              <a:avLst/>
            </a:prstGeom>
            <a:solidFill>
              <a:srgbClr val="F70000"/>
            </a:solidFill>
            <a:ln w="17463">
              <a:solidFill>
                <a:srgbClr val="3333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358" name="Rectangle 37"/>
            <p:cNvSpPr>
              <a:spLocks noChangeArrowheads="1"/>
            </p:cNvSpPr>
            <p:nvPr/>
          </p:nvSpPr>
          <p:spPr bwMode="auto">
            <a:xfrm>
              <a:off x="928662" y="1639888"/>
              <a:ext cx="59150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>
                  <a:solidFill>
                    <a:srgbClr val="0070C0"/>
                  </a:solidFill>
                </a:rPr>
                <a:t>Lunda</a:t>
              </a:r>
              <a:endParaRPr lang="sv-SE">
                <a:solidFill>
                  <a:srgbClr val="0070C0"/>
                </a:solidFill>
              </a:endParaRPr>
            </a:p>
          </p:txBody>
        </p:sp>
        <p:sp>
          <p:nvSpPr>
            <p:cNvPr id="14359" name="Rectangle 39"/>
            <p:cNvSpPr>
              <a:spLocks noChangeArrowheads="1"/>
            </p:cNvSpPr>
            <p:nvPr/>
          </p:nvSpPr>
          <p:spPr bwMode="auto">
            <a:xfrm>
              <a:off x="4281461" y="2005013"/>
              <a:ext cx="492118" cy="29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/>
                <a:t>Kista</a:t>
              </a:r>
              <a:endParaRPr lang="sv-SE"/>
            </a:p>
          </p:txBody>
        </p:sp>
        <p:sp>
          <p:nvSpPr>
            <p:cNvPr id="14360" name="Rectangle 41"/>
            <p:cNvSpPr>
              <a:spLocks noChangeArrowheads="1"/>
            </p:cNvSpPr>
            <p:nvPr/>
          </p:nvSpPr>
          <p:spPr bwMode="auto">
            <a:xfrm>
              <a:off x="4500506" y="2354303"/>
              <a:ext cx="1279184" cy="2770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>
                  <a:solidFill>
                    <a:srgbClr val="0070C0"/>
                  </a:solidFill>
                </a:rPr>
                <a:t>Kista ungdom</a:t>
              </a:r>
            </a:p>
          </p:txBody>
        </p:sp>
        <p:sp>
          <p:nvSpPr>
            <p:cNvPr id="14361" name="Rectangle 43"/>
            <p:cNvSpPr>
              <a:spLocks noChangeArrowheads="1"/>
            </p:cNvSpPr>
            <p:nvPr/>
          </p:nvSpPr>
          <p:spPr bwMode="auto">
            <a:xfrm>
              <a:off x="571477" y="2997302"/>
              <a:ext cx="863242" cy="29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/>
                <a:t>Vällingby</a:t>
              </a:r>
              <a:endParaRPr lang="sv-SE"/>
            </a:p>
          </p:txBody>
        </p:sp>
        <p:sp>
          <p:nvSpPr>
            <p:cNvPr id="14362" name="Rectangle 47"/>
            <p:cNvSpPr>
              <a:spLocks noChangeArrowheads="1"/>
            </p:cNvSpPr>
            <p:nvPr/>
          </p:nvSpPr>
          <p:spPr bwMode="auto">
            <a:xfrm>
              <a:off x="6215053" y="3640304"/>
              <a:ext cx="1643064" cy="292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v-SE" sz="1900"/>
                <a:t>Rosenlundsgatan</a:t>
              </a:r>
              <a:endParaRPr lang="sv-SE"/>
            </a:p>
          </p:txBody>
        </p:sp>
      </p:grpSp>
      <p:sp>
        <p:nvSpPr>
          <p:cNvPr id="14341" name="textruta 46"/>
          <p:cNvSpPr txBox="1">
            <a:spLocks noChangeArrowheads="1"/>
          </p:cNvSpPr>
          <p:nvPr/>
        </p:nvSpPr>
        <p:spPr bwMode="auto">
          <a:xfrm>
            <a:off x="3500438" y="5072063"/>
            <a:ext cx="9286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sv-SE"/>
              <a:t>Farsta</a:t>
            </a:r>
          </a:p>
        </p:txBody>
      </p:sp>
      <p:sp>
        <p:nvSpPr>
          <p:cNvPr id="14342" name="Platshållare för sidfot 36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sv-SE" smtClean="0"/>
              <a:t>Jobbtorg Stockholm</a:t>
            </a:r>
          </a:p>
        </p:txBody>
      </p:sp>
      <p:cxnSp>
        <p:nvCxnSpPr>
          <p:cNvPr id="14343" name="Rak pil 41"/>
          <p:cNvCxnSpPr>
            <a:cxnSpLocks noChangeShapeType="1"/>
          </p:cNvCxnSpPr>
          <p:nvPr/>
        </p:nvCxnSpPr>
        <p:spPr bwMode="auto">
          <a:xfrm rot="10800000">
            <a:off x="3714750" y="1500188"/>
            <a:ext cx="714375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4" name="Rak pil 46"/>
          <p:cNvCxnSpPr>
            <a:cxnSpLocks noChangeShapeType="1"/>
          </p:cNvCxnSpPr>
          <p:nvPr/>
        </p:nvCxnSpPr>
        <p:spPr bwMode="auto">
          <a:xfrm rot="10800000">
            <a:off x="3786188" y="1643063"/>
            <a:ext cx="857250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5" name="Rak pil 49"/>
          <p:cNvCxnSpPr>
            <a:cxnSpLocks noChangeShapeType="1"/>
          </p:cNvCxnSpPr>
          <p:nvPr/>
        </p:nvCxnSpPr>
        <p:spPr bwMode="auto">
          <a:xfrm>
            <a:off x="1571625" y="1357313"/>
            <a:ext cx="1214438" cy="285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6" name="Rak pil 51"/>
          <p:cNvCxnSpPr>
            <a:cxnSpLocks noChangeShapeType="1"/>
          </p:cNvCxnSpPr>
          <p:nvPr/>
        </p:nvCxnSpPr>
        <p:spPr bwMode="auto">
          <a:xfrm flipV="1">
            <a:off x="4357688" y="5214938"/>
            <a:ext cx="785812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7" name="Rak pil 53"/>
          <p:cNvCxnSpPr>
            <a:cxnSpLocks noChangeShapeType="1"/>
          </p:cNvCxnSpPr>
          <p:nvPr/>
        </p:nvCxnSpPr>
        <p:spPr bwMode="auto">
          <a:xfrm flipV="1">
            <a:off x="1785938" y="2428875"/>
            <a:ext cx="928687" cy="1428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4348" name="Rak pil 55"/>
          <p:cNvCxnSpPr>
            <a:cxnSpLocks noChangeShapeType="1"/>
          </p:cNvCxnSpPr>
          <p:nvPr/>
        </p:nvCxnSpPr>
        <p:spPr bwMode="auto">
          <a:xfrm rot="10800000" flipV="1">
            <a:off x="5072063" y="3214688"/>
            <a:ext cx="1214437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4349" name="Rectangle 43"/>
          <p:cNvSpPr>
            <a:spLocks noChangeArrowheads="1"/>
          </p:cNvSpPr>
          <p:nvPr/>
        </p:nvSpPr>
        <p:spPr bwMode="auto">
          <a:xfrm>
            <a:off x="1162050" y="4000500"/>
            <a:ext cx="1165225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sv-SE" sz="1900"/>
              <a:t>Skärholmen</a:t>
            </a:r>
            <a:endParaRPr lang="sv-SE"/>
          </a:p>
        </p:txBody>
      </p:sp>
      <p:cxnSp>
        <p:nvCxnSpPr>
          <p:cNvPr id="14350" name="Rak pil 59"/>
          <p:cNvCxnSpPr>
            <a:cxnSpLocks noChangeShapeType="1"/>
          </p:cNvCxnSpPr>
          <p:nvPr/>
        </p:nvCxnSpPr>
        <p:spPr bwMode="auto">
          <a:xfrm>
            <a:off x="2214563" y="4214813"/>
            <a:ext cx="642937" cy="2143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14351" name="Oval 9"/>
          <p:cNvSpPr>
            <a:spLocks noChangeArrowheads="1"/>
          </p:cNvSpPr>
          <p:nvPr/>
        </p:nvSpPr>
        <p:spPr bwMode="auto">
          <a:xfrm>
            <a:off x="3429000" y="1425575"/>
            <a:ext cx="139700" cy="146050"/>
          </a:xfrm>
          <a:prstGeom prst="ellipse">
            <a:avLst/>
          </a:prstGeom>
          <a:solidFill>
            <a:srgbClr val="F7000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52" name="Oval 9"/>
          <p:cNvSpPr>
            <a:spLocks noChangeArrowheads="1"/>
          </p:cNvSpPr>
          <p:nvPr/>
        </p:nvSpPr>
        <p:spPr bwMode="auto">
          <a:xfrm>
            <a:off x="3500438" y="1571625"/>
            <a:ext cx="139700" cy="146050"/>
          </a:xfrm>
          <a:prstGeom prst="ellipse">
            <a:avLst/>
          </a:prstGeom>
          <a:solidFill>
            <a:srgbClr val="0070C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53" name="Oval 9"/>
          <p:cNvSpPr>
            <a:spLocks noChangeArrowheads="1"/>
          </p:cNvSpPr>
          <p:nvPr/>
        </p:nvSpPr>
        <p:spPr bwMode="auto">
          <a:xfrm>
            <a:off x="2786063" y="2428875"/>
            <a:ext cx="139700" cy="146050"/>
          </a:xfrm>
          <a:prstGeom prst="ellipse">
            <a:avLst/>
          </a:prstGeom>
          <a:solidFill>
            <a:srgbClr val="F7000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354" name="Oval 9"/>
          <p:cNvSpPr>
            <a:spLocks noChangeArrowheads="1"/>
          </p:cNvSpPr>
          <p:nvPr/>
        </p:nvSpPr>
        <p:spPr bwMode="auto">
          <a:xfrm>
            <a:off x="5214938" y="5214938"/>
            <a:ext cx="139700" cy="146050"/>
          </a:xfrm>
          <a:prstGeom prst="ellipse">
            <a:avLst/>
          </a:prstGeom>
          <a:solidFill>
            <a:srgbClr val="F70000"/>
          </a:solidFill>
          <a:ln w="17463">
            <a:solidFill>
              <a:srgbClr val="333333"/>
            </a:solidFill>
            <a:round/>
            <a:headEnd/>
            <a:tailEnd/>
          </a:ln>
        </p:spPr>
        <p:txBody>
          <a:bodyPr/>
          <a:lstStyle/>
          <a:p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v-SE" smtClean="0"/>
              <a:t>Kistan työtori </a:t>
            </a:r>
            <a:br>
              <a:rPr lang="sv-SE" smtClean="0"/>
            </a:br>
            <a:r>
              <a:rPr lang="sv-SE" sz="1200" smtClean="0"/>
              <a:t> elokuu 2010</a:t>
            </a:r>
            <a:endParaRPr lang="en-GB" sz="1200" smtClean="0"/>
          </a:p>
        </p:txBody>
      </p:sp>
      <p:sp>
        <p:nvSpPr>
          <p:cNvPr id="15363" name="Platshållare för innehåll 2"/>
          <p:cNvSpPr>
            <a:spLocks noGrp="1"/>
          </p:cNvSpPr>
          <p:nvPr>
            <p:ph idx="1"/>
          </p:nvPr>
        </p:nvSpPr>
        <p:spPr>
          <a:xfrm>
            <a:off x="714375" y="1428750"/>
            <a:ext cx="7631113" cy="4103688"/>
          </a:xfrm>
        </p:spPr>
        <p:txBody>
          <a:bodyPr/>
          <a:lstStyle/>
          <a:p>
            <a:pPr eaLnBrk="1" hangingPunct="1"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1503 </a:t>
            </a:r>
            <a:r>
              <a:rPr lang="en-GB" dirty="0" err="1" smtClean="0"/>
              <a:t>työnhakijaa</a:t>
            </a:r>
            <a:r>
              <a:rPr lang="en-GB" dirty="0" smtClean="0"/>
              <a:t>,  </a:t>
            </a:r>
            <a:r>
              <a:rPr lang="en-GB" dirty="0" err="1" smtClean="0"/>
              <a:t>joista</a:t>
            </a:r>
            <a:r>
              <a:rPr lang="en-GB" dirty="0" smtClean="0"/>
              <a:t> 309 </a:t>
            </a:r>
            <a:r>
              <a:rPr lang="en-GB" dirty="0" err="1" smtClean="0"/>
              <a:t>pakolaista</a:t>
            </a:r>
            <a:r>
              <a:rPr lang="en-GB" dirty="0" smtClean="0"/>
              <a:t>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dirty="0" smtClean="0"/>
              <a:t>    205 </a:t>
            </a:r>
            <a:r>
              <a:rPr lang="en-GB" dirty="0" err="1" smtClean="0"/>
              <a:t>nuorta</a:t>
            </a:r>
            <a:r>
              <a:rPr lang="en-GB" dirty="0" smtClean="0"/>
              <a:t> 16-24 </a:t>
            </a:r>
            <a:r>
              <a:rPr lang="en-GB" dirty="0" err="1" smtClean="0"/>
              <a:t>vuotta</a:t>
            </a:r>
            <a:endParaRPr lang="en-GB" dirty="0" smtClean="0"/>
          </a:p>
          <a:p>
            <a:pPr eaLnBrk="1" hangingPunct="1">
              <a:buFont typeface="Wingdings" pitchFamily="2" charset="2"/>
              <a:buNone/>
            </a:pPr>
            <a:endParaRPr lang="en-GB" dirty="0" smtClean="0"/>
          </a:p>
          <a:p>
            <a:pPr eaLnBrk="1" hangingPunct="1"/>
            <a:r>
              <a:rPr lang="en-GB" dirty="0" smtClean="0"/>
              <a:t>92 % </a:t>
            </a:r>
            <a:r>
              <a:rPr lang="en-GB" dirty="0" err="1" smtClean="0"/>
              <a:t>syntynyt</a:t>
            </a:r>
            <a:r>
              <a:rPr lang="en-GB" dirty="0" smtClean="0"/>
              <a:t> </a:t>
            </a:r>
            <a:r>
              <a:rPr lang="en-GB" dirty="0" err="1" smtClean="0"/>
              <a:t>Euroopan</a:t>
            </a:r>
            <a:r>
              <a:rPr lang="en-GB" dirty="0" smtClean="0"/>
              <a:t> </a:t>
            </a:r>
            <a:r>
              <a:rPr lang="en-GB" dirty="0" err="1" smtClean="0"/>
              <a:t>ulkopuolella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err="1" smtClean="0"/>
              <a:t>Noin</a:t>
            </a:r>
            <a:r>
              <a:rPr lang="en-GB" dirty="0" smtClean="0"/>
              <a:t> 45 % </a:t>
            </a:r>
            <a:r>
              <a:rPr lang="en-GB" dirty="0" err="1" smtClean="0"/>
              <a:t>opiskelee</a:t>
            </a:r>
            <a:r>
              <a:rPr lang="en-GB" dirty="0" smtClean="0"/>
              <a:t> </a:t>
            </a:r>
            <a:r>
              <a:rPr lang="en-GB" dirty="0" err="1" smtClean="0"/>
              <a:t>ruotsin</a:t>
            </a:r>
            <a:r>
              <a:rPr lang="en-GB" dirty="0" smtClean="0"/>
              <a:t> </a:t>
            </a:r>
            <a:r>
              <a:rPr lang="en-GB" dirty="0" err="1" smtClean="0"/>
              <a:t>kieltä</a:t>
            </a:r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  <a:p>
            <a:pPr eaLnBrk="1" hangingPunct="1"/>
            <a:endParaRPr lang="en-GB" dirty="0" smtClean="0"/>
          </a:p>
        </p:txBody>
      </p:sp>
      <p:sp>
        <p:nvSpPr>
          <p:cNvPr id="15364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28896B8C-EA95-4141-853B-720481965C0E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5365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31C0B17D-EBF0-42AC-8A16-86FE36960EDB}" type="slidenum">
              <a:rPr lang="sv-SE" smtClean="0"/>
              <a:pPr/>
              <a:t>5</a:t>
            </a:fld>
            <a:endParaRPr lang="sv-SE" smtClean="0"/>
          </a:p>
        </p:txBody>
      </p:sp>
      <p:pic>
        <p:nvPicPr>
          <p:cNvPr id="15366" name="Bildobjekt 5" descr="Ali.jpg"/>
          <p:cNvPicPr>
            <a:picLocks noChangeAspect="1"/>
          </p:cNvPicPr>
          <p:nvPr/>
        </p:nvPicPr>
        <p:blipFill>
          <a:blip r:embed="rId2" cstate="print"/>
          <a:srcRect l="24490" t="1752" r="30612" b="45729"/>
          <a:stretch>
            <a:fillRect/>
          </a:stretch>
        </p:blipFill>
        <p:spPr bwMode="auto">
          <a:xfrm>
            <a:off x="5715000" y="714375"/>
            <a:ext cx="3143250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Työnhakijoiden</a:t>
            </a:r>
            <a:r>
              <a:rPr lang="sv-SE" dirty="0" smtClean="0"/>
              <a:t> </a:t>
            </a:r>
            <a:r>
              <a:rPr lang="sv-SE" dirty="0" err="1" smtClean="0"/>
              <a:t>koulutustaso</a:t>
            </a:r>
            <a:r>
              <a:rPr lang="sv-SE" dirty="0" smtClean="0"/>
              <a:t> Kistan </a:t>
            </a:r>
            <a:r>
              <a:rPr lang="sv-SE" dirty="0" err="1" smtClean="0"/>
              <a:t>työtorilla</a:t>
            </a:r>
            <a:endParaRPr lang="sv-SE" dirty="0" smtClean="0"/>
          </a:p>
        </p:txBody>
      </p:sp>
      <p:sp>
        <p:nvSpPr>
          <p:cNvPr id="1028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FB7DDC5B-F1FF-43F0-8A72-69C85A5755F5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029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927A3AE2-A552-40AD-8456-C04C5BD8E9A6}" type="slidenum">
              <a:rPr lang="sv-SE" smtClean="0"/>
              <a:pPr/>
              <a:t>6</a:t>
            </a:fld>
            <a:endParaRPr lang="sv-SE" smtClean="0"/>
          </a:p>
        </p:txBody>
      </p:sp>
      <p:graphicFrame>
        <p:nvGraphicFramePr>
          <p:cNvPr id="1026" name="Platshållare för innehåll 5"/>
          <p:cNvGraphicFramePr>
            <a:graphicFrameLocks noGrp="1"/>
          </p:cNvGraphicFramePr>
          <p:nvPr>
            <p:ph idx="1"/>
          </p:nvPr>
        </p:nvGraphicFramePr>
        <p:xfrm>
          <a:off x="639763" y="1711325"/>
          <a:ext cx="7805737" cy="3941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Diagram" r:id="rId3" imgW="7715231" imgH="3895622" progId="Excel.Chart.8">
                  <p:embed/>
                </p:oleObj>
              </mc:Choice>
              <mc:Fallback>
                <p:oleObj name="Diagram" r:id="rId3" imgW="7715231" imgH="3895622" progId="Excel.Chart.8">
                  <p:embed/>
                  <p:pic>
                    <p:nvPicPr>
                      <p:cNvPr id="0" name="Platshållare för innehåll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9763" y="1711325"/>
                        <a:ext cx="7805737" cy="3941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Nuorten</a:t>
            </a:r>
            <a:r>
              <a:rPr lang="sv-SE" dirty="0" smtClean="0"/>
              <a:t> </a:t>
            </a:r>
            <a:r>
              <a:rPr lang="sv-SE" dirty="0" err="1" smtClean="0"/>
              <a:t>työnhakijoiden</a:t>
            </a:r>
            <a:r>
              <a:rPr lang="sv-SE" dirty="0" smtClean="0"/>
              <a:t> (16 – 24 </a:t>
            </a:r>
            <a:r>
              <a:rPr lang="sv-SE" dirty="0" err="1" smtClean="0"/>
              <a:t>vuotta</a:t>
            </a:r>
            <a:r>
              <a:rPr lang="sv-SE" dirty="0" smtClean="0"/>
              <a:t>) </a:t>
            </a:r>
            <a:r>
              <a:rPr lang="sv-SE" dirty="0" err="1" smtClean="0"/>
              <a:t>koulutustaso</a:t>
            </a:r>
            <a:r>
              <a:rPr lang="sv-SE" dirty="0" smtClean="0"/>
              <a:t> Kistan </a:t>
            </a:r>
            <a:r>
              <a:rPr lang="sv-SE" dirty="0" err="1" smtClean="0"/>
              <a:t>työtorilla</a:t>
            </a:r>
            <a:endParaRPr lang="sv-SE" dirty="0" smtClean="0"/>
          </a:p>
        </p:txBody>
      </p:sp>
      <p:graphicFrame>
        <p:nvGraphicFramePr>
          <p:cNvPr id="2050" name="Platshållare för innehåll 5"/>
          <p:cNvGraphicFramePr>
            <a:graphicFrameLocks noGrp="1"/>
          </p:cNvGraphicFramePr>
          <p:nvPr>
            <p:ph idx="1"/>
          </p:nvPr>
        </p:nvGraphicFramePr>
        <p:xfrm>
          <a:off x="688975" y="1681163"/>
          <a:ext cx="7805738" cy="3941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iagram" r:id="rId3" imgW="7715231" imgH="3895622" progId="Excel.Chart.8">
                  <p:embed/>
                </p:oleObj>
              </mc:Choice>
              <mc:Fallback>
                <p:oleObj name="Diagram" r:id="rId3" imgW="7715231" imgH="3895622" progId="Excel.Chart.8">
                  <p:embed/>
                  <p:pic>
                    <p:nvPicPr>
                      <p:cNvPr id="0" name="Platshållare för innehåll 5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975" y="1681163"/>
                        <a:ext cx="7805738" cy="3941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7331CF00-1570-4B43-8BBB-6239A80C841E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205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12367FB2-3FF9-433F-BF8A-92506C7C8964}" type="slidenum">
              <a:rPr lang="sv-SE" smtClean="0"/>
              <a:pPr/>
              <a:t>7</a:t>
            </a:fld>
            <a:endParaRPr lang="sv-S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Platshållare för datum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52DE971F-6D4D-43F6-8B88-51B1E63E5CAA}" type="datetime1">
              <a:rPr lang="sv-SE" smtClean="0"/>
              <a:pPr/>
              <a:t>2010-10-08</a:t>
            </a:fld>
            <a:endParaRPr lang="sv-SE" smtClean="0"/>
          </a:p>
        </p:txBody>
      </p:sp>
      <p:sp>
        <p:nvSpPr>
          <p:cNvPr id="15363" name="Platshållare för bildnumm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sv-SE" smtClean="0"/>
              <a:t>SIDAN </a:t>
            </a:r>
            <a:fld id="{BDF53EF9-40BD-491B-A327-CE586A04C5F6}" type="slidenum">
              <a:rPr lang="sv-SE" smtClean="0"/>
              <a:pPr/>
              <a:t>8</a:t>
            </a:fld>
            <a:endParaRPr lang="sv-SE" smtClean="0"/>
          </a:p>
        </p:txBody>
      </p:sp>
      <p:sp>
        <p:nvSpPr>
          <p:cNvPr id="15364" name="Platshållare för sidfot 5"/>
          <p:cNvSpPr>
            <a:spLocks noGrp="1"/>
          </p:cNvSpPr>
          <p:nvPr>
            <p:ph type="ftr" sz="quarter" idx="12"/>
          </p:nvPr>
        </p:nvSpPr>
        <p:spPr>
          <a:noFill/>
        </p:spPr>
        <p:txBody>
          <a:bodyPr/>
          <a:lstStyle/>
          <a:p>
            <a:r>
              <a:rPr lang="sv-SE" smtClean="0"/>
              <a:t>JOBBTORG STOCKHOLM</a:t>
            </a:r>
          </a:p>
        </p:txBody>
      </p:sp>
      <p:sp>
        <p:nvSpPr>
          <p:cNvPr id="221186" name="Oval 2"/>
          <p:cNvSpPr>
            <a:spLocks noChangeArrowheads="1"/>
          </p:cNvSpPr>
          <p:nvPr/>
        </p:nvSpPr>
        <p:spPr bwMode="auto">
          <a:xfrm>
            <a:off x="1475656" y="908720"/>
            <a:ext cx="5616624" cy="4824536"/>
          </a:xfrm>
          <a:prstGeom prst="ellipse">
            <a:avLst/>
          </a:prstGeom>
          <a:solidFill>
            <a:srgbClr val="DDDDDD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v-SE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534400" cy="504825"/>
          </a:xfrm>
        </p:spPr>
        <p:txBody>
          <a:bodyPr/>
          <a:lstStyle/>
          <a:p>
            <a:pPr eaLnBrk="1" hangingPunct="1"/>
            <a:r>
              <a:rPr lang="en-GB" sz="2300" dirty="0" err="1" smtClean="0"/>
              <a:t>Dynaaminen</a:t>
            </a:r>
            <a:r>
              <a:rPr lang="en-GB" sz="2300" dirty="0" smtClean="0"/>
              <a:t> </a:t>
            </a:r>
            <a:r>
              <a:rPr lang="en-GB" sz="2300" dirty="0" err="1" smtClean="0"/>
              <a:t>yhteistyö</a:t>
            </a:r>
            <a:endParaRPr lang="en-GB" sz="2300" dirty="0" smtClean="0"/>
          </a:p>
        </p:txBody>
      </p:sp>
      <p:sp>
        <p:nvSpPr>
          <p:cNvPr id="221188" name="Oval 4"/>
          <p:cNvSpPr>
            <a:spLocks noChangeArrowheads="1"/>
          </p:cNvSpPr>
          <p:nvPr/>
        </p:nvSpPr>
        <p:spPr bwMode="auto">
          <a:xfrm>
            <a:off x="3131840" y="2636912"/>
            <a:ext cx="2271713" cy="1281112"/>
          </a:xfrm>
          <a:prstGeom prst="ellipse">
            <a:avLst/>
          </a:prstGeom>
          <a:solidFill>
            <a:srgbClr val="EF3D4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Työnhakija</a:t>
            </a:r>
            <a:endParaRPr lang="sv-SE" dirty="0" smtClean="0">
              <a:solidFill>
                <a:schemeClr val="bg1"/>
              </a:solidFill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solidFill>
                  <a:schemeClr val="bg1"/>
                </a:solidFill>
                <a:latin typeface="Arial" charset="0"/>
                <a:cs typeface="Arial" charset="0"/>
              </a:rPr>
              <a:t>aspirantti</a:t>
            </a:r>
            <a:endParaRPr lang="sv-SE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21189" name="Text Box 5"/>
          <p:cNvSpPr txBox="1">
            <a:spLocks noChangeArrowheads="1"/>
          </p:cNvSpPr>
          <p:nvPr/>
        </p:nvSpPr>
        <p:spPr bwMode="auto">
          <a:xfrm>
            <a:off x="2987675" y="4724400"/>
            <a:ext cx="2305050" cy="33655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sv-SE" sz="1600" b="1" dirty="0">
                <a:latin typeface="Arial" charset="0"/>
                <a:cs typeface="Arial" charset="0"/>
              </a:rPr>
              <a:t>Jobbtorg Stockholm</a:t>
            </a:r>
          </a:p>
        </p:txBody>
      </p:sp>
      <p:sp>
        <p:nvSpPr>
          <p:cNvPr id="221190" name="Oval 6"/>
          <p:cNvSpPr>
            <a:spLocks noChangeArrowheads="1"/>
          </p:cNvSpPr>
          <p:nvPr/>
        </p:nvSpPr>
        <p:spPr bwMode="auto">
          <a:xfrm>
            <a:off x="4572000" y="2132856"/>
            <a:ext cx="1957388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Työnvälittäja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100" dirty="0" smtClean="0">
                <a:latin typeface="Arial" charset="0"/>
                <a:cs typeface="Arial" charset="0"/>
              </a:rPr>
              <a:t>(Matchare)</a:t>
            </a:r>
            <a:endParaRPr lang="sv-SE" sz="1100" dirty="0">
              <a:latin typeface="Arial" charset="0"/>
              <a:cs typeface="Arial" charset="0"/>
            </a:endParaRPr>
          </a:p>
        </p:txBody>
      </p:sp>
      <p:sp>
        <p:nvSpPr>
          <p:cNvPr id="221191" name="Oval 7"/>
          <p:cNvSpPr>
            <a:spLocks noChangeArrowheads="1"/>
          </p:cNvSpPr>
          <p:nvPr/>
        </p:nvSpPr>
        <p:spPr bwMode="auto">
          <a:xfrm>
            <a:off x="1547664" y="2564904"/>
            <a:ext cx="1741487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Opinto-</a:t>
            </a:r>
            <a:r>
              <a:rPr lang="sv-SE" sz="1400" dirty="0" smtClean="0">
                <a:latin typeface="Arial" charset="0"/>
                <a:cs typeface="Arial" charset="0"/>
              </a:rPr>
              <a:t> ja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ammattiohjaaja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2" name="Oval 8"/>
          <p:cNvSpPr>
            <a:spLocks noChangeArrowheads="1"/>
          </p:cNvSpPr>
          <p:nvPr/>
        </p:nvSpPr>
        <p:spPr bwMode="auto">
          <a:xfrm>
            <a:off x="1835696" y="3789040"/>
            <a:ext cx="1741488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Yksityiset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yrittäjät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3" name="Oval 9"/>
          <p:cNvSpPr>
            <a:spLocks noChangeArrowheads="1"/>
          </p:cNvSpPr>
          <p:nvPr/>
        </p:nvSpPr>
        <p:spPr bwMode="auto">
          <a:xfrm>
            <a:off x="2843808" y="1628800"/>
            <a:ext cx="1741487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Valmentaja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smtClean="0">
                <a:latin typeface="Arial" charset="0"/>
                <a:cs typeface="Arial" charset="0"/>
              </a:rPr>
              <a:t>(Coach)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4" name="Oval 10"/>
          <p:cNvSpPr>
            <a:spLocks noChangeArrowheads="1"/>
          </p:cNvSpPr>
          <p:nvPr/>
        </p:nvSpPr>
        <p:spPr bwMode="auto">
          <a:xfrm>
            <a:off x="5508104" y="3284984"/>
            <a:ext cx="1584176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ATK-pedagoogi</a:t>
            </a:r>
            <a:endParaRPr lang="sv-SE" sz="1400" dirty="0">
              <a:latin typeface="Arial" charset="0"/>
              <a:cs typeface="Arial" charset="0"/>
            </a:endParaRPr>
          </a:p>
        </p:txBody>
      </p:sp>
      <p:sp>
        <p:nvSpPr>
          <p:cNvPr id="221195" name="Oval 11"/>
          <p:cNvSpPr>
            <a:spLocks noChangeArrowheads="1"/>
          </p:cNvSpPr>
          <p:nvPr/>
        </p:nvSpPr>
        <p:spPr bwMode="auto">
          <a:xfrm>
            <a:off x="827584" y="4293096"/>
            <a:ext cx="1647825" cy="1376362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Työnantajat</a:t>
            </a:r>
            <a:endParaRPr lang="sv-SE" dirty="0">
              <a:latin typeface="Arial" charset="0"/>
              <a:cs typeface="Arial" charset="0"/>
            </a:endParaRPr>
          </a:p>
        </p:txBody>
      </p:sp>
      <p:sp>
        <p:nvSpPr>
          <p:cNvPr id="221197" name="Oval 13"/>
          <p:cNvSpPr>
            <a:spLocks noChangeArrowheads="1"/>
          </p:cNvSpPr>
          <p:nvPr/>
        </p:nvSpPr>
        <p:spPr bwMode="auto">
          <a:xfrm>
            <a:off x="5652120" y="4293096"/>
            <a:ext cx="1647825" cy="1376362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smtClean="0">
                <a:latin typeface="Arial" charset="0"/>
                <a:cs typeface="Arial" charset="0"/>
              </a:rPr>
              <a:t>SFI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100" dirty="0" err="1" smtClean="0">
                <a:latin typeface="Arial" charset="0"/>
                <a:cs typeface="Arial" charset="0"/>
              </a:rPr>
              <a:t>Ruotsia</a:t>
            </a:r>
            <a:r>
              <a:rPr lang="sv-SE" sz="1100" dirty="0" smtClean="0"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100" dirty="0" err="1" smtClean="0">
                <a:latin typeface="Arial" charset="0"/>
                <a:cs typeface="Arial" charset="0"/>
              </a:rPr>
              <a:t>maahanmuutajille</a:t>
            </a:r>
            <a:endParaRPr lang="sv-SE" sz="1100" dirty="0" smtClean="0">
              <a:latin typeface="Arial" charset="0"/>
              <a:cs typeface="Arial" charset="0"/>
            </a:endParaRPr>
          </a:p>
        </p:txBody>
      </p:sp>
      <p:sp>
        <p:nvSpPr>
          <p:cNvPr id="221198" name="Oval 14"/>
          <p:cNvSpPr>
            <a:spLocks noChangeArrowheads="1"/>
          </p:cNvSpPr>
          <p:nvPr/>
        </p:nvSpPr>
        <p:spPr bwMode="auto">
          <a:xfrm>
            <a:off x="1403648" y="620688"/>
            <a:ext cx="1647825" cy="1376362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Sosiaalitoimi</a:t>
            </a:r>
            <a:endParaRPr lang="sv-SE" dirty="0">
              <a:latin typeface="Arial" charset="0"/>
              <a:cs typeface="Arial" charset="0"/>
            </a:endParaRPr>
          </a:p>
        </p:txBody>
      </p:sp>
      <p:sp>
        <p:nvSpPr>
          <p:cNvPr id="221200" name="Oval 16"/>
          <p:cNvSpPr>
            <a:spLocks noChangeArrowheads="1"/>
          </p:cNvSpPr>
          <p:nvPr/>
        </p:nvSpPr>
        <p:spPr bwMode="auto">
          <a:xfrm>
            <a:off x="5436096" y="620688"/>
            <a:ext cx="1647825" cy="1376363"/>
          </a:xfrm>
          <a:prstGeom prst="ellipse">
            <a:avLst/>
          </a:prstGeom>
          <a:solidFill>
            <a:schemeClr val="accent2"/>
          </a:solidFill>
          <a:ln w="38100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Työvoima-</a:t>
            </a:r>
            <a:endParaRPr lang="sv-S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dirty="0" err="1" smtClean="0">
                <a:latin typeface="Arial" charset="0"/>
                <a:cs typeface="Arial" charset="0"/>
              </a:rPr>
              <a:t>toimisto</a:t>
            </a:r>
            <a:endParaRPr lang="sv-SE" dirty="0">
              <a:latin typeface="Arial" charset="0"/>
              <a:cs typeface="Arial" charset="0"/>
            </a:endParaRPr>
          </a:p>
        </p:txBody>
      </p:sp>
      <p:sp>
        <p:nvSpPr>
          <p:cNvPr id="20" name="Oval 8"/>
          <p:cNvSpPr>
            <a:spLocks noChangeArrowheads="1"/>
          </p:cNvSpPr>
          <p:nvPr/>
        </p:nvSpPr>
        <p:spPr bwMode="auto">
          <a:xfrm>
            <a:off x="4211960" y="4005064"/>
            <a:ext cx="1741488" cy="488950"/>
          </a:xfrm>
          <a:prstGeom prst="ellipse">
            <a:avLst/>
          </a:prstGeom>
          <a:solidFill>
            <a:srgbClr val="C0C0C0"/>
          </a:solidFill>
          <a:ln w="28575">
            <a:solidFill>
              <a:srgbClr val="999999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 smtClean="0">
                <a:latin typeface="Arial" charset="0"/>
                <a:cs typeface="Arial" charset="0"/>
              </a:rPr>
              <a:t>Kaupungin</a:t>
            </a:r>
            <a:endParaRPr lang="sv-SE" sz="1400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  <a:buFont typeface="Wingdings" pitchFamily="2" charset="2"/>
              <a:buNone/>
            </a:pPr>
            <a:r>
              <a:rPr lang="sv-SE" sz="1400" dirty="0" err="1">
                <a:latin typeface="Arial" charset="0"/>
                <a:cs typeface="Arial" charset="0"/>
              </a:rPr>
              <a:t>m</a:t>
            </a:r>
            <a:r>
              <a:rPr lang="sv-SE" sz="1400" dirty="0" err="1" smtClean="0">
                <a:latin typeface="Arial" charset="0"/>
                <a:cs typeface="Arial" charset="0"/>
              </a:rPr>
              <a:t>uut</a:t>
            </a:r>
            <a:r>
              <a:rPr lang="sv-SE" sz="1400" dirty="0" smtClean="0">
                <a:latin typeface="Arial" charset="0"/>
                <a:cs typeface="Arial" charset="0"/>
              </a:rPr>
              <a:t> </a:t>
            </a:r>
            <a:r>
              <a:rPr lang="sv-SE" sz="1400" dirty="0" err="1" smtClean="0">
                <a:latin typeface="Arial" charset="0"/>
                <a:cs typeface="Arial" charset="0"/>
              </a:rPr>
              <a:t>toiminnat</a:t>
            </a:r>
            <a:endParaRPr lang="sv-SE" sz="14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2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1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1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21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1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2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21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21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21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2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86" grpId="0" animBg="1"/>
      <p:bldP spid="221188" grpId="0" animBg="1"/>
      <p:bldP spid="221189" grpId="0"/>
      <p:bldP spid="221190" grpId="0" animBg="1"/>
      <p:bldP spid="221191" grpId="0" animBg="1"/>
      <p:bldP spid="221192" grpId="0" animBg="1"/>
      <p:bldP spid="221193" grpId="0" animBg="1"/>
      <p:bldP spid="221194" grpId="0" animBg="1"/>
      <p:bldP spid="221195" grpId="0" animBg="1"/>
      <p:bldP spid="221197" grpId="0" animBg="1"/>
      <p:bldP spid="221198" grpId="0" animBg="1"/>
      <p:bldP spid="221200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v-SE" dirty="0" err="1" smtClean="0"/>
              <a:t>Kaupungin</a:t>
            </a:r>
            <a:r>
              <a:rPr lang="sv-SE" dirty="0" smtClean="0"/>
              <a:t> </a:t>
            </a:r>
            <a:r>
              <a:rPr lang="sv-SE" dirty="0" err="1" smtClean="0"/>
              <a:t>palvelut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683568" y="1556792"/>
            <a:ext cx="7631113" cy="4103688"/>
          </a:xfrm>
        </p:spPr>
        <p:txBody>
          <a:bodyPr/>
          <a:lstStyle/>
          <a:p>
            <a:r>
              <a:rPr lang="sv-SE" dirty="0" smtClean="0"/>
              <a:t>START: </a:t>
            </a:r>
            <a:r>
              <a:rPr lang="sv-SE" dirty="0" err="1" smtClean="0"/>
              <a:t>työmahdollisuuksien</a:t>
            </a:r>
            <a:r>
              <a:rPr lang="sv-SE" dirty="0" smtClean="0"/>
              <a:t> ja </a:t>
            </a:r>
            <a:r>
              <a:rPr lang="sv-SE" dirty="0" err="1" smtClean="0"/>
              <a:t>rajotteiden</a:t>
            </a:r>
            <a:r>
              <a:rPr lang="sv-SE" dirty="0" smtClean="0"/>
              <a:t> </a:t>
            </a:r>
            <a:r>
              <a:rPr lang="sv-SE" dirty="0" err="1" smtClean="0"/>
              <a:t>kartoitus</a:t>
            </a:r>
            <a:endParaRPr lang="sv-SE" dirty="0" smtClean="0"/>
          </a:p>
          <a:p>
            <a:pPr>
              <a:buNone/>
            </a:pPr>
            <a:endParaRPr lang="sv-SE" dirty="0" smtClean="0"/>
          </a:p>
          <a:p>
            <a:r>
              <a:rPr lang="sv-SE" dirty="0" err="1" smtClean="0"/>
              <a:t>Työkokeilua</a:t>
            </a:r>
            <a:r>
              <a:rPr lang="sv-SE" dirty="0" smtClean="0"/>
              <a:t>: </a:t>
            </a:r>
            <a:r>
              <a:rPr lang="sv-SE" dirty="0" err="1" smtClean="0"/>
              <a:t>kahvila</a:t>
            </a:r>
            <a:r>
              <a:rPr lang="sv-SE" dirty="0" smtClean="0"/>
              <a:t>, </a:t>
            </a:r>
            <a:r>
              <a:rPr lang="sv-SE" dirty="0" err="1" smtClean="0"/>
              <a:t>ravintola</a:t>
            </a:r>
            <a:r>
              <a:rPr lang="sv-SE" dirty="0" smtClean="0"/>
              <a:t>, </a:t>
            </a:r>
            <a:r>
              <a:rPr lang="sv-SE" dirty="0" err="1" smtClean="0"/>
              <a:t>ulkotyö</a:t>
            </a:r>
            <a:r>
              <a:rPr lang="sv-SE" dirty="0" smtClean="0"/>
              <a:t> </a:t>
            </a:r>
            <a:r>
              <a:rPr lang="sv-SE" dirty="0" err="1" smtClean="0"/>
              <a:t>jne</a:t>
            </a:r>
            <a:r>
              <a:rPr lang="sv-SE" dirty="0" smtClean="0"/>
              <a:t>.</a:t>
            </a:r>
          </a:p>
          <a:p>
            <a:pPr>
              <a:buNone/>
            </a:pPr>
            <a:endParaRPr lang="sv-SE" dirty="0" smtClean="0"/>
          </a:p>
          <a:p>
            <a:r>
              <a:rPr lang="sv-SE" dirty="0" err="1" smtClean="0"/>
              <a:t>Rekrytointiohjelma</a:t>
            </a:r>
            <a:r>
              <a:rPr lang="sv-SE" dirty="0" smtClean="0"/>
              <a:t>: </a:t>
            </a:r>
            <a:r>
              <a:rPr lang="sv-SE" dirty="0" err="1" smtClean="0"/>
              <a:t>valmisteleva</a:t>
            </a:r>
            <a:r>
              <a:rPr lang="sv-SE" dirty="0" smtClean="0"/>
              <a:t> </a:t>
            </a:r>
            <a:r>
              <a:rPr lang="sv-SE" dirty="0" err="1" smtClean="0"/>
              <a:t>kielenopetus</a:t>
            </a:r>
            <a:r>
              <a:rPr lang="sv-SE" dirty="0" smtClean="0"/>
              <a:t>, </a:t>
            </a:r>
            <a:r>
              <a:rPr lang="sv-SE" dirty="0" err="1" smtClean="0"/>
              <a:t>työnantajan</a:t>
            </a:r>
            <a:r>
              <a:rPr lang="sv-SE" dirty="0" smtClean="0"/>
              <a:t> </a:t>
            </a:r>
            <a:r>
              <a:rPr lang="sv-SE" dirty="0" err="1" smtClean="0"/>
              <a:t>tarpeita</a:t>
            </a:r>
            <a:r>
              <a:rPr lang="sv-SE" dirty="0" smtClean="0"/>
              <a:t> </a:t>
            </a:r>
            <a:r>
              <a:rPr lang="sv-SE" dirty="0" err="1" smtClean="0"/>
              <a:t>vastaava</a:t>
            </a:r>
            <a:r>
              <a:rPr lang="sv-SE" dirty="0" smtClean="0"/>
              <a:t> ja </a:t>
            </a:r>
            <a:r>
              <a:rPr lang="sv-SE" dirty="0" err="1" smtClean="0"/>
              <a:t>työtehtäviin</a:t>
            </a:r>
            <a:r>
              <a:rPr lang="sv-SE" dirty="0" smtClean="0"/>
              <a:t> </a:t>
            </a:r>
            <a:r>
              <a:rPr lang="sv-SE" dirty="0" err="1" smtClean="0"/>
              <a:t>valmistava</a:t>
            </a:r>
            <a:r>
              <a:rPr lang="sv-SE" dirty="0" smtClean="0"/>
              <a:t> </a:t>
            </a:r>
            <a:r>
              <a:rPr lang="sv-SE" dirty="0" err="1" smtClean="0"/>
              <a:t>kurssi</a:t>
            </a:r>
            <a:r>
              <a:rPr lang="sv-SE" dirty="0" smtClean="0"/>
              <a:t>, </a:t>
            </a:r>
            <a:r>
              <a:rPr lang="sv-SE" dirty="0" err="1" smtClean="0"/>
              <a:t>rekrytointi</a:t>
            </a:r>
            <a:r>
              <a:rPr lang="sv-SE" dirty="0" smtClean="0"/>
              <a:t> (</a:t>
            </a:r>
            <a:r>
              <a:rPr lang="sv-SE" dirty="0" err="1" smtClean="0"/>
              <a:t>esim</a:t>
            </a:r>
            <a:r>
              <a:rPr lang="sv-SE" dirty="0" smtClean="0"/>
              <a:t>. </a:t>
            </a:r>
            <a:r>
              <a:rPr lang="sv-SE" dirty="0" err="1" smtClean="0"/>
              <a:t>rakennus-</a:t>
            </a:r>
            <a:r>
              <a:rPr lang="sv-SE" dirty="0" smtClean="0"/>
              <a:t>, </a:t>
            </a:r>
            <a:r>
              <a:rPr lang="sv-SE" dirty="0" err="1" smtClean="0"/>
              <a:t>ravintola-</a:t>
            </a:r>
            <a:r>
              <a:rPr lang="sv-SE" dirty="0" smtClean="0"/>
              <a:t>, </a:t>
            </a:r>
            <a:r>
              <a:rPr lang="sv-SE" dirty="0" err="1" smtClean="0"/>
              <a:t>siivous-</a:t>
            </a:r>
            <a:r>
              <a:rPr lang="sv-SE" dirty="0" smtClean="0"/>
              <a:t>, </a:t>
            </a:r>
            <a:r>
              <a:rPr lang="sv-SE" dirty="0" err="1" smtClean="0"/>
              <a:t>hotelliala</a:t>
            </a:r>
            <a:r>
              <a:rPr lang="sv-SE" dirty="0" smtClean="0"/>
              <a:t>) </a:t>
            </a:r>
            <a:endParaRPr lang="sv-SE" dirty="0"/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85A287-6B96-488C-A0A1-4459F497994E}" type="datetime1">
              <a:rPr lang="sv-SE" smtClean="0"/>
              <a:pPr>
                <a:defRPr/>
              </a:pPr>
              <a:t>2010-10-08</a:t>
            </a:fld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sv-SE" smtClean="0"/>
              <a:t>SIDAN </a:t>
            </a:r>
            <a:fld id="{9740C88D-E244-4D7E-9C6D-26FCC9BDFC4F}" type="slidenum">
              <a:rPr lang="sv-SE" smtClean="0"/>
              <a:pPr>
                <a:defRPr/>
              </a:pPr>
              <a:t>9</a:t>
            </a:fld>
            <a:endParaRPr lang="sv-S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hlm_pres">
  <a:themeElements>
    <a:clrScheme name="sthlm_pres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sthlm_pres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sthlm_pres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Blå">
  <a:themeElements>
    <a:clrScheme name="Blå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Blå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Blå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Grå">
  <a:themeElements>
    <a:clrScheme name="Grå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Grå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Grå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Grön">
  <a:themeElements>
    <a:clrScheme name="Grön 1">
      <a:dk1>
        <a:srgbClr val="000000"/>
      </a:dk1>
      <a:lt1>
        <a:srgbClr val="FFFFFF"/>
      </a:lt1>
      <a:dk2>
        <a:srgbClr val="000000"/>
      </a:dk2>
      <a:lt2>
        <a:srgbClr val="A7A9AC"/>
      </a:lt2>
      <a:accent1>
        <a:srgbClr val="9FCBED"/>
      </a:accent1>
      <a:accent2>
        <a:srgbClr val="009CDC"/>
      </a:accent2>
      <a:accent3>
        <a:srgbClr val="FFFFFF"/>
      </a:accent3>
      <a:accent4>
        <a:srgbClr val="000000"/>
      </a:accent4>
      <a:accent5>
        <a:srgbClr val="CDE2F4"/>
      </a:accent5>
      <a:accent6>
        <a:srgbClr val="008DC7"/>
      </a:accent6>
      <a:hlink>
        <a:srgbClr val="0074BC"/>
      </a:hlink>
      <a:folHlink>
        <a:srgbClr val="005288"/>
      </a:folHlink>
    </a:clrScheme>
    <a:fontScheme name="Grön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sv-S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Gill Sans MT" pitchFamily="34" charset="0"/>
          </a:defRPr>
        </a:defPPr>
      </a:lstStyle>
    </a:lnDef>
  </a:objectDefaults>
  <a:extraClrSchemeLst>
    <a:extraClrScheme>
      <a:clrScheme name="Grön 1">
        <a:dk1>
          <a:srgbClr val="000000"/>
        </a:dk1>
        <a:lt1>
          <a:srgbClr val="FFFFFF"/>
        </a:lt1>
        <a:dk2>
          <a:srgbClr val="000000"/>
        </a:dk2>
        <a:lt2>
          <a:srgbClr val="A7A9AC"/>
        </a:lt2>
        <a:accent1>
          <a:srgbClr val="9FCBED"/>
        </a:accent1>
        <a:accent2>
          <a:srgbClr val="009CDC"/>
        </a:accent2>
        <a:accent3>
          <a:srgbClr val="FFFFFF"/>
        </a:accent3>
        <a:accent4>
          <a:srgbClr val="000000"/>
        </a:accent4>
        <a:accent5>
          <a:srgbClr val="CDE2F4"/>
        </a:accent5>
        <a:accent6>
          <a:srgbClr val="008DC7"/>
        </a:accent6>
        <a:hlink>
          <a:srgbClr val="0074BC"/>
        </a:hlink>
        <a:folHlink>
          <a:srgbClr val="00528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sthlm_pres</Template>
  <TotalTime>1859</TotalTime>
  <Words>631</Words>
  <Application>Microsoft Office PowerPoint</Application>
  <PresentationFormat>On-screen Show (4:3)</PresentationFormat>
  <Paragraphs>199</Paragraphs>
  <Slides>21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sthlm_pres</vt:lpstr>
      <vt:lpstr>Blå</vt:lpstr>
      <vt:lpstr>Grå</vt:lpstr>
      <vt:lpstr>Grön</vt:lpstr>
      <vt:lpstr>Diagram</vt:lpstr>
      <vt:lpstr>PowerPoint Presentation</vt:lpstr>
      <vt:lpstr>Poliittiset tavoitteet </vt:lpstr>
      <vt:lpstr>Kohderyhmät</vt:lpstr>
      <vt:lpstr>Mistä löydät työtorin…..</vt:lpstr>
      <vt:lpstr>Kistan työtori   elokuu 2010</vt:lpstr>
      <vt:lpstr>Työnhakijoiden koulutustaso Kistan työtorilla</vt:lpstr>
      <vt:lpstr>Nuorten työnhakijoiden (16 – 24 vuotta) koulutustaso Kistan työtorilla</vt:lpstr>
      <vt:lpstr>Dynaaminen yhteistyö</vt:lpstr>
      <vt:lpstr>Kaupungin palvelut</vt:lpstr>
      <vt:lpstr>PowerPoint Presentation</vt:lpstr>
      <vt:lpstr>Yksityiset palvelut</vt:lpstr>
      <vt:lpstr>Projekti  Etablering Stockholm</vt:lpstr>
      <vt:lpstr>PowerPoint Presentation</vt:lpstr>
      <vt:lpstr>PowerPoint Presentation</vt:lpstr>
      <vt:lpstr>PowerPoint Presentation</vt:lpstr>
      <vt:lpstr>Muita toimintoja uusille maahanmuuttajille</vt:lpstr>
      <vt:lpstr>PowerPoint Presentation</vt:lpstr>
      <vt:lpstr>Projekti  FAMU  - För arbete mot utanförskap</vt:lpstr>
      <vt:lpstr>Tuloksista Kistan työtorilla</vt:lpstr>
      <vt:lpstr>Millä aloilla työnhakijat saavat työtä?</vt:lpstr>
      <vt:lpstr>Menestystekijät</vt:lpstr>
    </vt:vector>
  </TitlesOfParts>
  <Company>Stockholms Stad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Bild med Vision 2030</dc:title>
  <dc:creator>Helene Bengtson</dc:creator>
  <cp:lastModifiedBy>Yasmin Yusuf</cp:lastModifiedBy>
  <cp:revision>163</cp:revision>
  <dcterms:created xsi:type="dcterms:W3CDTF">2010-03-18T14:54:58Z</dcterms:created>
  <dcterms:modified xsi:type="dcterms:W3CDTF">2010-10-08T05:22:10Z</dcterms:modified>
</cp:coreProperties>
</file>