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F15B-FEBE-40E5-9E39-38628866BDE2}" type="datetimeFigureOut">
              <a:rPr lang="fi-FI" smtClean="0"/>
              <a:t>8.10.2010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089D2-0CD5-4EFD-AA67-54FC8023524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0160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A97F9EF1-1611-4A34-B9C2-AA1125D37988}" type="datetime1">
              <a:rPr lang="fi-FI" smtClean="0"/>
              <a:t>8.10.2010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10" name="Suorakulmi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Suorakulmi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Suorakulmi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uora yhdysviiv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uora yhdysviiv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uora yhdysviiv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uora yhdysviiv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Suorakulmi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i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i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i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i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i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47B91729-60C8-4FA3-AFA3-8D314132A0F9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ED9432-29A9-49EC-8305-32E13D9C06F3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91E12-1C89-46CE-890B-75C4E6EABBC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8404E8-17EF-4D11-B015-8BCD4EF5B9F7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D50007-F211-4E97-A3D5-C3D8880F9E73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8" name="Sisällön paikkamerkk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2623242D-EDEC-44C7-B633-6679E03B5FD3}" type="datetime1">
              <a:rPr lang="fi-FI" smtClean="0"/>
              <a:t>8.10.2010</a:t>
            </a:fld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3A1702C1-129F-47C3-B8CB-25C2126CE722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633832CF-AD41-486C-8FAC-F0EF1916D82E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9" name="Suorakulmi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Suorakulmi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uora yhdysviiv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uora yhdysviiv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uora yhdysviiv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uora yhdysviiv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uorakulmi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i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i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i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i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i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uora yhdysviiv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49B89A72-214A-4069-8837-5DD684C9D0A8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4D838F-46D5-44F5-8D3A-A312DE2A1A85}" type="datetime1">
              <a:rPr lang="fi-FI" smtClean="0"/>
              <a:t>8.10.2010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770E7-1DBC-4263-9F93-156BB0B0D0AC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Sisällön paikkamerkk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A3A5B0-F188-4D86-B76B-DC3692D328F8}" type="datetime1">
              <a:rPr lang="fi-FI" smtClean="0"/>
              <a:t>8.10.2010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691C76-B180-427A-870E-63FE7C2823C6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3" name="Sisällön paikkamerkk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2" name="Tekstin paikkamerkki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14" name="Tekstin paikkamerkki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8D75CFDE-2CAF-47AA-8EBA-157B64FAEE7B}" type="datetime1">
              <a:rPr lang="fi-FI" smtClean="0"/>
              <a:t>8.10.2010</a:t>
            </a:fld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7F8456D7-2039-40BD-B1CB-1399810215DC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5257DE-B536-452E-B4ED-9EA71F9FB62C}" type="datetime1">
              <a:rPr lang="fi-FI" smtClean="0"/>
              <a:t>8.10.2010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38258-D92D-402A-947C-0B19BDE39C67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tsikollinen sisältö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 yhdysviiv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8" name="Suora yhdysviiv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uora yhdysviiv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i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isällön paikkamerkk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21" name="Päivämäärän paikkamerkki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33CC8194-7BFE-4D2A-AEFC-90CF00A82CBA}" type="datetime1">
              <a:rPr lang="fi-FI" smtClean="0"/>
              <a:t>8.10.2010</a:t>
            </a:fld>
            <a:endParaRPr lang="fi-FI"/>
          </a:p>
        </p:txBody>
      </p:sp>
      <p:sp>
        <p:nvSpPr>
          <p:cNvPr id="22" name="Dian numeron paikkamerkki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E3602527-E722-4BAC-92C2-0DD98B9D75B7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23" name="Alatunnisteen paikkamerk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i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i-FI" smtClean="0"/>
              <a:t>Lisää kuva napsauttamalla kuvaketta</a:t>
            </a:r>
            <a:endParaRPr kumimoji="0" lang="en-US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10" name="Suora yhdysviiv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Suorakulmi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 yhdysviiv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uora yhdysviiv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uora yhdysviiv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Päivämäärän paikkamerkki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9D4091C-C563-4BA5-8EFD-E308D36E858D}" type="datetime1">
              <a:rPr lang="fi-FI" smtClean="0"/>
              <a:t>8.10.2010</a:t>
            </a:fld>
            <a:endParaRPr lang="fi-FI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524EA0E1-ED97-4CF2-A16C-182AA0C42C9F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21" name="Alatunnisteen paikkamerk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405AF7D-FE9B-480F-96F7-8075FBDC5BE2}" type="datetime1">
              <a:rPr lang="fi-FI" smtClean="0"/>
              <a:t>8.10.2010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7" name="Suora yhdysviiv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uorakulmi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i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433770A-7B39-4847-96DB-AF86A22F7CCB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95288" y="549275"/>
            <a:ext cx="7918450" cy="2159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err="1" smtClean="0"/>
              <a:t>Mentorointimallin</a:t>
            </a:r>
            <a:r>
              <a:rPr lang="fi-FI" dirty="0" smtClean="0"/>
              <a:t> yhteiskehittelyä perhetyön opintojakson (</a:t>
            </a:r>
            <a:r>
              <a:rPr lang="fi-FI" dirty="0" err="1" smtClean="0"/>
              <a:t>Family</a:t>
            </a:r>
            <a:r>
              <a:rPr lang="fi-FI" dirty="0" smtClean="0"/>
              <a:t> </a:t>
            </a:r>
            <a:r>
              <a:rPr lang="fi-FI" dirty="0" err="1" smtClean="0"/>
              <a:t>Work</a:t>
            </a:r>
            <a:r>
              <a:rPr lang="fi-FI" dirty="0" smtClean="0"/>
              <a:t> - </a:t>
            </a:r>
            <a:r>
              <a:rPr lang="fi-FI" dirty="0" err="1" smtClean="0"/>
              <a:t>study</a:t>
            </a:r>
            <a:r>
              <a:rPr lang="fi-FI" dirty="0" smtClean="0"/>
              <a:t> </a:t>
            </a:r>
            <a:r>
              <a:rPr lang="fi-FI" dirty="0" err="1" smtClean="0"/>
              <a:t>unit</a:t>
            </a:r>
            <a:r>
              <a:rPr lang="fi-FI" dirty="0" smtClean="0"/>
              <a:t>) puitteissa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907704" y="3429000"/>
            <a:ext cx="6400800" cy="25209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dirty="0" smtClean="0"/>
              <a:t>Yhteistoiminnalliset työpajat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dirty="0" smtClean="0"/>
              <a:t>joulukuussa 2010 – 2 kertaa</a:t>
            </a:r>
          </a:p>
          <a:p>
            <a:pPr lvl="1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fi-FI" dirty="0" smtClean="0"/>
              <a:t>Palvelunkäyttäjät, työntekijät, opiskelijat ja opettajat</a:t>
            </a:r>
          </a:p>
          <a:p>
            <a:pPr fontAlgn="auto">
              <a:spcAft>
                <a:spcPts val="0"/>
              </a:spcAft>
              <a:buFont typeface="Arial" charset="0"/>
              <a:buChar char="•"/>
              <a:defRPr/>
            </a:pPr>
            <a:endParaRPr lang="fi-FI" dirty="0" smtClean="0"/>
          </a:p>
          <a:p>
            <a:pPr fontAlgn="auto">
              <a:spcAft>
                <a:spcPts val="0"/>
              </a:spcAft>
              <a:buFont typeface="Arial" charset="0"/>
              <a:buChar char="•"/>
              <a:defRPr/>
            </a:pP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6B2BD8-0D93-4AA8-A568-0FE2075538BF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fi-FI" dirty="0" smtClean="0"/>
              <a:t> Opintojakson ja pajojen tavoitteet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 rtlCol="0">
            <a:normAutofit fontScale="2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7200" dirty="0" smtClean="0">
                <a:solidFill>
                  <a:schemeClr val="accent2"/>
                </a:solidFill>
              </a:rPr>
              <a:t>Opintojakson tavoitteina </a:t>
            </a:r>
            <a:r>
              <a:rPr lang="fi-FI" sz="7200" dirty="0" smtClean="0"/>
              <a:t>on että opiskelija tuntee perhetyön keskeisimpiä lähestymistapoja, kykenee tukemaan perheitä erilaisissa toimintaympäristöissä ja osaa soveltaa joustavasti perhetyön lähestymistapoja osana perhettä vahvistavaa työtä.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7200" dirty="0" smtClean="0">
                <a:solidFill>
                  <a:schemeClr val="accent2"/>
                </a:solidFill>
              </a:rPr>
              <a:t>Työpajojen tavoitteina </a:t>
            </a:r>
            <a:r>
              <a:rPr lang="fi-FI" sz="7200" dirty="0" smtClean="0"/>
              <a:t>on tiedon ja ymmärryksen lisääntyminen perheiden moninaisuudesta   - monikulttuurinen näkökulma perhemuotoihin ja –malleihin, perheen ja vanhemmuuden rooleihin, lasten kasvatusperiaatteisiin ja käytäntöihin, näkemykseen lapsesta ja nuorista yleensä - sekä oppia soveltamaan perhetyön menetelmiä varhaisessa tuessa ja ennaltaehkäisevässä työssä.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7200" dirty="0" smtClean="0"/>
              <a:t>		</a:t>
            </a:r>
            <a:r>
              <a:rPr lang="fi-FI" sz="4500" dirty="0" smtClean="0"/>
              <a:t>		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7200" dirty="0" smtClean="0"/>
              <a:t>Perheiden osallisuuden lisääminen perhetyön  yhteiskehittelyn kautta tavoitteena tiedollinen, psykososiaalinen ja kulttuurinen voimavaraistuminen.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7200" dirty="0" smtClean="0"/>
              <a:t>			Pajoissa tapahtuva </a:t>
            </a:r>
            <a:r>
              <a:rPr lang="fi-FI" sz="7200" dirty="0" smtClean="0">
                <a:solidFill>
                  <a:schemeClr val="accent2"/>
                </a:solidFill>
              </a:rPr>
              <a:t>kehittely  tähtää </a:t>
            </a:r>
            <a:r>
              <a:rPr lang="fi-FI" sz="7200" dirty="0" smtClean="0"/>
              <a:t>vertaistukeen perustuvaan </a:t>
            </a:r>
            <a:r>
              <a:rPr lang="fi-FI" sz="7200" dirty="0" err="1" smtClean="0"/>
              <a:t>mentorointi</a:t>
            </a:r>
            <a:r>
              <a:rPr lang="fi-FI" sz="7200" dirty="0" smtClean="0"/>
              <a:t> – </a:t>
            </a:r>
            <a:r>
              <a:rPr lang="fi-FI" sz="7200" dirty="0" err="1" smtClean="0"/>
              <a:t>malliin,joka</a:t>
            </a:r>
            <a:r>
              <a:rPr lang="fi-FI" sz="7200" dirty="0" smtClean="0"/>
              <a:t> voisi ylittää kulttuuriset rajat.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20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2000" dirty="0"/>
              <a:t>	</a:t>
            </a:r>
            <a:r>
              <a:rPr lang="fi-FI" sz="2000" dirty="0" smtClean="0"/>
              <a:t>	</a:t>
            </a:r>
            <a:r>
              <a:rPr lang="fi-FI" sz="2000" dirty="0"/>
              <a:t>	</a:t>
            </a:r>
          </a:p>
        </p:txBody>
      </p:sp>
      <p:sp>
        <p:nvSpPr>
          <p:cNvPr id="4" name="Alanuoli 3"/>
          <p:cNvSpPr/>
          <p:nvPr/>
        </p:nvSpPr>
        <p:spPr>
          <a:xfrm>
            <a:off x="3275856" y="1988840"/>
            <a:ext cx="4846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Nuoli ylös ja alas 6"/>
          <p:cNvSpPr/>
          <p:nvPr/>
        </p:nvSpPr>
        <p:spPr>
          <a:xfrm>
            <a:off x="3491880" y="3789040"/>
            <a:ext cx="288032" cy="43204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Nuoli oikealle 7"/>
          <p:cNvSpPr/>
          <p:nvPr/>
        </p:nvSpPr>
        <p:spPr>
          <a:xfrm>
            <a:off x="1619672" y="5373216"/>
            <a:ext cx="504056" cy="26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Päivämäärän paikkamerkki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046B284-3B06-4C1C-8170-0CF4BB80F813}" type="datetime1">
              <a:rPr lang="fi-FI" smtClean="0"/>
              <a:t>8.10.2010</a:t>
            </a:fld>
            <a:endParaRPr lang="fi-FI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fi-FI" dirty="0" smtClean="0"/>
              <a:t>Työskentelytavat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145435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3400" dirty="0" smtClean="0"/>
              <a:t>2 peräkkäistä pajapäivää samoille osallistujille. Osallistujat jaetaan pajoissa sekaryhmiin -  kaikissa ryhmissä osallistujia ainakin opiskelijoista ja palvelunkäyttäjistä. Mahdollisesti osa toteutuksesta kaikille yhteistä. Kentän työntekijät ja opettajat resurssihenkilöinä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3400" dirty="0" smtClean="0"/>
              <a:t>Pajojen sisältö koostuu lyhyistä esityksistä ja niihin liittyvistä keskusteluista ja toiminnallisista aktiviteeteista. Opiskelijat vastaavat pajoista opettajien </a:t>
            </a:r>
            <a:r>
              <a:rPr lang="fi-FI" sz="3400" dirty="0" err="1" smtClean="0"/>
              <a:t>tuella.Tuotokset</a:t>
            </a:r>
            <a:endParaRPr lang="fi-FI" sz="3400" dirty="0" smtClean="0"/>
          </a:p>
          <a:p>
            <a:pPr fontAlgn="auto">
              <a:spcAft>
                <a:spcPts val="0"/>
              </a:spcAft>
              <a:buNone/>
              <a:defRPr/>
            </a:pPr>
            <a:r>
              <a:rPr lang="fi-FI" sz="3400" dirty="0" smtClean="0"/>
              <a:t>     dokumentoidaan.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3400" dirty="0" smtClean="0">
                <a:solidFill>
                  <a:schemeClr val="accent2"/>
                </a:solidFill>
              </a:rPr>
              <a:t>Ensimmäisen päivän pajoissa </a:t>
            </a:r>
            <a:r>
              <a:rPr lang="fi-FI" sz="3400" dirty="0" smtClean="0"/>
              <a:t>keskitytään perheeseen ja vanhemmuuteen Suomessa eri kulttuurisista näkökulmista sekä perheiden tarvitsemiin ja olemassa oleviin tukimuotoihin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3400" dirty="0" smtClean="0">
                <a:solidFill>
                  <a:schemeClr val="accent2"/>
                </a:solidFill>
              </a:rPr>
              <a:t>Toisen päivän pajoissa </a:t>
            </a:r>
            <a:r>
              <a:rPr lang="fi-FI" sz="3400" dirty="0" smtClean="0"/>
              <a:t>kehitellään eteenpäin </a:t>
            </a:r>
            <a:r>
              <a:rPr lang="fi-FI" sz="3400" dirty="0" err="1" smtClean="0"/>
              <a:t>mentoroinnin</a:t>
            </a:r>
            <a:r>
              <a:rPr lang="fi-FI" sz="3400" dirty="0" smtClean="0"/>
              <a:t> ideaa ja toteutustapaa: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sz="3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sz="3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3400" dirty="0" smtClean="0"/>
              <a:t>Kysymyksiä vastattavaksi: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sz="3400" dirty="0" smtClean="0"/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Miten ja millä tavoin?</a:t>
            </a:r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Keitä muita tässä tarvitaan?</a:t>
            </a:r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Miten kiinnostuneet ihmiset tavoitetaan?</a:t>
            </a:r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Kuinka tukea osallisuutta yleensä ja toiminnassa erityisesti?</a:t>
            </a:r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Mihin asioihin erityisesti pitäisi kiinnittää huomiota? </a:t>
            </a:r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Miten tästä eteenpäin ja ketkä haluavat olla edelleen mukana</a:t>
            </a:r>
            <a:r>
              <a:rPr lang="fi-FI" sz="2900" dirty="0" smtClean="0"/>
              <a:t>?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73D5C4D3-E82D-4DF7-8FE6-6306C04EF6F9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Kehittelyn ja edelleen kehittelyn jatkumo</a:t>
            </a:r>
            <a:endParaRPr lang="fi-FI" dirty="0"/>
          </a:p>
        </p:txBody>
      </p:sp>
      <p:sp>
        <p:nvSpPr>
          <p:cNvPr id="5123" name="Sisällön paikkamerkk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i-FI" dirty="0" smtClean="0"/>
              <a:t> Jatkuu -  toivottavasti -  edelleen kentän ja ammattikorkeakoulun yhteiskehittelynä tulevien opintojaksojen puitteissa</a:t>
            </a:r>
          </a:p>
          <a:p>
            <a:r>
              <a:rPr lang="fi-FI" dirty="0" smtClean="0"/>
              <a:t>Vakiintuu toimintamalliksi perheiden palveluihin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978E162F-EA87-4D81-9650-7AEF80CDF2DC}" type="datetime1">
              <a:rPr lang="fi-FI" smtClean="0"/>
              <a:t>8.10.2010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rkkeri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rkkeri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rkkeri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351</TotalTime>
  <Words>258</Words>
  <Application>Microsoft Office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Erkkeri</vt:lpstr>
      <vt:lpstr>Mentorointimallin yhteiskehittelyä perhetyön opintojakson (Family Work - study unit) puitteissa</vt:lpstr>
      <vt:lpstr> Opintojakson ja pajojen tavoitteet</vt:lpstr>
      <vt:lpstr>Työskentelytavat</vt:lpstr>
      <vt:lpstr>Kehittelyn ja edelleen kehittelyn jatkumo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Mentoring parenthood – work life –integrated teaching:case Family work study unit</dc:title>
  <dc:creator>Mervi Nyman</dc:creator>
  <cp:lastModifiedBy>Yasmin Yusuf</cp:lastModifiedBy>
  <cp:revision>50</cp:revision>
  <dcterms:created xsi:type="dcterms:W3CDTF">2010-10-04T08:47:18Z</dcterms:created>
  <dcterms:modified xsi:type="dcterms:W3CDTF">2010-10-08T05:33:42Z</dcterms:modified>
</cp:coreProperties>
</file>