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20"/>
  </p:notesMasterIdLst>
  <p:handoutMasterIdLst>
    <p:handoutMasterId r:id="rId21"/>
  </p:handoutMasterIdLst>
  <p:sldIdLst>
    <p:sldId id="258" r:id="rId2"/>
    <p:sldId id="287" r:id="rId3"/>
    <p:sldId id="294" r:id="rId4"/>
    <p:sldId id="290" r:id="rId5"/>
    <p:sldId id="289" r:id="rId6"/>
    <p:sldId id="288" r:id="rId7"/>
    <p:sldId id="291" r:id="rId8"/>
    <p:sldId id="292" r:id="rId9"/>
    <p:sldId id="293" r:id="rId10"/>
    <p:sldId id="295" r:id="rId11"/>
    <p:sldId id="259" r:id="rId12"/>
    <p:sldId id="282" r:id="rId13"/>
    <p:sldId id="281" r:id="rId14"/>
    <p:sldId id="283" r:id="rId15"/>
    <p:sldId id="284" r:id="rId16"/>
    <p:sldId id="285" r:id="rId17"/>
    <p:sldId id="286" r:id="rId18"/>
    <p:sldId id="280" r:id="rId19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30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232"/>
    <a:srgbClr val="282828"/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85" autoAdjust="0"/>
    <p:restoredTop sz="96667" autoAdjust="0"/>
  </p:normalViewPr>
  <p:slideViewPr>
    <p:cSldViewPr snapToGrid="0" showGuides="1">
      <p:cViewPr varScale="1">
        <p:scale>
          <a:sx n="122" d="100"/>
          <a:sy n="122" d="100"/>
        </p:scale>
        <p:origin x="1002" y="138"/>
      </p:cViewPr>
      <p:guideLst>
        <p:guide orient="horz" pos="4130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9/3/2014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ansikuva_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2472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/>
          <a:srcRect t="47966"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pic>
        <p:nvPicPr>
          <p:cNvPr id="10" name="Kuva 7" descr="nauhat2.png"/>
          <p:cNvPicPr>
            <a:picLocks noChangeAspect="1"/>
          </p:cNvPicPr>
          <p:nvPr userDrawn="1"/>
        </p:nvPicPr>
        <p:blipFill>
          <a:blip r:embed="rId4"/>
          <a:srcRect r="4805"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6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7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8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4954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alikalvo_uusi_01_v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7909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2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3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4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5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4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i-FI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4" name="Picture 3" descr="Metropolia_RGB_v02.pn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00" y="5592233"/>
            <a:ext cx="1230289" cy="658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  <p:sldLayoutId id="2147484009" r:id="rId12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spc="100">
          <a:solidFill>
            <a:srgbClr val="323232"/>
          </a:solidFill>
          <a:latin typeface="+mj-lt"/>
          <a:ea typeface="+mj-ea"/>
          <a:cs typeface="ＭＳ Ｐゴシック" pitchFamily="-11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</a:defRPr>
      </a:lvl2pPr>
      <a:lvl3pPr marL="719138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000" spc="100">
          <a:solidFill>
            <a:srgbClr val="323232"/>
          </a:solidFill>
          <a:latin typeface="+mn-lt"/>
          <a:ea typeface="+mn-ea"/>
        </a:defRPr>
      </a:lvl3pPr>
      <a:lvl4pPr marL="898525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pc="100">
          <a:solidFill>
            <a:srgbClr val="323232"/>
          </a:solidFill>
          <a:latin typeface="+mn-lt"/>
          <a:ea typeface="+mn-ea"/>
        </a:defRPr>
      </a:lvl4pPr>
      <a:lvl5pPr marL="107950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1600" spc="100">
          <a:solidFill>
            <a:srgbClr val="32323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i-FI" dirty="0" smtClean="0"/>
              <a:t>Peppi-koulutus, syksy 2014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i-FI" sz="2000" dirty="0" smtClean="0"/>
              <a:t>Jukka Jonninen / Strategiayksikkö</a:t>
            </a:r>
            <a:endParaRPr lang="fi-FI" sz="2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Pepin työtehtävät </a:t>
            </a:r>
            <a:r>
              <a:rPr lang="fi-FI" dirty="0" err="1" smtClean="0"/>
              <a:t>OKM:n</a:t>
            </a:r>
            <a:r>
              <a:rPr lang="fi-FI" dirty="0" smtClean="0"/>
              <a:t> luokittelussa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pPr marL="0" indent="0">
              <a:buNone/>
            </a:pPr>
            <a:endParaRPr lang="fi-FI" dirty="0" smtClean="0"/>
          </a:p>
          <a:p>
            <a:endParaRPr lang="fi-F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10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41" y="965699"/>
            <a:ext cx="8846117" cy="431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670240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Ongelmia nykyisessä tiliöintimallissa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47689"/>
            <a:ext cx="9144000" cy="5780540"/>
          </a:xfrm>
        </p:spPr>
        <p:txBody>
          <a:bodyPr/>
          <a:lstStyle/>
          <a:p>
            <a:endParaRPr lang="fi-FI" dirty="0" smtClean="0"/>
          </a:p>
          <a:p>
            <a:r>
              <a:rPr lang="fi-FI" dirty="0" smtClean="0"/>
              <a:t>Toteutusten kustannuksista pitää aina päättää erikseen, mikä aiheuttaa suuren määrän työtä päälliköille</a:t>
            </a:r>
          </a:p>
          <a:p>
            <a:pPr lvl="1"/>
            <a:r>
              <a:rPr lang="fi-FI" sz="2000" dirty="0" smtClean="0"/>
              <a:t>Eri organisaatioyksiköissä päätökset tehdään eri tavalla</a:t>
            </a:r>
          </a:p>
          <a:p>
            <a:pPr lvl="1"/>
            <a:endParaRPr lang="fi-FI" sz="2000" dirty="0"/>
          </a:p>
          <a:p>
            <a:r>
              <a:rPr lang="fi-FI" dirty="0" smtClean="0"/>
              <a:t>Toteutusten kustannukset eivät jakaudu oikein, eli sen mukaan minkä tutkinnon opiskelijoita sinne osallistuu</a:t>
            </a:r>
          </a:p>
          <a:p>
            <a:pPr lvl="1"/>
            <a:r>
              <a:rPr lang="fi-FI" sz="2000" dirty="0" smtClean="0"/>
              <a:t>Näin ollen tutkintokohtaiset kustannuslaskelmat ovat virheellisiä</a:t>
            </a:r>
          </a:p>
          <a:p>
            <a:endParaRPr lang="fi-FI" dirty="0"/>
          </a:p>
          <a:p>
            <a:r>
              <a:rPr lang="fi-FI" dirty="0" smtClean="0"/>
              <a:t>Opettajien palkanmaksu useilta kustannuspaikoilta aiheuttaa suuren määrän (turhaa?) työtä taloushallinnossa</a:t>
            </a:r>
          </a:p>
          <a:p>
            <a:endParaRPr lang="fi-FI" dirty="0"/>
          </a:p>
          <a:p>
            <a:r>
              <a:rPr lang="fi-FI" dirty="0" smtClean="0"/>
              <a:t>Tutkintokohtaisten kustannusten seuranta on epätarkkaa ja viive on hyvin pitkä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Uudenlaista ajattelua palkkojen tiliöintiin?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47689"/>
            <a:ext cx="9144000" cy="5780540"/>
          </a:xfrm>
        </p:spPr>
        <p:txBody>
          <a:bodyPr/>
          <a:lstStyle/>
          <a:p>
            <a:endParaRPr lang="fi-FI" dirty="0" smtClean="0"/>
          </a:p>
          <a:p>
            <a:pPr marL="457200" indent="-457200">
              <a:buFont typeface="+mj-lt"/>
              <a:buAutoNum type="arabicPeriod"/>
            </a:pPr>
            <a:r>
              <a:rPr lang="fi-FI" dirty="0" smtClean="0"/>
              <a:t>Opettajien kaikki palkat budjetoidaan osaamisalueille</a:t>
            </a:r>
          </a:p>
          <a:p>
            <a:pPr lvl="1"/>
            <a:r>
              <a:rPr lang="fi-FI" sz="2000" dirty="0" smtClean="0"/>
              <a:t>Myös sivutoimisten tuntiopettajien</a:t>
            </a:r>
          </a:p>
          <a:p>
            <a:pPr marL="781050" lvl="1" indent="-457200">
              <a:buFont typeface="+mj-lt"/>
              <a:buAutoNum type="arabicPeriod"/>
            </a:pPr>
            <a:endParaRPr lang="fi-FI" dirty="0"/>
          </a:p>
          <a:p>
            <a:pPr marL="457200" indent="-457200">
              <a:buFont typeface="+mj-lt"/>
              <a:buAutoNum type="arabicPeriod"/>
            </a:pPr>
            <a:r>
              <a:rPr lang="fi-FI" dirty="0" smtClean="0"/>
              <a:t>Toteutusten palkat otetaan suoraan osaamisalueen kustannuspaikalta</a:t>
            </a:r>
          </a:p>
          <a:p>
            <a:pPr marL="457200" indent="-457200">
              <a:buFont typeface="+mj-lt"/>
              <a:buAutoNum type="arabicPeriod"/>
            </a:pPr>
            <a:endParaRPr lang="fi-FI" dirty="0"/>
          </a:p>
          <a:p>
            <a:pPr marL="457200" indent="-457200">
              <a:buFont typeface="+mj-lt"/>
              <a:buAutoNum type="arabicPeriod"/>
            </a:pPr>
            <a:r>
              <a:rPr lang="fi-FI" dirty="0" smtClean="0"/>
              <a:t>Tutkintojen kustannuspaikoista tulee virtuaalisia, niitä ei käytetä muualla kuin talousraportoinnissa</a:t>
            </a:r>
          </a:p>
          <a:p>
            <a:pPr marL="457200" indent="-457200">
              <a:buFont typeface="+mj-lt"/>
              <a:buAutoNum type="arabicPeriod"/>
            </a:pPr>
            <a:endParaRPr lang="fi-FI" dirty="0"/>
          </a:p>
          <a:p>
            <a:pPr marL="457200" indent="-457200">
              <a:buFont typeface="+mj-lt"/>
              <a:buAutoNum type="arabicPeriod"/>
            </a:pPr>
            <a:r>
              <a:rPr lang="fi-FI" dirty="0" smtClean="0"/>
              <a:t>Toteutusten kustannuksia seurataan automaattisilla raporteilla, jotka päivittyvät kerran vuorokaudessa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</p:spTree>
    <p:extLst>
      <p:ext uri="{BB962C8B-B14F-4D97-AF65-F5344CB8AC3E}">
        <p14:creationId xmlns:p14="http://schemas.microsoft.com/office/powerpoint/2010/main" val="28975037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1. Opettajien palkat budjetoidaan osaamisalueille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47689"/>
            <a:ext cx="9144000" cy="5570082"/>
          </a:xfrm>
        </p:spPr>
        <p:txBody>
          <a:bodyPr/>
          <a:lstStyle/>
          <a:p>
            <a:endParaRPr lang="fi-FI" dirty="0" smtClean="0"/>
          </a:p>
          <a:p>
            <a:r>
              <a:rPr lang="fi-FI" dirty="0" smtClean="0"/>
              <a:t>Tulosalueen budjettia tehtäessä osaamisalueille budjetoidaan menoiksi kaikki opettajien palkat</a:t>
            </a:r>
          </a:p>
          <a:p>
            <a:endParaRPr lang="fi-FI" dirty="0"/>
          </a:p>
          <a:p>
            <a:r>
              <a:rPr lang="fi-FI" dirty="0" smtClean="0"/>
              <a:t>Tulopuolelle budjetoidaan OKM-tulojen lisäksi niin paljon TKI-ja liiketoiminnan tuloja, että budjetti on vähintään 0</a:t>
            </a:r>
          </a:p>
          <a:p>
            <a:endParaRPr lang="fi-FI" dirty="0"/>
          </a:p>
          <a:p>
            <a:r>
              <a:rPr lang="fi-FI" dirty="0" smtClean="0"/>
              <a:t>Myös sivutoimisten tuntiopettajien palkat budjetoidaan päälliköiden työnjaon selvyyden vuoksi suoraan osaamisalueille ja näiden tehtäväksi tulee löytää opettaja toteutuksille</a:t>
            </a:r>
          </a:p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</p:spTree>
    <p:extLst>
      <p:ext uri="{BB962C8B-B14F-4D97-AF65-F5344CB8AC3E}">
        <p14:creationId xmlns:p14="http://schemas.microsoft.com/office/powerpoint/2010/main" val="114199013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2. Toteutusten palkat suoraan osaamisalueilta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47689"/>
            <a:ext cx="9144000" cy="5570082"/>
          </a:xfrm>
        </p:spPr>
        <p:txBody>
          <a:bodyPr/>
          <a:lstStyle/>
          <a:p>
            <a:endParaRPr lang="fi-FI" dirty="0" smtClean="0"/>
          </a:p>
          <a:p>
            <a:r>
              <a:rPr lang="fi-FI" dirty="0" smtClean="0"/>
              <a:t>Toteutusten palkkoja ei enää tiliöidä tutkintojen kustannuspaikoille, vaan osaamisalue maksaa kaikkien opettajiensa palkan</a:t>
            </a:r>
          </a:p>
          <a:p>
            <a:pPr lvl="1"/>
            <a:r>
              <a:rPr lang="fi-FI" sz="2000" dirty="0" smtClean="0"/>
              <a:t>Toteutukset jotka toteutuvat – niistä muodostuu opintopisteitä – laskutetaan virtuaalisesti tutkinnoilta</a:t>
            </a:r>
          </a:p>
          <a:p>
            <a:endParaRPr lang="fi-FI" dirty="0"/>
          </a:p>
          <a:p>
            <a:r>
              <a:rPr lang="fi-FI" dirty="0" smtClean="0"/>
              <a:t>Myös ohjaus laskutetaan virtuaalisesti tutkinnoilta kustannuspaikkatiedon perusteella</a:t>
            </a:r>
          </a:p>
          <a:p>
            <a:pPr lvl="1"/>
            <a:r>
              <a:rPr lang="fi-FI" sz="2000" dirty="0" smtClean="0"/>
              <a:t>Tieto laitetaan vapaaseen tekstikenttään</a:t>
            </a:r>
          </a:p>
          <a:p>
            <a:endParaRPr lang="fi-FI" dirty="0"/>
          </a:p>
          <a:p>
            <a:r>
              <a:rPr lang="fi-FI" dirty="0" smtClean="0"/>
              <a:t>Toteutumattomat (resursoidut) toteutukset sekä kaikki muu työ jää osaamisalueen itse kustannettavaksi</a:t>
            </a:r>
          </a:p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</p:spTree>
    <p:extLst>
      <p:ext uri="{BB962C8B-B14F-4D97-AF65-F5344CB8AC3E}">
        <p14:creationId xmlns:p14="http://schemas.microsoft.com/office/powerpoint/2010/main" val="199368790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3. Tutkintojen kustannuspaikoista virtuaalisia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47689"/>
            <a:ext cx="9144000" cy="5570082"/>
          </a:xfrm>
        </p:spPr>
        <p:txBody>
          <a:bodyPr/>
          <a:lstStyle/>
          <a:p>
            <a:endParaRPr lang="fi-FI" dirty="0" smtClean="0"/>
          </a:p>
          <a:p>
            <a:r>
              <a:rPr lang="fi-FI" dirty="0" smtClean="0"/>
              <a:t>Tutkintojen kustannuspaikkoja ei enää käytetä tiliöinneissä, niille ei saa laittaa menoja</a:t>
            </a:r>
          </a:p>
          <a:p>
            <a:endParaRPr lang="fi-FI" dirty="0"/>
          </a:p>
          <a:p>
            <a:r>
              <a:rPr lang="fi-FI" dirty="0" smtClean="0"/>
              <a:t>Kustannuspaikoista tulee virtuaalisia, eli niiden budjetin toteutumista seurataan vain automaattisten raporttien avulla</a:t>
            </a:r>
          </a:p>
          <a:p>
            <a:endParaRPr lang="fi-FI" dirty="0"/>
          </a:p>
          <a:p>
            <a:r>
              <a:rPr lang="fi-FI" dirty="0" smtClean="0"/>
              <a:t>Tutkintojen tulot määräytyvät samalla tavalla kuin nykyään, eli suureksi osaksi OKM-rahoitusmallin mukaan</a:t>
            </a:r>
          </a:p>
          <a:p>
            <a:endParaRPr lang="fi-FI" dirty="0"/>
          </a:p>
          <a:p>
            <a:r>
              <a:rPr lang="fi-FI" dirty="0" smtClean="0"/>
              <a:t>Menot tulevat toteutuksilta siinä suhteessa, missä kunkin tutkinnon opiskelijoita on sinne osallistunut</a:t>
            </a:r>
          </a:p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</p:spTree>
    <p:extLst>
      <p:ext uri="{BB962C8B-B14F-4D97-AF65-F5344CB8AC3E}">
        <p14:creationId xmlns:p14="http://schemas.microsoft.com/office/powerpoint/2010/main" val="174143546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4. Tutkintojen kustannusseuranta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47689"/>
            <a:ext cx="9144000" cy="5570082"/>
          </a:xfrm>
        </p:spPr>
        <p:txBody>
          <a:bodyPr/>
          <a:lstStyle/>
          <a:p>
            <a:endParaRPr lang="fi-FI" dirty="0" smtClean="0"/>
          </a:p>
          <a:p>
            <a:r>
              <a:rPr lang="fi-FI" dirty="0" smtClean="0"/>
              <a:t>Tutkintojen kustannusseuranta automatisoidaan</a:t>
            </a:r>
          </a:p>
          <a:p>
            <a:endParaRPr lang="fi-FI" dirty="0"/>
          </a:p>
          <a:p>
            <a:r>
              <a:rPr lang="fi-FI" dirty="0" err="1" smtClean="0"/>
              <a:t>Winhan</a:t>
            </a:r>
            <a:r>
              <a:rPr lang="fi-FI" dirty="0" smtClean="0"/>
              <a:t>, Pepin ja HR-järjestelmän tiedoista yhdistetään reaaliaikainen tieto kustannusten kohdentumisesta tutkinnoille</a:t>
            </a:r>
          </a:p>
          <a:p>
            <a:pPr lvl="1"/>
            <a:r>
              <a:rPr lang="fi-FI" sz="2000" dirty="0" smtClean="0"/>
              <a:t>Tehdään sekä ennuste- että toteuma-raportit</a:t>
            </a:r>
          </a:p>
          <a:p>
            <a:pPr lvl="1"/>
            <a:endParaRPr lang="fi-FI" dirty="0"/>
          </a:p>
          <a:p>
            <a:r>
              <a:rPr lang="fi-FI" dirty="0" smtClean="0"/>
              <a:t>Nämä raportit ovat tarkempia kuin nykyiset raportit ja näin ollen hyödyllisempiä tutkintovastaaville sekä tutkintopäälliköille</a:t>
            </a:r>
          </a:p>
          <a:p>
            <a:endParaRPr lang="fi-FI" dirty="0"/>
          </a:p>
          <a:p>
            <a:r>
              <a:rPr lang="fi-FI" dirty="0" smtClean="0"/>
              <a:t>Uudet raportit vastaavat ministeriön vaatimia tilastoja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16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</p:spTree>
    <p:extLst>
      <p:ext uri="{BB962C8B-B14F-4D97-AF65-F5344CB8AC3E}">
        <p14:creationId xmlns:p14="http://schemas.microsoft.com/office/powerpoint/2010/main" val="251929238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Uudistuksen hyödyt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47689"/>
            <a:ext cx="9144000" cy="5795054"/>
          </a:xfrm>
        </p:spPr>
        <p:txBody>
          <a:bodyPr/>
          <a:lstStyle/>
          <a:p>
            <a:endParaRPr lang="fi-FI" dirty="0" smtClean="0"/>
          </a:p>
          <a:p>
            <a:endParaRPr lang="fi-FI" dirty="0" smtClean="0"/>
          </a:p>
          <a:p>
            <a:r>
              <a:rPr lang="fi-FI" dirty="0" smtClean="0"/>
              <a:t>Säästää vaivaa sekä koulutus-organisaatioissa että palkanlaskennassa</a:t>
            </a:r>
          </a:p>
          <a:p>
            <a:endParaRPr lang="fi-FI" dirty="0"/>
          </a:p>
          <a:p>
            <a:r>
              <a:rPr lang="fi-FI" dirty="0" smtClean="0"/>
              <a:t>Yksinkertaistaa merkittävästi tutkintopäällikön ja osaamisaluepäällikön työnjakoa</a:t>
            </a:r>
          </a:p>
          <a:p>
            <a:endParaRPr lang="fi-FI" dirty="0"/>
          </a:p>
          <a:p>
            <a:r>
              <a:rPr lang="fi-FI" dirty="0" smtClean="0"/>
              <a:t>Tarjoaa reaaliaikaista ja tarkkaa tietoa kulujen kohdentumisesta toteutuksille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</p:spTree>
    <p:extLst>
      <p:ext uri="{BB962C8B-B14F-4D97-AF65-F5344CB8AC3E}">
        <p14:creationId xmlns:p14="http://schemas.microsoft.com/office/powerpoint/2010/main" val="4359141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1795443" y="5419348"/>
            <a:ext cx="6816746" cy="12384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lvl="0"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r>
              <a:rPr kumimoji="0" lang="fi-FI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www.metropolia.fi</a:t>
            </a:r>
            <a:r>
              <a:rPr kumimoji="0" lang="fi-FI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/>
            </a:r>
            <a:br>
              <a:rPr kumimoji="0" lang="fi-FI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</a:br>
            <a:r>
              <a:rPr lang="en-US" sz="2000" dirty="0" smtClean="0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www.facebook.com/MetropoliaAMK</a:t>
            </a:r>
          </a:p>
          <a:p>
            <a:pPr lvl="0"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r>
              <a:rPr kumimoji="0" lang="fi-FI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etunimi.sukunimi@metropolia.fi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+mj-lt"/>
              <a:ea typeface="+mj-ea"/>
              <a:cs typeface="Tahoma" pitchFamily="34" charset="0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795443" y="4848224"/>
            <a:ext cx="6816746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KIITOS!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+mj-lt"/>
              <a:ea typeface="+mj-ea"/>
              <a:cs typeface="Tahoma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Tehtävien uusi luokittelu Pepissä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r>
              <a:rPr lang="fi-FI" dirty="0" smtClean="0"/>
              <a:t>Entiseen tapaan jako kahteen </a:t>
            </a:r>
            <a:r>
              <a:rPr lang="fi-FI" dirty="0" smtClean="0"/>
              <a:t>tehtävien pääkategoriaan</a:t>
            </a:r>
            <a:endParaRPr lang="fi-FI" dirty="0" smtClean="0"/>
          </a:p>
          <a:p>
            <a:pPr marL="781050" lvl="1" indent="-457200">
              <a:buFont typeface="+mj-lt"/>
              <a:buAutoNum type="arabicPeriod"/>
            </a:pPr>
            <a:r>
              <a:rPr lang="fi-FI" dirty="0" smtClean="0"/>
              <a:t>Toteutuksen tehtävät</a:t>
            </a:r>
            <a:endParaRPr lang="fi-FI" dirty="0" smtClean="0"/>
          </a:p>
          <a:p>
            <a:pPr marL="781050" lvl="1" indent="-457200">
              <a:buFont typeface="+mj-lt"/>
              <a:buAutoNum type="arabicPeriod"/>
            </a:pPr>
            <a:r>
              <a:rPr lang="fi-FI" dirty="0" smtClean="0"/>
              <a:t>Muun työn tehtävät</a:t>
            </a:r>
            <a:endParaRPr lang="fi-FI" dirty="0" smtClean="0"/>
          </a:p>
          <a:p>
            <a:pPr lvl="2"/>
            <a:r>
              <a:rPr lang="fi-FI" dirty="0" smtClean="0"/>
              <a:t>Opetus [ja ohjaus]</a:t>
            </a:r>
            <a:endParaRPr lang="fi-FI" dirty="0" smtClean="0"/>
          </a:p>
          <a:p>
            <a:pPr lvl="2"/>
            <a:r>
              <a:rPr lang="fi-FI" dirty="0" smtClean="0"/>
              <a:t>Esimiestyö</a:t>
            </a:r>
          </a:p>
          <a:p>
            <a:pPr lvl="2"/>
            <a:r>
              <a:rPr lang="fi-FI" dirty="0" smtClean="0"/>
              <a:t>Osaamisen kehittäminen</a:t>
            </a:r>
          </a:p>
          <a:p>
            <a:pPr lvl="2"/>
            <a:r>
              <a:rPr lang="fi-FI" dirty="0" smtClean="0"/>
              <a:t>KIT-toiminta</a:t>
            </a:r>
          </a:p>
          <a:p>
            <a:pPr lvl="2"/>
            <a:r>
              <a:rPr lang="fi-FI" dirty="0" smtClean="0"/>
              <a:t>Liiketoiminta</a:t>
            </a:r>
          </a:p>
          <a:p>
            <a:pPr lvl="2"/>
            <a:r>
              <a:rPr lang="fi-FI" dirty="0" smtClean="0"/>
              <a:t>Hallinto</a:t>
            </a:r>
          </a:p>
          <a:p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9776264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/>
              <a:t>Toteutuksen tehtävät</a:t>
            </a:r>
            <a:br>
              <a:rPr lang="fi-FI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816826"/>
          </a:xfrm>
        </p:spPr>
        <p:txBody>
          <a:bodyPr/>
          <a:lstStyle/>
          <a:p>
            <a:endParaRPr lang="fi-FI" dirty="0" smtClean="0"/>
          </a:p>
          <a:p>
            <a:r>
              <a:rPr lang="fi-FI" dirty="0" smtClean="0"/>
              <a:t>Toteutuksiksi luokitellaan </a:t>
            </a:r>
            <a:r>
              <a:rPr lang="fi-FI" dirty="0" smtClean="0"/>
              <a:t>työ</a:t>
            </a:r>
            <a:r>
              <a:rPr lang="fi-FI" dirty="0" smtClean="0"/>
              <a:t>, josta syntyy opiskelijoille opintopisteitä</a:t>
            </a:r>
          </a:p>
          <a:p>
            <a:pPr lvl="1"/>
            <a:r>
              <a:rPr lang="fi-FI" sz="2000" dirty="0" smtClean="0"/>
              <a:t>Myös kaikki KIT-toimintaan liittyvä työ, josta syntyy suoraan opintopisteitä kuuluu toteutuksille</a:t>
            </a:r>
          </a:p>
          <a:p>
            <a:endParaRPr lang="fi-FI" dirty="0" smtClean="0"/>
          </a:p>
          <a:p>
            <a:r>
              <a:rPr lang="fi-FI" dirty="0" smtClean="0"/>
              <a:t>Toteutuksen työtä ei </a:t>
            </a:r>
            <a:r>
              <a:rPr lang="fi-FI" dirty="0" smtClean="0"/>
              <a:t>jaeta </a:t>
            </a:r>
            <a:r>
              <a:rPr lang="fi-FI" dirty="0" smtClean="0"/>
              <a:t>alakategorioihin (opetus, suunnittelu)</a:t>
            </a:r>
          </a:p>
          <a:p>
            <a:pPr lvl="1"/>
            <a:r>
              <a:rPr lang="fi-FI" sz="2000" dirty="0" smtClean="0"/>
              <a:t>Opetuksen osuus saadaan tilastoitua suoraan Pepin tilanvarauksista</a:t>
            </a:r>
          </a:p>
          <a:p>
            <a:endParaRPr lang="fi-FI" dirty="0" smtClean="0"/>
          </a:p>
          <a:p>
            <a:r>
              <a:rPr lang="fi-FI" strike="sngStrike" dirty="0" smtClean="0"/>
              <a:t>Toteutusmuotoiseksi ei saa merkitä sellaisia tehtäviä, josta ei synny opiskelijoille opintopisteitä</a:t>
            </a:r>
            <a:endParaRPr lang="fi-FI" strike="sngStrik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651583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Opetus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endParaRPr lang="fi-FI" dirty="0" smtClean="0"/>
          </a:p>
          <a:p>
            <a:r>
              <a:rPr lang="fi-FI" dirty="0" smtClean="0"/>
              <a:t>Kaikista opetustehtävistä ei synny opintopisteitä, eli ne eivät ole toteutus-muotoisia</a:t>
            </a:r>
          </a:p>
          <a:p>
            <a:endParaRPr lang="fi-FI" dirty="0" smtClean="0"/>
          </a:p>
          <a:p>
            <a:r>
              <a:rPr lang="fi-FI" dirty="0" smtClean="0"/>
              <a:t>Nämä tehtävät merkitään </a:t>
            </a:r>
            <a:r>
              <a:rPr lang="fi-FI" i="1" dirty="0" smtClean="0"/>
              <a:t>muun työn </a:t>
            </a:r>
            <a:r>
              <a:rPr lang="fi-FI" dirty="0" smtClean="0"/>
              <a:t>kategoriaan </a:t>
            </a:r>
            <a:r>
              <a:rPr lang="fi-FI" i="1" dirty="0" smtClean="0"/>
              <a:t>opetus</a:t>
            </a:r>
            <a:r>
              <a:rPr lang="fi-FI" dirty="0" smtClean="0"/>
              <a:t>, </a:t>
            </a:r>
            <a:endParaRPr lang="fi-FI" dirty="0" smtClean="0"/>
          </a:p>
          <a:p>
            <a:pPr lvl="1"/>
            <a:r>
              <a:rPr lang="fi-FI" strike="sngStrike" dirty="0" smtClean="0"/>
              <a:t>Tehtävätyyppi </a:t>
            </a:r>
            <a:r>
              <a:rPr lang="fi-FI" strike="sngStrike" dirty="0"/>
              <a:t>”Opetus” </a:t>
            </a:r>
            <a:r>
              <a:rPr lang="fi-FI" strike="sngStrike" dirty="0" smtClean="0"/>
              <a:t>siis kattaa </a:t>
            </a:r>
            <a:r>
              <a:rPr lang="fi-FI" strike="sngStrike" dirty="0"/>
              <a:t>kaiken sellaisen opetukseen ja ohjaukseen liittyvän työn, joka ei ole toteutusmuotoista</a:t>
            </a:r>
            <a:endParaRPr lang="fi-FI" strike="sngStrike" dirty="0" smtClean="0"/>
          </a:p>
          <a:p>
            <a:endParaRPr lang="fi-FI" dirty="0"/>
          </a:p>
          <a:p>
            <a:r>
              <a:rPr lang="fi-FI" dirty="0" smtClean="0"/>
              <a:t>Tällaisia tehtäviä on mm. opiskelijoiden </a:t>
            </a:r>
            <a:r>
              <a:rPr lang="fi-FI" dirty="0" err="1" smtClean="0"/>
              <a:t>tutorointi</a:t>
            </a:r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7067057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Esimiestyö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endParaRPr lang="fi-FI" dirty="0" smtClean="0"/>
          </a:p>
          <a:p>
            <a:r>
              <a:rPr lang="fi-FI" b="1" dirty="0" smtClean="0"/>
              <a:t>Opetushenkilökunnalla</a:t>
            </a:r>
            <a:r>
              <a:rPr lang="fi-FI" dirty="0" smtClean="0"/>
              <a:t> </a:t>
            </a:r>
            <a:r>
              <a:rPr lang="fi-FI" i="1" dirty="0" smtClean="0"/>
              <a:t>esimiestyö</a:t>
            </a:r>
            <a:r>
              <a:rPr lang="fi-FI" dirty="0" smtClean="0"/>
              <a:t> kattaa tutkinto- ja osaamisaluepäälliköiden tehtävät</a:t>
            </a:r>
          </a:p>
          <a:p>
            <a:pPr lvl="1"/>
            <a:r>
              <a:rPr lang="fi-FI" sz="2000" dirty="0" smtClean="0"/>
              <a:t>Näiden tuntimerkinnästä tulee ilmetä tehtävä ja yksikkö:</a:t>
            </a:r>
          </a:p>
          <a:p>
            <a:pPr lvl="2"/>
            <a:r>
              <a:rPr lang="fi-FI" sz="1800" dirty="0" smtClean="0"/>
              <a:t>Esim. ”Tutkintopäällikkö, hyvinvointi”</a:t>
            </a:r>
          </a:p>
          <a:p>
            <a:endParaRPr lang="fi-FI" dirty="0" smtClean="0"/>
          </a:p>
          <a:p>
            <a:r>
              <a:rPr lang="fi-FI" b="1" dirty="0" smtClean="0"/>
              <a:t>Yhteisten </a:t>
            </a:r>
            <a:r>
              <a:rPr lang="fi-FI" b="1" dirty="0"/>
              <a:t>toimintojen henkilökunnan </a:t>
            </a:r>
            <a:r>
              <a:rPr lang="fi-FI" dirty="0"/>
              <a:t>työsuunnitelmissa </a:t>
            </a:r>
            <a:r>
              <a:rPr lang="fi-FI" i="1" dirty="0"/>
              <a:t>esimiestyöksi</a:t>
            </a:r>
            <a:r>
              <a:rPr lang="fi-FI" dirty="0"/>
              <a:t> lasketaan sellainen rooli, joka sisältää esimiesaseman. </a:t>
            </a:r>
            <a:endParaRPr lang="fi-FI" dirty="0" smtClean="0"/>
          </a:p>
          <a:p>
            <a:pPr lvl="1"/>
            <a:r>
              <a:rPr lang="fi-FI" dirty="0"/>
              <a:t>Esimiestyötä </a:t>
            </a:r>
            <a:r>
              <a:rPr lang="fi-FI" dirty="0"/>
              <a:t>on siis tämän henkilön kohdalla kaikki sellainen työ, joka ei ole opetusta, liiketoimintaa tai </a:t>
            </a:r>
            <a:r>
              <a:rPr lang="fi-FI" dirty="0" err="1"/>
              <a:t>kit</a:t>
            </a:r>
            <a:r>
              <a:rPr lang="fi-FI" dirty="0"/>
              <a:t>-toimintaa</a:t>
            </a:r>
            <a:r>
              <a:rPr lang="fi-FI" dirty="0"/>
              <a:t>.</a:t>
            </a:r>
          </a:p>
          <a:p>
            <a:pPr lvl="1"/>
            <a:r>
              <a:rPr lang="fi-FI" dirty="0"/>
              <a:t>Tälle </a:t>
            </a:r>
            <a:r>
              <a:rPr lang="fi-FI" dirty="0"/>
              <a:t>henkilölle ei merkitä työtä hallinto-kategoriaan, esimiestyö korvaa tämän kategorian.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15413113"/>
      </p:ext>
    </p:extLst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Osaamisen kehittäminen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r>
              <a:rPr lang="fi-FI" dirty="0"/>
              <a:t>Opetushenkilökunnan työsuunnitelmissa osaamisen kehittämiseksi luetaan kaikki se työaika, joka käytetään itsensä </a:t>
            </a:r>
            <a:r>
              <a:rPr lang="fi-FI" dirty="0" smtClean="0"/>
              <a:t>kehittämiseen</a:t>
            </a:r>
            <a:endParaRPr lang="fi-FI" dirty="0"/>
          </a:p>
          <a:p>
            <a:pPr lvl="1"/>
            <a:r>
              <a:rPr lang="fi-FI" sz="2000" dirty="0"/>
              <a:t>Metropolian TES-sovellusohjeessa </a:t>
            </a:r>
            <a:r>
              <a:rPr lang="fi-FI" sz="2000" dirty="0" smtClean="0"/>
              <a:t>opettajalle </a:t>
            </a:r>
            <a:r>
              <a:rPr lang="fi-FI" sz="2000" dirty="0"/>
              <a:t>on automaattisesti allokoitu 40 tuntia osaamisen kehittämistä. Vähintään tämä määrä tulee siis merkitä </a:t>
            </a:r>
            <a:r>
              <a:rPr lang="fi-FI" sz="2000" dirty="0" smtClean="0"/>
              <a:t>kaikille täysiaikaisille </a:t>
            </a:r>
            <a:r>
              <a:rPr lang="fi-FI" sz="2000" dirty="0"/>
              <a:t>opettajille TES-ohjeistuksen </a:t>
            </a:r>
            <a:r>
              <a:rPr lang="fi-FI" sz="2000" dirty="0" smtClean="0"/>
              <a:t>mukaisesti</a:t>
            </a:r>
          </a:p>
          <a:p>
            <a:pPr lvl="1"/>
            <a:endParaRPr lang="fi-FI" sz="2000" dirty="0"/>
          </a:p>
          <a:p>
            <a:r>
              <a:rPr lang="fi-FI" dirty="0"/>
              <a:t>Muun osaamisen kehittämisen tapauksessa resursoinnin tarkoituksen tulee ilmetä vapaasta </a:t>
            </a:r>
            <a:r>
              <a:rPr lang="fi-FI" dirty="0" smtClean="0"/>
              <a:t>tekstikentästä</a:t>
            </a:r>
          </a:p>
          <a:p>
            <a:pPr lvl="1"/>
            <a:r>
              <a:rPr lang="fi-FI" sz="2000" dirty="0" smtClean="0"/>
              <a:t>Koulutukseksi </a:t>
            </a:r>
            <a:r>
              <a:rPr lang="fi-FI" sz="2000" dirty="0"/>
              <a:t>lasketaan sekä ulkoinen että sisäinen </a:t>
            </a:r>
            <a:r>
              <a:rPr lang="fi-FI" sz="2000" dirty="0" smtClean="0"/>
              <a:t>koulutus</a:t>
            </a:r>
          </a:p>
          <a:p>
            <a:pPr lvl="1"/>
            <a:r>
              <a:rPr lang="fi-FI" sz="2000" dirty="0" smtClean="0"/>
              <a:t>Itsensä </a:t>
            </a:r>
            <a:r>
              <a:rPr lang="fi-FI" sz="2000" dirty="0"/>
              <a:t>kehittämiseksi lasketaan myös kaikki se koulutus, jossa käydään itse esim. KIT- tai liiketoiminnan tuottamisen </a:t>
            </a:r>
            <a:r>
              <a:rPr lang="fi-FI" sz="2000" dirty="0" smtClean="0"/>
              <a:t>edistämiseksi</a:t>
            </a:r>
            <a:endParaRPr lang="fi-FI" sz="2000" dirty="0"/>
          </a:p>
          <a:p>
            <a:pPr lvl="1"/>
            <a:r>
              <a:rPr lang="fi-FI" sz="2000" dirty="0" smtClean="0"/>
              <a:t>Hallinnon </a:t>
            </a:r>
            <a:r>
              <a:rPr lang="fi-FI" sz="2000" dirty="0"/>
              <a:t>työntekijöillä osaamisen kehittämistä ei erikseen merkitä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61234232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KIT-toiminta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r>
              <a:rPr lang="fi-FI" dirty="0"/>
              <a:t>Sekä opettajille että hallinnon työntekijöille tiede-, kehitys ja innovaatiotyöhön luetaan kaikki se työaika, joka kohdistuu johonkin Metropoliassa meneillään olevaan KIT -hankkeeseen/projektiin tai sellaisen </a:t>
            </a:r>
            <a:r>
              <a:rPr lang="fi-FI" dirty="0" smtClean="0"/>
              <a:t>suunnittelemiseen</a:t>
            </a:r>
          </a:p>
          <a:p>
            <a:pPr lvl="1"/>
            <a:r>
              <a:rPr lang="fi-FI" sz="2000" dirty="0" smtClean="0"/>
              <a:t>Työn </a:t>
            </a:r>
            <a:r>
              <a:rPr lang="fi-FI" sz="2000" dirty="0"/>
              <a:t>ollessa yleistä </a:t>
            </a:r>
            <a:r>
              <a:rPr lang="fi-FI" sz="2000" i="1" dirty="0"/>
              <a:t>KIT-suunnittelua</a:t>
            </a:r>
            <a:r>
              <a:rPr lang="fi-FI" sz="2000" dirty="0"/>
              <a:t>, tulee tämän suunnittelun aihe ilmetä vapaasta tekstikentästä. Esimerkiksi tulosalueen KIT-toimintojen suunnittelua yleisellä </a:t>
            </a:r>
            <a:r>
              <a:rPr lang="fi-FI" sz="2000" dirty="0" smtClean="0"/>
              <a:t>tasolla</a:t>
            </a:r>
            <a:endParaRPr lang="fi-FI" dirty="0" smtClean="0"/>
          </a:p>
          <a:p>
            <a:endParaRPr lang="fi-FI" dirty="0"/>
          </a:p>
          <a:p>
            <a:r>
              <a:rPr lang="fi-FI" dirty="0"/>
              <a:t>KIT-hankkeeseen liittyviin tehtäviin on aina merkittävä </a:t>
            </a:r>
            <a:r>
              <a:rPr lang="fi-FI" i="1" dirty="0" smtClean="0"/>
              <a:t>projektinumero </a:t>
            </a:r>
            <a:r>
              <a:rPr lang="fi-FI" dirty="0" smtClean="0"/>
              <a:t>kustannustunnisteisiin</a:t>
            </a:r>
            <a:endParaRPr lang="fi-FI" dirty="0"/>
          </a:p>
          <a:p>
            <a:pPr lvl="1"/>
            <a:r>
              <a:rPr lang="fi-FI" sz="2000" dirty="0" smtClean="0"/>
              <a:t>Mikäli </a:t>
            </a:r>
            <a:r>
              <a:rPr lang="fi-FI" sz="2000" dirty="0"/>
              <a:t>hanke on vasta suunnitteluvaiheessa eikä sille ole vielä projektinumeroa, tulee suunniteltu KIT-hanke yksilöidä vapaassa </a:t>
            </a:r>
            <a:r>
              <a:rPr lang="fi-FI" sz="2000" dirty="0" smtClean="0"/>
              <a:t>tekstikentässä</a:t>
            </a:r>
          </a:p>
          <a:p>
            <a:pPr lvl="2"/>
            <a:r>
              <a:rPr lang="fi-FI" sz="1600" dirty="0"/>
              <a:t>Mikäli hankkeelle syntyy myöhemmin projektinumero, lisätään </a:t>
            </a:r>
            <a:r>
              <a:rPr lang="fi-FI" sz="1600" dirty="0" smtClean="0"/>
              <a:t>se kustannustunnisteeksi.</a:t>
            </a:r>
            <a:endParaRPr lang="fi-FI" sz="1600" dirty="0" smtClean="0"/>
          </a:p>
          <a:p>
            <a:pPr lvl="2"/>
            <a:endParaRPr lang="fi-FI" sz="1600" dirty="0"/>
          </a:p>
          <a:p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9715441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Liiketoiminta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5635397"/>
          </a:xfrm>
        </p:spPr>
        <p:txBody>
          <a:bodyPr/>
          <a:lstStyle/>
          <a:p>
            <a:r>
              <a:rPr lang="fi-FI" dirty="0"/>
              <a:t>Sekä </a:t>
            </a:r>
            <a:r>
              <a:rPr lang="fi-FI" i="1" dirty="0"/>
              <a:t>opetushenkilökunnan</a:t>
            </a:r>
            <a:r>
              <a:rPr lang="fi-FI" dirty="0"/>
              <a:t> että </a:t>
            </a:r>
            <a:r>
              <a:rPr lang="fi-FI" i="1" dirty="0"/>
              <a:t>hallinnon työntekijöiden </a:t>
            </a:r>
            <a:r>
              <a:rPr lang="fi-FI" dirty="0"/>
              <a:t>tapauksessa liiketoimintatyöhön luetaan kaikki se työaika, joka kohdistuu johonkin Metropoliassa meneillään olevaan liiketoiminnan hankkeeseen/projektiin tai tällaisen </a:t>
            </a:r>
            <a:r>
              <a:rPr lang="fi-FI" dirty="0" smtClean="0"/>
              <a:t>suunnitteluun</a:t>
            </a:r>
          </a:p>
          <a:p>
            <a:pPr lvl="1"/>
            <a:r>
              <a:rPr lang="fi-FI" sz="2000" dirty="0"/>
              <a:t>Työn ollessa yleistä liiketoiminnan suunnittelua, tulee tämän suunnittelun aihe ilmetä vapaasta tekstikentästä</a:t>
            </a:r>
            <a:endParaRPr lang="fi-FI" sz="2000" dirty="0" smtClean="0"/>
          </a:p>
          <a:p>
            <a:endParaRPr lang="fi-FI" dirty="0"/>
          </a:p>
          <a:p>
            <a:r>
              <a:rPr lang="fi-FI" dirty="0" smtClean="0"/>
              <a:t>Kaikkeen </a:t>
            </a:r>
            <a:r>
              <a:rPr lang="fi-FI" dirty="0"/>
              <a:t>liiketoiminnan työhön tulee merkitä </a:t>
            </a:r>
            <a:r>
              <a:rPr lang="fi-FI" dirty="0" smtClean="0"/>
              <a:t>projektinumero kustannustunnistein</a:t>
            </a:r>
            <a:endParaRPr lang="fi-FI" dirty="0" smtClean="0"/>
          </a:p>
          <a:p>
            <a:pPr lvl="1"/>
            <a:r>
              <a:rPr lang="fi-FI" sz="2000" dirty="0"/>
              <a:t>Mikäli hanke on vasta suunnitteluvaiheessa eikä sille ole vielä projektinumeroa, tulee suunniteltu liiketoiminnan hanke yksilöidä vapaassa </a:t>
            </a:r>
            <a:r>
              <a:rPr lang="fi-FI" sz="2000" dirty="0" smtClean="0"/>
              <a:t>tekstikentässä</a:t>
            </a:r>
          </a:p>
          <a:p>
            <a:pPr lvl="2"/>
            <a:r>
              <a:rPr lang="fi-FI" sz="1600" dirty="0"/>
              <a:t>Mikäli hankkeelle syntyy myöhemmin projektinumero, lisätään se </a:t>
            </a:r>
            <a:r>
              <a:rPr lang="fi-FI" sz="1600" dirty="0" smtClean="0"/>
              <a:t>kustannustunnisteena.</a:t>
            </a:r>
            <a:endParaRPr lang="fi-FI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8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53612472"/>
      </p:ext>
    </p:extLst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Hallinto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r>
              <a:rPr lang="fi-FI" b="1" dirty="0"/>
              <a:t>Opetushenkilökunnalla</a:t>
            </a:r>
            <a:r>
              <a:rPr lang="fi-FI" dirty="0"/>
              <a:t> </a:t>
            </a:r>
            <a:r>
              <a:rPr lang="fi-FI" i="1" dirty="0"/>
              <a:t>hallintotyöksi</a:t>
            </a:r>
            <a:r>
              <a:rPr lang="fi-FI" dirty="0"/>
              <a:t> lasketaan kaikki se työ, joka ei lukeudu muihin kuuteen </a:t>
            </a:r>
            <a:r>
              <a:rPr lang="fi-FI" dirty="0" smtClean="0"/>
              <a:t>tehtäväluokkaan</a:t>
            </a:r>
          </a:p>
          <a:p>
            <a:pPr lvl="1"/>
            <a:r>
              <a:rPr lang="fi-FI" sz="2000" dirty="0"/>
              <a:t>Tällaisia hallintotehtäviä opettajilla ovat mm. pääsykokeiden valvonta, luottamustehtävät, tilojen ja välineiden ylläpitotehtävät, erilaisiin strategisiin tiimeihin tai </a:t>
            </a:r>
            <a:r>
              <a:rPr lang="fi-FI" sz="2000" dirty="0" err="1"/>
              <a:t>JobStepiin</a:t>
            </a:r>
            <a:r>
              <a:rPr lang="fi-FI" sz="2000" dirty="0"/>
              <a:t> osallistuminen jne</a:t>
            </a:r>
            <a:r>
              <a:rPr lang="fi-FI" sz="2000" dirty="0" smtClean="0"/>
              <a:t>.</a:t>
            </a:r>
          </a:p>
          <a:p>
            <a:pPr lvl="2"/>
            <a:r>
              <a:rPr lang="fi-FI" sz="1600" dirty="0"/>
              <a:t>Hallintotyön tehtävä tulee avata vapaaseen </a:t>
            </a:r>
            <a:r>
              <a:rPr lang="fi-FI" sz="1600" dirty="0" smtClean="0"/>
              <a:t>tekstikenttään</a:t>
            </a:r>
          </a:p>
          <a:p>
            <a:pPr lvl="1"/>
            <a:r>
              <a:rPr lang="fi-FI" sz="2000" dirty="0"/>
              <a:t>Metropolian TES-sovellusohjeessa </a:t>
            </a:r>
            <a:r>
              <a:rPr lang="fi-FI" sz="2000" dirty="0" smtClean="0"/>
              <a:t>opettajalle </a:t>
            </a:r>
            <a:r>
              <a:rPr lang="fi-FI" sz="2000" dirty="0"/>
              <a:t>on automaattisesti allokoitu </a:t>
            </a:r>
            <a:r>
              <a:rPr lang="fi-FI" sz="2000" dirty="0" smtClean="0"/>
              <a:t>120 </a:t>
            </a:r>
            <a:r>
              <a:rPr lang="fi-FI" sz="2000" dirty="0"/>
              <a:t>tuntia </a:t>
            </a:r>
            <a:r>
              <a:rPr lang="fi-FI" sz="2000" dirty="0" smtClean="0"/>
              <a:t>hallintoa. </a:t>
            </a:r>
            <a:r>
              <a:rPr lang="fi-FI" sz="2000" dirty="0"/>
              <a:t>Vähintään tämä määrä tulee siis merkitä kaikille täysiaikaisille opettajille TES-ohjeistuksen </a:t>
            </a:r>
            <a:r>
              <a:rPr lang="fi-FI" sz="2000" dirty="0" smtClean="0"/>
              <a:t>mukaisesti</a:t>
            </a:r>
          </a:p>
          <a:p>
            <a:pPr lvl="1"/>
            <a:r>
              <a:rPr lang="fi-FI" sz="2000" dirty="0"/>
              <a:t>Myös </a:t>
            </a:r>
            <a:r>
              <a:rPr lang="fi-FI" sz="2000" i="1" dirty="0"/>
              <a:t>tutkintovastaavan</a:t>
            </a:r>
            <a:r>
              <a:rPr lang="fi-FI" sz="2000" dirty="0"/>
              <a:t> tehtävä luetaan </a:t>
            </a:r>
            <a:r>
              <a:rPr lang="fi-FI" sz="2000" dirty="0" smtClean="0"/>
              <a:t>hallintotyöksi</a:t>
            </a:r>
          </a:p>
          <a:p>
            <a:pPr lvl="2"/>
            <a:r>
              <a:rPr lang="fi-FI" sz="1600" dirty="0" smtClean="0"/>
              <a:t>Se merkitään vapaaseen tekstikenttään, </a:t>
            </a:r>
            <a:r>
              <a:rPr lang="fi-FI" sz="1600" dirty="0" err="1" smtClean="0"/>
              <a:t>esim</a:t>
            </a:r>
            <a:r>
              <a:rPr lang="fi-FI" sz="1600" dirty="0" smtClean="0"/>
              <a:t>: ”Tutkintovastaava, kulttuurituotanto”</a:t>
            </a:r>
          </a:p>
          <a:p>
            <a:pPr lvl="2"/>
            <a:endParaRPr lang="fi-FI" sz="1600" dirty="0"/>
          </a:p>
          <a:p>
            <a:r>
              <a:rPr lang="fi-FI" b="1" dirty="0"/>
              <a:t>Hallinnon työntekijöiden </a:t>
            </a:r>
            <a:r>
              <a:rPr lang="fi-FI" dirty="0"/>
              <a:t>osalta hallintotyötä on kaikki sellainen työ, joka ei lukeudu muihin tehtävätyyppeihin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52134414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Kalvosarja_pohja_suo</Template>
  <TotalTime>187</TotalTime>
  <Words>926</Words>
  <Application>Microsoft Office PowerPoint</Application>
  <PresentationFormat>On-screen Show (4:3)</PresentationFormat>
  <Paragraphs>171</Paragraphs>
  <Slides>18</Slides>
  <Notes>0</Notes>
  <HiddenSlides>7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  <vt:variant>
        <vt:lpstr>Custom Shows</vt:lpstr>
      </vt:variant>
      <vt:variant>
        <vt:i4>18</vt:i4>
      </vt:variant>
    </vt:vector>
  </HeadingPairs>
  <TitlesOfParts>
    <vt:vector size="42" baseType="lpstr">
      <vt:lpstr>ＭＳ Ｐゴシック</vt:lpstr>
      <vt:lpstr>Arial</vt:lpstr>
      <vt:lpstr>Tahoma</vt:lpstr>
      <vt:lpstr>Times</vt:lpstr>
      <vt:lpstr>Wingdings</vt:lpstr>
      <vt:lpstr>2_Metropolia_strategia</vt:lpstr>
      <vt:lpstr>Peppi-koulutus, syksy 2014</vt:lpstr>
      <vt:lpstr>Tehtävien uusi luokittelu Pepissä</vt:lpstr>
      <vt:lpstr>Toteutuksen tehtävät </vt:lpstr>
      <vt:lpstr>Opetus</vt:lpstr>
      <vt:lpstr>Esimiestyö</vt:lpstr>
      <vt:lpstr>Osaamisen kehittäminen</vt:lpstr>
      <vt:lpstr>KIT-toiminta</vt:lpstr>
      <vt:lpstr>Liiketoiminta</vt:lpstr>
      <vt:lpstr>Hallinto</vt:lpstr>
      <vt:lpstr>Pepin työtehtävät OKM:n luokittelussa</vt:lpstr>
      <vt:lpstr>Ongelmia nykyisessä tiliöintimallissa</vt:lpstr>
      <vt:lpstr>Uudenlaista ajattelua palkkojen tiliöintiin?</vt:lpstr>
      <vt:lpstr>1. Opettajien palkat budjetoidaan osaamisalueille</vt:lpstr>
      <vt:lpstr>2. Toteutusten palkat suoraan osaamisalueilta</vt:lpstr>
      <vt:lpstr>3. Tutkintojen kustannuspaikoista virtuaalisia</vt:lpstr>
      <vt:lpstr>4. Tutkintojen kustannusseuranta</vt:lpstr>
      <vt:lpstr>Uudistuksen hyödyt</vt:lpstr>
      <vt:lpstr>PowerPoint Presentation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Metropolia AMK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Jukka Jonninen</dc:creator>
  <cp:lastModifiedBy>Osmo Troberg</cp:lastModifiedBy>
  <cp:revision>31</cp:revision>
  <dcterms:created xsi:type="dcterms:W3CDTF">2014-09-02T06:50:43Z</dcterms:created>
  <dcterms:modified xsi:type="dcterms:W3CDTF">2014-09-03T12:15:22Z</dcterms:modified>
</cp:coreProperties>
</file>