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989" r:id="rId1"/>
  </p:sldMasterIdLst>
  <p:notesMasterIdLst>
    <p:notesMasterId r:id="rId11"/>
  </p:notesMasterIdLst>
  <p:handoutMasterIdLst>
    <p:handoutMasterId r:id="rId12"/>
  </p:handoutMasterIdLst>
  <p:sldIdLst>
    <p:sldId id="258" r:id="rId2"/>
    <p:sldId id="299" r:id="rId3"/>
    <p:sldId id="302" r:id="rId4"/>
    <p:sldId id="304" r:id="rId5"/>
    <p:sldId id="303" r:id="rId6"/>
    <p:sldId id="307" r:id="rId7"/>
    <p:sldId id="305" r:id="rId8"/>
    <p:sldId id="308" r:id="rId9"/>
    <p:sldId id="280" r:id="rId10"/>
  </p:sldIdLst>
  <p:sldSz cx="9144000" cy="6858000" type="screen4x3"/>
  <p:notesSz cx="6799263" cy="9929813"/>
  <p:custShowLst>
    <p:custShow name="bulevardi" id="0">
      <p:sldLst/>
    </p:custShow>
    <p:custShow name="tikkurila" id="1">
      <p:sldLst/>
    </p:custShow>
    <p:custShow name="arabiankatu" id="2">
      <p:sldLst/>
    </p:custShow>
    <p:custShow name="tukholmankatu" id="3">
      <p:sldLst/>
    </p:custShow>
    <p:custShow name="sofianlehdonkatu" id="4">
      <p:sldLst/>
    </p:custShow>
    <p:custShow name="Vanha maantie" id="5">
      <p:sldLst/>
    </p:custShow>
    <p:custShow name="bulevardi 29" id="6">
      <p:sldLst/>
    </p:custShow>
    <p:custShow name="kalevankatu" id="7">
      <p:sldLst/>
    </p:custShow>
    <p:custShow name="agricolankatu" id="8">
      <p:sldLst/>
    </p:custShow>
    <p:custShow name="ruoholahti" id="9">
      <p:sldLst/>
    </p:custShow>
    <p:custShow name="vanha viertotie" id="10">
      <p:sldLst/>
    </p:custShow>
    <p:custShow name="mannerheimintie" id="11">
      <p:sldLst/>
    </p:custShow>
    <p:custShow name="myyrmäki" id="12">
      <p:sldLst/>
    </p:custShow>
    <p:custShow name="onnentie" id="13">
      <p:sldLst/>
    </p:custShow>
    <p:custShow name="teknobulevardi" id="14">
      <p:sldLst/>
    </p:custShow>
    <p:custShow name="hämeentie" id="15">
      <p:sldLst/>
    </p:custShow>
    <p:custShow name="albertinkatu" id="16">
      <p:sldLst/>
    </p:custShow>
    <p:custShow name="era" id="17">
      <p:sldLst/>
    </p:custShow>
  </p:custShowLst>
  <p:defaultTextStyle>
    <a:defPPr>
      <a:defRPr lang="fi-FI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30">
          <p15:clr>
            <a:srgbClr val="A4A3A4"/>
          </p15:clr>
        </p15:guide>
        <p15:guide id="2" pos="498">
          <p15:clr>
            <a:srgbClr val="A4A3A4"/>
          </p15:clr>
        </p15:guide>
        <p15:guide id="3" pos="5759">
          <p15:clr>
            <a:srgbClr val="A4A3A4"/>
          </p15:clr>
        </p15:guide>
        <p15:guide id="4" pos="2951">
          <p15:clr>
            <a:srgbClr val="A4A3A4"/>
          </p15:clr>
        </p15:guide>
        <p15:guide id="5" pos="5327">
          <p15:clr>
            <a:srgbClr val="A4A3A4"/>
          </p15:clr>
        </p15:guide>
        <p15:guide id="6" pos="290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23232"/>
    <a:srgbClr val="282828"/>
    <a:srgbClr val="F0F0F0"/>
    <a:srgbClr val="EAEAEA"/>
    <a:srgbClr val="EE8216"/>
    <a:srgbClr val="767878"/>
    <a:srgbClr val="4F5150"/>
    <a:srgbClr val="44484B"/>
    <a:srgbClr val="878989"/>
    <a:srgbClr val="B3B5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585" autoAdjust="0"/>
    <p:restoredTop sz="96667" autoAdjust="0"/>
  </p:normalViewPr>
  <p:slideViewPr>
    <p:cSldViewPr snapToGrid="0" showGuides="1">
      <p:cViewPr varScale="1">
        <p:scale>
          <a:sx n="60" d="100"/>
          <a:sy n="60" d="100"/>
        </p:scale>
        <p:origin x="1650" y="66"/>
      </p:cViewPr>
      <p:guideLst>
        <p:guide orient="horz" pos="4130"/>
        <p:guide pos="498"/>
        <p:guide pos="5759"/>
        <p:guide pos="2951"/>
        <p:guide pos="5327"/>
        <p:guide pos="290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877" cy="4968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-110" charset="0"/>
                <a:ea typeface="Arial" pitchFamily="-110" charset="0"/>
                <a:cs typeface="Arial" pitchFamily="-110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798" y="0"/>
            <a:ext cx="2946877" cy="496809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FA90ACDE-3E46-4457-8E81-4CB1B34673FC}" type="datetime1">
              <a:rPr lang="en-US"/>
              <a:pPr>
                <a:defRPr/>
              </a:pPr>
              <a:t>10/9/2014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31417"/>
            <a:ext cx="2946877" cy="4968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-110" charset="0"/>
                <a:ea typeface="Arial" pitchFamily="-110" charset="0"/>
                <a:cs typeface="Arial" pitchFamily="-110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798" y="9431417"/>
            <a:ext cx="2946877" cy="496809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0E97B437-6475-4660-B2CE-69762A8BF9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31985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6877" cy="49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387" y="0"/>
            <a:ext cx="2946876" cy="49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7287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7099" y="4717297"/>
            <a:ext cx="4985067" cy="4468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noProof="0" smtClean="0"/>
              <a:t>Click to edit Master text styles</a:t>
            </a:r>
          </a:p>
          <a:p>
            <a:pPr lvl="1"/>
            <a:r>
              <a:rPr lang="fi-FI" noProof="0" smtClean="0"/>
              <a:t>Second level</a:t>
            </a:r>
          </a:p>
          <a:p>
            <a:pPr lvl="2"/>
            <a:r>
              <a:rPr lang="fi-FI" noProof="0" smtClean="0"/>
              <a:t>Third level</a:t>
            </a:r>
          </a:p>
          <a:p>
            <a:pPr lvl="3"/>
            <a:r>
              <a:rPr lang="fi-FI" noProof="0" smtClean="0"/>
              <a:t>Fourth level</a:t>
            </a:r>
          </a:p>
          <a:p>
            <a:pPr lvl="4"/>
            <a:r>
              <a:rPr lang="fi-FI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33006"/>
            <a:ext cx="2946877" cy="496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387" y="9433006"/>
            <a:ext cx="2946876" cy="496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</a:lstStyle>
          <a:p>
            <a:pPr>
              <a:defRPr/>
            </a:pPr>
            <a:fld id="{ED6C6769-5C29-4695-A99B-B1573B5D64E3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7764571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ＭＳ Ｐゴシック" pitchFamily="-110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6C6769-5C29-4695-A99B-B1573B5D64E3}" type="slidenum">
              <a:rPr lang="fi-FI" smtClean="0"/>
              <a:pPr>
                <a:defRPr/>
              </a:pPr>
              <a:t>1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7662462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kansikuva_v0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424721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9935" y="4708551"/>
            <a:ext cx="7125834" cy="533400"/>
          </a:xfrm>
        </p:spPr>
        <p:txBody>
          <a:bodyPr/>
          <a:lstStyle>
            <a:lvl1pPr>
              <a:defRPr sz="3200">
                <a:solidFill>
                  <a:srgbClr val="32323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i-FI" dirty="0"/>
          </a:p>
        </p:txBody>
      </p:sp>
      <p:sp>
        <p:nvSpPr>
          <p:cNvPr id="11" name="Isosceles Triangle 10"/>
          <p:cNvSpPr/>
          <p:nvPr userDrawn="1"/>
        </p:nvSpPr>
        <p:spPr bwMode="auto">
          <a:xfrm>
            <a:off x="8500713" y="4127370"/>
            <a:ext cx="275058" cy="185202"/>
          </a:xfrm>
          <a:prstGeom prst="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12" name="Rectangle 11"/>
          <p:cNvSpPr/>
          <p:nvPr userDrawn="1"/>
        </p:nvSpPr>
        <p:spPr bwMode="auto">
          <a:xfrm>
            <a:off x="8634653" y="4145006"/>
            <a:ext cx="509347" cy="21165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7" name="Kuva 11" descr="nauha3.png"/>
          <p:cNvPicPr>
            <a:picLocks noChangeAspect="1"/>
          </p:cNvPicPr>
          <p:nvPr userDrawn="1"/>
        </p:nvPicPr>
        <p:blipFill>
          <a:blip r:embed="rId3"/>
          <a:srcRect t="47966"/>
          <a:stretch>
            <a:fillRect/>
          </a:stretch>
        </p:blipFill>
        <p:spPr>
          <a:xfrm>
            <a:off x="0" y="3985329"/>
            <a:ext cx="9144000" cy="342030"/>
          </a:xfrm>
          <a:prstGeom prst="rect">
            <a:avLst/>
          </a:prstGeom>
        </p:spPr>
      </p:pic>
      <p:pic>
        <p:nvPicPr>
          <p:cNvPr id="10" name="Kuva 7" descr="nauhat2.png"/>
          <p:cNvPicPr>
            <a:picLocks noChangeAspect="1"/>
          </p:cNvPicPr>
          <p:nvPr userDrawn="1"/>
        </p:nvPicPr>
        <p:blipFill>
          <a:blip r:embed="rId4"/>
          <a:srcRect r="4805"/>
          <a:stretch>
            <a:fillRect/>
          </a:stretch>
        </p:blipFill>
        <p:spPr>
          <a:xfrm>
            <a:off x="5621868" y="377359"/>
            <a:ext cx="3522132" cy="1751413"/>
          </a:xfrm>
          <a:prstGeom prst="rect">
            <a:avLst/>
          </a:prstGeom>
        </p:spPr>
      </p:pic>
      <p:sp>
        <p:nvSpPr>
          <p:cNvPr id="16" name="Text Placeholder 15"/>
          <p:cNvSpPr>
            <a:spLocks noGrp="1"/>
          </p:cNvSpPr>
          <p:nvPr userDrawn="1">
            <p:ph type="body" sz="quarter" idx="10"/>
          </p:nvPr>
        </p:nvSpPr>
        <p:spPr>
          <a:xfrm>
            <a:off x="1658588" y="5389036"/>
            <a:ext cx="7011987" cy="538163"/>
          </a:xfrm>
        </p:spPr>
        <p:txBody>
          <a:bodyPr/>
          <a:lstStyle>
            <a:lvl1pPr>
              <a:buNone/>
              <a:defRPr>
                <a:solidFill>
                  <a:srgbClr val="32323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4" name="Picture 13" descr="Metropolia_RGB_v02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000" y="5847485"/>
            <a:ext cx="1465590" cy="784800"/>
          </a:xfrm>
          <a:prstGeom prst="rect">
            <a:avLst/>
          </a:prstGeom>
        </p:spPr>
      </p:pic>
      <p:sp>
        <p:nvSpPr>
          <p:cNvPr id="15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alikalvo_uusi_06_v0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34955" cy="3787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i-FI" dirty="0"/>
          </a:p>
        </p:txBody>
      </p:sp>
      <p:pic>
        <p:nvPicPr>
          <p:cNvPr id="6" name="Picture 5" descr="Metropolia_RGB_v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alikalvo_uusi_07_v0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34955" cy="3787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i-FI" dirty="0"/>
          </a:p>
        </p:txBody>
      </p:sp>
      <p:pic>
        <p:nvPicPr>
          <p:cNvPr id="6" name="Picture 5" descr="Metropolia_RGB_v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alikalvo_uusi_08_v0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4954" cy="3787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i-FI" dirty="0"/>
          </a:p>
        </p:txBody>
      </p:sp>
      <p:pic>
        <p:nvPicPr>
          <p:cNvPr id="6" name="Picture 5" descr="Metropolia_RGB_v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84213" y="715963"/>
            <a:ext cx="77724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684213" y="1436689"/>
            <a:ext cx="7772400" cy="39481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8.10.2014 Marjaana Hanki, KOP</a:t>
            </a:r>
            <a:endParaRPr lang="fi-FI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6A4AAD-F724-42AB-8557-AB427AE11B6F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 dirty="0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smtClean="0"/>
              <a:t>8.10.2014 Marjaana Hanki, KOP</a:t>
            </a:r>
            <a:endParaRPr lang="fi-FI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88974" y="715963"/>
            <a:ext cx="7767639" cy="103683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 dirty="0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688974" y="2003426"/>
            <a:ext cx="3808413" cy="331787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/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6" y="2003426"/>
            <a:ext cx="3811588" cy="332939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smtClean="0"/>
              <a:t>8.10.2014 Marjaana Hanki, KOP</a:t>
            </a:r>
            <a:endParaRPr lang="fi-FI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valikalvo_uusi_01_v0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37909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i-FI" dirty="0"/>
          </a:p>
        </p:txBody>
      </p:sp>
      <p:pic>
        <p:nvPicPr>
          <p:cNvPr id="7" name="Picture 6" descr="Metropolia_RGB_v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alikalvo_uusi_02_v0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34955" cy="3787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i-FI" dirty="0"/>
          </a:p>
        </p:txBody>
      </p:sp>
      <p:pic>
        <p:nvPicPr>
          <p:cNvPr id="6" name="Picture 5" descr="Metropolia_RGB_v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alikalvo_uusi_03_v0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34955" cy="3787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i-FI" dirty="0"/>
          </a:p>
        </p:txBody>
      </p:sp>
      <p:pic>
        <p:nvPicPr>
          <p:cNvPr id="6" name="Picture 5" descr="Metropolia_RGB_v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alikalvo_uusi_04_v0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34955" cy="3787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i-FI" dirty="0"/>
          </a:p>
        </p:txBody>
      </p:sp>
      <p:pic>
        <p:nvPicPr>
          <p:cNvPr id="6" name="Picture 5" descr="Metropolia_RGB_v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alikalvo_uusi_05_v0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34955" cy="3787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i-FI" dirty="0"/>
          </a:p>
        </p:txBody>
      </p:sp>
      <p:pic>
        <p:nvPicPr>
          <p:cNvPr id="6" name="Picture 5" descr="Metropolia_RGB_v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uva 9" descr="nauha3.png"/>
          <p:cNvPicPr>
            <a:picLocks noChangeAspect="1"/>
          </p:cNvPicPr>
          <p:nvPr userDrawn="1"/>
        </p:nvPicPr>
        <p:blipFill>
          <a:blip r:embed="rId14"/>
          <a:srcRect t="44935"/>
          <a:stretch>
            <a:fillRect/>
          </a:stretch>
        </p:blipFill>
        <p:spPr>
          <a:xfrm>
            <a:off x="0" y="6045200"/>
            <a:ext cx="9144000" cy="361950"/>
          </a:xfrm>
          <a:prstGeom prst="rect">
            <a:avLst/>
          </a:prstGeom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723900"/>
            <a:ext cx="7772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fi-FI" smtClean="0"/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444625"/>
            <a:ext cx="7772400" cy="395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 smtClean="0"/>
          </a:p>
        </p:txBody>
      </p:sp>
      <p:sp>
        <p:nvSpPr>
          <p:cNvPr id="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smtClean="0"/>
              <a:t>8.10.2014 Marjaana Hanki, KOP</a:t>
            </a:r>
            <a:endParaRPr lang="fi-FI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 smtClean="0"/>
              <a:pPr>
                <a:defRPr/>
              </a:pPr>
              <a:t>‹#›</a:t>
            </a:fld>
            <a:endParaRPr lang="fi-FI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 dirty="0"/>
          </a:p>
        </p:txBody>
      </p:sp>
      <p:sp>
        <p:nvSpPr>
          <p:cNvPr id="1033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pic>
        <p:nvPicPr>
          <p:cNvPr id="4" name="Picture 3" descr="Metropolia_RGB_v02.png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00" y="5592233"/>
            <a:ext cx="1230289" cy="6588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01" r:id="rId1"/>
    <p:sldLayoutId id="2147483991" r:id="rId2"/>
    <p:sldLayoutId id="2147483992" r:id="rId3"/>
    <p:sldLayoutId id="2147483993" r:id="rId4"/>
    <p:sldLayoutId id="2147484002" r:id="rId5"/>
    <p:sldLayoutId id="2147484003" r:id="rId6"/>
    <p:sldLayoutId id="2147484004" r:id="rId7"/>
    <p:sldLayoutId id="2147484005" r:id="rId8"/>
    <p:sldLayoutId id="2147484006" r:id="rId9"/>
    <p:sldLayoutId id="2147484007" r:id="rId10"/>
    <p:sldLayoutId id="2147484008" r:id="rId11"/>
    <p:sldLayoutId id="2147484009" r:id="rId12"/>
  </p:sldLayoutIdLst>
  <p:transition>
    <p:wipe dir="d"/>
  </p:transition>
  <p:timing>
    <p:tnLst>
      <p:par>
        <p:cTn id="1" dur="indefinite" restart="never" nodeType="tmRoot"/>
      </p:par>
    </p:tnLst>
  </p:timing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spc="100">
          <a:solidFill>
            <a:srgbClr val="323232"/>
          </a:solidFill>
          <a:latin typeface="+mj-lt"/>
          <a:ea typeface="+mj-ea"/>
          <a:cs typeface="ＭＳ Ｐゴシック" pitchFamily="-110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9pPr>
    </p:titleStyle>
    <p:bodyStyle>
      <a:lvl1pPr marL="342900" indent="-342900" algn="l" rtl="0" eaLnBrk="1" fontAlgn="base" hangingPunct="1">
        <a:spcBef>
          <a:spcPts val="200"/>
        </a:spcBef>
        <a:spcAft>
          <a:spcPct val="0"/>
        </a:spcAft>
        <a:buClr>
          <a:srgbClr val="323232"/>
        </a:buClr>
        <a:buFont typeface="Wingdings" pitchFamily="2" charset="2"/>
        <a:buChar char="§"/>
        <a:defRPr sz="2400" spc="100">
          <a:solidFill>
            <a:srgbClr val="323232"/>
          </a:solidFill>
          <a:latin typeface="+mn-lt"/>
          <a:ea typeface="+mn-ea"/>
          <a:cs typeface="ＭＳ Ｐゴシック" pitchFamily="-110" charset="-128"/>
        </a:defRPr>
      </a:lvl1pPr>
      <a:lvl2pPr marL="539750" indent="-215900" algn="l" rtl="0" eaLnBrk="1" fontAlgn="base" hangingPunct="1">
        <a:spcBef>
          <a:spcPts val="200"/>
        </a:spcBef>
        <a:spcAft>
          <a:spcPct val="0"/>
        </a:spcAft>
        <a:buClr>
          <a:srgbClr val="323232"/>
        </a:buClr>
        <a:buFont typeface="Wingdings" pitchFamily="2" charset="2"/>
        <a:buChar char="§"/>
        <a:defRPr sz="2400" spc="100">
          <a:solidFill>
            <a:srgbClr val="323232"/>
          </a:solidFill>
          <a:latin typeface="+mn-lt"/>
          <a:ea typeface="+mn-ea"/>
        </a:defRPr>
      </a:lvl2pPr>
      <a:lvl3pPr marL="719138" indent="-215900" algn="l" rtl="0" eaLnBrk="1" fontAlgn="base" hangingPunct="1">
        <a:spcBef>
          <a:spcPts val="200"/>
        </a:spcBef>
        <a:spcAft>
          <a:spcPct val="0"/>
        </a:spcAft>
        <a:buClr>
          <a:srgbClr val="323232"/>
        </a:buClr>
        <a:buFont typeface="Wingdings" pitchFamily="2" charset="2"/>
        <a:buChar char="§"/>
        <a:defRPr sz="2000" spc="100">
          <a:solidFill>
            <a:srgbClr val="323232"/>
          </a:solidFill>
          <a:latin typeface="+mn-lt"/>
          <a:ea typeface="+mn-ea"/>
        </a:defRPr>
      </a:lvl3pPr>
      <a:lvl4pPr marL="898525" indent="-215900" algn="l" rtl="0" eaLnBrk="1" fontAlgn="base" hangingPunct="1">
        <a:spcBef>
          <a:spcPts val="200"/>
        </a:spcBef>
        <a:spcAft>
          <a:spcPct val="0"/>
        </a:spcAft>
        <a:buClr>
          <a:srgbClr val="323232"/>
        </a:buClr>
        <a:buFont typeface="Wingdings" pitchFamily="2" charset="2"/>
        <a:buChar char="§"/>
        <a:defRPr spc="100">
          <a:solidFill>
            <a:srgbClr val="323232"/>
          </a:solidFill>
          <a:latin typeface="+mn-lt"/>
          <a:ea typeface="+mn-ea"/>
        </a:defRPr>
      </a:lvl4pPr>
      <a:lvl5pPr marL="1079500" indent="-215900" algn="l" rtl="0" eaLnBrk="1" fontAlgn="base" hangingPunct="1">
        <a:spcBef>
          <a:spcPts val="200"/>
        </a:spcBef>
        <a:spcAft>
          <a:spcPct val="0"/>
        </a:spcAft>
        <a:buClr>
          <a:srgbClr val="323232"/>
        </a:buClr>
        <a:buFont typeface="Wingdings" pitchFamily="2" charset="2"/>
        <a:buChar char="§"/>
        <a:defRPr sz="1600" spc="100">
          <a:solidFill>
            <a:srgbClr val="323232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fi-FI" sz="2800" dirty="0" smtClean="0">
                <a:solidFill>
                  <a:schemeClr val="tx2"/>
                </a:solidFill>
              </a:rPr>
              <a:t>Peppi-ohjeistus työsuunnitteluun 2015</a:t>
            </a:r>
            <a:endParaRPr lang="fi-FI" sz="2800" dirty="0">
              <a:solidFill>
                <a:schemeClr val="tx2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i-FI" sz="2000" dirty="0" smtClean="0"/>
              <a:t>Muu henkilöstön työsuunnitelmat</a:t>
            </a:r>
            <a:endParaRPr lang="fi-FI" sz="20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>
                <a:solidFill>
                  <a:schemeClr val="tx2"/>
                </a:solidFill>
              </a:rPr>
              <a:t>Muun henkilöstön työsuunnitelmat</a:t>
            </a:r>
            <a:endParaRPr lang="fi-FI" dirty="0">
              <a:solidFill>
                <a:schemeClr val="tx2"/>
              </a:solidFill>
            </a:endParaRP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/>
              <a:t>t</a:t>
            </a:r>
            <a:r>
              <a:rPr lang="fi-FI" dirty="0" smtClean="0"/>
              <a:t>yösuunnitelmat tallennetaan Peppiin</a:t>
            </a:r>
          </a:p>
          <a:p>
            <a:r>
              <a:rPr lang="fi-FI" dirty="0"/>
              <a:t>k</a:t>
            </a:r>
            <a:r>
              <a:rPr lang="fi-FI" dirty="0" smtClean="0"/>
              <a:t>äytetään laskennallista vuosityöaikaa 1600 tuntia</a:t>
            </a:r>
          </a:p>
          <a:p>
            <a:r>
              <a:rPr lang="fi-FI" dirty="0"/>
              <a:t>h</a:t>
            </a:r>
            <a:r>
              <a:rPr lang="fi-FI" dirty="0" smtClean="0"/>
              <a:t>enkilöille ei tallenneta tehtäväkokonaisuussuunnitelmaa</a:t>
            </a:r>
          </a:p>
          <a:p>
            <a:r>
              <a:rPr lang="fi-FI" dirty="0"/>
              <a:t>e</a:t>
            </a:r>
            <a:r>
              <a:rPr lang="fi-FI" dirty="0" smtClean="0"/>
              <a:t>i kirjata lomajaksoja</a:t>
            </a:r>
          </a:p>
          <a:p>
            <a:r>
              <a:rPr lang="fi-FI" dirty="0"/>
              <a:t>e</a:t>
            </a:r>
            <a:r>
              <a:rPr lang="fi-FI" dirty="0" smtClean="0"/>
              <a:t>i sisälly hyväksymismenettelyä</a:t>
            </a:r>
          </a:p>
          <a:p>
            <a:r>
              <a:rPr lang="fi-FI" dirty="0"/>
              <a:t>e</a:t>
            </a:r>
            <a:r>
              <a:rPr lang="fi-FI" dirty="0" smtClean="0"/>
              <a:t>i korvaa työajanseurantaa</a:t>
            </a:r>
          </a:p>
          <a:p>
            <a:endParaRPr lang="fi-FI" dirty="0" smtClean="0"/>
          </a:p>
          <a:p>
            <a:endParaRPr lang="fi-FI" dirty="0" smtClean="0"/>
          </a:p>
          <a:p>
            <a:endParaRPr lang="fi-FI" dirty="0" smtClean="0"/>
          </a:p>
          <a:p>
            <a:endParaRPr lang="fi-FI" dirty="0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8.10.2014 Marjaana Hanki, KOP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936008500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>
                <a:solidFill>
                  <a:schemeClr val="tx2"/>
                </a:solidFill>
              </a:rPr>
              <a:t>Muun henkilöstön työsuunnitelmat</a:t>
            </a:r>
            <a:endParaRPr lang="fi-FI" dirty="0">
              <a:solidFill>
                <a:schemeClr val="tx2"/>
              </a:solidFill>
            </a:endParaRP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AutoNum type="arabicPeriod"/>
            </a:pPr>
            <a:r>
              <a:rPr lang="fi-FI" dirty="0" smtClean="0"/>
              <a:t>Tallenna yksikölle </a:t>
            </a:r>
            <a:r>
              <a:rPr lang="fi-FI" b="1" dirty="0" smtClean="0"/>
              <a:t>tehtäväluokat</a:t>
            </a:r>
            <a:r>
              <a:rPr lang="fi-FI" dirty="0" smtClean="0"/>
              <a:t> Pepin vuosisuunnitteluosiossa ”Lisää muu työ” –toiminnolla (oikeassa reunassa)</a:t>
            </a:r>
          </a:p>
          <a:p>
            <a:pPr marL="0" indent="0">
              <a:buNone/>
            </a:pPr>
            <a:endParaRPr lang="fi-FI" dirty="0" smtClean="0"/>
          </a:p>
          <a:p>
            <a:pPr marL="0" indent="0">
              <a:buNone/>
            </a:pPr>
            <a:endParaRPr lang="fi-FI" dirty="0"/>
          </a:p>
          <a:p>
            <a:pPr marL="0" indent="0">
              <a:buNone/>
            </a:pPr>
            <a:endParaRPr lang="fi-FI" dirty="0" smtClean="0"/>
          </a:p>
          <a:p>
            <a:pPr marL="0" indent="0">
              <a:buNone/>
            </a:pPr>
            <a:endParaRPr lang="fi-FI" dirty="0" smtClean="0"/>
          </a:p>
          <a:p>
            <a:pPr marL="0" indent="0">
              <a:buNone/>
            </a:pPr>
            <a:endParaRPr lang="fi-FI" dirty="0"/>
          </a:p>
          <a:p>
            <a:pPr marL="0" indent="0">
              <a:buNone/>
            </a:pPr>
            <a:endParaRPr lang="fi-FI" dirty="0"/>
          </a:p>
          <a:p>
            <a:endParaRPr lang="fi-FI" dirty="0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8.10.2014 Marjaana Hanki, KOP</a:t>
            </a:r>
            <a:endParaRPr lang="fi-FI"/>
          </a:p>
        </p:txBody>
      </p:sp>
      <p:pic>
        <p:nvPicPr>
          <p:cNvPr id="5" name="Kuva 4"/>
          <p:cNvPicPr>
            <a:picLocks noChangeAspect="1"/>
          </p:cNvPicPr>
          <p:nvPr/>
        </p:nvPicPr>
        <p:blipFill rotWithShape="1">
          <a:blip r:embed="rId2"/>
          <a:srcRect r="65385"/>
          <a:stretch/>
        </p:blipFill>
        <p:spPr>
          <a:xfrm>
            <a:off x="958533" y="2811847"/>
            <a:ext cx="7223760" cy="2419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3390391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>
                <a:solidFill>
                  <a:schemeClr val="tx2"/>
                </a:solidFill>
              </a:rPr>
              <a:t>Muun henkilöstön työsuunnitelmat</a:t>
            </a:r>
            <a:endParaRPr lang="fi-FI" dirty="0">
              <a:solidFill>
                <a:schemeClr val="tx2"/>
              </a:solidFill>
            </a:endParaRP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/>
              <a:t>m</a:t>
            </a:r>
            <a:r>
              <a:rPr lang="fi-FI" dirty="0" smtClean="0"/>
              <a:t>uun henkilöstön tehtäväluokat ovat hallinto, esimiestyö, liiketoiminta ja KIT</a:t>
            </a:r>
          </a:p>
          <a:p>
            <a:r>
              <a:rPr lang="fi-FI" dirty="0" smtClean="0"/>
              <a:t>lisää tehtäväluokkaan kustannustunniste</a:t>
            </a:r>
          </a:p>
          <a:p>
            <a:endParaRPr lang="fi-FI" dirty="0"/>
          </a:p>
          <a:p>
            <a:endParaRPr lang="fi-FI" dirty="0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8.10.2014 Marjaana Hanki, KOP</a:t>
            </a:r>
            <a:endParaRPr lang="fi-FI"/>
          </a:p>
        </p:txBody>
      </p:sp>
      <p:pic>
        <p:nvPicPr>
          <p:cNvPr id="8" name="Kuva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1" y="2695470"/>
            <a:ext cx="5390901" cy="3272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3749217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>
                <a:solidFill>
                  <a:schemeClr val="tx2"/>
                </a:solidFill>
              </a:rPr>
              <a:t>Muun henkilöstön työsuunnitelmat</a:t>
            </a: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i-FI" dirty="0" smtClean="0"/>
              <a:t>2. Tallenna tehtäväluokkiin henkilöille </a:t>
            </a:r>
            <a:r>
              <a:rPr lang="fi-FI" b="1" dirty="0" smtClean="0"/>
              <a:t>tehtäviä</a:t>
            </a:r>
          </a:p>
          <a:p>
            <a:pPr>
              <a:buFontTx/>
              <a:buChar char="-"/>
            </a:pPr>
            <a:r>
              <a:rPr lang="fi-FI" dirty="0" smtClean="0"/>
              <a:t>saman tehtävän voi lisätä kerralla monelle henkilölle (esim. hallintotehtävät)</a:t>
            </a:r>
          </a:p>
          <a:p>
            <a:pPr>
              <a:buFontTx/>
              <a:buChar char="-"/>
            </a:pPr>
            <a:r>
              <a:rPr lang="fi-FI" dirty="0"/>
              <a:t>t</a:t>
            </a:r>
            <a:r>
              <a:rPr lang="fi-FI" dirty="0" smtClean="0"/>
              <a:t>allenna tehtävälle projektinumero, jos KIT- tai liiketoimintaa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fi-FI" dirty="0" smtClean="0"/>
              <a:t> kustannustunnisteeseen (projektinumero Pepissä) </a:t>
            </a:r>
            <a:r>
              <a:rPr lang="fi-FI" b="1" dirty="0" smtClean="0"/>
              <a:t>tai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fi-FI" dirty="0" smtClean="0"/>
              <a:t> tehtäväriville (projektinumero ei Pepissä)</a:t>
            </a:r>
          </a:p>
          <a:p>
            <a:pPr lvl="1">
              <a:buFont typeface="Courier New" panose="02070309020205020404" pitchFamily="49" charset="0"/>
              <a:buChar char="o"/>
            </a:pPr>
            <a:endParaRPr lang="fi-FI" dirty="0" smtClean="0"/>
          </a:p>
          <a:p>
            <a:pPr marL="0" indent="0">
              <a:buNone/>
            </a:pPr>
            <a:r>
              <a:rPr lang="fi-FI" dirty="0" smtClean="0"/>
              <a:t>3. Liitä tehtävään </a:t>
            </a:r>
            <a:r>
              <a:rPr lang="fi-FI" b="1" dirty="0" smtClean="0"/>
              <a:t>tehtävätyyppi </a:t>
            </a:r>
            <a:r>
              <a:rPr lang="fi-FI" dirty="0" err="1" smtClean="0"/>
              <a:t>alasvetovalikosta</a:t>
            </a:r>
            <a:r>
              <a:rPr lang="fi-FI" dirty="0" smtClean="0"/>
              <a:t/>
            </a:r>
            <a:br>
              <a:rPr lang="fi-FI" dirty="0" smtClean="0"/>
            </a:br>
            <a:endParaRPr lang="fi-FI" dirty="0" smtClean="0"/>
          </a:p>
          <a:p>
            <a:pPr>
              <a:buFontTx/>
              <a:buChar char="-"/>
            </a:pPr>
            <a:endParaRPr lang="fi-FI" dirty="0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 smtClean="0"/>
              <a:t>8.10.2014 Marjaana Hanki, KOP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575162181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>
                <a:solidFill>
                  <a:schemeClr val="tx2"/>
                </a:solidFill>
              </a:rPr>
              <a:t>Muun henkilöstön työsuunnitelmat</a:t>
            </a:r>
            <a:endParaRPr lang="fi-FI" dirty="0">
              <a:solidFill>
                <a:schemeClr val="tx2"/>
              </a:solidFill>
            </a:endParaRP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Yksikön henkilöstölle tallentuu tehtäviä</a:t>
            </a:r>
          </a:p>
          <a:p>
            <a:endParaRPr lang="fi-FI" dirty="0"/>
          </a:p>
          <a:p>
            <a:endParaRPr lang="fi-FI" dirty="0" smtClean="0"/>
          </a:p>
          <a:p>
            <a:endParaRPr lang="fi-FI" dirty="0" smtClean="0"/>
          </a:p>
          <a:p>
            <a:endParaRPr lang="fi-FI" dirty="0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8.10.2014 Marjaana Hanki, KOP</a:t>
            </a:r>
            <a:endParaRPr lang="fi-FI"/>
          </a:p>
        </p:txBody>
      </p:sp>
      <p:pic>
        <p:nvPicPr>
          <p:cNvPr id="5" name="Kuva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214" y="1950539"/>
            <a:ext cx="6422440" cy="3635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4947534"/>
      </p:ext>
    </p:extLst>
  </p:cSld>
  <p:clrMapOvr>
    <a:masterClrMapping/>
  </p:clrMapOvr>
  <p:transition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>
                <a:solidFill>
                  <a:schemeClr val="tx2"/>
                </a:solidFill>
              </a:rPr>
              <a:t>Muun henkilöstön työsuunnitelmat</a:t>
            </a: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i-FI" dirty="0" smtClean="0"/>
              <a:t>Henkilölle tallentuu työsuunnitelma</a:t>
            </a:r>
          </a:p>
          <a:p>
            <a:pPr marL="0" indent="0">
              <a:buNone/>
            </a:pPr>
            <a:endParaRPr lang="fi-FI" dirty="0" smtClean="0"/>
          </a:p>
          <a:p>
            <a:pPr marL="0" indent="0">
              <a:buNone/>
            </a:pPr>
            <a:endParaRPr lang="fi-FI" dirty="0" smtClean="0"/>
          </a:p>
          <a:p>
            <a:pPr marL="0" indent="0">
              <a:buNone/>
            </a:pPr>
            <a:endParaRPr lang="fi-FI" dirty="0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8.10.2014 Marjaana Hanki, KOP</a:t>
            </a:r>
            <a:endParaRPr lang="fi-FI"/>
          </a:p>
        </p:txBody>
      </p:sp>
      <p:pic>
        <p:nvPicPr>
          <p:cNvPr id="9" name="Kuva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675" y="2117558"/>
            <a:ext cx="9032966" cy="3267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8002722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>
                <a:solidFill>
                  <a:schemeClr val="tx2"/>
                </a:solidFill>
              </a:rPr>
              <a:t>Muun henkilöstön työsuunnitelmat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fi-FI" dirty="0" smtClean="0"/>
          </a:p>
          <a:p>
            <a:pPr marL="0" indent="0">
              <a:buNone/>
            </a:pPr>
            <a:r>
              <a:rPr lang="fi-FI" dirty="0" smtClean="0"/>
              <a:t>Tukea työsuunnitelmien tallennukseen</a:t>
            </a:r>
          </a:p>
          <a:p>
            <a:pPr marL="0" indent="0">
              <a:buNone/>
            </a:pPr>
            <a:endParaRPr lang="fi-FI" dirty="0"/>
          </a:p>
          <a:p>
            <a:r>
              <a:rPr lang="fi-FI" dirty="0" smtClean="0"/>
              <a:t>marjaana.hanki@metropolia.fi</a:t>
            </a:r>
          </a:p>
          <a:p>
            <a:r>
              <a:rPr lang="fi-FI" dirty="0" smtClean="0"/>
              <a:t>osmo.troberg@metropolia.fi</a:t>
            </a:r>
          </a:p>
          <a:p>
            <a:r>
              <a:rPr lang="fi-FI" dirty="0" smtClean="0"/>
              <a:t>jukka.jonninen@metropolia.fi</a:t>
            </a:r>
          </a:p>
          <a:p>
            <a:pPr marL="0" indent="0">
              <a:buNone/>
            </a:pPr>
            <a:endParaRPr lang="fi-FI" dirty="0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8.10.2014 Marjaana Hanki, KOP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881900846"/>
      </p:ext>
    </p:extLst>
  </p:cSld>
  <p:clrMapOvr>
    <a:masterClrMapping/>
  </p:clrMapOvr>
  <p:transition>
    <p:wipe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 txBox="1">
            <a:spLocks/>
          </p:cNvSpPr>
          <p:nvPr/>
        </p:nvSpPr>
        <p:spPr>
          <a:xfrm>
            <a:off x="1795443" y="5419348"/>
            <a:ext cx="6816746" cy="1238483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pPr lvl="0" eaLnBrk="0" fontAlgn="auto" hangingPunct="0">
              <a:spcBef>
                <a:spcPts val="200"/>
              </a:spcBef>
              <a:spcAft>
                <a:spcPts val="0"/>
              </a:spcAft>
              <a:defRPr/>
            </a:pPr>
            <a:r>
              <a:rPr kumimoji="0" lang="fi-FI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  <a:latin typeface="+mj-lt"/>
                <a:ea typeface="+mj-ea"/>
                <a:cs typeface="Tahoma" pitchFamily="34" charset="0"/>
              </a:rPr>
              <a:t>www.metropolia.fi</a:t>
            </a:r>
            <a:r>
              <a:rPr kumimoji="0" lang="fi-FI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  <a:latin typeface="+mj-lt"/>
                <a:ea typeface="+mj-ea"/>
                <a:cs typeface="Tahoma" pitchFamily="34" charset="0"/>
              </a:rPr>
              <a:t/>
            </a:r>
            <a:br>
              <a:rPr kumimoji="0" lang="fi-FI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  <a:latin typeface="+mj-lt"/>
                <a:ea typeface="+mj-ea"/>
                <a:cs typeface="Tahoma" pitchFamily="34" charset="0"/>
              </a:rPr>
            </a:br>
            <a:r>
              <a:rPr lang="en-US" sz="2000" dirty="0" smtClean="0">
                <a:solidFill>
                  <a:srgbClr val="323232"/>
                </a:solidFill>
                <a:latin typeface="+mj-lt"/>
                <a:ea typeface="+mj-ea"/>
                <a:cs typeface="Tahoma" pitchFamily="34" charset="0"/>
              </a:rPr>
              <a:t>www.facebook.com/MetropoliaAMK</a:t>
            </a:r>
          </a:p>
          <a:p>
            <a:pPr lvl="0" eaLnBrk="0" fontAlgn="auto" hangingPunct="0">
              <a:spcBef>
                <a:spcPts val="200"/>
              </a:spcBef>
              <a:spcAft>
                <a:spcPts val="0"/>
              </a:spcAft>
              <a:defRPr/>
            </a:pPr>
            <a:r>
              <a:rPr kumimoji="0" lang="fi-FI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  <a:latin typeface="+mj-lt"/>
                <a:ea typeface="+mj-ea"/>
                <a:cs typeface="Tahoma" pitchFamily="34" charset="0"/>
              </a:rPr>
              <a:t>etunimi.sukunimi@metropolia.fi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323232"/>
              </a:solidFill>
              <a:effectLst/>
              <a:uLnTx/>
              <a:uFillTx/>
              <a:latin typeface="+mj-lt"/>
              <a:ea typeface="+mj-ea"/>
              <a:cs typeface="Tahoma" pitchFamily="34" charset="0"/>
            </a:endParaRPr>
          </a:p>
        </p:txBody>
      </p:sp>
      <p:sp>
        <p:nvSpPr>
          <p:cNvPr id="6" name="Title 2"/>
          <p:cNvSpPr txBox="1">
            <a:spLocks/>
          </p:cNvSpPr>
          <p:nvPr/>
        </p:nvSpPr>
        <p:spPr>
          <a:xfrm>
            <a:off x="1795443" y="4848224"/>
            <a:ext cx="6816746" cy="6429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b="0" i="0" u="none" strike="noStrike" kern="1200" cap="none" spc="0" normalizeH="0" baseline="0" noProof="0" dirty="0" smtClean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  <a:latin typeface="+mj-lt"/>
                <a:ea typeface="+mj-ea"/>
                <a:cs typeface="Tahoma" pitchFamily="34" charset="0"/>
              </a:rPr>
              <a:t>KIITOS!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rgbClr val="323232"/>
              </a:solidFill>
              <a:effectLst/>
              <a:uLnTx/>
              <a:uFillTx/>
              <a:latin typeface="+mj-lt"/>
              <a:ea typeface="+mj-ea"/>
              <a:cs typeface="Tahoma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Metropolia_strategia">
  <a:themeElements>
    <a:clrScheme name="Metropolia_strategia 2">
      <a:dk1>
        <a:srgbClr val="000000"/>
      </a:dk1>
      <a:lt1>
        <a:srgbClr val="FFFFFF"/>
      </a:lt1>
      <a:dk2>
        <a:srgbClr val="F08A00"/>
      </a:dk2>
      <a:lt2>
        <a:srgbClr val="808080"/>
      </a:lt2>
      <a:accent1>
        <a:srgbClr val="C9DD03"/>
      </a:accent1>
      <a:accent2>
        <a:srgbClr val="F9E300"/>
      </a:accent2>
      <a:accent3>
        <a:srgbClr val="FFFFFF"/>
      </a:accent3>
      <a:accent4>
        <a:srgbClr val="000000"/>
      </a:accent4>
      <a:accent5>
        <a:srgbClr val="E1EBAA"/>
      </a:accent5>
      <a:accent6>
        <a:srgbClr val="E2CE00"/>
      </a:accent6>
      <a:hlink>
        <a:srgbClr val="F08A00"/>
      </a:hlink>
      <a:folHlink>
        <a:srgbClr val="D52B1E"/>
      </a:folHlink>
    </a:clrScheme>
    <a:fontScheme name="Office, klassinen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i-FI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48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i-FI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48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tropolia_strategi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tropolia_strategia 2">
        <a:dk1>
          <a:srgbClr val="000000"/>
        </a:dk1>
        <a:lt1>
          <a:srgbClr val="FFFFFF"/>
        </a:lt1>
        <a:dk2>
          <a:srgbClr val="F08A00"/>
        </a:dk2>
        <a:lt2>
          <a:srgbClr val="808080"/>
        </a:lt2>
        <a:accent1>
          <a:srgbClr val="C9DD03"/>
        </a:accent1>
        <a:accent2>
          <a:srgbClr val="F9E300"/>
        </a:accent2>
        <a:accent3>
          <a:srgbClr val="FFFFFF"/>
        </a:accent3>
        <a:accent4>
          <a:srgbClr val="000000"/>
        </a:accent4>
        <a:accent5>
          <a:srgbClr val="E1EBAA"/>
        </a:accent5>
        <a:accent6>
          <a:srgbClr val="E2CE00"/>
        </a:accent6>
        <a:hlink>
          <a:srgbClr val="F08A00"/>
        </a:hlink>
        <a:folHlink>
          <a:srgbClr val="D52B1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Kalvosarja_pohja_suo</Template>
  <TotalTime>420</TotalTime>
  <Words>176</Words>
  <Application>Microsoft Office PowerPoint</Application>
  <PresentationFormat>Näytössä katseltava diaesitys (4:3)</PresentationFormat>
  <Paragraphs>54</Paragraphs>
  <Slides>9</Slides>
  <Notes>1</Notes>
  <HiddenSlides>0</HiddenSlides>
  <MMClips>0</MMClips>
  <ScaleCrop>false</ScaleCrop>
  <HeadingPairs>
    <vt:vector size="8" baseType="variant">
      <vt:variant>
        <vt:lpstr>Käytetyt fontit</vt:lpstr>
      </vt:variant>
      <vt:variant>
        <vt:i4>6</vt:i4>
      </vt:variant>
      <vt:variant>
        <vt:lpstr>Teema</vt:lpstr>
      </vt:variant>
      <vt:variant>
        <vt:i4>1</vt:i4>
      </vt:variant>
      <vt:variant>
        <vt:lpstr>Dian otsikot</vt:lpstr>
      </vt:variant>
      <vt:variant>
        <vt:i4>9</vt:i4>
      </vt:variant>
      <vt:variant>
        <vt:lpstr>Mukautetut diaesitykset</vt:lpstr>
      </vt:variant>
      <vt:variant>
        <vt:i4>18</vt:i4>
      </vt:variant>
    </vt:vector>
  </HeadingPairs>
  <TitlesOfParts>
    <vt:vector size="34" baseType="lpstr">
      <vt:lpstr>ＭＳ Ｐゴシック</vt:lpstr>
      <vt:lpstr>Arial</vt:lpstr>
      <vt:lpstr>Courier New</vt:lpstr>
      <vt:lpstr>Tahoma</vt:lpstr>
      <vt:lpstr>Times</vt:lpstr>
      <vt:lpstr>Wingdings</vt:lpstr>
      <vt:lpstr>2_Metropolia_strategia</vt:lpstr>
      <vt:lpstr>Peppi-ohjeistus työsuunnitteluun 2015</vt:lpstr>
      <vt:lpstr>Muun henkilöstön työsuunnitelmat</vt:lpstr>
      <vt:lpstr>Muun henkilöstön työsuunnitelmat</vt:lpstr>
      <vt:lpstr>Muun henkilöstön työsuunnitelmat</vt:lpstr>
      <vt:lpstr>Muun henkilöstön työsuunnitelmat</vt:lpstr>
      <vt:lpstr>Muun henkilöstön työsuunnitelmat</vt:lpstr>
      <vt:lpstr>Muun henkilöstön työsuunnitelmat</vt:lpstr>
      <vt:lpstr>Muun henkilöstön työsuunnitelmat</vt:lpstr>
      <vt:lpstr>PowerPoint-esitys</vt:lpstr>
      <vt:lpstr>bulevardi</vt:lpstr>
      <vt:lpstr>tikkurila</vt:lpstr>
      <vt:lpstr>arabiankatu</vt:lpstr>
      <vt:lpstr>tukholmankatu</vt:lpstr>
      <vt:lpstr>sofianlehdonkatu</vt:lpstr>
      <vt:lpstr>Vanha maantie</vt:lpstr>
      <vt:lpstr>bulevardi 29</vt:lpstr>
      <vt:lpstr>kalevankatu</vt:lpstr>
      <vt:lpstr>agricolankatu</vt:lpstr>
      <vt:lpstr>ruoholahti</vt:lpstr>
      <vt:lpstr>vanha viertotie</vt:lpstr>
      <vt:lpstr>mannerheimintie</vt:lpstr>
      <vt:lpstr>myyrmäki</vt:lpstr>
      <vt:lpstr>onnentie</vt:lpstr>
      <vt:lpstr>teknobulevardi</vt:lpstr>
      <vt:lpstr>hämeentie</vt:lpstr>
      <vt:lpstr>albertinkatu</vt:lpstr>
      <vt:lpstr>era</vt:lpstr>
    </vt:vector>
  </TitlesOfParts>
  <Company>Metropolia AMK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Jukka Jonninen</dc:creator>
  <cp:lastModifiedBy>Marjaana Hanki</cp:lastModifiedBy>
  <cp:revision>72</cp:revision>
  <cp:lastPrinted>2014-10-09T06:24:51Z</cp:lastPrinted>
  <dcterms:created xsi:type="dcterms:W3CDTF">2014-09-02T06:50:43Z</dcterms:created>
  <dcterms:modified xsi:type="dcterms:W3CDTF">2014-10-09T08:29:11Z</dcterms:modified>
</cp:coreProperties>
</file>