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89" r:id="rId1"/>
  </p:sldMasterIdLst>
  <p:notesMasterIdLst>
    <p:notesMasterId r:id="rId16"/>
  </p:notesMasterIdLst>
  <p:handoutMasterIdLst>
    <p:handoutMasterId r:id="rId17"/>
  </p:handoutMasterIdLst>
  <p:sldIdLst>
    <p:sldId id="258" r:id="rId2"/>
    <p:sldId id="287" r:id="rId3"/>
    <p:sldId id="296" r:id="rId4"/>
    <p:sldId id="294" r:id="rId5"/>
    <p:sldId id="290" r:id="rId6"/>
    <p:sldId id="289" r:id="rId7"/>
    <p:sldId id="288" r:id="rId8"/>
    <p:sldId id="291" r:id="rId9"/>
    <p:sldId id="292" r:id="rId10"/>
    <p:sldId id="293" r:id="rId11"/>
    <p:sldId id="297" r:id="rId12"/>
    <p:sldId id="298" r:id="rId13"/>
    <p:sldId id="295" r:id="rId14"/>
    <p:sldId id="280" r:id="rId15"/>
  </p:sldIdLst>
  <p:sldSz cx="9144000" cy="6858000" type="screen4x3"/>
  <p:notesSz cx="6794500" cy="9931400"/>
  <p:custShowLst>
    <p:custShow name="bulevardi" id="0">
      <p:sldLst/>
    </p:custShow>
    <p:custShow name="tikkurila" id="1">
      <p:sldLst/>
    </p:custShow>
    <p:custShow name="arabiankatu" id="2">
      <p:sldLst/>
    </p:custShow>
    <p:custShow name="tukholmankatu" id="3">
      <p:sldLst/>
    </p:custShow>
    <p:custShow name="sofianlehdonkatu" id="4">
      <p:sldLst/>
    </p:custShow>
    <p:custShow name="Vanha maantie" id="5">
      <p:sldLst/>
    </p:custShow>
    <p:custShow name="bulevardi 29" id="6">
      <p:sldLst/>
    </p:custShow>
    <p:custShow name="kalevankatu" id="7">
      <p:sldLst/>
    </p:custShow>
    <p:custShow name="agricolankatu" id="8">
      <p:sldLst/>
    </p:custShow>
    <p:custShow name="ruoholahti" id="9">
      <p:sldLst/>
    </p:custShow>
    <p:custShow name="vanha viertotie" id="10">
      <p:sldLst/>
    </p:custShow>
    <p:custShow name="mannerheimintie" id="11">
      <p:sldLst/>
    </p:custShow>
    <p:custShow name="myyrmäki" id="12">
      <p:sldLst/>
    </p:custShow>
    <p:custShow name="onnentie" id="13">
      <p:sldLst/>
    </p:custShow>
    <p:custShow name="teknobulevardi" id="14">
      <p:sldLst/>
    </p:custShow>
    <p:custShow name="hämeentie" id="15">
      <p:sldLst/>
    </p:custShow>
    <p:custShow name="albertinkatu" id="16">
      <p:sldLst/>
    </p:custShow>
    <p:custShow name="era" id="17">
      <p:sldLst/>
    </p:custShow>
  </p:custShowLst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30">
          <p15:clr>
            <a:srgbClr val="A4A3A4"/>
          </p15:clr>
        </p15:guide>
        <p15:guide id="2" pos="498">
          <p15:clr>
            <a:srgbClr val="A4A3A4"/>
          </p15:clr>
        </p15:guide>
        <p15:guide id="3" pos="5759">
          <p15:clr>
            <a:srgbClr val="A4A3A4"/>
          </p15:clr>
        </p15:guide>
        <p15:guide id="4" pos="2951">
          <p15:clr>
            <a:srgbClr val="A4A3A4"/>
          </p15:clr>
        </p15:guide>
        <p15:guide id="5" pos="5327">
          <p15:clr>
            <a:srgbClr val="A4A3A4"/>
          </p15:clr>
        </p15:guide>
        <p15:guide id="6" pos="290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3232"/>
    <a:srgbClr val="282828"/>
    <a:srgbClr val="F0F0F0"/>
    <a:srgbClr val="EAEAEA"/>
    <a:srgbClr val="EE8216"/>
    <a:srgbClr val="767878"/>
    <a:srgbClr val="4F5150"/>
    <a:srgbClr val="44484B"/>
    <a:srgbClr val="878989"/>
    <a:srgbClr val="B3B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585" autoAdjust="0"/>
    <p:restoredTop sz="96667" autoAdjust="0"/>
  </p:normalViewPr>
  <p:slideViewPr>
    <p:cSldViewPr snapToGrid="0" showGuides="1">
      <p:cViewPr varScale="1">
        <p:scale>
          <a:sx n="73" d="100"/>
          <a:sy n="73" d="100"/>
        </p:scale>
        <p:origin x="264" y="78"/>
      </p:cViewPr>
      <p:guideLst>
        <p:guide orient="horz" pos="4130"/>
        <p:guide pos="498"/>
        <p:guide pos="5759"/>
        <p:guide pos="2951"/>
        <p:guide pos="5327"/>
        <p:guide pos="290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FA90ACDE-3E46-4457-8E81-4CB1B34673FC}" type="datetime1">
              <a:rPr lang="en-US"/>
              <a:pPr>
                <a:defRPr/>
              </a:pPr>
              <a:t>9/30/2014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0E97B437-6475-4660-B2CE-69762A8BF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19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8050"/>
            <a:ext cx="49815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ED6C6769-5C29-4695-A99B-B1573B5D64E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76457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kansikuva_v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2472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 descr="nauha3.png"/>
          <p:cNvPicPr>
            <a:picLocks noChangeAspect="1"/>
          </p:cNvPicPr>
          <p:nvPr userDrawn="1"/>
        </p:nvPicPr>
        <p:blipFill>
          <a:blip r:embed="rId3"/>
          <a:srcRect t="47966"/>
          <a:stretch>
            <a:fillRect/>
          </a:stretch>
        </p:blipFill>
        <p:spPr>
          <a:xfrm>
            <a:off x="0" y="3985329"/>
            <a:ext cx="9144000" cy="342030"/>
          </a:xfrm>
          <a:prstGeom prst="rect">
            <a:avLst/>
          </a:prstGeom>
        </p:spPr>
      </p:pic>
      <p:pic>
        <p:nvPicPr>
          <p:cNvPr id="10" name="Kuva 7" descr="nauhat2.png"/>
          <p:cNvPicPr>
            <a:picLocks noChangeAspect="1"/>
          </p:cNvPicPr>
          <p:nvPr userDrawn="1"/>
        </p:nvPicPr>
        <p:blipFill>
          <a:blip r:embed="rId4"/>
          <a:srcRect r="4805"/>
          <a:stretch>
            <a:fillRect/>
          </a:stretch>
        </p:blipFill>
        <p:spPr>
          <a:xfrm>
            <a:off x="5621868" y="377359"/>
            <a:ext cx="3522132" cy="1751413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 userDrawn="1"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000" y="5847485"/>
            <a:ext cx="1465590" cy="784800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6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7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8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4954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3948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Kalvosarjan tekijän nimi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 smtClean="0"/>
              <a:t>Esittäjän/esityksen </a:t>
            </a:r>
            <a:r>
              <a:rPr lang="fi-FI" dirty="0"/>
              <a:t>nimi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8974" y="715963"/>
            <a:ext cx="7767639" cy="103683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88974" y="2003426"/>
            <a:ext cx="3808413" cy="33178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6" y="2003426"/>
            <a:ext cx="3811588" cy="33293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valikalvo_uusi_01_v0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7909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2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3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4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5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nauha3.png"/>
          <p:cNvPicPr>
            <a:picLocks noChangeAspect="1"/>
          </p:cNvPicPr>
          <p:nvPr userDrawn="1"/>
        </p:nvPicPr>
        <p:blipFill>
          <a:blip r:embed="rId14"/>
          <a:srcRect t="44935"/>
          <a:stretch>
            <a:fillRect/>
          </a:stretch>
        </p:blipFill>
        <p:spPr>
          <a:xfrm>
            <a:off x="0" y="6045200"/>
            <a:ext cx="9144000" cy="361950"/>
          </a:xfrm>
          <a:prstGeom prst="rect">
            <a:avLst/>
          </a:prstGeom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7239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i-FI" smtClean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44625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4" name="Picture 3" descr="Metropolia_RGB_v02.png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00" y="5592233"/>
            <a:ext cx="1230289" cy="6588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3991" r:id="rId2"/>
    <p:sldLayoutId id="2147483992" r:id="rId3"/>
    <p:sldLayoutId id="2147483993" r:id="rId4"/>
    <p:sldLayoutId id="2147484002" r:id="rId5"/>
    <p:sldLayoutId id="2147484003" r:id="rId6"/>
    <p:sldLayoutId id="2147484004" r:id="rId7"/>
    <p:sldLayoutId id="2147484005" r:id="rId8"/>
    <p:sldLayoutId id="2147484006" r:id="rId9"/>
    <p:sldLayoutId id="2147484007" r:id="rId10"/>
    <p:sldLayoutId id="2147484008" r:id="rId11"/>
    <p:sldLayoutId id="2147484009" r:id="rId12"/>
  </p:sldLayoutIdLst>
  <p:transition>
    <p:wipe dir="d"/>
  </p:transition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spc="100">
          <a:solidFill>
            <a:srgbClr val="323232"/>
          </a:solidFill>
          <a:latin typeface="+mj-lt"/>
          <a:ea typeface="+mj-ea"/>
          <a:cs typeface="ＭＳ Ｐゴシック" pitchFamily="-110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342900" indent="-342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400" spc="100">
          <a:solidFill>
            <a:srgbClr val="323232"/>
          </a:solidFill>
          <a:latin typeface="+mn-lt"/>
          <a:ea typeface="+mn-ea"/>
          <a:cs typeface="ＭＳ Ｐゴシック" pitchFamily="-110" charset="-128"/>
        </a:defRPr>
      </a:lvl1pPr>
      <a:lvl2pPr marL="539750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400" spc="100">
          <a:solidFill>
            <a:srgbClr val="323232"/>
          </a:solidFill>
          <a:latin typeface="+mn-lt"/>
          <a:ea typeface="+mn-ea"/>
        </a:defRPr>
      </a:lvl2pPr>
      <a:lvl3pPr marL="719138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000" spc="100">
          <a:solidFill>
            <a:srgbClr val="323232"/>
          </a:solidFill>
          <a:latin typeface="+mn-lt"/>
          <a:ea typeface="+mn-ea"/>
        </a:defRPr>
      </a:lvl3pPr>
      <a:lvl4pPr marL="898525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pc="100">
          <a:solidFill>
            <a:srgbClr val="323232"/>
          </a:solidFill>
          <a:latin typeface="+mn-lt"/>
          <a:ea typeface="+mn-ea"/>
        </a:defRPr>
      </a:lvl4pPr>
      <a:lvl5pPr marL="1079500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1600" spc="100">
          <a:solidFill>
            <a:srgbClr val="323232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i-FI" dirty="0" smtClean="0"/>
              <a:t>Peppi-koulutus, syksy 2014</a:t>
            </a:r>
            <a:endParaRPr lang="fi-FI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i-FI" sz="2000" dirty="0" smtClean="0"/>
              <a:t>Jukka Jonninen / Strategiayksikkö</a:t>
            </a:r>
            <a:endParaRPr lang="fi-FI" sz="20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 smtClean="0"/>
              <a:t>Hallinto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54945"/>
            <a:ext cx="9144000" cy="5635397"/>
          </a:xfrm>
        </p:spPr>
        <p:txBody>
          <a:bodyPr/>
          <a:lstStyle/>
          <a:p>
            <a:r>
              <a:rPr lang="fi-FI" b="1" dirty="0"/>
              <a:t>Opetushenkilökunnalla</a:t>
            </a:r>
            <a:r>
              <a:rPr lang="fi-FI" dirty="0"/>
              <a:t> </a:t>
            </a:r>
            <a:r>
              <a:rPr lang="fi-FI" i="1" dirty="0"/>
              <a:t>hallintotyöksi</a:t>
            </a:r>
            <a:r>
              <a:rPr lang="fi-FI" dirty="0"/>
              <a:t> lasketaan kaikki se työ, joka ei lukeudu muihin kuuteen </a:t>
            </a:r>
            <a:r>
              <a:rPr lang="fi-FI" dirty="0" smtClean="0"/>
              <a:t>tehtäväluokkaan</a:t>
            </a:r>
          </a:p>
          <a:p>
            <a:pPr lvl="1"/>
            <a:r>
              <a:rPr lang="fi-FI" sz="2000" dirty="0"/>
              <a:t>Tällaisia hallintotehtäviä opettajilla ovat mm. pääsykokeiden valvonta, luottamustehtävät, tilojen ja välineiden ylläpitotehtävät, erilaisiin strategisiin tiimeihin tai </a:t>
            </a:r>
            <a:r>
              <a:rPr lang="fi-FI" sz="2000" dirty="0" err="1"/>
              <a:t>JobStepiin</a:t>
            </a:r>
            <a:r>
              <a:rPr lang="fi-FI" sz="2000" dirty="0"/>
              <a:t> osallistuminen jne</a:t>
            </a:r>
            <a:r>
              <a:rPr lang="fi-FI" sz="2000" dirty="0" smtClean="0"/>
              <a:t>.</a:t>
            </a:r>
          </a:p>
          <a:p>
            <a:pPr lvl="2"/>
            <a:r>
              <a:rPr lang="fi-FI" sz="1600" dirty="0"/>
              <a:t>Hallintotyön tehtävä tulee avata vapaaseen </a:t>
            </a:r>
            <a:r>
              <a:rPr lang="fi-FI" sz="1600" dirty="0" smtClean="0"/>
              <a:t>tekstikenttään</a:t>
            </a:r>
          </a:p>
          <a:p>
            <a:pPr lvl="2"/>
            <a:r>
              <a:rPr lang="fi-FI" sz="1600" dirty="0" smtClean="0"/>
              <a:t>Opetuksen hallintotyö (Pepin ja </a:t>
            </a:r>
            <a:r>
              <a:rPr lang="fi-FI" sz="1600" dirty="0" err="1" smtClean="0"/>
              <a:t>Winhan</a:t>
            </a:r>
            <a:r>
              <a:rPr lang="fi-FI" sz="1600" dirty="0" smtClean="0"/>
              <a:t> käyttö jne.) sisältyy toteutusten työhön</a:t>
            </a:r>
          </a:p>
          <a:p>
            <a:pPr lvl="1"/>
            <a:r>
              <a:rPr lang="fi-FI" sz="2000" dirty="0"/>
              <a:t>Metropolian TES-sovellusohjeessa </a:t>
            </a:r>
            <a:r>
              <a:rPr lang="fi-FI" sz="2000" dirty="0" smtClean="0"/>
              <a:t>opettajalle </a:t>
            </a:r>
            <a:r>
              <a:rPr lang="fi-FI" sz="2000" dirty="0"/>
              <a:t>on automaattisesti allokoitu </a:t>
            </a:r>
            <a:r>
              <a:rPr lang="fi-FI" sz="2000" dirty="0" smtClean="0"/>
              <a:t>80 </a:t>
            </a:r>
            <a:r>
              <a:rPr lang="fi-FI" sz="2000" dirty="0"/>
              <a:t>tuntia </a:t>
            </a:r>
            <a:r>
              <a:rPr lang="fi-FI" sz="2000" dirty="0" smtClean="0"/>
              <a:t>hallintoa. </a:t>
            </a:r>
            <a:r>
              <a:rPr lang="fi-FI" sz="2000" dirty="0"/>
              <a:t>Vähintään tämä määrä tulee siis merkitä kaikille täysiaikaisille opettajille TES-ohjeistuksen </a:t>
            </a:r>
            <a:r>
              <a:rPr lang="fi-FI" sz="2000" dirty="0" smtClean="0"/>
              <a:t>mukaisesti</a:t>
            </a:r>
          </a:p>
          <a:p>
            <a:pPr lvl="1"/>
            <a:r>
              <a:rPr lang="fi-FI" sz="2000" dirty="0"/>
              <a:t>Myös </a:t>
            </a:r>
            <a:r>
              <a:rPr lang="fi-FI" sz="2000" i="1" dirty="0"/>
              <a:t>tutkintovastaavan</a:t>
            </a:r>
            <a:r>
              <a:rPr lang="fi-FI" sz="2000" dirty="0"/>
              <a:t> tehtävä luetaan </a:t>
            </a:r>
            <a:r>
              <a:rPr lang="fi-FI" sz="2000" dirty="0" smtClean="0"/>
              <a:t>hallintotyöksi</a:t>
            </a:r>
          </a:p>
          <a:p>
            <a:pPr lvl="2"/>
            <a:r>
              <a:rPr lang="fi-FI" sz="1600" dirty="0" smtClean="0"/>
              <a:t>Se merkitään vapaaseen tekstikenttään, </a:t>
            </a:r>
            <a:r>
              <a:rPr lang="fi-FI" sz="1600" dirty="0" err="1" smtClean="0"/>
              <a:t>esim</a:t>
            </a:r>
            <a:r>
              <a:rPr lang="fi-FI" sz="1600" dirty="0" smtClean="0"/>
              <a:t>: ”Tutkintovastaava, kulttuurituotanto”</a:t>
            </a:r>
          </a:p>
          <a:p>
            <a:pPr lvl="2"/>
            <a:endParaRPr lang="fi-FI" sz="1600" dirty="0"/>
          </a:p>
          <a:p>
            <a:r>
              <a:rPr lang="fi-FI" b="1" dirty="0"/>
              <a:t>Hallinnon työntekijöiden </a:t>
            </a:r>
            <a:r>
              <a:rPr lang="fi-FI" dirty="0"/>
              <a:t>osalta hallintotyötä on kaikki sellainen työ, joka ei lukeudu muihin tehtävätyyppeihin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10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552134414"/>
      </p:ext>
    </p:extLst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11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  <p:sp>
        <p:nvSpPr>
          <p:cNvPr id="9" name="Rounded Rectangle 8"/>
          <p:cNvSpPr/>
          <p:nvPr/>
        </p:nvSpPr>
        <p:spPr bwMode="auto">
          <a:xfrm>
            <a:off x="0" y="562164"/>
            <a:ext cx="1781629" cy="791029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Syntyykö opintopisteitä?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 smtClean="0"/>
              <a:t>Opettajan työajan luokittelu</a:t>
            </a:r>
            <a:endParaRPr lang="fi-FI" dirty="0"/>
          </a:p>
        </p:txBody>
      </p:sp>
      <p:sp>
        <p:nvSpPr>
          <p:cNvPr id="11" name="Rounded Rectangle 10"/>
          <p:cNvSpPr/>
          <p:nvPr/>
        </p:nvSpPr>
        <p:spPr bwMode="auto">
          <a:xfrm>
            <a:off x="2875953" y="5391425"/>
            <a:ext cx="2402291" cy="791029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Onko opetusta tai ohjausta?</a:t>
            </a:r>
          </a:p>
        </p:txBody>
      </p:sp>
      <p:sp>
        <p:nvSpPr>
          <p:cNvPr id="12" name="Rounded Rectangle 11"/>
          <p:cNvSpPr/>
          <p:nvPr/>
        </p:nvSpPr>
        <p:spPr bwMode="auto">
          <a:xfrm>
            <a:off x="2942138" y="711324"/>
            <a:ext cx="1534528" cy="46370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TOTEUTUS</a:t>
            </a:r>
          </a:p>
        </p:txBody>
      </p:sp>
      <p:cxnSp>
        <p:nvCxnSpPr>
          <p:cNvPr id="14" name="Straight Arrow Connector 13"/>
          <p:cNvCxnSpPr>
            <a:stCxn id="9" idx="3"/>
            <a:endCxn id="12" idx="1"/>
          </p:cNvCxnSpPr>
          <p:nvPr/>
        </p:nvCxnSpPr>
        <p:spPr bwMode="auto">
          <a:xfrm flipV="1">
            <a:off x="1781629" y="943177"/>
            <a:ext cx="1160509" cy="1450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flipH="1">
            <a:off x="849054" y="3621322"/>
            <a:ext cx="10451" cy="80706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Straight Arrow Connector 16"/>
          <p:cNvCxnSpPr>
            <a:stCxn id="26" idx="3"/>
            <a:endCxn id="34" idx="1"/>
          </p:cNvCxnSpPr>
          <p:nvPr/>
        </p:nvCxnSpPr>
        <p:spPr bwMode="auto">
          <a:xfrm flipV="1">
            <a:off x="1750320" y="4806331"/>
            <a:ext cx="1114429" cy="116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Straight Arrow Connector 17"/>
          <p:cNvCxnSpPr>
            <a:stCxn id="26" idx="2"/>
            <a:endCxn id="11" idx="1"/>
          </p:cNvCxnSpPr>
          <p:nvPr/>
        </p:nvCxnSpPr>
        <p:spPr bwMode="auto">
          <a:xfrm>
            <a:off x="859506" y="5213501"/>
            <a:ext cx="2016447" cy="57343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Straight Arrow Connector 18"/>
          <p:cNvCxnSpPr>
            <a:stCxn id="11" idx="3"/>
          </p:cNvCxnSpPr>
          <p:nvPr/>
        </p:nvCxnSpPr>
        <p:spPr bwMode="auto">
          <a:xfrm flipV="1">
            <a:off x="5278244" y="5760584"/>
            <a:ext cx="1508319" cy="263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0" name="Straight Arrow Connector 19"/>
          <p:cNvCxnSpPr>
            <a:stCxn id="9" idx="2"/>
            <a:endCxn id="25" idx="0"/>
          </p:cNvCxnSpPr>
          <p:nvPr/>
        </p:nvCxnSpPr>
        <p:spPr bwMode="auto">
          <a:xfrm flipH="1">
            <a:off x="872914" y="1353193"/>
            <a:ext cx="17901" cy="71918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4" name="Rounded Rectangle 23"/>
          <p:cNvSpPr/>
          <p:nvPr/>
        </p:nvSpPr>
        <p:spPr bwMode="auto">
          <a:xfrm>
            <a:off x="6625733" y="4055716"/>
            <a:ext cx="1781629" cy="1018914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Onko oman</a:t>
            </a:r>
            <a:r>
              <a:rPr kumimoji="0" lang="fi-FI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 osaamisen kehittämistä?</a:t>
            </a:r>
            <a:endParaRPr kumimoji="0" lang="fi-F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25" name="Rounded Rectangle 24"/>
          <p:cNvSpPr/>
          <p:nvPr/>
        </p:nvSpPr>
        <p:spPr bwMode="auto">
          <a:xfrm>
            <a:off x="-52637" y="2072379"/>
            <a:ext cx="1851102" cy="1548943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i-FI" sz="1800" dirty="0" smtClean="0">
                <a:latin typeface="Arial" charset="0"/>
                <a:ea typeface="ＭＳ Ｐゴシック" pitchFamily="48" charset="-128"/>
              </a:rPr>
              <a:t>KIT- tai liiketoiminnan hankkeeseen tai suunnitteluun?</a:t>
            </a:r>
            <a:endParaRPr kumimoji="0" lang="fi-F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26" name="Rounded Rectangle 25"/>
          <p:cNvSpPr/>
          <p:nvPr/>
        </p:nvSpPr>
        <p:spPr bwMode="auto">
          <a:xfrm>
            <a:off x="-31309" y="4422472"/>
            <a:ext cx="1781629" cy="791029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Onko</a:t>
            </a:r>
            <a:r>
              <a:rPr kumimoji="0" lang="fi-FI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 esimiestyötä?</a:t>
            </a:r>
            <a:endParaRPr kumimoji="0" lang="fi-F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005187" y="597281"/>
            <a:ext cx="672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Kyllä</a:t>
            </a:r>
            <a:endParaRPr lang="fi-FI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830468" y="3762002"/>
            <a:ext cx="370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Ei</a:t>
            </a:r>
            <a:endParaRPr lang="fi-FI" sz="1800" dirty="0"/>
          </a:p>
        </p:txBody>
      </p:sp>
      <p:sp>
        <p:nvSpPr>
          <p:cNvPr id="31" name="TextBox 30"/>
          <p:cNvSpPr txBox="1"/>
          <p:nvPr/>
        </p:nvSpPr>
        <p:spPr>
          <a:xfrm>
            <a:off x="1634401" y="5430699"/>
            <a:ext cx="370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Ei</a:t>
            </a:r>
            <a:endParaRPr lang="fi-FI" sz="1800" dirty="0"/>
          </a:p>
        </p:txBody>
      </p:sp>
      <p:sp>
        <p:nvSpPr>
          <p:cNvPr id="34" name="Rounded Rectangle 33"/>
          <p:cNvSpPr/>
          <p:nvPr/>
        </p:nvSpPr>
        <p:spPr bwMode="auto">
          <a:xfrm>
            <a:off x="2864749" y="4574478"/>
            <a:ext cx="1689306" cy="46370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ESIMIESTYÖ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922183" y="4446309"/>
            <a:ext cx="672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Kyllä</a:t>
            </a:r>
            <a:endParaRPr lang="fi-FI" sz="1800" dirty="0"/>
          </a:p>
        </p:txBody>
      </p:sp>
      <p:sp>
        <p:nvSpPr>
          <p:cNvPr id="48" name="TextBox 47"/>
          <p:cNvSpPr txBox="1"/>
          <p:nvPr/>
        </p:nvSpPr>
        <p:spPr>
          <a:xfrm>
            <a:off x="1751536" y="2189017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Kyllä, KIT</a:t>
            </a:r>
            <a:endParaRPr lang="fi-FI" sz="1800" dirty="0"/>
          </a:p>
        </p:txBody>
      </p:sp>
      <p:sp>
        <p:nvSpPr>
          <p:cNvPr id="49" name="Rounded Rectangle 48"/>
          <p:cNvSpPr/>
          <p:nvPr/>
        </p:nvSpPr>
        <p:spPr bwMode="auto">
          <a:xfrm>
            <a:off x="7198159" y="1857954"/>
            <a:ext cx="1689306" cy="46370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HALLINTO</a:t>
            </a:r>
          </a:p>
        </p:txBody>
      </p:sp>
      <p:cxnSp>
        <p:nvCxnSpPr>
          <p:cNvPr id="50" name="Straight Arrow Connector 49"/>
          <p:cNvCxnSpPr/>
          <p:nvPr/>
        </p:nvCxnSpPr>
        <p:spPr bwMode="auto">
          <a:xfrm flipV="1">
            <a:off x="1815905" y="2583022"/>
            <a:ext cx="1154831" cy="1236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5" name="TextBox 54"/>
          <p:cNvSpPr txBox="1"/>
          <p:nvPr/>
        </p:nvSpPr>
        <p:spPr>
          <a:xfrm>
            <a:off x="7820414" y="3251990"/>
            <a:ext cx="370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Ei</a:t>
            </a:r>
            <a:endParaRPr lang="fi-FI" sz="1800" dirty="0"/>
          </a:p>
        </p:txBody>
      </p:sp>
      <p:sp>
        <p:nvSpPr>
          <p:cNvPr id="56" name="TextBox 55"/>
          <p:cNvSpPr txBox="1"/>
          <p:nvPr/>
        </p:nvSpPr>
        <p:spPr>
          <a:xfrm>
            <a:off x="822820" y="1482480"/>
            <a:ext cx="370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Ei</a:t>
            </a:r>
            <a:endParaRPr lang="fi-FI" sz="1800" dirty="0"/>
          </a:p>
        </p:txBody>
      </p:sp>
      <p:sp>
        <p:nvSpPr>
          <p:cNvPr id="61" name="TextBox 60"/>
          <p:cNvSpPr txBox="1"/>
          <p:nvPr/>
        </p:nvSpPr>
        <p:spPr>
          <a:xfrm>
            <a:off x="1740336" y="2816397"/>
            <a:ext cx="1288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Kyllä, LITO</a:t>
            </a:r>
            <a:endParaRPr lang="fi-FI" sz="1800" dirty="0"/>
          </a:p>
        </p:txBody>
      </p:sp>
      <p:sp>
        <p:nvSpPr>
          <p:cNvPr id="62" name="Rounded Rectangle 61"/>
          <p:cNvSpPr/>
          <p:nvPr/>
        </p:nvSpPr>
        <p:spPr bwMode="auto">
          <a:xfrm>
            <a:off x="2970736" y="2359069"/>
            <a:ext cx="1689306" cy="46370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KIT</a:t>
            </a:r>
          </a:p>
        </p:txBody>
      </p:sp>
      <p:sp>
        <p:nvSpPr>
          <p:cNvPr id="63" name="Rounded Rectangle 62"/>
          <p:cNvSpPr/>
          <p:nvPr/>
        </p:nvSpPr>
        <p:spPr bwMode="auto">
          <a:xfrm>
            <a:off x="2958855" y="2979040"/>
            <a:ext cx="1689306" cy="46370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LITO</a:t>
            </a:r>
          </a:p>
        </p:txBody>
      </p:sp>
      <p:cxnSp>
        <p:nvCxnSpPr>
          <p:cNvPr id="64" name="Straight Arrow Connector 63"/>
          <p:cNvCxnSpPr>
            <a:endCxn id="63" idx="1"/>
          </p:cNvCxnSpPr>
          <p:nvPr/>
        </p:nvCxnSpPr>
        <p:spPr bwMode="auto">
          <a:xfrm flipV="1">
            <a:off x="1796775" y="3210893"/>
            <a:ext cx="1162080" cy="370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3" name="Rounded Rectangle 72"/>
          <p:cNvSpPr/>
          <p:nvPr/>
        </p:nvSpPr>
        <p:spPr bwMode="auto">
          <a:xfrm>
            <a:off x="4785139" y="1776863"/>
            <a:ext cx="2286001" cy="665215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i-FI" sz="1800" dirty="0" smtClean="0">
                <a:latin typeface="Arial" charset="0"/>
                <a:ea typeface="ＭＳ Ｐゴシック" pitchFamily="48" charset="-128"/>
              </a:rPr>
              <a:t>OSAAMISEN KEHITTÄMINEN</a:t>
            </a:r>
            <a:endParaRPr kumimoji="0" lang="fi-F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74" name="Rounded Rectangle 73"/>
          <p:cNvSpPr/>
          <p:nvPr/>
        </p:nvSpPr>
        <p:spPr bwMode="auto">
          <a:xfrm>
            <a:off x="6787625" y="5528731"/>
            <a:ext cx="1689306" cy="46370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OPETUS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5846742" y="3137741"/>
            <a:ext cx="672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Kyllä</a:t>
            </a:r>
            <a:endParaRPr lang="fi-FI" sz="1800" dirty="0"/>
          </a:p>
        </p:txBody>
      </p:sp>
      <p:sp>
        <p:nvSpPr>
          <p:cNvPr id="76" name="TextBox 75"/>
          <p:cNvSpPr txBox="1"/>
          <p:nvPr/>
        </p:nvSpPr>
        <p:spPr>
          <a:xfrm>
            <a:off x="5690607" y="5417607"/>
            <a:ext cx="672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Kyllä</a:t>
            </a:r>
            <a:endParaRPr lang="fi-FI" sz="1800" dirty="0"/>
          </a:p>
        </p:txBody>
      </p:sp>
      <p:cxnSp>
        <p:nvCxnSpPr>
          <p:cNvPr id="77" name="Straight Arrow Connector 76"/>
          <p:cNvCxnSpPr>
            <a:endCxn id="24" idx="1"/>
          </p:cNvCxnSpPr>
          <p:nvPr/>
        </p:nvCxnSpPr>
        <p:spPr bwMode="auto">
          <a:xfrm flipV="1">
            <a:off x="5278244" y="4565173"/>
            <a:ext cx="1347489" cy="92512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4" name="TextBox 83"/>
          <p:cNvSpPr txBox="1"/>
          <p:nvPr/>
        </p:nvSpPr>
        <p:spPr>
          <a:xfrm>
            <a:off x="5581202" y="4705298"/>
            <a:ext cx="370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Ei</a:t>
            </a:r>
            <a:endParaRPr lang="fi-FI" sz="1800" dirty="0"/>
          </a:p>
        </p:txBody>
      </p:sp>
      <p:cxnSp>
        <p:nvCxnSpPr>
          <p:cNvPr id="86" name="Straight Arrow Connector 85"/>
          <p:cNvCxnSpPr>
            <a:stCxn id="24" idx="0"/>
            <a:endCxn id="73" idx="2"/>
          </p:cNvCxnSpPr>
          <p:nvPr/>
        </p:nvCxnSpPr>
        <p:spPr bwMode="auto">
          <a:xfrm flipH="1" flipV="1">
            <a:off x="5928140" y="2442078"/>
            <a:ext cx="1588408" cy="161363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7" name="Straight Arrow Connector 86"/>
          <p:cNvCxnSpPr>
            <a:stCxn id="24" idx="0"/>
            <a:endCxn id="49" idx="2"/>
          </p:cNvCxnSpPr>
          <p:nvPr/>
        </p:nvCxnSpPr>
        <p:spPr bwMode="auto">
          <a:xfrm flipV="1">
            <a:off x="7516548" y="2321660"/>
            <a:ext cx="526264" cy="17340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647374236"/>
      </p:ext>
    </p:extLst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12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 smtClean="0"/>
              <a:t>Hallinnon työntekijän työajan luokittelu</a:t>
            </a:r>
            <a:endParaRPr lang="fi-FI" dirty="0"/>
          </a:p>
        </p:txBody>
      </p:sp>
      <p:cxnSp>
        <p:nvCxnSpPr>
          <p:cNvPr id="14" name="Straight Arrow Connector 13"/>
          <p:cNvCxnSpPr>
            <a:stCxn id="26" idx="3"/>
          </p:cNvCxnSpPr>
          <p:nvPr/>
        </p:nvCxnSpPr>
        <p:spPr bwMode="auto">
          <a:xfrm>
            <a:off x="3800199" y="4214371"/>
            <a:ext cx="2244365" cy="68992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6" name="Straight Arrow Connector 15"/>
          <p:cNvCxnSpPr>
            <a:stCxn id="26" idx="3"/>
          </p:cNvCxnSpPr>
          <p:nvPr/>
        </p:nvCxnSpPr>
        <p:spPr bwMode="auto">
          <a:xfrm flipV="1">
            <a:off x="3800199" y="2859534"/>
            <a:ext cx="2244365" cy="13548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0" name="Straight Arrow Connector 19"/>
          <p:cNvCxnSpPr>
            <a:stCxn id="25" idx="2"/>
            <a:endCxn id="26" idx="1"/>
          </p:cNvCxnSpPr>
          <p:nvPr/>
        </p:nvCxnSpPr>
        <p:spPr bwMode="auto">
          <a:xfrm>
            <a:off x="925551" y="2520797"/>
            <a:ext cx="1093019" cy="169357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5" name="Rounded Rectangle 24"/>
          <p:cNvSpPr/>
          <p:nvPr/>
        </p:nvSpPr>
        <p:spPr bwMode="auto">
          <a:xfrm>
            <a:off x="0" y="971854"/>
            <a:ext cx="1851102" cy="1548943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i-FI" sz="1800" dirty="0" smtClean="0">
                <a:latin typeface="Arial" charset="0"/>
                <a:ea typeface="ＭＳ Ｐゴシック" pitchFamily="48" charset="-128"/>
              </a:rPr>
              <a:t>KIT- tai liiketoiminnan hankkeeseen tai suunnitteluun?</a:t>
            </a:r>
            <a:endParaRPr kumimoji="0" lang="fi-F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26" name="Rounded Rectangle 25"/>
          <p:cNvSpPr/>
          <p:nvPr/>
        </p:nvSpPr>
        <p:spPr bwMode="auto">
          <a:xfrm>
            <a:off x="2018570" y="3818856"/>
            <a:ext cx="1781629" cy="791029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Onko</a:t>
            </a:r>
            <a:r>
              <a:rPr kumimoji="0" lang="fi-FI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 esimiestyötä?</a:t>
            </a:r>
            <a:endParaRPr kumimoji="0" lang="fi-F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34" name="Rounded Rectangle 33"/>
          <p:cNvSpPr/>
          <p:nvPr/>
        </p:nvSpPr>
        <p:spPr bwMode="auto">
          <a:xfrm>
            <a:off x="6044564" y="2668066"/>
            <a:ext cx="1689306" cy="46370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ESIMIESTYÖ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851102" y="1095335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Kyllä, KIT</a:t>
            </a:r>
            <a:endParaRPr lang="fi-FI" sz="1800" dirty="0"/>
          </a:p>
        </p:txBody>
      </p:sp>
      <p:sp>
        <p:nvSpPr>
          <p:cNvPr id="49" name="Rounded Rectangle 48"/>
          <p:cNvSpPr/>
          <p:nvPr/>
        </p:nvSpPr>
        <p:spPr bwMode="auto">
          <a:xfrm>
            <a:off x="6044564" y="4666687"/>
            <a:ext cx="1689306" cy="46370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HALLINTO</a:t>
            </a:r>
          </a:p>
        </p:txBody>
      </p:sp>
      <p:cxnSp>
        <p:nvCxnSpPr>
          <p:cNvPr id="50" name="Straight Arrow Connector 49"/>
          <p:cNvCxnSpPr/>
          <p:nvPr/>
        </p:nvCxnSpPr>
        <p:spPr bwMode="auto">
          <a:xfrm flipV="1">
            <a:off x="1851102" y="1464668"/>
            <a:ext cx="1219200" cy="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5" name="TextBox 54"/>
          <p:cNvSpPr txBox="1"/>
          <p:nvPr/>
        </p:nvSpPr>
        <p:spPr>
          <a:xfrm>
            <a:off x="1077014" y="3182918"/>
            <a:ext cx="370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Ei</a:t>
            </a:r>
            <a:endParaRPr lang="fi-FI" sz="1800" dirty="0"/>
          </a:p>
        </p:txBody>
      </p:sp>
      <p:sp>
        <p:nvSpPr>
          <p:cNvPr id="61" name="TextBox 60"/>
          <p:cNvSpPr txBox="1"/>
          <p:nvPr/>
        </p:nvSpPr>
        <p:spPr>
          <a:xfrm>
            <a:off x="1792344" y="1692379"/>
            <a:ext cx="1288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Kyllä, LITO</a:t>
            </a:r>
            <a:endParaRPr lang="fi-FI" sz="1800" dirty="0"/>
          </a:p>
        </p:txBody>
      </p:sp>
      <p:sp>
        <p:nvSpPr>
          <p:cNvPr id="62" name="Rounded Rectangle 61"/>
          <p:cNvSpPr/>
          <p:nvPr/>
        </p:nvSpPr>
        <p:spPr bwMode="auto">
          <a:xfrm>
            <a:off x="3070301" y="1210724"/>
            <a:ext cx="1689306" cy="46370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KIT</a:t>
            </a:r>
          </a:p>
        </p:txBody>
      </p:sp>
      <p:sp>
        <p:nvSpPr>
          <p:cNvPr id="63" name="Rounded Rectangle 62"/>
          <p:cNvSpPr/>
          <p:nvPr/>
        </p:nvSpPr>
        <p:spPr bwMode="auto">
          <a:xfrm>
            <a:off x="3070301" y="1826713"/>
            <a:ext cx="1689306" cy="46370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LITO</a:t>
            </a:r>
          </a:p>
        </p:txBody>
      </p:sp>
      <p:cxnSp>
        <p:nvCxnSpPr>
          <p:cNvPr id="64" name="Straight Arrow Connector 63"/>
          <p:cNvCxnSpPr/>
          <p:nvPr/>
        </p:nvCxnSpPr>
        <p:spPr bwMode="auto">
          <a:xfrm flipV="1">
            <a:off x="1851102" y="2047735"/>
            <a:ext cx="1219200" cy="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7" name="TextBox 56"/>
          <p:cNvSpPr txBox="1"/>
          <p:nvPr/>
        </p:nvSpPr>
        <p:spPr>
          <a:xfrm>
            <a:off x="4446954" y="4529208"/>
            <a:ext cx="370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Ei</a:t>
            </a:r>
            <a:endParaRPr lang="fi-FI" sz="1800" dirty="0"/>
          </a:p>
        </p:txBody>
      </p:sp>
      <p:sp>
        <p:nvSpPr>
          <p:cNvPr id="58" name="TextBox 57"/>
          <p:cNvSpPr txBox="1"/>
          <p:nvPr/>
        </p:nvSpPr>
        <p:spPr>
          <a:xfrm>
            <a:off x="4393351" y="3174371"/>
            <a:ext cx="748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Kyllä</a:t>
            </a:r>
            <a:endParaRPr lang="fi-FI" sz="1800" dirty="0"/>
          </a:p>
        </p:txBody>
      </p:sp>
    </p:spTree>
    <p:extLst>
      <p:ext uri="{BB962C8B-B14F-4D97-AF65-F5344CB8AC3E}">
        <p14:creationId xmlns:p14="http://schemas.microsoft.com/office/powerpoint/2010/main" val="364598729"/>
      </p:ext>
    </p:extLst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 smtClean="0"/>
              <a:t>Pepin työtehtävät </a:t>
            </a:r>
            <a:r>
              <a:rPr lang="fi-FI" dirty="0" err="1" smtClean="0"/>
              <a:t>OKM:n</a:t>
            </a:r>
            <a:r>
              <a:rPr lang="fi-FI" dirty="0" smtClean="0"/>
              <a:t> luokittelussa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54945"/>
            <a:ext cx="9144000" cy="5635397"/>
          </a:xfrm>
        </p:spPr>
        <p:txBody>
          <a:bodyPr/>
          <a:lstStyle/>
          <a:p>
            <a:pPr marL="0" indent="0">
              <a:buNone/>
            </a:pPr>
            <a:endParaRPr lang="fi-FI" dirty="0" smtClean="0"/>
          </a:p>
          <a:p>
            <a:endParaRPr lang="fi-FI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13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941" y="965699"/>
            <a:ext cx="8846117" cy="4310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670240"/>
      </p:ext>
    </p:extLst>
  </p:cSld>
  <p:clrMapOvr>
    <a:masterClrMapping/>
  </p:clrMapOvr>
  <p:transition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>
          <a:xfrm>
            <a:off x="1795443" y="5419348"/>
            <a:ext cx="6816746" cy="123848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pPr lvl="0" eaLnBrk="0" fontAlgn="auto" hangingPunct="0">
              <a:spcBef>
                <a:spcPts val="200"/>
              </a:spcBef>
              <a:spcAft>
                <a:spcPts val="0"/>
              </a:spcAft>
              <a:defRPr/>
            </a:pPr>
            <a:r>
              <a:rPr kumimoji="0" lang="fi-FI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+mj-lt"/>
                <a:ea typeface="+mj-ea"/>
                <a:cs typeface="Tahoma" pitchFamily="34" charset="0"/>
              </a:rPr>
              <a:t>www.metropolia.fi</a:t>
            </a:r>
            <a:r>
              <a:rPr kumimoji="0" lang="fi-FI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+mj-lt"/>
                <a:ea typeface="+mj-ea"/>
                <a:cs typeface="Tahoma" pitchFamily="34" charset="0"/>
              </a:rPr>
              <a:t/>
            </a:r>
            <a:br>
              <a:rPr kumimoji="0" lang="fi-FI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+mj-lt"/>
                <a:ea typeface="+mj-ea"/>
                <a:cs typeface="Tahoma" pitchFamily="34" charset="0"/>
              </a:rPr>
            </a:br>
            <a:r>
              <a:rPr lang="en-US" sz="2000" dirty="0" smtClean="0">
                <a:solidFill>
                  <a:srgbClr val="323232"/>
                </a:solidFill>
                <a:latin typeface="+mj-lt"/>
                <a:ea typeface="+mj-ea"/>
                <a:cs typeface="Tahoma" pitchFamily="34" charset="0"/>
              </a:rPr>
              <a:t>www.facebook.com/MetropoliaAMK</a:t>
            </a:r>
          </a:p>
          <a:p>
            <a:pPr lvl="0" eaLnBrk="0" fontAlgn="auto" hangingPunct="0">
              <a:spcBef>
                <a:spcPts val="200"/>
              </a:spcBef>
              <a:spcAft>
                <a:spcPts val="0"/>
              </a:spcAft>
              <a:defRPr/>
            </a:pPr>
            <a:r>
              <a:rPr kumimoji="0" lang="fi-FI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+mj-lt"/>
                <a:ea typeface="+mj-ea"/>
                <a:cs typeface="Tahoma" pitchFamily="34" charset="0"/>
              </a:rPr>
              <a:t>etunimi.sukunimi@metropolia.fi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  <a:latin typeface="+mj-lt"/>
              <a:ea typeface="+mj-ea"/>
              <a:cs typeface="Tahoma" pitchFamily="34" charset="0"/>
            </a:endParaRPr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1795443" y="4848224"/>
            <a:ext cx="6816746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b="0" i="0" u="none" strike="noStrike" kern="1200" cap="none" spc="0" normalizeH="0" baseline="0" noProof="0" dirty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+mj-lt"/>
                <a:ea typeface="+mj-ea"/>
                <a:cs typeface="Tahoma" pitchFamily="34" charset="0"/>
              </a:rPr>
              <a:t>KIITOS!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  <a:latin typeface="+mj-lt"/>
              <a:ea typeface="+mj-ea"/>
              <a:cs typeface="Tahoma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 smtClean="0"/>
              <a:t>Uudistuspaineet luokittelumuutokseen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54945"/>
            <a:ext cx="9144000" cy="5635397"/>
          </a:xfrm>
        </p:spPr>
        <p:txBody>
          <a:bodyPr/>
          <a:lstStyle/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endParaRPr lang="fi-FI" dirty="0" smtClean="0"/>
          </a:p>
          <a:p>
            <a:r>
              <a:rPr lang="fi-FI" dirty="0" err="1" smtClean="0"/>
              <a:t>OKM:n</a:t>
            </a:r>
            <a:r>
              <a:rPr lang="fi-FI" dirty="0" smtClean="0"/>
              <a:t> raportointivelvoitteet</a:t>
            </a:r>
          </a:p>
          <a:p>
            <a:pPr lvl="1"/>
            <a:r>
              <a:rPr lang="fi-FI" sz="2000" dirty="0" smtClean="0"/>
              <a:t>KIT -ja liiketoiminnan työmäärä tarkasti koko henkilöstön osalta</a:t>
            </a:r>
          </a:p>
          <a:p>
            <a:pPr lvl="1"/>
            <a:endParaRPr lang="fi-FI" sz="2000" dirty="0"/>
          </a:p>
          <a:p>
            <a:r>
              <a:rPr lang="fi-FI" dirty="0" smtClean="0"/>
              <a:t>Tilastojen yhteneväisyys</a:t>
            </a:r>
          </a:p>
          <a:p>
            <a:pPr lvl="1"/>
            <a:r>
              <a:rPr lang="fi-FI" sz="2000" dirty="0" smtClean="0"/>
              <a:t>Resursointia voidaan seurata luotettavasti ja vertailla eri organisaatioyksiköiden tasoa</a:t>
            </a:r>
          </a:p>
          <a:p>
            <a:endParaRPr lang="fi-FI" dirty="0"/>
          </a:p>
          <a:p>
            <a:r>
              <a:rPr lang="fi-FI" dirty="0" smtClean="0"/>
              <a:t>Mielekkäämmät kategoriat</a:t>
            </a:r>
          </a:p>
          <a:p>
            <a:pPr lvl="1"/>
            <a:r>
              <a:rPr lang="fi-FI" sz="2000" dirty="0" smtClean="0"/>
              <a:t>Vanha jako tuli ennen kaikkea TES-ohjeistuksen kategorioista</a:t>
            </a:r>
          </a:p>
          <a:p>
            <a:endParaRPr lang="fi-F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2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39776264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 smtClean="0"/>
              <a:t>Tehtävien uusi luokittelu Pepissä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54945"/>
            <a:ext cx="9144000" cy="5635397"/>
          </a:xfrm>
        </p:spPr>
        <p:txBody>
          <a:bodyPr/>
          <a:lstStyle/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endParaRPr lang="fi-FI" dirty="0" smtClean="0"/>
          </a:p>
          <a:p>
            <a:r>
              <a:rPr lang="fi-FI" dirty="0" smtClean="0"/>
              <a:t>Entiseen tapaan jako kahteen tehtävien pääkategoriaan</a:t>
            </a:r>
          </a:p>
          <a:p>
            <a:pPr marL="781050" lvl="1" indent="-457200">
              <a:buFont typeface="+mj-lt"/>
              <a:buAutoNum type="arabicPeriod"/>
            </a:pPr>
            <a:r>
              <a:rPr lang="fi-FI" dirty="0" smtClean="0"/>
              <a:t>Toteutuksen tehtävät</a:t>
            </a:r>
          </a:p>
          <a:p>
            <a:pPr marL="781050" lvl="1" indent="-457200">
              <a:buFont typeface="+mj-lt"/>
              <a:buAutoNum type="arabicPeriod"/>
            </a:pPr>
            <a:r>
              <a:rPr lang="fi-FI" dirty="0" smtClean="0"/>
              <a:t>Muun työn tehtävät</a:t>
            </a:r>
          </a:p>
          <a:p>
            <a:pPr lvl="2"/>
            <a:r>
              <a:rPr lang="fi-FI" dirty="0" smtClean="0"/>
              <a:t>Opetus [ja ohjaus]</a:t>
            </a:r>
          </a:p>
          <a:p>
            <a:pPr lvl="2"/>
            <a:r>
              <a:rPr lang="fi-FI" dirty="0" smtClean="0"/>
              <a:t>Esimiestyö</a:t>
            </a:r>
          </a:p>
          <a:p>
            <a:pPr lvl="2"/>
            <a:r>
              <a:rPr lang="fi-FI" dirty="0" smtClean="0"/>
              <a:t>Osaamisen kehittäminen</a:t>
            </a:r>
          </a:p>
          <a:p>
            <a:pPr lvl="2"/>
            <a:r>
              <a:rPr lang="fi-FI" dirty="0" smtClean="0"/>
              <a:t>KIT-toiminta</a:t>
            </a:r>
          </a:p>
          <a:p>
            <a:pPr lvl="2"/>
            <a:r>
              <a:rPr lang="fi-FI" dirty="0" smtClean="0"/>
              <a:t>Liiketoiminta</a:t>
            </a:r>
          </a:p>
          <a:p>
            <a:pPr lvl="2"/>
            <a:r>
              <a:rPr lang="fi-FI" dirty="0" smtClean="0"/>
              <a:t>Hallinto</a:t>
            </a:r>
          </a:p>
          <a:p>
            <a:endParaRPr lang="fi-F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3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24148621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/>
              <a:t>Toteutuksen tehtävät</a:t>
            </a:r>
            <a:br>
              <a:rPr lang="fi-FI" dirty="0"/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54945"/>
            <a:ext cx="9144000" cy="5816826"/>
          </a:xfrm>
        </p:spPr>
        <p:txBody>
          <a:bodyPr/>
          <a:lstStyle/>
          <a:p>
            <a:pPr marL="0" indent="0">
              <a:buNone/>
            </a:pPr>
            <a:endParaRPr lang="fi-FI" dirty="0" smtClean="0"/>
          </a:p>
          <a:p>
            <a:r>
              <a:rPr lang="fi-FI" dirty="0" smtClean="0"/>
              <a:t>Toteutuksiksi luokitellaan (vain sellainen) työ, josta syntyy opiskelijoille opintopisteitä</a:t>
            </a:r>
          </a:p>
          <a:p>
            <a:pPr lvl="1"/>
            <a:r>
              <a:rPr lang="fi-FI" sz="2000" dirty="0"/>
              <a:t>Toteutuksen opetus voi liittyä liiketoimintaan. Liiketoiminnan osuutta ei eritellä. Toteutuksilla tehtävän liiketoiminnan osuutta ei seurata</a:t>
            </a:r>
            <a:r>
              <a:rPr lang="fi-FI" sz="2000" dirty="0" smtClean="0"/>
              <a:t>.</a:t>
            </a:r>
          </a:p>
          <a:p>
            <a:pPr lvl="1"/>
            <a:r>
              <a:rPr lang="fi-FI" sz="2000" dirty="0"/>
              <a:t>Toteutuksen opetus voi liittyä </a:t>
            </a:r>
            <a:r>
              <a:rPr lang="fi-FI" sz="2000" dirty="0" smtClean="0"/>
              <a:t>TKI-toimintaa. TKI-toiminnan osuus lasketaan AMK:n tiedonkeruunkäsikirjan ohjeiden mukaan 50% osuutena opetustyöstä</a:t>
            </a:r>
            <a:endParaRPr lang="fi-FI" sz="1600" dirty="0"/>
          </a:p>
          <a:p>
            <a:pPr lvl="1"/>
            <a:endParaRPr lang="fi-FI" dirty="0" smtClean="0"/>
          </a:p>
          <a:p>
            <a:endParaRPr lang="fi-FI" dirty="0" smtClean="0"/>
          </a:p>
          <a:p>
            <a:r>
              <a:rPr lang="fi-FI" dirty="0" smtClean="0"/>
              <a:t>Toteutuksen työtä ei jaeta alakategorioihin (opetus, suunnittelu)</a:t>
            </a:r>
          </a:p>
          <a:p>
            <a:pPr lvl="1"/>
            <a:r>
              <a:rPr lang="fi-FI" sz="2000" dirty="0" smtClean="0"/>
              <a:t>Opetuksen osuus saadaan tilastoitua suoraan Pepin tilanvarauksista</a:t>
            </a:r>
          </a:p>
          <a:p>
            <a:endParaRPr lang="fi-FI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4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96515837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 smtClean="0"/>
              <a:t>Opetus [ja ohjaus]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54945"/>
            <a:ext cx="9144000" cy="5635397"/>
          </a:xfrm>
        </p:spPr>
        <p:txBody>
          <a:bodyPr/>
          <a:lstStyle/>
          <a:p>
            <a:endParaRPr lang="fi-FI" dirty="0" smtClean="0"/>
          </a:p>
          <a:p>
            <a:endParaRPr lang="fi-FI" dirty="0" smtClean="0"/>
          </a:p>
          <a:p>
            <a:r>
              <a:rPr lang="fi-FI" dirty="0" smtClean="0"/>
              <a:t>Kaikista opetustehtävistä ei synny opintopisteitä, eli ne eivät ole toteutus-muotoisia</a:t>
            </a:r>
          </a:p>
          <a:p>
            <a:endParaRPr lang="fi-FI" dirty="0" smtClean="0"/>
          </a:p>
          <a:p>
            <a:r>
              <a:rPr lang="fi-FI" dirty="0" smtClean="0"/>
              <a:t>Nämä tehtävät merkitään </a:t>
            </a:r>
            <a:r>
              <a:rPr lang="fi-FI" i="1" dirty="0" smtClean="0"/>
              <a:t>muun työn </a:t>
            </a:r>
            <a:r>
              <a:rPr lang="fi-FI" dirty="0" smtClean="0"/>
              <a:t>kategoriaan </a:t>
            </a:r>
            <a:r>
              <a:rPr lang="fi-FI" i="1" dirty="0" smtClean="0"/>
              <a:t>opetus</a:t>
            </a:r>
            <a:r>
              <a:rPr lang="fi-FI" dirty="0" smtClean="0"/>
              <a:t> </a:t>
            </a:r>
          </a:p>
          <a:p>
            <a:pPr marL="0" indent="0">
              <a:buNone/>
            </a:pPr>
            <a:endParaRPr lang="fi-FI" dirty="0"/>
          </a:p>
          <a:p>
            <a:r>
              <a:rPr lang="fi-FI" dirty="0" smtClean="0"/>
              <a:t>Tällaisia tehtäviä on mm. opiskelijoiden </a:t>
            </a:r>
            <a:r>
              <a:rPr lang="fi-FI" dirty="0" err="1" smtClean="0"/>
              <a:t>tutorointi</a:t>
            </a:r>
            <a:endParaRPr lang="fi-F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5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87067057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 smtClean="0"/>
              <a:t>Esimiestyö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54945"/>
            <a:ext cx="9144000" cy="5635397"/>
          </a:xfrm>
        </p:spPr>
        <p:txBody>
          <a:bodyPr/>
          <a:lstStyle/>
          <a:p>
            <a:endParaRPr lang="fi-FI" dirty="0" smtClean="0"/>
          </a:p>
          <a:p>
            <a:r>
              <a:rPr lang="fi-FI" b="1" dirty="0" smtClean="0"/>
              <a:t>Opetushenkilökunnalla</a:t>
            </a:r>
            <a:r>
              <a:rPr lang="fi-FI" dirty="0" smtClean="0"/>
              <a:t> </a:t>
            </a:r>
            <a:r>
              <a:rPr lang="fi-FI" i="1" dirty="0" smtClean="0"/>
              <a:t>esimiestyö</a:t>
            </a:r>
            <a:r>
              <a:rPr lang="fi-FI" dirty="0" smtClean="0"/>
              <a:t> kattaa tutkinto- ja osaamisaluepäälliköiden tehtävät</a:t>
            </a:r>
          </a:p>
          <a:p>
            <a:pPr lvl="1"/>
            <a:r>
              <a:rPr lang="fi-FI" sz="2000" dirty="0" smtClean="0"/>
              <a:t>Näiden tuntimerkinnästä tulee ilmetä tehtävä ja yksikkö:</a:t>
            </a:r>
          </a:p>
          <a:p>
            <a:pPr lvl="2"/>
            <a:r>
              <a:rPr lang="fi-FI" sz="1800" dirty="0" smtClean="0"/>
              <a:t>Esim. ”Tutkintopäällikkö, hyvinvointi”</a:t>
            </a:r>
          </a:p>
          <a:p>
            <a:endParaRPr lang="fi-FI" dirty="0" smtClean="0"/>
          </a:p>
          <a:p>
            <a:r>
              <a:rPr lang="fi-FI" b="1" dirty="0" smtClean="0"/>
              <a:t>Yhteisten </a:t>
            </a:r>
            <a:r>
              <a:rPr lang="fi-FI" b="1" dirty="0"/>
              <a:t>toimintojen henkilökunnan </a:t>
            </a:r>
            <a:r>
              <a:rPr lang="fi-FI" dirty="0"/>
              <a:t>työsuunnitelmissa </a:t>
            </a:r>
            <a:r>
              <a:rPr lang="fi-FI" i="1" dirty="0"/>
              <a:t>esimiestyöksi</a:t>
            </a:r>
            <a:r>
              <a:rPr lang="fi-FI" dirty="0"/>
              <a:t> </a:t>
            </a:r>
            <a:r>
              <a:rPr lang="fi-FI" dirty="0" smtClean="0"/>
              <a:t>katsotaan sellainen työtehtävä, </a:t>
            </a:r>
            <a:r>
              <a:rPr lang="fi-FI" dirty="0"/>
              <a:t>joka sisältää </a:t>
            </a:r>
            <a:r>
              <a:rPr lang="fi-FI" dirty="0" smtClean="0"/>
              <a:t>esimiesaseman</a:t>
            </a:r>
          </a:p>
          <a:p>
            <a:pPr lvl="1"/>
            <a:r>
              <a:rPr lang="fi-FI" sz="2000" dirty="0"/>
              <a:t>Esimiestyötä on siis tämän henkilön kohdalla kaikki sellainen työ, joka ei ole opetusta, liiketoimintaa tai </a:t>
            </a:r>
            <a:r>
              <a:rPr lang="fi-FI" sz="2000" dirty="0" err="1" smtClean="0"/>
              <a:t>kit</a:t>
            </a:r>
            <a:r>
              <a:rPr lang="fi-FI" sz="2000" dirty="0" smtClean="0"/>
              <a:t>-toimintaa</a:t>
            </a:r>
            <a:endParaRPr lang="fi-FI" sz="2000" dirty="0"/>
          </a:p>
          <a:p>
            <a:pPr lvl="1"/>
            <a:r>
              <a:rPr lang="fi-FI" sz="2000" dirty="0"/>
              <a:t>Tälle henkilölle ei merkitä työtä hallinto-kategoriaan, esimiestyö korvaa tämän </a:t>
            </a:r>
            <a:r>
              <a:rPr lang="fi-FI" sz="2000" dirty="0" smtClean="0"/>
              <a:t>kategorian</a:t>
            </a:r>
            <a:endParaRPr lang="fi-FI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6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715413113"/>
      </p:ext>
    </p:extLst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 smtClean="0"/>
              <a:t>Osaamisen kehittäminen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54945"/>
            <a:ext cx="9144000" cy="5635397"/>
          </a:xfrm>
        </p:spPr>
        <p:txBody>
          <a:bodyPr/>
          <a:lstStyle/>
          <a:p>
            <a:r>
              <a:rPr lang="fi-FI" b="1" dirty="0"/>
              <a:t>Opetushenkilökunnan</a:t>
            </a:r>
            <a:r>
              <a:rPr lang="fi-FI" dirty="0"/>
              <a:t> työsuunnitelmissa osaamisen kehittämiseksi luetaan kaikki se työaika, joka käytetään itsensä </a:t>
            </a:r>
            <a:r>
              <a:rPr lang="fi-FI" dirty="0" smtClean="0"/>
              <a:t>kehittämiseen</a:t>
            </a:r>
            <a:endParaRPr lang="fi-FI" dirty="0"/>
          </a:p>
          <a:p>
            <a:pPr lvl="1"/>
            <a:r>
              <a:rPr lang="fi-FI" sz="2000" dirty="0"/>
              <a:t>Metropolian TES-sovellusohjeessa </a:t>
            </a:r>
            <a:r>
              <a:rPr lang="fi-FI" sz="2000" dirty="0" smtClean="0"/>
              <a:t>opettajalle </a:t>
            </a:r>
            <a:r>
              <a:rPr lang="fi-FI" sz="2000" dirty="0"/>
              <a:t>on automaattisesti allokoitu 40 tuntia osaamisen kehittämistä. Vähintään tämä määrä tulee siis merkitä </a:t>
            </a:r>
            <a:r>
              <a:rPr lang="fi-FI" sz="2000" dirty="0" smtClean="0"/>
              <a:t>kaikille täysiaikaisille </a:t>
            </a:r>
            <a:r>
              <a:rPr lang="fi-FI" sz="2000" dirty="0"/>
              <a:t>opettajille TES-ohjeistuksen </a:t>
            </a:r>
            <a:r>
              <a:rPr lang="fi-FI" sz="2000" dirty="0" smtClean="0"/>
              <a:t>mukaisesti</a:t>
            </a:r>
          </a:p>
          <a:p>
            <a:pPr lvl="1"/>
            <a:endParaRPr lang="fi-FI" sz="2000" dirty="0"/>
          </a:p>
          <a:p>
            <a:r>
              <a:rPr lang="fi-FI" dirty="0"/>
              <a:t>Muun osaamisen kehittämisen tapauksessa resursoinnin tarkoituksen tulee ilmetä vapaasta </a:t>
            </a:r>
            <a:r>
              <a:rPr lang="fi-FI" dirty="0" smtClean="0"/>
              <a:t>tekstikentästä</a:t>
            </a:r>
          </a:p>
          <a:p>
            <a:pPr lvl="1"/>
            <a:r>
              <a:rPr lang="fi-FI" sz="2000" dirty="0" smtClean="0"/>
              <a:t>Koulutukseksi </a:t>
            </a:r>
            <a:r>
              <a:rPr lang="fi-FI" sz="2000" dirty="0"/>
              <a:t>lasketaan sekä ulkoinen että sisäinen </a:t>
            </a:r>
            <a:r>
              <a:rPr lang="fi-FI" sz="2000" dirty="0" smtClean="0"/>
              <a:t>koulutus</a:t>
            </a:r>
          </a:p>
          <a:p>
            <a:pPr lvl="1"/>
            <a:r>
              <a:rPr lang="fi-FI" sz="2000" dirty="0" smtClean="0"/>
              <a:t>Itsensä </a:t>
            </a:r>
            <a:r>
              <a:rPr lang="fi-FI" sz="2000" dirty="0"/>
              <a:t>kehittämiseksi lasketaan myös kaikki se koulutus, jossa käydään itse esim. KIT- tai liiketoiminnan tuottamisen </a:t>
            </a:r>
            <a:r>
              <a:rPr lang="fi-FI" sz="2000" dirty="0" smtClean="0"/>
              <a:t>edistämiseksi</a:t>
            </a:r>
            <a:endParaRPr lang="fi-FI" sz="2000" dirty="0"/>
          </a:p>
          <a:p>
            <a:pPr lvl="1"/>
            <a:r>
              <a:rPr lang="fi-FI" sz="2000" b="1" dirty="0" smtClean="0"/>
              <a:t>Hallinnon </a:t>
            </a:r>
            <a:r>
              <a:rPr lang="fi-FI" sz="2000" b="1" dirty="0"/>
              <a:t>työntekijöillä </a:t>
            </a:r>
            <a:r>
              <a:rPr lang="fi-FI" sz="2000" dirty="0"/>
              <a:t>osaamisen kehittämistä ei erikseen merkitä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7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861234232"/>
      </p:ext>
    </p:extLst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 smtClean="0"/>
              <a:t>KIT-toiminta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54945"/>
            <a:ext cx="9144000" cy="5635397"/>
          </a:xfrm>
        </p:spPr>
        <p:txBody>
          <a:bodyPr/>
          <a:lstStyle/>
          <a:p>
            <a:r>
              <a:rPr lang="fi-FI" dirty="0"/>
              <a:t>Sekä </a:t>
            </a:r>
            <a:r>
              <a:rPr lang="fi-FI" b="1" dirty="0"/>
              <a:t>opettajille</a:t>
            </a:r>
            <a:r>
              <a:rPr lang="fi-FI" dirty="0"/>
              <a:t> että </a:t>
            </a:r>
            <a:r>
              <a:rPr lang="fi-FI" b="1" dirty="0"/>
              <a:t>hallinnon työntekijöille </a:t>
            </a:r>
            <a:r>
              <a:rPr lang="fi-FI" dirty="0"/>
              <a:t>tiede-, kehitys ja innovaatiotyöhön luetaan kaikki se työaika, joka kohdistuu johonkin Metropoliassa meneillään olevaan KIT -hankkeeseen/projektiin tai sellaisen </a:t>
            </a:r>
            <a:r>
              <a:rPr lang="fi-FI" dirty="0" smtClean="0"/>
              <a:t>suunnittelemiseen</a:t>
            </a:r>
          </a:p>
          <a:p>
            <a:pPr lvl="1"/>
            <a:r>
              <a:rPr lang="fi-FI" sz="2000" dirty="0" smtClean="0"/>
              <a:t>Työn </a:t>
            </a:r>
            <a:r>
              <a:rPr lang="fi-FI" sz="2000" dirty="0"/>
              <a:t>ollessa yleistä </a:t>
            </a:r>
            <a:r>
              <a:rPr lang="fi-FI" sz="2000" i="1" dirty="0"/>
              <a:t>KIT-suunnittelua</a:t>
            </a:r>
            <a:r>
              <a:rPr lang="fi-FI" sz="2000" dirty="0"/>
              <a:t>, tulee tämän suunnittelun aihe ilmetä vapaasta tekstikentästä. Esimerkiksi tulosalueen KIT-toimintojen suunnittelua yleisellä </a:t>
            </a:r>
            <a:r>
              <a:rPr lang="fi-FI" sz="2000" dirty="0" smtClean="0"/>
              <a:t>tasolla</a:t>
            </a:r>
            <a:endParaRPr lang="fi-FI" dirty="0" smtClean="0"/>
          </a:p>
          <a:p>
            <a:endParaRPr lang="fi-FI" dirty="0"/>
          </a:p>
          <a:p>
            <a:r>
              <a:rPr lang="fi-FI" dirty="0"/>
              <a:t>KIT-hankkeeseen liittyviin tehtäviin on aina merkittävä </a:t>
            </a:r>
            <a:r>
              <a:rPr lang="fi-FI" i="1" dirty="0" smtClean="0"/>
              <a:t>projektinumero </a:t>
            </a:r>
            <a:r>
              <a:rPr lang="fi-FI" dirty="0" smtClean="0"/>
              <a:t>kustannustunnisteisiin</a:t>
            </a:r>
            <a:endParaRPr lang="fi-FI" dirty="0"/>
          </a:p>
          <a:p>
            <a:pPr lvl="1"/>
            <a:r>
              <a:rPr lang="fi-FI" sz="2000" dirty="0" smtClean="0"/>
              <a:t>Mikäli </a:t>
            </a:r>
            <a:r>
              <a:rPr lang="fi-FI" sz="2000" dirty="0"/>
              <a:t>hanke on vasta suunnitteluvaiheessa eikä sille ole vielä projektinumeroa, tulee suunniteltu KIT-hanke yksilöidä vapaassa </a:t>
            </a:r>
            <a:r>
              <a:rPr lang="fi-FI" sz="2000" dirty="0" smtClean="0"/>
              <a:t>tekstikentässä</a:t>
            </a:r>
          </a:p>
          <a:p>
            <a:pPr lvl="2"/>
            <a:r>
              <a:rPr lang="fi-FI" sz="1600" dirty="0"/>
              <a:t>Mikäli hankkeelle syntyy myöhemmin projektinumero, lisätään </a:t>
            </a:r>
            <a:r>
              <a:rPr lang="fi-FI" sz="1600" dirty="0" smtClean="0"/>
              <a:t>se kustannustunnisteeksi.</a:t>
            </a:r>
          </a:p>
          <a:p>
            <a:pPr lvl="2"/>
            <a:endParaRPr lang="fi-FI" sz="1600" dirty="0"/>
          </a:p>
          <a:p>
            <a:endParaRPr lang="fi-F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8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69715441"/>
      </p:ext>
    </p:extLst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 smtClean="0"/>
              <a:t>Liiketoiminta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33400"/>
            <a:ext cx="9144000" cy="5635397"/>
          </a:xfrm>
        </p:spPr>
        <p:txBody>
          <a:bodyPr/>
          <a:lstStyle/>
          <a:p>
            <a:r>
              <a:rPr lang="fi-FI" dirty="0"/>
              <a:t>Sekä </a:t>
            </a:r>
            <a:r>
              <a:rPr lang="fi-FI" b="1" dirty="0"/>
              <a:t>opetushenkilökunnan </a:t>
            </a:r>
            <a:r>
              <a:rPr lang="fi-FI" dirty="0"/>
              <a:t>että </a:t>
            </a:r>
            <a:r>
              <a:rPr lang="fi-FI" b="1" dirty="0"/>
              <a:t>hallinnon työntekijöiden </a:t>
            </a:r>
            <a:r>
              <a:rPr lang="fi-FI" dirty="0"/>
              <a:t>tapauksessa liiketoimintatyöhön luetaan kaikki se työaika, joka kohdistuu johonkin Metropoliassa meneillään olevaan liiketoiminnan hankkeeseen/projektiin tai tällaisen </a:t>
            </a:r>
            <a:r>
              <a:rPr lang="fi-FI" dirty="0" smtClean="0"/>
              <a:t>suunnitteluun</a:t>
            </a:r>
          </a:p>
          <a:p>
            <a:pPr lvl="1"/>
            <a:r>
              <a:rPr lang="fi-FI" sz="2000" dirty="0"/>
              <a:t>Työn ollessa yleistä liiketoiminnan suunnittelua, tulee tämän suunnittelun aihe ilmetä vapaasta tekstikentästä</a:t>
            </a:r>
            <a:endParaRPr lang="fi-FI" sz="2000" dirty="0" smtClean="0"/>
          </a:p>
          <a:p>
            <a:endParaRPr lang="fi-FI" dirty="0"/>
          </a:p>
          <a:p>
            <a:r>
              <a:rPr lang="fi-FI" dirty="0" smtClean="0"/>
              <a:t>Kaikkeen </a:t>
            </a:r>
            <a:r>
              <a:rPr lang="fi-FI" dirty="0"/>
              <a:t>liiketoiminnan työhön tulee merkitä </a:t>
            </a:r>
            <a:r>
              <a:rPr lang="fi-FI" dirty="0" smtClean="0"/>
              <a:t>projektinumero kustannustunnisteena</a:t>
            </a:r>
          </a:p>
          <a:p>
            <a:pPr lvl="1"/>
            <a:r>
              <a:rPr lang="fi-FI" sz="2000" dirty="0"/>
              <a:t>Mikäli hanke on vasta suunnitteluvaiheessa eikä sille ole vielä projektinumeroa, tulee suunniteltu liiketoiminnan hanke yksilöidä vapaassa </a:t>
            </a:r>
            <a:r>
              <a:rPr lang="fi-FI" sz="2000" dirty="0" smtClean="0"/>
              <a:t>tekstikentässä</a:t>
            </a:r>
          </a:p>
          <a:p>
            <a:pPr lvl="2"/>
            <a:r>
              <a:rPr lang="fi-FI" sz="1600" dirty="0"/>
              <a:t>Mikäli hankkeelle syntyy myöhemmin projektinumero, lisätään se </a:t>
            </a:r>
            <a:r>
              <a:rPr lang="fi-FI" sz="1600" dirty="0" smtClean="0"/>
              <a:t>kustannustunnisteena</a:t>
            </a:r>
            <a:endParaRPr lang="fi-FI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9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53612472"/>
      </p:ext>
    </p:extLst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2_Metropolia_strategia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2">
        <a:dk1>
          <a:srgbClr val="000000"/>
        </a:dk1>
        <a:lt1>
          <a:srgbClr val="FFFFFF"/>
        </a:lt1>
        <a:dk2>
          <a:srgbClr val="F08A00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Kalvosarja_pohja_suo</Template>
  <TotalTime>277</TotalTime>
  <Words>698</Words>
  <Application>Microsoft Office PowerPoint</Application>
  <PresentationFormat>On-screen Show (4:3)</PresentationFormat>
  <Paragraphs>147</Paragraphs>
  <Slides>14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  <vt:variant>
        <vt:lpstr>Custom Shows</vt:lpstr>
      </vt:variant>
      <vt:variant>
        <vt:i4>18</vt:i4>
      </vt:variant>
    </vt:vector>
  </HeadingPairs>
  <TitlesOfParts>
    <vt:vector size="38" baseType="lpstr">
      <vt:lpstr>ＭＳ Ｐゴシック</vt:lpstr>
      <vt:lpstr>Arial</vt:lpstr>
      <vt:lpstr>Tahoma</vt:lpstr>
      <vt:lpstr>Times</vt:lpstr>
      <vt:lpstr>Wingdings</vt:lpstr>
      <vt:lpstr>2_Metropolia_strategia</vt:lpstr>
      <vt:lpstr>Peppi-koulutus, syksy 2014</vt:lpstr>
      <vt:lpstr>Uudistuspaineet luokittelumuutokseen</vt:lpstr>
      <vt:lpstr>Tehtävien uusi luokittelu Pepissä</vt:lpstr>
      <vt:lpstr>Toteutuksen tehtävät </vt:lpstr>
      <vt:lpstr>Opetus [ja ohjaus]</vt:lpstr>
      <vt:lpstr>Esimiestyö</vt:lpstr>
      <vt:lpstr>Osaamisen kehittäminen</vt:lpstr>
      <vt:lpstr>KIT-toiminta</vt:lpstr>
      <vt:lpstr>Liiketoiminta</vt:lpstr>
      <vt:lpstr>Hallinto</vt:lpstr>
      <vt:lpstr>Opettajan työajan luokittelu</vt:lpstr>
      <vt:lpstr>Hallinnon työntekijän työajan luokittelu</vt:lpstr>
      <vt:lpstr>Pepin työtehtävät OKM:n luokittelussa</vt:lpstr>
      <vt:lpstr>PowerPoint Presentation</vt:lpstr>
      <vt:lpstr>bulevardi</vt:lpstr>
      <vt:lpstr>tikkurila</vt:lpstr>
      <vt:lpstr>arabiankatu</vt:lpstr>
      <vt:lpstr>tukholmankatu</vt:lpstr>
      <vt:lpstr>sofianlehdonkatu</vt:lpstr>
      <vt:lpstr>Vanha maantie</vt:lpstr>
      <vt:lpstr>bulevardi 29</vt:lpstr>
      <vt:lpstr>kalevankatu</vt:lpstr>
      <vt:lpstr>agricolankatu</vt:lpstr>
      <vt:lpstr>ruoholahti</vt:lpstr>
      <vt:lpstr>vanha viertotie</vt:lpstr>
      <vt:lpstr>mannerheimintie</vt:lpstr>
      <vt:lpstr>myyrmäki</vt:lpstr>
      <vt:lpstr>onnentie</vt:lpstr>
      <vt:lpstr>teknobulevardi</vt:lpstr>
      <vt:lpstr>hämeentie</vt:lpstr>
      <vt:lpstr>albertinkatu</vt:lpstr>
      <vt:lpstr>era</vt:lpstr>
    </vt:vector>
  </TitlesOfParts>
  <Company>Metropolia AMK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Jukka Jonninen</dc:creator>
  <cp:lastModifiedBy>Osmo Troberg</cp:lastModifiedBy>
  <cp:revision>52</cp:revision>
  <dcterms:created xsi:type="dcterms:W3CDTF">2014-09-02T06:50:43Z</dcterms:created>
  <dcterms:modified xsi:type="dcterms:W3CDTF">2014-09-30T06:45:03Z</dcterms:modified>
</cp:coreProperties>
</file>