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6"/>
  </p:notesMasterIdLst>
  <p:handoutMasterIdLst>
    <p:handoutMasterId r:id="rId17"/>
  </p:handoutMasterIdLst>
  <p:sldIdLst>
    <p:sldId id="258" r:id="rId2"/>
    <p:sldId id="287" r:id="rId3"/>
    <p:sldId id="296" r:id="rId4"/>
    <p:sldId id="294" r:id="rId5"/>
    <p:sldId id="290" r:id="rId6"/>
    <p:sldId id="289" r:id="rId7"/>
    <p:sldId id="288" r:id="rId8"/>
    <p:sldId id="291" r:id="rId9"/>
    <p:sldId id="292" r:id="rId10"/>
    <p:sldId id="293" r:id="rId11"/>
    <p:sldId id="297" r:id="rId12"/>
    <p:sldId id="298" r:id="rId13"/>
    <p:sldId id="295" r:id="rId14"/>
    <p:sldId id="280" r:id="rId15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0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282828"/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85" autoAdjust="0"/>
    <p:restoredTop sz="96667" autoAdjust="0"/>
  </p:normalViewPr>
  <p:slideViewPr>
    <p:cSldViewPr snapToGrid="0" showGuides="1">
      <p:cViewPr varScale="1">
        <p:scale>
          <a:sx n="112" d="100"/>
          <a:sy n="112" d="100"/>
        </p:scale>
        <p:origin x="726" y="126"/>
      </p:cViewPr>
      <p:guideLst>
        <p:guide orient="horz" pos="4130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/>
          <a:srcRect t="47966"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pic>
        <p:nvPicPr>
          <p:cNvPr id="10" name="Kuva 7" descr="nauhat2.png"/>
          <p:cNvPicPr>
            <a:picLocks noChangeAspect="1"/>
          </p:cNvPicPr>
          <p:nvPr userDrawn="1"/>
        </p:nvPicPr>
        <p:blipFill>
          <a:blip r:embed="rId4"/>
          <a:srcRect r="4805"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4954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likalvo_uusi_01_v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790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2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4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4" name="Picture 3" descr="Metropolia_RGB_v02.pn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00" y="5592233"/>
            <a:ext cx="1230289" cy="658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</a:defRPr>
      </a:lvl2pPr>
      <a:lvl3pPr marL="719138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+mn-ea"/>
        </a:defRPr>
      </a:lvl3pPr>
      <a:lvl4pPr marL="898525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+mn-ea"/>
        </a:defRPr>
      </a:lvl4pPr>
      <a:lvl5pPr marL="107950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dirty="0" smtClean="0"/>
              <a:t>Peppi-koulutus, syksy 2014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i-FI" sz="2000" dirty="0" smtClean="0"/>
              <a:t>Jukka Jonninen / Strategiayksikkö</a:t>
            </a:r>
            <a:endParaRPr lang="fi-FI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Hallinto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r>
              <a:rPr lang="fi-FI" b="1" dirty="0"/>
              <a:t>Opetushenkilökunnalla</a:t>
            </a:r>
            <a:r>
              <a:rPr lang="fi-FI" dirty="0"/>
              <a:t> </a:t>
            </a:r>
            <a:r>
              <a:rPr lang="fi-FI" i="1" dirty="0"/>
              <a:t>hallintotyöksi</a:t>
            </a:r>
            <a:r>
              <a:rPr lang="fi-FI" dirty="0"/>
              <a:t> lasketaan kaikki se työ, joka ei lukeudu muihin kuuteen </a:t>
            </a:r>
            <a:r>
              <a:rPr lang="fi-FI" dirty="0" smtClean="0"/>
              <a:t>tehtäväluokkaan</a:t>
            </a:r>
          </a:p>
          <a:p>
            <a:pPr lvl="1"/>
            <a:r>
              <a:rPr lang="fi-FI" sz="2000" dirty="0"/>
              <a:t>Tällaisia hallintotehtäviä opettajilla ovat mm. pääsykokeiden valvonta, luottamustehtävät, tilojen ja välineiden ylläpitotehtävät, erilaisiin strategisiin tiimeihin tai </a:t>
            </a:r>
            <a:r>
              <a:rPr lang="fi-FI" sz="2000" dirty="0" err="1"/>
              <a:t>JobStepiin</a:t>
            </a:r>
            <a:r>
              <a:rPr lang="fi-FI" sz="2000" dirty="0"/>
              <a:t> osallistuminen jne</a:t>
            </a:r>
            <a:r>
              <a:rPr lang="fi-FI" sz="2000" dirty="0" smtClean="0"/>
              <a:t>.</a:t>
            </a:r>
          </a:p>
          <a:p>
            <a:pPr lvl="2"/>
            <a:r>
              <a:rPr lang="fi-FI" sz="1600" dirty="0"/>
              <a:t>Hallintotyön tehtävä tulee avata vapaaseen </a:t>
            </a:r>
            <a:r>
              <a:rPr lang="fi-FI" sz="1600" dirty="0" smtClean="0"/>
              <a:t>tekstikenttään</a:t>
            </a:r>
          </a:p>
          <a:p>
            <a:pPr lvl="2"/>
            <a:r>
              <a:rPr lang="fi-FI" sz="1600" dirty="0" smtClean="0"/>
              <a:t>Opetuksen hallintotyö (Pepin ja </a:t>
            </a:r>
            <a:r>
              <a:rPr lang="fi-FI" sz="1600" dirty="0" err="1" smtClean="0"/>
              <a:t>Winhan</a:t>
            </a:r>
            <a:r>
              <a:rPr lang="fi-FI" sz="1600" dirty="0" smtClean="0"/>
              <a:t> käyttö jne.) sisältyy toteutusten työhön</a:t>
            </a:r>
          </a:p>
          <a:p>
            <a:pPr lvl="1"/>
            <a:r>
              <a:rPr lang="fi-FI" sz="2000" dirty="0"/>
              <a:t>Metropolian TES-sovellusohjeessa </a:t>
            </a:r>
            <a:r>
              <a:rPr lang="fi-FI" sz="2000" dirty="0" smtClean="0"/>
              <a:t>opettajalle </a:t>
            </a:r>
            <a:r>
              <a:rPr lang="fi-FI" sz="2000" dirty="0"/>
              <a:t>on automaattisesti </a:t>
            </a:r>
            <a:r>
              <a:rPr lang="fi-FI" sz="2000"/>
              <a:t>allokoitu </a:t>
            </a:r>
            <a:r>
              <a:rPr lang="fi-FI" sz="2000" smtClean="0"/>
              <a:t>120 </a:t>
            </a:r>
            <a:r>
              <a:rPr lang="fi-FI" sz="2000" dirty="0"/>
              <a:t>tuntia </a:t>
            </a:r>
            <a:r>
              <a:rPr lang="fi-FI" sz="2000" dirty="0" smtClean="0"/>
              <a:t>hallintoa. </a:t>
            </a:r>
            <a:r>
              <a:rPr lang="fi-FI" sz="2000" dirty="0"/>
              <a:t>Vähintään tämä määrä tulee siis merkitä kaikille täysiaikaisille opettajille TES-ohjeistuksen </a:t>
            </a:r>
            <a:r>
              <a:rPr lang="fi-FI" sz="2000" dirty="0" smtClean="0"/>
              <a:t>mukaisesti</a:t>
            </a:r>
          </a:p>
          <a:p>
            <a:pPr lvl="1"/>
            <a:r>
              <a:rPr lang="fi-FI" sz="2000" dirty="0"/>
              <a:t>Myös </a:t>
            </a:r>
            <a:r>
              <a:rPr lang="fi-FI" sz="2000" i="1" dirty="0"/>
              <a:t>tutkintovastaavan</a:t>
            </a:r>
            <a:r>
              <a:rPr lang="fi-FI" sz="2000" dirty="0"/>
              <a:t> tehtävä luetaan </a:t>
            </a:r>
            <a:r>
              <a:rPr lang="fi-FI" sz="2000" dirty="0" smtClean="0"/>
              <a:t>hallintotyöksi</a:t>
            </a:r>
          </a:p>
          <a:p>
            <a:pPr lvl="2"/>
            <a:r>
              <a:rPr lang="fi-FI" sz="1600" dirty="0" smtClean="0"/>
              <a:t>Se merkitään vapaaseen tekstikenttään, </a:t>
            </a:r>
            <a:r>
              <a:rPr lang="fi-FI" sz="1600" dirty="0" err="1" smtClean="0"/>
              <a:t>esim</a:t>
            </a:r>
            <a:r>
              <a:rPr lang="fi-FI" sz="1600" dirty="0" smtClean="0"/>
              <a:t>: ”Tutkintovastaava, kulttuurituotanto”</a:t>
            </a:r>
          </a:p>
          <a:p>
            <a:pPr lvl="2"/>
            <a:endParaRPr lang="fi-FI" sz="1600" dirty="0"/>
          </a:p>
          <a:p>
            <a:r>
              <a:rPr lang="fi-FI" b="1" dirty="0"/>
              <a:t>Hallinnon työntekijöiden </a:t>
            </a:r>
            <a:r>
              <a:rPr lang="fi-FI" dirty="0"/>
              <a:t>osalta hallintotyötä on kaikki sellainen työ, joka ei lukeudu muihin tehtävätyyppeihin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52134414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0" y="562164"/>
            <a:ext cx="1781629" cy="79102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Syntyykö opintopisteitä?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Opettajan työajan luokittelu</a:t>
            </a:r>
            <a:endParaRPr lang="fi-FI" dirty="0"/>
          </a:p>
        </p:txBody>
      </p:sp>
      <p:sp>
        <p:nvSpPr>
          <p:cNvPr id="11" name="Rounded Rectangle 10"/>
          <p:cNvSpPr/>
          <p:nvPr/>
        </p:nvSpPr>
        <p:spPr bwMode="auto">
          <a:xfrm>
            <a:off x="2875953" y="5391425"/>
            <a:ext cx="2402291" cy="79102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Onko opetusta tai ohjausta?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2942138" y="711324"/>
            <a:ext cx="1534528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TOTEUTUS</a:t>
            </a:r>
          </a:p>
        </p:txBody>
      </p:sp>
      <p:cxnSp>
        <p:nvCxnSpPr>
          <p:cNvPr id="14" name="Straight Arrow Connector 13"/>
          <p:cNvCxnSpPr>
            <a:stCxn id="9" idx="3"/>
            <a:endCxn id="12" idx="1"/>
          </p:cNvCxnSpPr>
          <p:nvPr/>
        </p:nvCxnSpPr>
        <p:spPr bwMode="auto">
          <a:xfrm flipV="1">
            <a:off x="1781629" y="943177"/>
            <a:ext cx="1160509" cy="145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849054" y="3621322"/>
            <a:ext cx="10451" cy="8070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>
            <a:stCxn id="26" idx="3"/>
            <a:endCxn id="34" idx="1"/>
          </p:cNvCxnSpPr>
          <p:nvPr/>
        </p:nvCxnSpPr>
        <p:spPr bwMode="auto">
          <a:xfrm flipV="1">
            <a:off x="1750320" y="4806331"/>
            <a:ext cx="1114429" cy="116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>
            <a:stCxn id="26" idx="2"/>
            <a:endCxn id="11" idx="1"/>
          </p:cNvCxnSpPr>
          <p:nvPr/>
        </p:nvCxnSpPr>
        <p:spPr bwMode="auto">
          <a:xfrm>
            <a:off x="859506" y="5213501"/>
            <a:ext cx="2016447" cy="5734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>
            <a:stCxn id="11" idx="3"/>
          </p:cNvCxnSpPr>
          <p:nvPr/>
        </p:nvCxnSpPr>
        <p:spPr bwMode="auto">
          <a:xfrm flipV="1">
            <a:off x="5278244" y="5760584"/>
            <a:ext cx="1508319" cy="263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>
            <a:stCxn id="9" idx="2"/>
            <a:endCxn id="25" idx="0"/>
          </p:cNvCxnSpPr>
          <p:nvPr/>
        </p:nvCxnSpPr>
        <p:spPr bwMode="auto">
          <a:xfrm flipH="1">
            <a:off x="872914" y="1353193"/>
            <a:ext cx="17901" cy="7191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Rounded Rectangle 23"/>
          <p:cNvSpPr/>
          <p:nvPr/>
        </p:nvSpPr>
        <p:spPr bwMode="auto">
          <a:xfrm>
            <a:off x="6625733" y="4055716"/>
            <a:ext cx="1781629" cy="101891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Onko oman</a:t>
            </a:r>
            <a:r>
              <a:rPr kumimoji="0" lang="fi-FI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osaamisen kehittämistä?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-52637" y="2072379"/>
            <a:ext cx="1851102" cy="1548943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sz="1800" dirty="0" smtClean="0">
                <a:latin typeface="Arial" charset="0"/>
                <a:ea typeface="ＭＳ Ｐゴシック" pitchFamily="48" charset="-128"/>
              </a:rPr>
              <a:t>KIT- tai liiketoiminnan hankkeeseen tai suunnitteluun?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-31309" y="4422472"/>
            <a:ext cx="1781629" cy="79102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Onko</a:t>
            </a:r>
            <a:r>
              <a:rPr kumimoji="0" lang="fi-FI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esimiestyötä?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05187" y="597281"/>
            <a:ext cx="67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</a:t>
            </a:r>
            <a:endParaRPr lang="fi-FI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830468" y="3762002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31" name="TextBox 30"/>
          <p:cNvSpPr txBox="1"/>
          <p:nvPr/>
        </p:nvSpPr>
        <p:spPr>
          <a:xfrm>
            <a:off x="1634401" y="5430699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34" name="Rounded Rectangle 33"/>
          <p:cNvSpPr/>
          <p:nvPr/>
        </p:nvSpPr>
        <p:spPr bwMode="auto">
          <a:xfrm>
            <a:off x="2864749" y="4574478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ESIMIESTYÖ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922183" y="4446309"/>
            <a:ext cx="67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</a:t>
            </a:r>
            <a:endParaRPr lang="fi-FI" sz="1800" dirty="0"/>
          </a:p>
        </p:txBody>
      </p:sp>
      <p:sp>
        <p:nvSpPr>
          <p:cNvPr id="48" name="TextBox 47"/>
          <p:cNvSpPr txBox="1"/>
          <p:nvPr/>
        </p:nvSpPr>
        <p:spPr>
          <a:xfrm>
            <a:off x="1751536" y="218901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Kyllä, KIT</a:t>
            </a:r>
            <a:endParaRPr lang="fi-FI" sz="1800" dirty="0"/>
          </a:p>
        </p:txBody>
      </p:sp>
      <p:sp>
        <p:nvSpPr>
          <p:cNvPr id="49" name="Rounded Rectangle 48"/>
          <p:cNvSpPr/>
          <p:nvPr/>
        </p:nvSpPr>
        <p:spPr bwMode="auto">
          <a:xfrm>
            <a:off x="7198159" y="1857954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HALLINTO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 flipV="1">
            <a:off x="1815905" y="2583022"/>
            <a:ext cx="1154831" cy="123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7820414" y="3251990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56" name="TextBox 55"/>
          <p:cNvSpPr txBox="1"/>
          <p:nvPr/>
        </p:nvSpPr>
        <p:spPr>
          <a:xfrm>
            <a:off x="822820" y="1482480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61" name="TextBox 60"/>
          <p:cNvSpPr txBox="1"/>
          <p:nvPr/>
        </p:nvSpPr>
        <p:spPr>
          <a:xfrm>
            <a:off x="1740336" y="2816397"/>
            <a:ext cx="1288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Kyllä, LITO</a:t>
            </a:r>
            <a:endParaRPr lang="fi-FI" sz="1800" dirty="0"/>
          </a:p>
        </p:txBody>
      </p:sp>
      <p:sp>
        <p:nvSpPr>
          <p:cNvPr id="62" name="Rounded Rectangle 61"/>
          <p:cNvSpPr/>
          <p:nvPr/>
        </p:nvSpPr>
        <p:spPr bwMode="auto">
          <a:xfrm>
            <a:off x="2970736" y="2359069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KIT</a:t>
            </a:r>
          </a:p>
        </p:txBody>
      </p:sp>
      <p:sp>
        <p:nvSpPr>
          <p:cNvPr id="63" name="Rounded Rectangle 62"/>
          <p:cNvSpPr/>
          <p:nvPr/>
        </p:nvSpPr>
        <p:spPr bwMode="auto">
          <a:xfrm>
            <a:off x="2958855" y="2979040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LITO</a:t>
            </a:r>
          </a:p>
        </p:txBody>
      </p:sp>
      <p:cxnSp>
        <p:nvCxnSpPr>
          <p:cNvPr id="64" name="Straight Arrow Connector 63"/>
          <p:cNvCxnSpPr>
            <a:endCxn id="63" idx="1"/>
          </p:cNvCxnSpPr>
          <p:nvPr/>
        </p:nvCxnSpPr>
        <p:spPr bwMode="auto">
          <a:xfrm flipV="1">
            <a:off x="1796775" y="3210893"/>
            <a:ext cx="1162080" cy="37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3" name="Rounded Rectangle 72"/>
          <p:cNvSpPr/>
          <p:nvPr/>
        </p:nvSpPr>
        <p:spPr bwMode="auto">
          <a:xfrm>
            <a:off x="4785139" y="1776863"/>
            <a:ext cx="2286001" cy="66521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sz="1800" dirty="0" smtClean="0">
                <a:latin typeface="Arial" charset="0"/>
                <a:ea typeface="ＭＳ Ｐゴシック" pitchFamily="48" charset="-128"/>
              </a:rPr>
              <a:t>OSAAMISEN KEHITTÄMINEN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74" name="Rounded Rectangle 73"/>
          <p:cNvSpPr/>
          <p:nvPr/>
        </p:nvSpPr>
        <p:spPr bwMode="auto">
          <a:xfrm>
            <a:off x="6787625" y="5528731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OPETUS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846742" y="3137741"/>
            <a:ext cx="67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</a:t>
            </a:r>
            <a:endParaRPr lang="fi-FI" sz="1800" dirty="0"/>
          </a:p>
        </p:txBody>
      </p:sp>
      <p:sp>
        <p:nvSpPr>
          <p:cNvPr id="76" name="TextBox 75"/>
          <p:cNvSpPr txBox="1"/>
          <p:nvPr/>
        </p:nvSpPr>
        <p:spPr>
          <a:xfrm>
            <a:off x="5690607" y="5417607"/>
            <a:ext cx="67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</a:t>
            </a:r>
            <a:endParaRPr lang="fi-FI" sz="1800" dirty="0"/>
          </a:p>
        </p:txBody>
      </p:sp>
      <p:cxnSp>
        <p:nvCxnSpPr>
          <p:cNvPr id="77" name="Straight Arrow Connector 76"/>
          <p:cNvCxnSpPr>
            <a:endCxn id="24" idx="1"/>
          </p:cNvCxnSpPr>
          <p:nvPr/>
        </p:nvCxnSpPr>
        <p:spPr bwMode="auto">
          <a:xfrm flipV="1">
            <a:off x="5278244" y="4565173"/>
            <a:ext cx="1347489" cy="9251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4" name="TextBox 83"/>
          <p:cNvSpPr txBox="1"/>
          <p:nvPr/>
        </p:nvSpPr>
        <p:spPr>
          <a:xfrm>
            <a:off x="5581202" y="4705298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cxnSp>
        <p:nvCxnSpPr>
          <p:cNvPr id="86" name="Straight Arrow Connector 85"/>
          <p:cNvCxnSpPr>
            <a:stCxn id="24" idx="0"/>
            <a:endCxn id="73" idx="2"/>
          </p:cNvCxnSpPr>
          <p:nvPr/>
        </p:nvCxnSpPr>
        <p:spPr bwMode="auto">
          <a:xfrm flipH="1" flipV="1">
            <a:off x="5928140" y="2442078"/>
            <a:ext cx="1588408" cy="16136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7" name="Straight Arrow Connector 86"/>
          <p:cNvCxnSpPr>
            <a:stCxn id="24" idx="0"/>
            <a:endCxn id="49" idx="2"/>
          </p:cNvCxnSpPr>
          <p:nvPr/>
        </p:nvCxnSpPr>
        <p:spPr bwMode="auto">
          <a:xfrm flipV="1">
            <a:off x="7516548" y="2321660"/>
            <a:ext cx="526264" cy="173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47374236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Hallinnon työntekijän työajan luokittelu</a:t>
            </a:r>
            <a:endParaRPr lang="fi-FI" dirty="0"/>
          </a:p>
        </p:txBody>
      </p:sp>
      <p:cxnSp>
        <p:nvCxnSpPr>
          <p:cNvPr id="14" name="Straight Arrow Connector 13"/>
          <p:cNvCxnSpPr>
            <a:stCxn id="26" idx="3"/>
          </p:cNvCxnSpPr>
          <p:nvPr/>
        </p:nvCxnSpPr>
        <p:spPr bwMode="auto">
          <a:xfrm>
            <a:off x="3800199" y="4214371"/>
            <a:ext cx="2244365" cy="6899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>
            <a:stCxn id="26" idx="3"/>
          </p:cNvCxnSpPr>
          <p:nvPr/>
        </p:nvCxnSpPr>
        <p:spPr bwMode="auto">
          <a:xfrm flipV="1">
            <a:off x="3800199" y="2859534"/>
            <a:ext cx="2244365" cy="13548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>
            <a:stCxn id="25" idx="2"/>
            <a:endCxn id="26" idx="1"/>
          </p:cNvCxnSpPr>
          <p:nvPr/>
        </p:nvCxnSpPr>
        <p:spPr bwMode="auto">
          <a:xfrm>
            <a:off x="925551" y="2520797"/>
            <a:ext cx="1093019" cy="16935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Rounded Rectangle 24"/>
          <p:cNvSpPr/>
          <p:nvPr/>
        </p:nvSpPr>
        <p:spPr bwMode="auto">
          <a:xfrm>
            <a:off x="0" y="971854"/>
            <a:ext cx="1851102" cy="1548943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sz="1800" dirty="0" smtClean="0">
                <a:latin typeface="Arial" charset="0"/>
                <a:ea typeface="ＭＳ Ｐゴシック" pitchFamily="48" charset="-128"/>
              </a:rPr>
              <a:t>KIT- tai liiketoiminnan hankkeeseen tai suunnitteluun?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2018570" y="3818856"/>
            <a:ext cx="1781629" cy="79102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Onko</a:t>
            </a:r>
            <a:r>
              <a:rPr kumimoji="0" lang="fi-FI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esimiestyötä?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6044564" y="2668066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ESIMIESTYÖ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851102" y="1095335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Kyllä, KIT</a:t>
            </a:r>
            <a:endParaRPr lang="fi-FI" sz="1800" dirty="0"/>
          </a:p>
        </p:txBody>
      </p:sp>
      <p:sp>
        <p:nvSpPr>
          <p:cNvPr id="49" name="Rounded Rectangle 48"/>
          <p:cNvSpPr/>
          <p:nvPr/>
        </p:nvSpPr>
        <p:spPr bwMode="auto">
          <a:xfrm>
            <a:off x="6044564" y="4666687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HALLINTO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 flipV="1">
            <a:off x="1851102" y="1464668"/>
            <a:ext cx="1219200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1077014" y="3182918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61" name="TextBox 60"/>
          <p:cNvSpPr txBox="1"/>
          <p:nvPr/>
        </p:nvSpPr>
        <p:spPr>
          <a:xfrm>
            <a:off x="1792344" y="1692379"/>
            <a:ext cx="1288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Kyllä, LITO</a:t>
            </a:r>
            <a:endParaRPr lang="fi-FI" sz="1800" dirty="0"/>
          </a:p>
        </p:txBody>
      </p:sp>
      <p:sp>
        <p:nvSpPr>
          <p:cNvPr id="62" name="Rounded Rectangle 61"/>
          <p:cNvSpPr/>
          <p:nvPr/>
        </p:nvSpPr>
        <p:spPr bwMode="auto">
          <a:xfrm>
            <a:off x="3070301" y="1210724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KIT</a:t>
            </a:r>
          </a:p>
        </p:txBody>
      </p:sp>
      <p:sp>
        <p:nvSpPr>
          <p:cNvPr id="63" name="Rounded Rectangle 62"/>
          <p:cNvSpPr/>
          <p:nvPr/>
        </p:nvSpPr>
        <p:spPr bwMode="auto">
          <a:xfrm>
            <a:off x="3070301" y="1826713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LITO</a:t>
            </a:r>
          </a:p>
        </p:txBody>
      </p:sp>
      <p:cxnSp>
        <p:nvCxnSpPr>
          <p:cNvPr id="64" name="Straight Arrow Connector 63"/>
          <p:cNvCxnSpPr/>
          <p:nvPr/>
        </p:nvCxnSpPr>
        <p:spPr bwMode="auto">
          <a:xfrm flipV="1">
            <a:off x="1851102" y="2047735"/>
            <a:ext cx="1219200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4446954" y="4529208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58" name="TextBox 57"/>
          <p:cNvSpPr txBox="1"/>
          <p:nvPr/>
        </p:nvSpPr>
        <p:spPr>
          <a:xfrm>
            <a:off x="4393351" y="3174371"/>
            <a:ext cx="748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</a:t>
            </a:r>
            <a:endParaRPr lang="fi-FI" sz="1800" dirty="0"/>
          </a:p>
        </p:txBody>
      </p:sp>
    </p:spTree>
    <p:extLst>
      <p:ext uri="{BB962C8B-B14F-4D97-AF65-F5344CB8AC3E}">
        <p14:creationId xmlns:p14="http://schemas.microsoft.com/office/powerpoint/2010/main" val="364598729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Pepin työtehtävät </a:t>
            </a:r>
            <a:r>
              <a:rPr lang="fi-FI" dirty="0" err="1" smtClean="0"/>
              <a:t>OKM:n</a:t>
            </a:r>
            <a:r>
              <a:rPr lang="fi-FI" dirty="0" smtClean="0"/>
              <a:t> luokittelussa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endParaRPr lang="fi-F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41" y="965699"/>
            <a:ext cx="8846117" cy="431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670240"/>
      </p:ext>
    </p:extLst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1795443" y="5419348"/>
            <a:ext cx="6816746" cy="12384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lvl="0"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www.metropolia.fi</a:t>
            </a:r>
            <a: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/>
            </a:r>
            <a:b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</a:br>
            <a:r>
              <a:rPr lang="en-US" sz="2000" dirty="0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www.facebook.com/MetropoliaAMK</a:t>
            </a:r>
          </a:p>
          <a:p>
            <a:pPr lvl="0"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etunimi.sukunimi@metropolia.fi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795443" y="4848224"/>
            <a:ext cx="6816746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KIITOS!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Uudistuspaineet luokittelumuutokseen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r>
              <a:rPr lang="fi-FI" dirty="0" err="1" smtClean="0"/>
              <a:t>OKM:n</a:t>
            </a:r>
            <a:r>
              <a:rPr lang="fi-FI" dirty="0" smtClean="0"/>
              <a:t> raportointivelvoitteet</a:t>
            </a:r>
          </a:p>
          <a:p>
            <a:pPr lvl="1"/>
            <a:r>
              <a:rPr lang="fi-FI" sz="2000" dirty="0" smtClean="0"/>
              <a:t>KIT -ja liiketoiminnan työmäärä tarkasti koko henkilöstön osalta</a:t>
            </a:r>
          </a:p>
          <a:p>
            <a:pPr lvl="1"/>
            <a:endParaRPr lang="fi-FI" sz="2000" dirty="0"/>
          </a:p>
          <a:p>
            <a:r>
              <a:rPr lang="fi-FI" dirty="0" smtClean="0"/>
              <a:t>Tilastojen yhteneväisyys</a:t>
            </a:r>
          </a:p>
          <a:p>
            <a:pPr lvl="1"/>
            <a:r>
              <a:rPr lang="fi-FI" sz="2000" dirty="0" smtClean="0"/>
              <a:t>Resursointia voidaan seurata luotettavasti ja vertailla eri organisaatioyksiköiden tasoa</a:t>
            </a:r>
          </a:p>
          <a:p>
            <a:endParaRPr lang="fi-FI" dirty="0"/>
          </a:p>
          <a:p>
            <a:r>
              <a:rPr lang="fi-FI" dirty="0" smtClean="0"/>
              <a:t>Mielekkäämmät kategoriat</a:t>
            </a:r>
          </a:p>
          <a:p>
            <a:pPr lvl="1"/>
            <a:r>
              <a:rPr lang="fi-FI" sz="2000" dirty="0" smtClean="0"/>
              <a:t>Vanha jako tuli ennen kaikkea TES-ohjeistuksen kategorioista</a:t>
            </a:r>
          </a:p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9776264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Tehtävien uusi luokittelu Pepissä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r>
              <a:rPr lang="fi-FI" dirty="0" smtClean="0"/>
              <a:t>Entiseen tapaan jako kahteen tehtävien pääkategoriaan</a:t>
            </a:r>
          </a:p>
          <a:p>
            <a:pPr marL="781050" lvl="1" indent="-457200">
              <a:buFont typeface="+mj-lt"/>
              <a:buAutoNum type="arabicPeriod"/>
            </a:pPr>
            <a:r>
              <a:rPr lang="fi-FI" dirty="0" smtClean="0"/>
              <a:t>Toteutuksen tehtävät</a:t>
            </a:r>
          </a:p>
          <a:p>
            <a:pPr marL="781050" lvl="1" indent="-457200">
              <a:buFont typeface="+mj-lt"/>
              <a:buAutoNum type="arabicPeriod"/>
            </a:pPr>
            <a:r>
              <a:rPr lang="fi-FI" dirty="0" smtClean="0"/>
              <a:t>Muun työn tehtävät</a:t>
            </a:r>
          </a:p>
          <a:p>
            <a:pPr lvl="2"/>
            <a:r>
              <a:rPr lang="fi-FI" dirty="0" smtClean="0"/>
              <a:t>Opetus [ja ohjaus]</a:t>
            </a:r>
          </a:p>
          <a:p>
            <a:pPr lvl="2"/>
            <a:r>
              <a:rPr lang="fi-FI" dirty="0" smtClean="0"/>
              <a:t>Esimiestyö</a:t>
            </a:r>
          </a:p>
          <a:p>
            <a:pPr lvl="2"/>
            <a:r>
              <a:rPr lang="fi-FI" dirty="0" smtClean="0"/>
              <a:t>Osaamisen kehittäminen</a:t>
            </a:r>
          </a:p>
          <a:p>
            <a:pPr lvl="2"/>
            <a:r>
              <a:rPr lang="fi-FI" dirty="0" smtClean="0"/>
              <a:t>KIT-toiminta</a:t>
            </a:r>
          </a:p>
          <a:p>
            <a:pPr lvl="2"/>
            <a:r>
              <a:rPr lang="fi-FI" dirty="0" smtClean="0"/>
              <a:t>Liiketoiminta</a:t>
            </a:r>
          </a:p>
          <a:p>
            <a:pPr lvl="2"/>
            <a:r>
              <a:rPr lang="fi-FI" dirty="0" smtClean="0"/>
              <a:t>Hallinto</a:t>
            </a:r>
          </a:p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4148621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/>
              <a:t>Toteutuksen tehtävät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816826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r>
              <a:rPr lang="fi-FI" dirty="0" smtClean="0"/>
              <a:t>Toteutuksiksi luokitellaan (vain sellainen) työ, josta syntyy opiskelijoille opintopisteitä</a:t>
            </a:r>
          </a:p>
          <a:p>
            <a:pPr lvl="1"/>
            <a:r>
              <a:rPr lang="fi-FI" sz="2000" dirty="0"/>
              <a:t>Toteutuksen opetus voi liittyä liiketoimintaan. Liiketoiminnan osuutta ei eritellä. Toteutuksilla tehtävän liiketoiminnan osuutta ei seurata</a:t>
            </a:r>
            <a:r>
              <a:rPr lang="fi-FI" sz="2000" dirty="0" smtClean="0"/>
              <a:t>.</a:t>
            </a:r>
          </a:p>
          <a:p>
            <a:pPr lvl="1"/>
            <a:r>
              <a:rPr lang="fi-FI" sz="2000" dirty="0"/>
              <a:t>Toteutuksen opetus voi liittyä </a:t>
            </a:r>
            <a:r>
              <a:rPr lang="fi-FI" sz="2000" dirty="0" smtClean="0"/>
              <a:t>TKI-toimintaa. TKI-toiminnan osuus lasketaan AMK:n tiedonkeruunkäsikirjan ohjeiden mukaan 50% osuutena opetustyöstä</a:t>
            </a:r>
            <a:endParaRPr lang="fi-FI" sz="1600" dirty="0"/>
          </a:p>
          <a:p>
            <a:pPr lvl="1"/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Toteutuksen työtä ei jaeta alakategorioihin (opetus, suunnittelu)</a:t>
            </a:r>
          </a:p>
          <a:p>
            <a:pPr lvl="1"/>
            <a:r>
              <a:rPr lang="fi-FI" sz="2000" dirty="0" smtClean="0"/>
              <a:t>Opetuksen osuus saadaan tilastoitua suoraan Pepin tilanvarauksista</a:t>
            </a:r>
          </a:p>
          <a:p>
            <a:endParaRPr lang="fi-F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651583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Opetus [ja ohjaus]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Kaikista opetustehtävistä ei synny opintopisteitä, eli ne eivät ole toteutus-muotoisia</a:t>
            </a:r>
          </a:p>
          <a:p>
            <a:endParaRPr lang="fi-FI" dirty="0" smtClean="0"/>
          </a:p>
          <a:p>
            <a:r>
              <a:rPr lang="fi-FI" dirty="0" smtClean="0"/>
              <a:t>Nämä tehtävät merkitään </a:t>
            </a:r>
            <a:r>
              <a:rPr lang="fi-FI" i="1" dirty="0" smtClean="0"/>
              <a:t>muun työn </a:t>
            </a:r>
            <a:r>
              <a:rPr lang="fi-FI" dirty="0" smtClean="0"/>
              <a:t>kategoriaan </a:t>
            </a:r>
            <a:r>
              <a:rPr lang="fi-FI" i="1" dirty="0" smtClean="0"/>
              <a:t>opetus</a:t>
            </a:r>
            <a:r>
              <a:rPr lang="fi-FI" dirty="0" smtClean="0"/>
              <a:t> </a:t>
            </a:r>
          </a:p>
          <a:p>
            <a:pPr marL="0" indent="0">
              <a:buNone/>
            </a:pPr>
            <a:endParaRPr lang="fi-FI" dirty="0"/>
          </a:p>
          <a:p>
            <a:r>
              <a:rPr lang="fi-FI" dirty="0" smtClean="0"/>
              <a:t>Tällaisia tehtäviä on mm. opiskelijoiden </a:t>
            </a:r>
            <a:r>
              <a:rPr lang="fi-FI" dirty="0" err="1" smtClean="0"/>
              <a:t>tutorointi</a:t>
            </a: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7067057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Esimiestyö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endParaRPr lang="fi-FI" dirty="0" smtClean="0"/>
          </a:p>
          <a:p>
            <a:r>
              <a:rPr lang="fi-FI" b="1" dirty="0" smtClean="0"/>
              <a:t>Opetushenkilökunnalla</a:t>
            </a:r>
            <a:r>
              <a:rPr lang="fi-FI" dirty="0" smtClean="0"/>
              <a:t> </a:t>
            </a:r>
            <a:r>
              <a:rPr lang="fi-FI" i="1" dirty="0" smtClean="0"/>
              <a:t>esimiestyö</a:t>
            </a:r>
            <a:r>
              <a:rPr lang="fi-FI" dirty="0" smtClean="0"/>
              <a:t> kattaa tutkinto- ja osaamisaluepäälliköiden tehtävät</a:t>
            </a:r>
          </a:p>
          <a:p>
            <a:pPr lvl="1"/>
            <a:r>
              <a:rPr lang="fi-FI" sz="2000" dirty="0" smtClean="0"/>
              <a:t>Näiden tuntimerkinnästä tulee ilmetä tehtävä ja yksikkö:</a:t>
            </a:r>
          </a:p>
          <a:p>
            <a:pPr lvl="2"/>
            <a:r>
              <a:rPr lang="fi-FI" sz="1800" dirty="0" smtClean="0"/>
              <a:t>Esim. ”Tutkintopäällikkö, hyvinvointi”</a:t>
            </a:r>
          </a:p>
          <a:p>
            <a:endParaRPr lang="fi-FI" dirty="0" smtClean="0"/>
          </a:p>
          <a:p>
            <a:r>
              <a:rPr lang="fi-FI" b="1" dirty="0" smtClean="0"/>
              <a:t>Yhteisten </a:t>
            </a:r>
            <a:r>
              <a:rPr lang="fi-FI" b="1" dirty="0"/>
              <a:t>toimintojen henkilökunnan </a:t>
            </a:r>
            <a:r>
              <a:rPr lang="fi-FI" dirty="0"/>
              <a:t>työsuunnitelmissa </a:t>
            </a:r>
            <a:r>
              <a:rPr lang="fi-FI" i="1" dirty="0"/>
              <a:t>esimiestyöksi</a:t>
            </a:r>
            <a:r>
              <a:rPr lang="fi-FI" dirty="0"/>
              <a:t> </a:t>
            </a:r>
            <a:r>
              <a:rPr lang="fi-FI" dirty="0" smtClean="0"/>
              <a:t>katsotaan sellainen työtehtävä, </a:t>
            </a:r>
            <a:r>
              <a:rPr lang="fi-FI" dirty="0"/>
              <a:t>joka sisältää </a:t>
            </a:r>
            <a:r>
              <a:rPr lang="fi-FI" dirty="0" smtClean="0"/>
              <a:t>esimiesaseman</a:t>
            </a:r>
          </a:p>
          <a:p>
            <a:pPr lvl="1"/>
            <a:r>
              <a:rPr lang="fi-FI" sz="2000" dirty="0"/>
              <a:t>Esimiestyötä on siis tämän henkilön kohdalla kaikki sellainen työ, joka ei ole opetusta, liiketoimintaa tai </a:t>
            </a:r>
            <a:r>
              <a:rPr lang="fi-FI" sz="2000" dirty="0" err="1" smtClean="0"/>
              <a:t>kit</a:t>
            </a:r>
            <a:r>
              <a:rPr lang="fi-FI" sz="2000" dirty="0" smtClean="0"/>
              <a:t>-toimintaa</a:t>
            </a:r>
            <a:endParaRPr lang="fi-FI" sz="2000" dirty="0"/>
          </a:p>
          <a:p>
            <a:pPr lvl="1"/>
            <a:r>
              <a:rPr lang="fi-FI" sz="2000" dirty="0"/>
              <a:t>Tälle henkilölle ei merkitä työtä hallinto-kategoriaan, esimiestyö korvaa tämän </a:t>
            </a:r>
            <a:r>
              <a:rPr lang="fi-FI" sz="2000" dirty="0" smtClean="0"/>
              <a:t>kategorian</a:t>
            </a:r>
            <a:endParaRPr lang="fi-FI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15413113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Osaamisen kehittäminen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r>
              <a:rPr lang="fi-FI" b="1" dirty="0"/>
              <a:t>Opetushenkilökunnan</a:t>
            </a:r>
            <a:r>
              <a:rPr lang="fi-FI" dirty="0"/>
              <a:t> työsuunnitelmissa osaamisen kehittämiseksi luetaan kaikki se työaika, joka käytetään itsensä </a:t>
            </a:r>
            <a:r>
              <a:rPr lang="fi-FI" dirty="0" smtClean="0"/>
              <a:t>kehittämiseen</a:t>
            </a:r>
            <a:endParaRPr lang="fi-FI" dirty="0"/>
          </a:p>
          <a:p>
            <a:pPr lvl="1"/>
            <a:r>
              <a:rPr lang="fi-FI" sz="2000" dirty="0"/>
              <a:t>Metropolian TES-sovellusohjeessa </a:t>
            </a:r>
            <a:r>
              <a:rPr lang="fi-FI" sz="2000" dirty="0" smtClean="0"/>
              <a:t>opettajalle </a:t>
            </a:r>
            <a:r>
              <a:rPr lang="fi-FI" sz="2000" dirty="0"/>
              <a:t>on automaattisesti allokoitu 40 tuntia osaamisen kehittämistä. Vähintään tämä määrä tulee siis merkitä </a:t>
            </a:r>
            <a:r>
              <a:rPr lang="fi-FI" sz="2000" dirty="0" smtClean="0"/>
              <a:t>kaikille täysiaikaisille </a:t>
            </a:r>
            <a:r>
              <a:rPr lang="fi-FI" sz="2000" dirty="0"/>
              <a:t>opettajille TES-ohjeistuksen </a:t>
            </a:r>
            <a:r>
              <a:rPr lang="fi-FI" sz="2000" dirty="0" smtClean="0"/>
              <a:t>mukaisesti</a:t>
            </a:r>
          </a:p>
          <a:p>
            <a:pPr lvl="1"/>
            <a:endParaRPr lang="fi-FI" sz="2000" dirty="0"/>
          </a:p>
          <a:p>
            <a:r>
              <a:rPr lang="fi-FI" dirty="0"/>
              <a:t>Muun osaamisen kehittämisen tapauksessa resursoinnin tarkoituksen tulee ilmetä vapaasta </a:t>
            </a:r>
            <a:r>
              <a:rPr lang="fi-FI" dirty="0" smtClean="0"/>
              <a:t>tekstikentästä</a:t>
            </a:r>
          </a:p>
          <a:p>
            <a:pPr lvl="1"/>
            <a:r>
              <a:rPr lang="fi-FI" sz="2000" dirty="0" smtClean="0"/>
              <a:t>Koulutukseksi </a:t>
            </a:r>
            <a:r>
              <a:rPr lang="fi-FI" sz="2000" dirty="0"/>
              <a:t>lasketaan sekä ulkoinen että sisäinen </a:t>
            </a:r>
            <a:r>
              <a:rPr lang="fi-FI" sz="2000" dirty="0" smtClean="0"/>
              <a:t>koulutus</a:t>
            </a:r>
          </a:p>
          <a:p>
            <a:pPr lvl="1"/>
            <a:r>
              <a:rPr lang="fi-FI" sz="2000" dirty="0" smtClean="0"/>
              <a:t>Itsensä </a:t>
            </a:r>
            <a:r>
              <a:rPr lang="fi-FI" sz="2000" dirty="0"/>
              <a:t>kehittämiseksi lasketaan myös kaikki se koulutus, jossa käydään itse esim. KIT- tai liiketoiminnan tuottamisen </a:t>
            </a:r>
            <a:r>
              <a:rPr lang="fi-FI" sz="2000" dirty="0" smtClean="0"/>
              <a:t>edistämiseksi</a:t>
            </a:r>
            <a:endParaRPr lang="fi-FI" sz="2000" dirty="0"/>
          </a:p>
          <a:p>
            <a:pPr lvl="1"/>
            <a:r>
              <a:rPr lang="fi-FI" sz="2000" b="1" dirty="0" smtClean="0"/>
              <a:t>Hallinnon </a:t>
            </a:r>
            <a:r>
              <a:rPr lang="fi-FI" sz="2000" b="1" dirty="0"/>
              <a:t>työntekijöillä </a:t>
            </a:r>
            <a:r>
              <a:rPr lang="fi-FI" sz="2000" dirty="0"/>
              <a:t>osaamisen kehittämistä ei erikseen merkitä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61234232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KIT-toiminta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r>
              <a:rPr lang="fi-FI" dirty="0"/>
              <a:t>Sekä </a:t>
            </a:r>
            <a:r>
              <a:rPr lang="fi-FI" b="1" dirty="0"/>
              <a:t>opettajille</a:t>
            </a:r>
            <a:r>
              <a:rPr lang="fi-FI" dirty="0"/>
              <a:t> että </a:t>
            </a:r>
            <a:r>
              <a:rPr lang="fi-FI" b="1" dirty="0"/>
              <a:t>hallinnon työntekijöille </a:t>
            </a:r>
            <a:r>
              <a:rPr lang="fi-FI" dirty="0"/>
              <a:t>tiede-, kehitys ja innovaatiotyöhön luetaan kaikki se työaika, joka kohdistuu johonkin Metropoliassa meneillään olevaan KIT -hankkeeseen/projektiin tai sellaisen </a:t>
            </a:r>
            <a:r>
              <a:rPr lang="fi-FI" dirty="0" smtClean="0"/>
              <a:t>suunnittelemiseen</a:t>
            </a:r>
          </a:p>
          <a:p>
            <a:pPr lvl="1"/>
            <a:r>
              <a:rPr lang="fi-FI" sz="2000" dirty="0" smtClean="0"/>
              <a:t>Työn </a:t>
            </a:r>
            <a:r>
              <a:rPr lang="fi-FI" sz="2000" dirty="0"/>
              <a:t>ollessa yleistä </a:t>
            </a:r>
            <a:r>
              <a:rPr lang="fi-FI" sz="2000" i="1" dirty="0"/>
              <a:t>KIT-suunnittelua</a:t>
            </a:r>
            <a:r>
              <a:rPr lang="fi-FI" sz="2000" dirty="0"/>
              <a:t>, tulee tämän suunnittelun aihe ilmetä vapaasta tekstikentästä. Esimerkiksi tulosalueen KIT-toimintojen suunnittelua yleisellä </a:t>
            </a:r>
            <a:r>
              <a:rPr lang="fi-FI" sz="2000" dirty="0" smtClean="0"/>
              <a:t>tasolla</a:t>
            </a:r>
            <a:endParaRPr lang="fi-FI" dirty="0" smtClean="0"/>
          </a:p>
          <a:p>
            <a:endParaRPr lang="fi-FI" dirty="0"/>
          </a:p>
          <a:p>
            <a:r>
              <a:rPr lang="fi-FI" dirty="0"/>
              <a:t>KIT-hankkeeseen liittyviin tehtäviin on aina merkittävä </a:t>
            </a:r>
            <a:r>
              <a:rPr lang="fi-FI" i="1" dirty="0" smtClean="0"/>
              <a:t>projektinumero </a:t>
            </a:r>
            <a:r>
              <a:rPr lang="fi-FI" dirty="0" smtClean="0"/>
              <a:t>kustannustunnisteisiin</a:t>
            </a:r>
            <a:endParaRPr lang="fi-FI" dirty="0"/>
          </a:p>
          <a:p>
            <a:pPr lvl="1"/>
            <a:r>
              <a:rPr lang="fi-FI" sz="2000" dirty="0" smtClean="0"/>
              <a:t>Mikäli </a:t>
            </a:r>
            <a:r>
              <a:rPr lang="fi-FI" sz="2000" dirty="0"/>
              <a:t>hanke on vasta suunnitteluvaiheessa eikä sille ole vielä projektinumeroa, tulee suunniteltu KIT-hanke yksilöidä vapaassa </a:t>
            </a:r>
            <a:r>
              <a:rPr lang="fi-FI" sz="2000" dirty="0" smtClean="0"/>
              <a:t>tekstikentässä</a:t>
            </a:r>
          </a:p>
          <a:p>
            <a:pPr lvl="2"/>
            <a:r>
              <a:rPr lang="fi-FI" sz="1600" dirty="0"/>
              <a:t>Mikäli hankkeelle syntyy myöhemmin projektinumero, lisätään </a:t>
            </a:r>
            <a:r>
              <a:rPr lang="fi-FI" sz="1600" dirty="0" smtClean="0"/>
              <a:t>se kustannustunnisteeksi.</a:t>
            </a:r>
          </a:p>
          <a:p>
            <a:pPr lvl="2"/>
            <a:endParaRPr lang="fi-FI" sz="1600" dirty="0"/>
          </a:p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9715441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Liiketoiminta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5635397"/>
          </a:xfrm>
        </p:spPr>
        <p:txBody>
          <a:bodyPr/>
          <a:lstStyle/>
          <a:p>
            <a:r>
              <a:rPr lang="fi-FI" dirty="0"/>
              <a:t>Sekä </a:t>
            </a:r>
            <a:r>
              <a:rPr lang="fi-FI" b="1" dirty="0"/>
              <a:t>opetushenkilökunnan </a:t>
            </a:r>
            <a:r>
              <a:rPr lang="fi-FI" dirty="0"/>
              <a:t>että </a:t>
            </a:r>
            <a:r>
              <a:rPr lang="fi-FI" b="1" dirty="0"/>
              <a:t>hallinnon työntekijöiden </a:t>
            </a:r>
            <a:r>
              <a:rPr lang="fi-FI" dirty="0"/>
              <a:t>tapauksessa liiketoimintatyöhön luetaan kaikki se työaika, joka kohdistuu johonkin Metropoliassa meneillään olevaan liiketoiminnan hankkeeseen/projektiin tai tällaisen </a:t>
            </a:r>
            <a:r>
              <a:rPr lang="fi-FI" dirty="0" smtClean="0"/>
              <a:t>suunnitteluun</a:t>
            </a:r>
          </a:p>
          <a:p>
            <a:pPr lvl="1"/>
            <a:r>
              <a:rPr lang="fi-FI" sz="2000" dirty="0"/>
              <a:t>Työn ollessa yleistä liiketoiminnan suunnittelua, tulee tämän suunnittelun aihe ilmetä vapaasta tekstikentästä</a:t>
            </a:r>
            <a:endParaRPr lang="fi-FI" sz="2000" dirty="0" smtClean="0"/>
          </a:p>
          <a:p>
            <a:endParaRPr lang="fi-FI" dirty="0"/>
          </a:p>
          <a:p>
            <a:r>
              <a:rPr lang="fi-FI" dirty="0" smtClean="0"/>
              <a:t>Kaikkeen </a:t>
            </a:r>
            <a:r>
              <a:rPr lang="fi-FI" dirty="0"/>
              <a:t>liiketoiminnan työhön tulee merkitä </a:t>
            </a:r>
            <a:r>
              <a:rPr lang="fi-FI" dirty="0" smtClean="0"/>
              <a:t>projektinumero kustannustunnisteena</a:t>
            </a:r>
          </a:p>
          <a:p>
            <a:pPr lvl="1"/>
            <a:r>
              <a:rPr lang="fi-FI" sz="2000" dirty="0"/>
              <a:t>Mikäli hanke on vasta suunnitteluvaiheessa eikä sille ole vielä projektinumeroa, tulee suunniteltu liiketoiminnan hanke yksilöidä vapaassa </a:t>
            </a:r>
            <a:r>
              <a:rPr lang="fi-FI" sz="2000" dirty="0" smtClean="0"/>
              <a:t>tekstikentässä</a:t>
            </a:r>
          </a:p>
          <a:p>
            <a:pPr lvl="2"/>
            <a:r>
              <a:rPr lang="fi-FI" sz="1600" dirty="0"/>
              <a:t>Mikäli hankkeelle syntyy myöhemmin projektinumero, lisätään se </a:t>
            </a:r>
            <a:r>
              <a:rPr lang="fi-FI" sz="1600" dirty="0" smtClean="0"/>
              <a:t>kustannustunnisteena</a:t>
            </a:r>
            <a:endParaRPr lang="fi-FI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53612472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Kalvosarja_pohja_suo</Template>
  <TotalTime>278</TotalTime>
  <Words>698</Words>
  <Application>Microsoft Office PowerPoint</Application>
  <PresentationFormat>On-screen Show (4:3)</PresentationFormat>
  <Paragraphs>147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  <vt:variant>
        <vt:lpstr>Custom Shows</vt:lpstr>
      </vt:variant>
      <vt:variant>
        <vt:i4>18</vt:i4>
      </vt:variant>
    </vt:vector>
  </HeadingPairs>
  <TitlesOfParts>
    <vt:vector size="38" baseType="lpstr">
      <vt:lpstr>ＭＳ Ｐゴシック</vt:lpstr>
      <vt:lpstr>Arial</vt:lpstr>
      <vt:lpstr>Tahoma</vt:lpstr>
      <vt:lpstr>Times</vt:lpstr>
      <vt:lpstr>Wingdings</vt:lpstr>
      <vt:lpstr>2_Metropolia_strategia</vt:lpstr>
      <vt:lpstr>Peppi-koulutus, syksy 2014</vt:lpstr>
      <vt:lpstr>Uudistuspaineet luokittelumuutokseen</vt:lpstr>
      <vt:lpstr>Tehtävien uusi luokittelu Pepissä</vt:lpstr>
      <vt:lpstr>Toteutuksen tehtävät </vt:lpstr>
      <vt:lpstr>Opetus [ja ohjaus]</vt:lpstr>
      <vt:lpstr>Esimiestyö</vt:lpstr>
      <vt:lpstr>Osaamisen kehittäminen</vt:lpstr>
      <vt:lpstr>KIT-toiminta</vt:lpstr>
      <vt:lpstr>Liiketoiminta</vt:lpstr>
      <vt:lpstr>Hallinto</vt:lpstr>
      <vt:lpstr>Opettajan työajan luokittelu</vt:lpstr>
      <vt:lpstr>Hallinnon työntekijän työajan luokittelu</vt:lpstr>
      <vt:lpstr>Pepin työtehtävät OKM:n luokittelussa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Jukka Jonninen</dc:creator>
  <cp:lastModifiedBy>Marjaana Hanki</cp:lastModifiedBy>
  <cp:revision>53</cp:revision>
  <dcterms:created xsi:type="dcterms:W3CDTF">2014-09-02T06:50:43Z</dcterms:created>
  <dcterms:modified xsi:type="dcterms:W3CDTF">2014-10-31T14:33:58Z</dcterms:modified>
</cp:coreProperties>
</file>