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7"/>
  </p:notesMasterIdLst>
  <p:handoutMasterIdLst>
    <p:handoutMasterId r:id="rId8"/>
  </p:handoutMasterIdLst>
  <p:sldIdLst>
    <p:sldId id="332" r:id="rId2"/>
    <p:sldId id="335" r:id="rId3"/>
    <p:sldId id="334" r:id="rId4"/>
    <p:sldId id="333" r:id="rId5"/>
    <p:sldId id="336" r:id="rId6"/>
  </p:sldIdLst>
  <p:sldSz cx="9144000" cy="6858000" type="screen4x3"/>
  <p:notesSz cx="6799263" cy="9929813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B6847E3-3AD1-42E5-A536-B277E600DC10}">
          <p14:sldIdLst/>
        </p14:section>
        <p14:section name="Untitled Section" id="{4564E288-DCFA-434F-A03A-E2D54989DD52}">
          <p14:sldIdLst>
            <p14:sldId id="332"/>
            <p14:sldId id="335"/>
            <p14:sldId id="334"/>
            <p14:sldId id="333"/>
            <p14:sldId id="33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767D"/>
    <a:srgbClr val="A1EEFD"/>
    <a:srgbClr val="EE8216"/>
    <a:srgbClr val="767878"/>
    <a:srgbClr val="4F5150"/>
    <a:srgbClr val="F0F0F0"/>
    <a:srgbClr val="EAEAEA"/>
    <a:srgbClr val="B3B5B5"/>
    <a:srgbClr val="878989"/>
    <a:srgbClr val="4448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35" autoAdjust="0"/>
    <p:restoredTop sz="96667" autoAdjust="0"/>
  </p:normalViewPr>
  <p:slideViewPr>
    <p:cSldViewPr snapToGrid="0" showGuides="1">
      <p:cViewPr varScale="1">
        <p:scale>
          <a:sx n="70" d="100"/>
          <a:sy n="70" d="100"/>
        </p:scale>
        <p:origin x="678" y="72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-3324" y="-108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877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798" y="0"/>
            <a:ext cx="2946877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9/5/2014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1417"/>
            <a:ext cx="2946877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798" y="9431417"/>
            <a:ext cx="2946877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877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87" y="0"/>
            <a:ext cx="2946876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7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099" y="4717297"/>
            <a:ext cx="4985067" cy="4468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3006"/>
            <a:ext cx="2946877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87" y="9433006"/>
            <a:ext cx="2946876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76656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4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  <p:sldLayoutId id="2147484009" r:id="rId12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114"/>
          <p:cNvSpPr>
            <a:spLocks noChangeArrowheads="1"/>
          </p:cNvSpPr>
          <p:nvPr/>
        </p:nvSpPr>
        <p:spPr bwMode="auto">
          <a:xfrm>
            <a:off x="67818" y="620131"/>
            <a:ext cx="7642183" cy="111565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0" hangingPunct="0"/>
            <a:r>
              <a:rPr lang="fi-FI" sz="1000" b="1" i="1" dirty="0" smtClean="0">
                <a:latin typeface="+mn-lt"/>
              </a:rPr>
              <a:t>Yksilötason keskustelujen lähtökohtina</a:t>
            </a:r>
            <a:r>
              <a:rPr lang="fi-FI" sz="1000" i="1" dirty="0" smtClean="0">
                <a:latin typeface="+mn-lt"/>
              </a:rPr>
              <a:t>:</a:t>
            </a:r>
          </a:p>
          <a:p>
            <a:pPr marL="171450" indent="-171450" eaLnBrk="0" hangingPunct="0">
              <a:buFont typeface="Wingdings" panose="05000000000000000000" pitchFamily="2" charset="2"/>
              <a:buChar char="q"/>
            </a:pPr>
            <a:r>
              <a:rPr lang="fi-FI" sz="1000" b="1" dirty="0" smtClean="0">
                <a:latin typeface="+mn-lt"/>
              </a:rPr>
              <a:t>Metropolian strategia ja arvot; </a:t>
            </a:r>
            <a:r>
              <a:rPr lang="fi-FI" sz="1000" dirty="0" smtClean="0">
                <a:latin typeface="+mn-lt"/>
              </a:rPr>
              <a:t>paradigman muutos</a:t>
            </a:r>
          </a:p>
          <a:p>
            <a:pPr marL="171450" lvl="0" indent="-171450" eaLnBrk="0" hangingPunct="0">
              <a:buFont typeface="Wingdings" panose="05000000000000000000" pitchFamily="2" charset="2"/>
              <a:buChar char="q"/>
            </a:pPr>
            <a:r>
              <a:rPr lang="fi-FI" sz="1000" b="1" dirty="0" smtClean="0">
                <a:latin typeface="+mn-lt"/>
              </a:rPr>
              <a:t>Metropolian toimintasuunnitelma 2015</a:t>
            </a:r>
            <a:r>
              <a:rPr lang="fi-FI" sz="1000" dirty="0" smtClean="0">
                <a:latin typeface="+mn-lt"/>
              </a:rPr>
              <a:t>, erityisesti:</a:t>
            </a:r>
            <a:r>
              <a:rPr lang="fi-FI" sz="1000" b="1" dirty="0" smtClean="0">
                <a:latin typeface="+mn-lt"/>
              </a:rPr>
              <a:t> </a:t>
            </a:r>
            <a:r>
              <a:rPr lang="fi-FI" sz="1000" dirty="0">
                <a:latin typeface="+mn-lt"/>
              </a:rPr>
              <a:t>1. Joustavien </a:t>
            </a:r>
            <a:r>
              <a:rPr lang="fi-FI" sz="1000" b="1" dirty="0">
                <a:solidFill>
                  <a:srgbClr val="FF0000"/>
                </a:solidFill>
                <a:latin typeface="+mn-lt"/>
              </a:rPr>
              <a:t>opintopolkujen</a:t>
            </a:r>
            <a:r>
              <a:rPr lang="fi-FI" sz="1000" dirty="0">
                <a:latin typeface="+mn-lt"/>
              </a:rPr>
              <a:t> luominen </a:t>
            </a:r>
            <a:r>
              <a:rPr lang="fi-FI" sz="1000" dirty="0" smtClean="0">
                <a:latin typeface="+mn-lt"/>
              </a:rPr>
              <a:t>2</a:t>
            </a:r>
            <a:r>
              <a:rPr lang="fi-FI" sz="1000" dirty="0">
                <a:latin typeface="+mn-lt"/>
              </a:rPr>
              <a:t>. </a:t>
            </a:r>
            <a:r>
              <a:rPr lang="fi-FI" sz="1000" b="1" dirty="0" smtClean="0">
                <a:solidFill>
                  <a:srgbClr val="FF0000"/>
                </a:solidFill>
                <a:latin typeface="+mn-lt"/>
              </a:rPr>
              <a:t>KIT-toiminta </a:t>
            </a:r>
            <a:r>
              <a:rPr lang="fi-FI" sz="1000" dirty="0" smtClean="0"/>
              <a:t>ja </a:t>
            </a:r>
            <a:r>
              <a:rPr lang="fi-FI" sz="1000" dirty="0" err="1"/>
              <a:t>osaamis-kiihdyttämöjen</a:t>
            </a:r>
            <a:r>
              <a:rPr lang="fi-FI" sz="1000" dirty="0"/>
              <a:t> toiminnan </a:t>
            </a:r>
            <a:r>
              <a:rPr lang="fi-FI" sz="1000" dirty="0" smtClean="0"/>
              <a:t>käynnistäminen</a:t>
            </a:r>
            <a:r>
              <a:rPr lang="fi-FI" sz="1000" dirty="0"/>
              <a:t> </a:t>
            </a:r>
            <a:r>
              <a:rPr lang="fi-FI" sz="1000" dirty="0" smtClean="0">
                <a:latin typeface="+mn-lt"/>
              </a:rPr>
              <a:t>3</a:t>
            </a:r>
            <a:r>
              <a:rPr lang="fi-FI" sz="1000" dirty="0">
                <a:latin typeface="+mn-lt"/>
              </a:rPr>
              <a:t>. </a:t>
            </a:r>
            <a:r>
              <a:rPr lang="fi-FI" sz="1000" b="1" dirty="0">
                <a:solidFill>
                  <a:srgbClr val="FF0000"/>
                </a:solidFill>
                <a:latin typeface="+mn-lt"/>
              </a:rPr>
              <a:t>Liiketoiminnan</a:t>
            </a:r>
            <a:r>
              <a:rPr lang="fi-FI" sz="1000" dirty="0">
                <a:latin typeface="+mn-lt"/>
              </a:rPr>
              <a:t> tuotteistaminen ja </a:t>
            </a:r>
            <a:r>
              <a:rPr lang="fi-FI" sz="1000" dirty="0" smtClean="0">
                <a:latin typeface="+mn-lt"/>
              </a:rPr>
              <a:t>hinnoittelu.</a:t>
            </a:r>
          </a:p>
          <a:p>
            <a:pPr marL="171450" indent="-171450" eaLnBrk="0" hangingPunct="0">
              <a:buFont typeface="Wingdings" panose="05000000000000000000" pitchFamily="2" charset="2"/>
              <a:buChar char="q"/>
            </a:pPr>
            <a:r>
              <a:rPr lang="fi-FI" sz="1000" b="1" dirty="0" smtClean="0">
                <a:latin typeface="+mn-lt"/>
              </a:rPr>
              <a:t>Tulosalueen- ja yksikön mittaritavoitteet</a:t>
            </a:r>
          </a:p>
          <a:p>
            <a:pPr marL="171450" indent="-171450" eaLnBrk="0" hangingPunct="0">
              <a:buFont typeface="Wingdings" panose="05000000000000000000" pitchFamily="2" charset="2"/>
              <a:buChar char="q"/>
            </a:pPr>
            <a:r>
              <a:rPr lang="fi-FI" sz="1000" b="1" dirty="0" smtClean="0">
                <a:latin typeface="+mn-lt"/>
              </a:rPr>
              <a:t>Hyvä johtajuus -toimintamalli </a:t>
            </a:r>
            <a:r>
              <a:rPr lang="fi-FI" sz="1000" dirty="0" smtClean="0">
                <a:latin typeface="+mn-lt"/>
              </a:rPr>
              <a:t> (johtaja-päällikkö keskustelut)</a:t>
            </a:r>
          </a:p>
        </p:txBody>
      </p:sp>
      <p:sp>
        <p:nvSpPr>
          <p:cNvPr id="38" name="Rectangle 11"/>
          <p:cNvSpPr>
            <a:spLocks noChangeArrowheads="1"/>
          </p:cNvSpPr>
          <p:nvPr/>
        </p:nvSpPr>
        <p:spPr bwMode="auto">
          <a:xfrm>
            <a:off x="5884127" y="4439349"/>
            <a:ext cx="1767194" cy="11695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fi-FI" sz="1800" dirty="0" smtClean="0"/>
          </a:p>
          <a:p>
            <a:pPr>
              <a:defRPr/>
            </a:pPr>
            <a:endParaRPr lang="fi-FI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18" y="0"/>
            <a:ext cx="9267771" cy="642942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Tavoite- ja kehityskeskustelut prosessina, syksyllä 2014 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22641" y="6481944"/>
            <a:ext cx="4429125" cy="306387"/>
          </a:xfrm>
        </p:spPr>
        <p:txBody>
          <a:bodyPr/>
          <a:lstStyle/>
          <a:p>
            <a:fld id="{50D40125-E9DA-486B-A14E-0C7E25379DCB}" type="datetime3">
              <a:rPr lang="fi-FI" smtClean="0"/>
              <a:pPr/>
              <a:t>5/9/14</a:t>
            </a:fld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7585" y="6490653"/>
            <a:ext cx="1524000" cy="306387"/>
          </a:xfrm>
        </p:spPr>
        <p:txBody>
          <a:bodyPr/>
          <a:lstStyle/>
          <a:p>
            <a:fld id="{ECD1A214-3203-4730-A28C-733A390CA587}" type="slidenum">
              <a:rPr lang="fi-FI" smtClean="0"/>
              <a:pPr/>
              <a:t>1</a:t>
            </a:fld>
            <a:endParaRPr lang="fi-FI" dirty="0"/>
          </a:p>
        </p:txBody>
      </p:sp>
      <p:sp>
        <p:nvSpPr>
          <p:cNvPr id="10" name="Rectangle 9"/>
          <p:cNvSpPr/>
          <p:nvPr/>
        </p:nvSpPr>
        <p:spPr>
          <a:xfrm>
            <a:off x="3428570" y="2881132"/>
            <a:ext cx="2141976" cy="2339102"/>
          </a:xfrm>
          <a:prstGeom prst="rect">
            <a:avLst/>
          </a:prstGeom>
          <a:ln w="28575">
            <a:solidFill>
              <a:schemeClr val="accent4"/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i-FI" sz="1200" b="1" dirty="0" smtClean="0">
                <a:latin typeface="+mn-lt"/>
              </a:rPr>
              <a:t>Yksilötason</a:t>
            </a:r>
            <a:r>
              <a:rPr lang="fi-FI" sz="1200" b="1" dirty="0">
                <a:latin typeface="+mn-lt"/>
              </a:rPr>
              <a:t> </a:t>
            </a:r>
            <a:r>
              <a:rPr lang="fi-FI" sz="1200" b="1" dirty="0" smtClean="0">
                <a:latin typeface="+mn-lt"/>
              </a:rPr>
              <a:t>keskustelu </a:t>
            </a:r>
            <a:endParaRPr lang="fi-FI" sz="1200" dirty="0" smtClean="0">
              <a:latin typeface="+mn-lt"/>
            </a:endParaRPr>
          </a:p>
          <a:p>
            <a:r>
              <a:rPr lang="fi-FI" sz="1200" i="1" dirty="0" smtClean="0">
                <a:latin typeface="+mn-lt"/>
              </a:rPr>
              <a:t>Keskustelu rakenne:</a:t>
            </a:r>
          </a:p>
          <a:p>
            <a:endParaRPr lang="fi-FI" sz="1200" dirty="0" smtClean="0">
              <a:latin typeface="+mn-lt"/>
            </a:endParaRPr>
          </a:p>
          <a:p>
            <a:r>
              <a:rPr lang="fi-FI" sz="1000" b="1" dirty="0">
                <a:latin typeface="+mn-lt"/>
              </a:rPr>
              <a:t>Osa 1. </a:t>
            </a:r>
            <a:r>
              <a:rPr lang="fi-FI" sz="1000" b="1" dirty="0" smtClean="0">
                <a:latin typeface="+mn-lt"/>
              </a:rPr>
              <a:t>VUODEN 2014 TAVOITTEISTA SUORIUTUMINEN (</a:t>
            </a:r>
            <a:r>
              <a:rPr lang="fi-FI" sz="1000" b="1" dirty="0" err="1" smtClean="0"/>
              <a:t>työntekijä</a:t>
            </a:r>
            <a:r>
              <a:rPr lang="fi-FI" sz="1000" b="1" dirty="0" err="1" smtClean="0">
                <a:latin typeface="+mn-lt"/>
              </a:rPr>
              <a:t>+esimies</a:t>
            </a:r>
            <a:r>
              <a:rPr lang="fi-FI" sz="1000" b="1" dirty="0" smtClean="0">
                <a:latin typeface="+mn-lt"/>
              </a:rPr>
              <a:t>)</a:t>
            </a:r>
            <a:endParaRPr lang="fi-FI" sz="1000" dirty="0">
              <a:latin typeface="+mn-lt"/>
            </a:endParaRPr>
          </a:p>
          <a:p>
            <a:endParaRPr lang="fi-FI" sz="1000" u="sng" dirty="0">
              <a:latin typeface="+mn-lt"/>
            </a:endParaRPr>
          </a:p>
          <a:p>
            <a:r>
              <a:rPr lang="fi-FI" sz="1000" b="1" dirty="0">
                <a:latin typeface="+mn-lt"/>
              </a:rPr>
              <a:t>Osa 2. </a:t>
            </a:r>
            <a:r>
              <a:rPr lang="fi-FI" sz="1000" b="1" dirty="0"/>
              <a:t>VUODEN 2015</a:t>
            </a:r>
          </a:p>
          <a:p>
            <a:r>
              <a:rPr lang="fi-FI" sz="1000" b="1" dirty="0" smtClean="0"/>
              <a:t>TAVOITTEIDEN ASETTAMINEN</a:t>
            </a:r>
            <a:endParaRPr lang="fi-FI" sz="1000" b="1" dirty="0"/>
          </a:p>
          <a:p>
            <a:r>
              <a:rPr lang="fi-FI" sz="1000" dirty="0">
                <a:latin typeface="+mn-lt"/>
              </a:rPr>
              <a:t> </a:t>
            </a:r>
          </a:p>
          <a:p>
            <a:r>
              <a:rPr lang="fi-FI" sz="1000" b="1" dirty="0">
                <a:latin typeface="+mn-lt"/>
              </a:rPr>
              <a:t>Osa 3. </a:t>
            </a:r>
            <a:r>
              <a:rPr lang="fi-FI" sz="1000" b="1" dirty="0" smtClean="0"/>
              <a:t>TYÖ</a:t>
            </a:r>
            <a:r>
              <a:rPr lang="fi-FI" sz="1000" b="1" dirty="0"/>
              <a:t>, TYÖYHTEISÖ JA HYVINVOINTI</a:t>
            </a:r>
            <a:endParaRPr lang="fi-FI" sz="1000" dirty="0"/>
          </a:p>
          <a:p>
            <a:endParaRPr lang="fi-FI" sz="1000" b="1" dirty="0">
              <a:latin typeface="+mn-lt"/>
            </a:endParaRPr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7937502" y="2467991"/>
            <a:ext cx="1132069" cy="2991776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fi-FI" sz="3600" dirty="0" smtClean="0">
                <a:solidFill>
                  <a:srgbClr val="C00000"/>
                </a:solidFill>
              </a:rPr>
              <a:t> </a:t>
            </a:r>
            <a:endParaRPr lang="fi-FI" sz="3600" dirty="0"/>
          </a:p>
        </p:txBody>
      </p:sp>
      <p:sp>
        <p:nvSpPr>
          <p:cNvPr id="22" name="Rectangle 21"/>
          <p:cNvSpPr/>
          <p:nvPr/>
        </p:nvSpPr>
        <p:spPr>
          <a:xfrm>
            <a:off x="7969631" y="2658431"/>
            <a:ext cx="1147735" cy="266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1200" b="1" dirty="0"/>
              <a:t>Arkipäivän </a:t>
            </a:r>
          </a:p>
          <a:p>
            <a:r>
              <a:rPr lang="fi-FI" sz="1200" b="1" dirty="0" smtClean="0"/>
              <a:t>työnteossa</a:t>
            </a:r>
            <a:r>
              <a:rPr lang="fi-FI" sz="1200" b="1" dirty="0"/>
              <a:t>:</a:t>
            </a:r>
          </a:p>
          <a:p>
            <a:endParaRPr lang="fi-FI" sz="1100" dirty="0" smtClean="0"/>
          </a:p>
          <a:p>
            <a:r>
              <a:rPr lang="fi-FI" sz="1100" dirty="0" smtClean="0"/>
              <a:t>Työtavoitteiden toteutus ja osaamisen kehittäminen.</a:t>
            </a:r>
          </a:p>
          <a:p>
            <a:endParaRPr lang="fi-FI" sz="1100" dirty="0"/>
          </a:p>
          <a:p>
            <a:r>
              <a:rPr lang="fi-FI" sz="1100" dirty="0"/>
              <a:t>S</a:t>
            </a:r>
            <a:r>
              <a:rPr lang="fi-FI" sz="1100" dirty="0" smtClean="0"/>
              <a:t>äännöllinen</a:t>
            </a:r>
          </a:p>
          <a:p>
            <a:r>
              <a:rPr lang="fi-FI" sz="1100" dirty="0" smtClean="0"/>
              <a:t>dialogi &amp;</a:t>
            </a:r>
          </a:p>
          <a:p>
            <a:r>
              <a:rPr lang="fi-FI" sz="1100" dirty="0"/>
              <a:t>p</a:t>
            </a:r>
            <a:r>
              <a:rPr lang="fi-FI" sz="1100" dirty="0" smtClean="0"/>
              <a:t>alaute</a:t>
            </a:r>
          </a:p>
          <a:p>
            <a:endParaRPr lang="fi-FI" sz="1100" dirty="0" smtClean="0"/>
          </a:p>
          <a:p>
            <a:endParaRPr lang="fi-FI" sz="1100" b="1" dirty="0"/>
          </a:p>
          <a:p>
            <a:r>
              <a:rPr lang="fi-FI" sz="1100" dirty="0" smtClean="0"/>
              <a:t>Väliseuranta tarvittaessa.</a:t>
            </a:r>
            <a:endParaRPr lang="fi-FI" sz="1100" dirty="0"/>
          </a:p>
        </p:txBody>
      </p:sp>
      <p:sp>
        <p:nvSpPr>
          <p:cNvPr id="33" name="Rectangle 32"/>
          <p:cNvSpPr/>
          <p:nvPr/>
        </p:nvSpPr>
        <p:spPr>
          <a:xfrm>
            <a:off x="170764" y="4791698"/>
            <a:ext cx="2945920" cy="212365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i-FI" sz="1200" b="1" dirty="0" smtClean="0">
                <a:latin typeface="+mn-lt"/>
              </a:rPr>
              <a:t>Työntekijän valmistautuminen </a:t>
            </a:r>
            <a:endParaRPr lang="fi-FI" sz="1200" b="1" dirty="0">
              <a:latin typeface="+mn-lt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>
                <a:latin typeface="+mn-lt"/>
              </a:rPr>
              <a:t>Tutustu Metropolian strategiaan ja toimintasuunnitelmaan Tuubin työtilassa ja ”yksikön </a:t>
            </a:r>
            <a:r>
              <a:rPr lang="fi-FI" sz="1000" dirty="0">
                <a:latin typeface="+mn-lt"/>
              </a:rPr>
              <a:t>tavoitteet” –materiaaliin </a:t>
            </a:r>
            <a:r>
              <a:rPr lang="fi-FI" sz="1000" dirty="0" smtClean="0">
                <a:latin typeface="+mn-lt"/>
              </a:rPr>
              <a:t>ja palauta </a:t>
            </a:r>
            <a:r>
              <a:rPr lang="fi-FI" sz="1000" dirty="0">
                <a:latin typeface="+mn-lt"/>
              </a:rPr>
              <a:t>mieleen  edellisen </a:t>
            </a:r>
            <a:r>
              <a:rPr lang="fi-FI" sz="1000" dirty="0" smtClean="0">
                <a:latin typeface="+mn-lt"/>
              </a:rPr>
              <a:t>TAKE-keskustelusisältö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>
                <a:latin typeface="+mn-lt"/>
              </a:rPr>
              <a:t>Dokumentoi </a:t>
            </a:r>
            <a:r>
              <a:rPr lang="fi-FI" sz="1000" dirty="0" smtClean="0">
                <a:latin typeface="+mn-lt"/>
              </a:rPr>
              <a:t>näkemyksesi </a:t>
            </a:r>
            <a:r>
              <a:rPr lang="fi-FI" sz="1000" dirty="0">
                <a:latin typeface="+mn-lt"/>
              </a:rPr>
              <a:t>järjestelmän keskustelurunkoon (esitäytetty keskustelurunko valmis viimeistään viikkoa ennen keskustelua)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err="1" smtClean="0"/>
              <a:t>Huom</a:t>
            </a:r>
            <a:r>
              <a:rPr lang="fi-FI" sz="1000" dirty="0" smtClean="0"/>
              <a:t>! </a:t>
            </a:r>
            <a:r>
              <a:rPr lang="fi-FI" sz="1000" b="1" dirty="0" smtClean="0"/>
              <a:t>Jos </a:t>
            </a:r>
            <a:r>
              <a:rPr lang="fi-FI" sz="1000" b="1" dirty="0"/>
              <a:t>esimiehesi on vaihtunut</a:t>
            </a:r>
            <a:r>
              <a:rPr lang="fi-FI" sz="1000" dirty="0"/>
              <a:t>, työntekijä </a:t>
            </a:r>
            <a:r>
              <a:rPr lang="fi-FI" sz="1000" dirty="0" smtClean="0"/>
              <a:t>kopioi ja toimittaa aikaisemman keskustelumuistion  uudelle </a:t>
            </a:r>
            <a:r>
              <a:rPr lang="fi-FI" sz="1000" dirty="0"/>
              <a:t>esimiehelle ennen keskustelua</a:t>
            </a:r>
            <a:r>
              <a:rPr lang="fi-FI" sz="1000" dirty="0" smtClean="0"/>
              <a:t>.</a:t>
            </a:r>
            <a:endParaRPr lang="fi-FI" sz="1000" dirty="0">
              <a:latin typeface="+mn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904946" y="4454571"/>
            <a:ext cx="175557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1200" b="1" dirty="0" smtClean="0">
                <a:latin typeface="+mn-lt"/>
              </a:rPr>
              <a:t>Keskustelun kirjaaminen (työntekijä)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>
                <a:latin typeface="+mn-lt"/>
              </a:rPr>
              <a:t>dokumentoi varsinainen keskustelun HR-järjestelmään</a:t>
            </a:r>
            <a:endParaRPr lang="fi-FI" sz="1000" dirty="0">
              <a:latin typeface="+mn-lt"/>
            </a:endParaRPr>
          </a:p>
        </p:txBody>
      </p:sp>
      <p:sp>
        <p:nvSpPr>
          <p:cNvPr id="45" name="AutoShape 18"/>
          <p:cNvSpPr>
            <a:spLocks noChangeArrowheads="1"/>
          </p:cNvSpPr>
          <p:nvPr/>
        </p:nvSpPr>
        <p:spPr bwMode="auto">
          <a:xfrm rot="16200000">
            <a:off x="5536984" y="4601914"/>
            <a:ext cx="461666" cy="266709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>
            <a:noFill/>
          </a:ln>
          <a:extLst/>
        </p:spPr>
        <p:txBody>
          <a:bodyPr wrap="none" anchor="ctr"/>
          <a:lstStyle/>
          <a:p>
            <a:endParaRPr lang="fi-FI"/>
          </a:p>
        </p:txBody>
      </p:sp>
      <p:sp>
        <p:nvSpPr>
          <p:cNvPr id="75" name="Rectangle 74"/>
          <p:cNvSpPr/>
          <p:nvPr/>
        </p:nvSpPr>
        <p:spPr>
          <a:xfrm>
            <a:off x="195310" y="2360263"/>
            <a:ext cx="2921374" cy="243143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i-FI" sz="1200" b="1" dirty="0" smtClean="0">
                <a:latin typeface="+mn-lt"/>
              </a:rPr>
              <a:t>Esimiehen valmistautuminen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>
                <a:latin typeface="+mn-lt"/>
              </a:rPr>
              <a:t>Kokoa keskeinen yksilötason </a:t>
            </a:r>
            <a:r>
              <a:rPr lang="fi-FI" sz="1000" dirty="0">
                <a:latin typeface="+mn-lt"/>
              </a:rPr>
              <a:t>keskustelua ohjaava materiaali </a:t>
            </a:r>
            <a:r>
              <a:rPr lang="fi-FI" sz="1000" dirty="0" smtClean="0">
                <a:latin typeface="+mn-lt"/>
              </a:rPr>
              <a:t>ja lisää dokumentit </a:t>
            </a:r>
            <a:r>
              <a:rPr lang="fi-FI" sz="1000" dirty="0">
                <a:latin typeface="+mn-lt"/>
              </a:rPr>
              <a:t>HR-järjestelmään (kohtaan ”yksikön tavoitteet</a:t>
            </a:r>
            <a:r>
              <a:rPr lang="fi-FI" sz="1000" dirty="0" smtClean="0">
                <a:latin typeface="+mn-lt"/>
              </a:rPr>
              <a:t>”) ja </a:t>
            </a:r>
            <a:r>
              <a:rPr lang="fi-FI" sz="1000" dirty="0">
                <a:latin typeface="+mn-lt"/>
              </a:rPr>
              <a:t>l</a:t>
            </a:r>
            <a:r>
              <a:rPr lang="fi-FI" sz="1000" dirty="0" smtClean="0">
                <a:latin typeface="+mn-lt"/>
              </a:rPr>
              <a:t>injaavien </a:t>
            </a:r>
            <a:r>
              <a:rPr lang="fi-FI" sz="1000" dirty="0">
                <a:latin typeface="+mn-lt"/>
              </a:rPr>
              <a:t>ryhmäkeskustelujen mahdolliset </a:t>
            </a:r>
            <a:r>
              <a:rPr lang="fi-FI" sz="1000" dirty="0" smtClean="0">
                <a:latin typeface="+mn-lt"/>
              </a:rPr>
              <a:t>päätökset (Strategiaa ja toimintasuunnitelmaa ei tarvitse lisätä, löytyy Tuubin työtilasta)</a:t>
            </a:r>
            <a:endParaRPr lang="fi-FI" sz="1000" dirty="0">
              <a:latin typeface="+mn-lt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i-FI" sz="1000" b="1" dirty="0" smtClean="0">
                <a:latin typeface="+mn-lt"/>
              </a:rPr>
              <a:t>Perusta</a:t>
            </a:r>
            <a:r>
              <a:rPr lang="fi-FI" sz="1000" dirty="0" smtClean="0">
                <a:latin typeface="+mn-lt"/>
              </a:rPr>
              <a:t> ja ajoita yksilötason </a:t>
            </a:r>
            <a:r>
              <a:rPr lang="fi-FI" sz="1000" dirty="0">
                <a:latin typeface="+mn-lt"/>
              </a:rPr>
              <a:t>keskustelut </a:t>
            </a:r>
            <a:r>
              <a:rPr lang="fi-FI" sz="1000" dirty="0" smtClean="0">
                <a:latin typeface="+mn-lt"/>
              </a:rPr>
              <a:t>HR-järjestelmässä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Palauta </a:t>
            </a:r>
            <a:r>
              <a:rPr lang="fi-FI" sz="1000" dirty="0"/>
              <a:t>mieleen  edellisen </a:t>
            </a:r>
            <a:r>
              <a:rPr lang="fi-FI" sz="1000" dirty="0" err="1" smtClean="0"/>
              <a:t>TAKE-keskustelun</a:t>
            </a:r>
            <a:r>
              <a:rPr lang="fi-FI" sz="1000" dirty="0" smtClean="0"/>
              <a:t> sisältö</a:t>
            </a:r>
            <a:endParaRPr lang="fi-FI" sz="1000" dirty="0">
              <a:latin typeface="+mn-lt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i-FI" sz="1000" b="1" dirty="0" smtClean="0">
                <a:latin typeface="+mn-lt"/>
              </a:rPr>
              <a:t>Tutustu</a:t>
            </a:r>
            <a:r>
              <a:rPr lang="fi-FI" sz="1000" dirty="0" smtClean="0">
                <a:latin typeface="+mn-lt"/>
              </a:rPr>
              <a:t> </a:t>
            </a:r>
            <a:r>
              <a:rPr lang="fi-FI" sz="1000" b="1" dirty="0">
                <a:latin typeface="+mn-lt"/>
              </a:rPr>
              <a:t>työntekijän </a:t>
            </a:r>
            <a:r>
              <a:rPr lang="fi-FI" sz="1000" b="1" dirty="0" smtClean="0">
                <a:latin typeface="+mn-lt"/>
              </a:rPr>
              <a:t>näkemyksiin </a:t>
            </a:r>
            <a:r>
              <a:rPr lang="fi-FI" sz="1000" dirty="0" smtClean="0">
                <a:latin typeface="+mn-lt"/>
              </a:rPr>
              <a:t>tämän kauden keskustelulomakkeen vastauksien kautta</a:t>
            </a:r>
            <a:r>
              <a:rPr lang="fi-FI" sz="1000" dirty="0">
                <a:latin typeface="+mn-lt"/>
              </a:rPr>
              <a:t> </a:t>
            </a:r>
            <a:r>
              <a:rPr lang="fi-FI" sz="1000" dirty="0" smtClean="0">
                <a:latin typeface="+mn-lt"/>
              </a:rPr>
              <a:t>HR-järjestelmässä ennen keskustelua ja reflektoi niitä näkemyksiäsi vasten</a:t>
            </a:r>
            <a:r>
              <a:rPr lang="fi-FI" sz="1000" dirty="0">
                <a:latin typeface="+mn-lt"/>
              </a:rPr>
              <a:t>. </a:t>
            </a:r>
          </a:p>
        </p:txBody>
      </p:sp>
      <p:sp>
        <p:nvSpPr>
          <p:cNvPr id="82" name="AutoShape 18"/>
          <p:cNvSpPr>
            <a:spLocks noChangeArrowheads="1"/>
          </p:cNvSpPr>
          <p:nvPr/>
        </p:nvSpPr>
        <p:spPr bwMode="auto">
          <a:xfrm rot="16200000">
            <a:off x="7580217" y="3842985"/>
            <a:ext cx="461666" cy="241789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>
            <a:noFill/>
          </a:ln>
          <a:extLst/>
        </p:spPr>
        <p:txBody>
          <a:bodyPr wrap="none" anchor="ctr"/>
          <a:lstStyle/>
          <a:p>
            <a:endParaRPr lang="fi-FI"/>
          </a:p>
        </p:txBody>
      </p:sp>
      <p:sp>
        <p:nvSpPr>
          <p:cNvPr id="40" name="AutoShape 18"/>
          <p:cNvSpPr>
            <a:spLocks noChangeArrowheads="1"/>
          </p:cNvSpPr>
          <p:nvPr/>
        </p:nvSpPr>
        <p:spPr bwMode="auto">
          <a:xfrm rot="10800000">
            <a:off x="6513964" y="4133172"/>
            <a:ext cx="461666" cy="2794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>
            <a:noFill/>
          </a:ln>
          <a:extLst/>
        </p:spPr>
        <p:txBody>
          <a:bodyPr wrap="none" anchor="ctr"/>
          <a:lstStyle/>
          <a:p>
            <a:endParaRPr lang="fi-FI"/>
          </a:p>
        </p:txBody>
      </p:sp>
      <p:sp>
        <p:nvSpPr>
          <p:cNvPr id="47" name="Rectangle 46"/>
          <p:cNvSpPr/>
          <p:nvPr/>
        </p:nvSpPr>
        <p:spPr>
          <a:xfrm>
            <a:off x="5657832" y="1896947"/>
            <a:ext cx="2059215" cy="221599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i-FI" sz="1200" b="1" dirty="0">
                <a:latin typeface="+mn-lt"/>
              </a:rPr>
              <a:t>Keskustelun </a:t>
            </a:r>
            <a:r>
              <a:rPr lang="fi-FI" sz="1200" b="1" dirty="0" smtClean="0">
                <a:latin typeface="+mn-lt"/>
              </a:rPr>
              <a:t>tarkistaminen, päätöksien kirjaaminen ja päättäminen (esimies) </a:t>
            </a:r>
            <a:endParaRPr lang="fi-FI" sz="1200" b="1" dirty="0">
              <a:latin typeface="+mn-lt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>
                <a:latin typeface="+mn-lt"/>
              </a:rPr>
              <a:t>T</a:t>
            </a:r>
            <a:r>
              <a:rPr lang="fi-FI" sz="1000" dirty="0" smtClean="0">
                <a:latin typeface="+mn-lt"/>
              </a:rPr>
              <a:t>arkista </a:t>
            </a:r>
            <a:r>
              <a:rPr lang="fi-FI" sz="1000" dirty="0">
                <a:latin typeface="+mn-lt"/>
              </a:rPr>
              <a:t>työntekijän </a:t>
            </a:r>
            <a:r>
              <a:rPr lang="fi-FI" sz="1000" dirty="0" smtClean="0">
                <a:latin typeface="+mn-lt"/>
              </a:rPr>
              <a:t>kirjaama keskustelusisältö</a:t>
            </a:r>
            <a:endParaRPr lang="fi-FI" sz="1000" dirty="0">
              <a:latin typeface="+mn-lt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>
                <a:latin typeface="+mn-lt"/>
              </a:rPr>
              <a:t>D</a:t>
            </a:r>
            <a:r>
              <a:rPr lang="fi-FI" sz="1000" dirty="0" smtClean="0">
                <a:latin typeface="+mn-lt"/>
              </a:rPr>
              <a:t>okumentoi </a:t>
            </a:r>
            <a:r>
              <a:rPr lang="fi-FI" sz="1000" dirty="0">
                <a:latin typeface="+mn-lt"/>
              </a:rPr>
              <a:t>mahdolliset </a:t>
            </a:r>
          </a:p>
          <a:p>
            <a:r>
              <a:rPr lang="fi-FI" sz="1000" dirty="0">
                <a:latin typeface="+mn-lt"/>
              </a:rPr>
              <a:t>     päätökset </a:t>
            </a:r>
            <a:endParaRPr lang="fi-FI" sz="1000" dirty="0" smtClean="0">
              <a:latin typeface="+mn-lt"/>
            </a:endParaRPr>
          </a:p>
          <a:p>
            <a:r>
              <a:rPr lang="fi-FI" sz="1000" dirty="0" smtClean="0">
                <a:latin typeface="+mn-lt"/>
              </a:rPr>
              <a:t>     HR-järjestelmään</a:t>
            </a:r>
            <a:endParaRPr lang="fi-FI" sz="1000" dirty="0">
              <a:latin typeface="+mn-lt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i-FI" sz="1000" b="1" dirty="0">
                <a:latin typeface="+mn-lt"/>
              </a:rPr>
              <a:t>P</a:t>
            </a:r>
            <a:r>
              <a:rPr lang="fi-FI" sz="1000" b="1" dirty="0" smtClean="0">
                <a:latin typeface="+mn-lt"/>
              </a:rPr>
              <a:t>äätä keskustelu   </a:t>
            </a:r>
            <a:endParaRPr lang="fi-FI" sz="1000" b="1" dirty="0">
              <a:latin typeface="+mn-lt"/>
            </a:endParaRPr>
          </a:p>
          <a:p>
            <a:r>
              <a:rPr lang="fi-FI" sz="1000" dirty="0">
                <a:latin typeface="+mn-lt"/>
              </a:rPr>
              <a:t>    </a:t>
            </a:r>
            <a:r>
              <a:rPr lang="fi-FI" sz="1000" i="1" dirty="0" smtClean="0">
                <a:latin typeface="+mn-lt"/>
              </a:rPr>
              <a:t>lukitsemalla</a:t>
            </a:r>
            <a:r>
              <a:rPr lang="fi-FI" sz="1000" dirty="0" smtClean="0">
                <a:latin typeface="+mn-lt"/>
              </a:rPr>
              <a:t> keskustelu</a:t>
            </a:r>
          </a:p>
          <a:p>
            <a:r>
              <a:rPr lang="fi-FI" sz="1000" dirty="0">
                <a:latin typeface="+mn-lt"/>
              </a:rPr>
              <a:t> </a:t>
            </a:r>
            <a:r>
              <a:rPr lang="fi-FI" sz="1000" dirty="0" smtClean="0">
                <a:latin typeface="+mn-lt"/>
              </a:rPr>
              <a:t>   HR- järjestelmässä </a:t>
            </a:r>
            <a:endParaRPr lang="fi-FI" sz="1000" dirty="0" smtClean="0">
              <a:solidFill>
                <a:srgbClr val="C00000"/>
              </a:solidFill>
              <a:latin typeface="+mn-lt"/>
            </a:endParaRPr>
          </a:p>
          <a:p>
            <a:endParaRPr lang="fi-FI" sz="1000" dirty="0"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505" y="301093"/>
            <a:ext cx="1071255" cy="19655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818" y="1819246"/>
            <a:ext cx="346217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900" dirty="0" smtClean="0"/>
              <a:t>Esimies käy mahdollisuuksien mukaan ensin TAKE-keskustelun oman esimiehensä kanssa.</a:t>
            </a:r>
            <a:endParaRPr lang="fi-FI" sz="900" dirty="0"/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 rot="16200000">
            <a:off x="3050097" y="4600463"/>
            <a:ext cx="461666" cy="2794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>
            <a:noFill/>
          </a:ln>
          <a:ex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Down Arrow 8"/>
          <p:cNvSpPr/>
          <p:nvPr/>
        </p:nvSpPr>
        <p:spPr bwMode="auto">
          <a:xfrm>
            <a:off x="3720051" y="1774349"/>
            <a:ext cx="1317230" cy="104875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1201" y="6461346"/>
            <a:ext cx="888411" cy="444206"/>
          </a:xfrm>
          <a:prstGeom prst="rect">
            <a:avLst/>
          </a:prstGeom>
        </p:spPr>
      </p:pic>
      <p:sp>
        <p:nvSpPr>
          <p:cNvPr id="30" name="AutoShape 18"/>
          <p:cNvSpPr>
            <a:spLocks noChangeArrowheads="1"/>
          </p:cNvSpPr>
          <p:nvPr/>
        </p:nvSpPr>
        <p:spPr bwMode="auto">
          <a:xfrm>
            <a:off x="1592767" y="2050796"/>
            <a:ext cx="461669" cy="309467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>
            <a:noFill/>
          </a:ln>
          <a:extLst/>
        </p:spPr>
        <p:txBody>
          <a:bodyPr wrap="none" anchor="ctr"/>
          <a:lstStyle/>
          <a:p>
            <a:endParaRPr lang="fi-FI"/>
          </a:p>
        </p:txBody>
      </p:sp>
      <p:sp>
        <p:nvSpPr>
          <p:cNvPr id="8" name="Rectangle 7"/>
          <p:cNvSpPr/>
          <p:nvPr/>
        </p:nvSpPr>
        <p:spPr bwMode="auto">
          <a:xfrm>
            <a:off x="3173060" y="5190493"/>
            <a:ext cx="2397835" cy="970590"/>
          </a:xfrm>
          <a:prstGeom prst="rect">
            <a:avLst/>
          </a:prstGeom>
          <a:solidFill>
            <a:srgbClr val="A1EEFD"/>
          </a:solidFill>
          <a:ln w="381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i-FI" sz="1200" b="1" dirty="0" smtClean="0">
                <a:latin typeface="Arial" charset="0"/>
                <a:ea typeface="ＭＳ Ｐゴシック" pitchFamily="48" charset="-128"/>
              </a:rPr>
              <a:t>Keskustelu tehtäväkokonaisuus jaosta </a:t>
            </a:r>
            <a:r>
              <a:rPr lang="fi-FI" sz="1200" dirty="0" smtClean="0">
                <a:latin typeface="Arial" charset="0"/>
                <a:ea typeface="ＭＳ Ｐゴシック" pitchFamily="48" charset="-128"/>
              </a:rPr>
              <a:t>(”työajansuunnittelu2015”-excel apuna, koonti yksikkötasolla) </a:t>
            </a:r>
            <a:endParaRPr kumimoji="0" lang="fi-FI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5864657" y="5623342"/>
            <a:ext cx="2042848" cy="1023381"/>
          </a:xfrm>
          <a:prstGeom prst="rect">
            <a:avLst/>
          </a:prstGeom>
          <a:solidFill>
            <a:srgbClr val="A1EEFD"/>
          </a:solidFill>
          <a:ln w="381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fi-FI" sz="1200" b="1" dirty="0" smtClean="0">
                <a:latin typeface="Arial" charset="0"/>
                <a:ea typeface="ＭＳ Ｐゴシック" pitchFamily="48" charset="-128"/>
              </a:rPr>
              <a:t>Esimies tai suunnittelija tallentaa keskustelun tuloksen Peppiin </a:t>
            </a:r>
            <a:r>
              <a:rPr lang="fi-FI" sz="1000" dirty="0" smtClean="0">
                <a:latin typeface="Arial" charset="0"/>
                <a:ea typeface="ＭＳ Ｐゴシック" pitchFamily="48" charset="-128"/>
              </a:rPr>
              <a:t>(</a:t>
            </a:r>
            <a:r>
              <a:rPr lang="fi-FI" sz="1000" dirty="0"/>
              <a:t>osaan </a:t>
            </a:r>
            <a:r>
              <a:rPr lang="fi-FI" sz="1000" dirty="0" smtClean="0"/>
              <a:t>”Suunnitellut työt aikavälille” &gt; tehtäväkokonaisuudet)</a:t>
            </a:r>
            <a:endParaRPr kumimoji="0" lang="fi-FI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7" name="AutoShape 18"/>
          <p:cNvSpPr>
            <a:spLocks noChangeArrowheads="1"/>
          </p:cNvSpPr>
          <p:nvPr/>
        </p:nvSpPr>
        <p:spPr bwMode="auto">
          <a:xfrm rot="16200000">
            <a:off x="7837388" y="5837901"/>
            <a:ext cx="461666" cy="266709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B0F0"/>
          </a:solidFill>
          <a:ln>
            <a:noFill/>
          </a:ln>
          <a:extLst/>
        </p:spPr>
        <p:txBody>
          <a:bodyPr wrap="none" anchor="ctr"/>
          <a:lstStyle/>
          <a:p>
            <a:endParaRPr lang="fi-FI"/>
          </a:p>
        </p:txBody>
      </p:sp>
      <p:sp>
        <p:nvSpPr>
          <p:cNvPr id="12" name="TextBox 11"/>
          <p:cNvSpPr txBox="1"/>
          <p:nvPr/>
        </p:nvSpPr>
        <p:spPr>
          <a:xfrm>
            <a:off x="8201576" y="5598202"/>
            <a:ext cx="915790" cy="95410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72767D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fi-FI" sz="1400" dirty="0" smtClean="0">
                <a:latin typeface="+mn-lt"/>
              </a:rPr>
              <a:t>Prosessi</a:t>
            </a:r>
          </a:p>
          <a:p>
            <a:r>
              <a:rPr lang="fi-FI" sz="1400" dirty="0" smtClean="0">
                <a:latin typeface="+mn-lt"/>
              </a:rPr>
              <a:t> jatkuu </a:t>
            </a:r>
          </a:p>
          <a:p>
            <a:r>
              <a:rPr lang="fi-FI" sz="1400" b="1" dirty="0" smtClean="0">
                <a:latin typeface="+mn-lt"/>
              </a:rPr>
              <a:t>(ohje Pepissä)</a:t>
            </a:r>
            <a:endParaRPr lang="fi-FI" sz="1400" b="1" dirty="0">
              <a:latin typeface="+mn-lt"/>
            </a:endParaRPr>
          </a:p>
        </p:txBody>
      </p:sp>
      <p:sp>
        <p:nvSpPr>
          <p:cNvPr id="29" name="AutoShape 18"/>
          <p:cNvSpPr>
            <a:spLocks noChangeArrowheads="1"/>
          </p:cNvSpPr>
          <p:nvPr/>
        </p:nvSpPr>
        <p:spPr bwMode="auto">
          <a:xfrm>
            <a:off x="4306370" y="5053989"/>
            <a:ext cx="461666" cy="266709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B0F0"/>
          </a:solidFill>
          <a:ln>
            <a:noFill/>
          </a:ln>
          <a:extLst/>
        </p:spPr>
        <p:txBody>
          <a:bodyPr wrap="none" anchor="ctr"/>
          <a:lstStyle/>
          <a:p>
            <a:endParaRPr lang="fi-FI"/>
          </a:p>
        </p:txBody>
      </p:sp>
      <p:sp>
        <p:nvSpPr>
          <p:cNvPr id="25" name="AutoShape 18"/>
          <p:cNvSpPr>
            <a:spLocks noChangeArrowheads="1"/>
          </p:cNvSpPr>
          <p:nvPr/>
        </p:nvSpPr>
        <p:spPr bwMode="auto">
          <a:xfrm rot="16200000">
            <a:off x="5494975" y="5832408"/>
            <a:ext cx="461666" cy="277696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B0F0"/>
          </a:solidFill>
          <a:ln>
            <a:noFill/>
          </a:ln>
          <a:extLst/>
        </p:spPr>
        <p:txBody>
          <a:bodyPr wrap="none" anchor="ctr"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276603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586583"/>
            <a:ext cx="7772400" cy="533400"/>
          </a:xfrm>
        </p:spPr>
        <p:txBody>
          <a:bodyPr/>
          <a:lstStyle/>
          <a:p>
            <a:r>
              <a:rPr lang="fi-FI" b="1" dirty="0"/>
              <a:t>Miksi Tavoite- ja kehityskeskusteluja pidetään?</a:t>
            </a:r>
            <a:br>
              <a:rPr lang="fi-FI" b="1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1305017"/>
            <a:ext cx="8619586" cy="4079784"/>
          </a:xfrm>
        </p:spPr>
        <p:txBody>
          <a:bodyPr/>
          <a:lstStyle/>
          <a:p>
            <a:pPr marL="0" indent="0">
              <a:buNone/>
            </a:pPr>
            <a:endParaRPr lang="fi-FI" sz="1800" i="1" dirty="0"/>
          </a:p>
          <a:p>
            <a:r>
              <a:rPr lang="fi-FI" sz="1800" b="1" dirty="0" smtClean="0"/>
              <a:t>TYÖ</a:t>
            </a:r>
          </a:p>
          <a:p>
            <a:pPr lvl="1"/>
            <a:r>
              <a:rPr lang="fi-FI" sz="1800" dirty="0" smtClean="0"/>
              <a:t>Työntekijän </a:t>
            </a:r>
            <a:r>
              <a:rPr lang="fi-FI" sz="1800" dirty="0"/>
              <a:t>ainutlaatuinen tilaisuus kertoa </a:t>
            </a:r>
            <a:r>
              <a:rPr lang="fi-FI" sz="1800" dirty="0" smtClean="0"/>
              <a:t>työstään.</a:t>
            </a:r>
          </a:p>
          <a:p>
            <a:pPr lvl="1"/>
            <a:r>
              <a:rPr lang="fi-FI" sz="1800" dirty="0" smtClean="0"/>
              <a:t>Kumpikin </a:t>
            </a:r>
            <a:r>
              <a:rPr lang="fi-FI" sz="1800" dirty="0"/>
              <a:t>saa palautetta työstään</a:t>
            </a:r>
            <a:r>
              <a:rPr lang="fi-FI" sz="1800" dirty="0" smtClean="0"/>
              <a:t>.</a:t>
            </a:r>
          </a:p>
          <a:p>
            <a:pPr marL="323850" lvl="1" indent="0">
              <a:buNone/>
            </a:pPr>
            <a:endParaRPr lang="fi-FI" sz="1800" dirty="0"/>
          </a:p>
          <a:p>
            <a:r>
              <a:rPr lang="fi-FI" sz="1800" b="1" dirty="0" smtClean="0"/>
              <a:t>TAVOITTEET</a:t>
            </a:r>
          </a:p>
          <a:p>
            <a:pPr lvl="1"/>
            <a:r>
              <a:rPr lang="fi-FI" sz="1800" dirty="0" smtClean="0"/>
              <a:t>Vaikutusmahdollisuudet </a:t>
            </a:r>
            <a:r>
              <a:rPr lang="fi-FI" sz="1800" dirty="0"/>
              <a:t>yksilöllisten tavoitteiden </a:t>
            </a:r>
            <a:r>
              <a:rPr lang="fi-FI" sz="1800" dirty="0" smtClean="0"/>
              <a:t>määrittämisessä.</a:t>
            </a:r>
          </a:p>
          <a:p>
            <a:pPr lvl="1"/>
            <a:r>
              <a:rPr lang="fi-FI" sz="1800" dirty="0" smtClean="0"/>
              <a:t>Konkreettiset </a:t>
            </a:r>
            <a:r>
              <a:rPr lang="fi-FI" sz="1800" dirty="0"/>
              <a:t>tavoitteet antavat toiminnalle ja työlle </a:t>
            </a:r>
            <a:r>
              <a:rPr lang="fi-FI" sz="1800" dirty="0" smtClean="0"/>
              <a:t>suuntaviivaa.</a:t>
            </a:r>
          </a:p>
          <a:p>
            <a:pPr marL="323850" lvl="1" indent="0">
              <a:buNone/>
            </a:pPr>
            <a:endParaRPr lang="fi-FI" sz="1800" dirty="0" smtClean="0"/>
          </a:p>
          <a:p>
            <a:r>
              <a:rPr lang="fi-FI" sz="1800" b="1" dirty="0" smtClean="0"/>
              <a:t>KEHITTYMISEN SUUNNITTELU</a:t>
            </a:r>
          </a:p>
          <a:p>
            <a:pPr lvl="1"/>
            <a:r>
              <a:rPr lang="fi-FI" sz="1800" dirty="0" smtClean="0"/>
              <a:t>kehittymishaasteiden ja tuen tarpeen pohdintaa sekä </a:t>
            </a:r>
            <a:r>
              <a:rPr lang="fi-FI" sz="1800" dirty="0" err="1" smtClean="0"/>
              <a:t>yhdessätekemisen</a:t>
            </a:r>
            <a:r>
              <a:rPr lang="fi-FI" sz="1800" dirty="0" smtClean="0"/>
              <a:t> </a:t>
            </a:r>
            <a:r>
              <a:rPr lang="fi-FI" sz="1800" dirty="0"/>
              <a:t>mahdollisuuksia </a:t>
            </a:r>
            <a:r>
              <a:rPr lang="fi-FI" sz="1800" dirty="0" smtClean="0"/>
              <a:t>työyhteisössä</a:t>
            </a:r>
          </a:p>
          <a:p>
            <a:pPr lvl="1"/>
            <a:endParaRPr lang="fi-FI" dirty="0" smtClean="0"/>
          </a:p>
          <a:p>
            <a:pPr marL="323850" lvl="1" indent="0">
              <a:buNone/>
            </a:pPr>
            <a:r>
              <a:rPr lang="fi-FI" sz="1800" dirty="0" smtClean="0">
                <a:solidFill>
                  <a:srgbClr val="00B0F0"/>
                </a:solidFill>
              </a:rPr>
              <a:t>     </a:t>
            </a:r>
            <a:r>
              <a:rPr lang="fi-FI" sz="1800" b="1" dirty="0" smtClean="0">
                <a:solidFill>
                  <a:srgbClr val="00B0F0"/>
                </a:solidFill>
              </a:rPr>
              <a:t>Antaa pohjan tehtäväkokonaisuuksien jaosta keskusteluun </a:t>
            </a:r>
            <a:endParaRPr lang="fi-FI" sz="1800" b="1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sp>
        <p:nvSpPr>
          <p:cNvPr id="7" name="Right Arrow 6"/>
          <p:cNvSpPr/>
          <p:nvPr/>
        </p:nvSpPr>
        <p:spPr bwMode="auto">
          <a:xfrm>
            <a:off x="852886" y="5164831"/>
            <a:ext cx="514905" cy="439939"/>
          </a:xfrm>
          <a:prstGeom prst="rightArrow">
            <a:avLst/>
          </a:pr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672893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Tavoite- ja kehityskeskustelun </a:t>
            </a:r>
            <a:r>
              <a:rPr lang="fi-FI" b="1" dirty="0"/>
              <a:t>rakenne</a:t>
            </a:r>
            <a:br>
              <a:rPr lang="fi-FI" b="1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b="1" dirty="0" smtClean="0"/>
              <a:t>Osa </a:t>
            </a:r>
            <a:r>
              <a:rPr lang="fi-FI" b="1" dirty="0"/>
              <a:t>1: Vuoden 2014 tavoitteista suoriutuminen</a:t>
            </a:r>
            <a:r>
              <a:rPr lang="fi-FI" dirty="0"/>
              <a:t/>
            </a:r>
            <a:br>
              <a:rPr lang="fi-FI" dirty="0"/>
            </a:br>
            <a:r>
              <a:rPr lang="fi-FI" sz="2000" dirty="0"/>
              <a:t>Työtehtävä- ja kehittämistavoitteiden toteutuminen kuluneelta 2014 vuodelta ja arvio siitä, miltä loppuvuosi näyttää tavoitteiden kannalta.</a:t>
            </a:r>
            <a:r>
              <a:rPr lang="fi-FI" dirty="0"/>
              <a:t/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b="1" dirty="0"/>
              <a:t>Osa 2: Vuoden 2015 tavoitteiden asettaminen</a:t>
            </a:r>
            <a:r>
              <a:rPr lang="fi-FI" dirty="0"/>
              <a:t/>
            </a:r>
            <a:br>
              <a:rPr lang="fi-FI" dirty="0"/>
            </a:br>
            <a:r>
              <a:rPr lang="fi-FI" sz="2000" b="1" dirty="0">
                <a:solidFill>
                  <a:srgbClr val="00B0F0"/>
                </a:solidFill>
              </a:rPr>
              <a:t>Työtehtävätavoitteet</a:t>
            </a:r>
            <a:r>
              <a:rPr lang="fi-FI" sz="2000" dirty="0"/>
              <a:t> ja siihen liittyvät </a:t>
            </a:r>
            <a:r>
              <a:rPr lang="fi-FI" sz="2000" b="1" dirty="0">
                <a:solidFill>
                  <a:srgbClr val="00B0F0"/>
                </a:solidFill>
              </a:rPr>
              <a:t>toimenpiteet</a:t>
            </a:r>
            <a:r>
              <a:rPr lang="fi-FI" sz="2000" dirty="0"/>
              <a:t> sekä kehittämishaasteet.</a:t>
            </a:r>
            <a:br>
              <a:rPr lang="fi-FI" sz="2000" dirty="0"/>
            </a:br>
            <a:r>
              <a:rPr lang="fi-FI" dirty="0"/>
              <a:t/>
            </a:r>
            <a:br>
              <a:rPr lang="fi-FI" dirty="0"/>
            </a:br>
            <a:r>
              <a:rPr lang="fi-FI" b="1" dirty="0"/>
              <a:t>Osa 3: Työ, työyhteisö ja hyvinvointi</a:t>
            </a:r>
            <a:r>
              <a:rPr lang="fi-FI" dirty="0"/>
              <a:t/>
            </a:r>
            <a:br>
              <a:rPr lang="fi-FI" dirty="0"/>
            </a:br>
            <a:r>
              <a:rPr lang="fi-FI" sz="2000" b="1" dirty="0">
                <a:solidFill>
                  <a:srgbClr val="00B0F0"/>
                </a:solidFill>
              </a:rPr>
              <a:t>Työn sisältö</a:t>
            </a:r>
            <a:r>
              <a:rPr lang="fi-FI" sz="2000" dirty="0"/>
              <a:t>, osaamisesi hyödyntäminen ja työn mielekkyys. Työyhteisön ilmapiiri ja yhteistyön sujuvuus. Hyvinvointi.</a:t>
            </a: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0209907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749" y="511246"/>
            <a:ext cx="7767639" cy="744347"/>
          </a:xfrm>
        </p:spPr>
        <p:txBody>
          <a:bodyPr/>
          <a:lstStyle/>
          <a:p>
            <a:r>
              <a:rPr lang="fi-FI" dirty="0" smtClean="0"/>
              <a:t>Tavoite- ja kehityskeskustelut syksyllä 2014,</a:t>
            </a:r>
            <a:br>
              <a:rPr lang="fi-FI" dirty="0" smtClean="0"/>
            </a:br>
            <a:r>
              <a:rPr lang="fi-FI" dirty="0" smtClean="0"/>
              <a:t>aikataulu 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15.8.2014</a:t>
            </a:r>
            <a:endParaRPr lang="fi-FI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191069" y="4872251"/>
            <a:ext cx="8004411" cy="0"/>
          </a:xfrm>
          <a:prstGeom prst="straightConnector1">
            <a:avLst/>
          </a:prstGeom>
          <a:ln w="57150">
            <a:headEnd type="none" w="med" len="med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 bwMode="auto">
          <a:xfrm flipH="1">
            <a:off x="791271" y="2565946"/>
            <a:ext cx="17760" cy="21379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4529552" y="3871079"/>
            <a:ext cx="13648" cy="8653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936969" y="3173999"/>
            <a:ext cx="0" cy="15526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1727507" y="3863551"/>
            <a:ext cx="0" cy="8653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4678466" y="3872217"/>
            <a:ext cx="13648" cy="8631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6786563" y="2651237"/>
            <a:ext cx="0" cy="205452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EE821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>
            <a:off x="1881448" y="3854497"/>
            <a:ext cx="13648" cy="8653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763976" y="5120354"/>
            <a:ext cx="1080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elokuu</a:t>
            </a:r>
            <a:endParaRPr lang="fi-FI" dirty="0"/>
          </a:p>
        </p:txBody>
      </p:sp>
      <p:sp>
        <p:nvSpPr>
          <p:cNvPr id="21" name="TextBox 20"/>
          <p:cNvSpPr txBox="1"/>
          <p:nvPr/>
        </p:nvSpPr>
        <p:spPr>
          <a:xfrm>
            <a:off x="2436161" y="5117993"/>
            <a:ext cx="1419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syyskuu</a:t>
            </a:r>
            <a:endParaRPr lang="fi-FI" dirty="0"/>
          </a:p>
        </p:txBody>
      </p:sp>
      <p:sp>
        <p:nvSpPr>
          <p:cNvPr id="22" name="TextBox 21"/>
          <p:cNvSpPr txBox="1"/>
          <p:nvPr/>
        </p:nvSpPr>
        <p:spPr>
          <a:xfrm>
            <a:off x="4230806" y="5117993"/>
            <a:ext cx="1419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lokakuu</a:t>
            </a:r>
            <a:endParaRPr lang="fi-FI" dirty="0"/>
          </a:p>
        </p:txBody>
      </p:sp>
      <p:sp>
        <p:nvSpPr>
          <p:cNvPr id="23" name="TextBox 22"/>
          <p:cNvSpPr txBox="1"/>
          <p:nvPr/>
        </p:nvSpPr>
        <p:spPr>
          <a:xfrm>
            <a:off x="6093576" y="5117993"/>
            <a:ext cx="1812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marraskuu</a:t>
            </a:r>
            <a:endParaRPr lang="fi-FI" dirty="0"/>
          </a:p>
        </p:txBody>
      </p:sp>
      <p:sp>
        <p:nvSpPr>
          <p:cNvPr id="26" name="TextBox 25"/>
          <p:cNvSpPr txBox="1"/>
          <p:nvPr/>
        </p:nvSpPr>
        <p:spPr>
          <a:xfrm>
            <a:off x="5991310" y="1900120"/>
            <a:ext cx="23759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b="1" dirty="0" smtClean="0"/>
              <a:t>15.11. </a:t>
            </a:r>
          </a:p>
          <a:p>
            <a:r>
              <a:rPr lang="fi-FI" sz="1400" b="1" dirty="0" smtClean="0"/>
              <a:t>kaikki keskustelut käyty</a:t>
            </a:r>
          </a:p>
          <a:p>
            <a:r>
              <a:rPr lang="fi-FI" sz="1400" dirty="0">
                <a:solidFill>
                  <a:srgbClr val="FF0000"/>
                </a:solidFill>
              </a:rPr>
              <a:t>j</a:t>
            </a:r>
            <a:r>
              <a:rPr lang="fi-FI" sz="1400" dirty="0" smtClean="0">
                <a:solidFill>
                  <a:srgbClr val="FF0000"/>
                </a:solidFill>
              </a:rPr>
              <a:t>a työsuunnitelmat </a:t>
            </a:r>
            <a:r>
              <a:rPr lang="fi-FI" sz="1400" dirty="0">
                <a:solidFill>
                  <a:srgbClr val="FF0000"/>
                </a:solidFill>
              </a:rPr>
              <a:t>tehty</a:t>
            </a:r>
          </a:p>
          <a:p>
            <a:endParaRPr lang="fi-FI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871356" y="2474934"/>
            <a:ext cx="152387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smtClean="0"/>
              <a:t>20.8. </a:t>
            </a:r>
          </a:p>
          <a:p>
            <a:r>
              <a:rPr lang="fi-FI" sz="1400" dirty="0" smtClean="0"/>
              <a:t>Ohjeet Päällikkö-</a:t>
            </a:r>
          </a:p>
          <a:p>
            <a:r>
              <a:rPr lang="fi-FI" sz="1400" dirty="0" smtClean="0"/>
              <a:t>foorumissa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8709" y="1827282"/>
            <a:ext cx="1324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/>
              <a:t>19.8. </a:t>
            </a:r>
          </a:p>
          <a:p>
            <a:r>
              <a:rPr lang="fi-FI" sz="1400" dirty="0" smtClean="0"/>
              <a:t>Ohjeet </a:t>
            </a:r>
            <a:r>
              <a:rPr lang="fi-FI" sz="1400" dirty="0" err="1" smtClean="0"/>
              <a:t>Joryyn</a:t>
            </a:r>
            <a:r>
              <a:rPr lang="fi-FI" sz="1400" dirty="0" smtClean="0"/>
              <a:t> esittelyyn</a:t>
            </a:r>
            <a:endParaRPr lang="fi-FI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1925044" y="2011737"/>
            <a:ext cx="19527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b="1" dirty="0"/>
              <a:t>m</a:t>
            </a:r>
            <a:r>
              <a:rPr lang="fi-FI" sz="1400" b="1" dirty="0" smtClean="0"/>
              <a:t>a 1.9. </a:t>
            </a:r>
          </a:p>
          <a:p>
            <a:r>
              <a:rPr lang="fi-FI" sz="1400" b="1" dirty="0" smtClean="0"/>
              <a:t>keskustelut alkavat</a:t>
            </a:r>
            <a:endParaRPr lang="fi-FI" sz="1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174927" y="3340019"/>
            <a:ext cx="1436419" cy="52322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fi-FI" sz="1400" dirty="0" smtClean="0"/>
              <a:t>7.10. ja 9.10.</a:t>
            </a:r>
          </a:p>
          <a:p>
            <a:r>
              <a:rPr lang="fi-FI" sz="1400" dirty="0" smtClean="0"/>
              <a:t>2,5h valmennus</a:t>
            </a:r>
            <a:endParaRPr lang="fi-FI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1009298" y="3331277"/>
            <a:ext cx="1426863" cy="52322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i-FI" sz="1400" dirty="0" smtClean="0"/>
              <a:t>27.8. ja 28.8.</a:t>
            </a:r>
          </a:p>
          <a:p>
            <a:r>
              <a:rPr lang="fi-FI" sz="1400" dirty="0" smtClean="0"/>
              <a:t>2,5h valmennus</a:t>
            </a:r>
            <a:endParaRPr lang="fi-FI" sz="1400" dirty="0"/>
          </a:p>
        </p:txBody>
      </p:sp>
      <p:cxnSp>
        <p:nvCxnSpPr>
          <p:cNvPr id="36" name="Straight Arrow Connector 35"/>
          <p:cNvCxnSpPr/>
          <p:nvPr/>
        </p:nvCxnSpPr>
        <p:spPr bwMode="auto">
          <a:xfrm>
            <a:off x="2481521" y="2672152"/>
            <a:ext cx="0" cy="205452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EE821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871356" y="1673393"/>
            <a:ext cx="3632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smtClean="0"/>
              <a:t>20.-29.8. Ohjeita tarkennetaan tarvittaessa.</a:t>
            </a:r>
          </a:p>
        </p:txBody>
      </p:sp>
      <p:cxnSp>
        <p:nvCxnSpPr>
          <p:cNvPr id="50" name="Straight Arrow Connector 49"/>
          <p:cNvCxnSpPr/>
          <p:nvPr/>
        </p:nvCxnSpPr>
        <p:spPr bwMode="auto">
          <a:xfrm>
            <a:off x="4041623" y="3213598"/>
            <a:ext cx="17586" cy="15006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7516548" y="3768653"/>
            <a:ext cx="13627" cy="9580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arrow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3398988" y="2503840"/>
            <a:ext cx="25383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/>
              <a:t>15.9. ja 1.10. </a:t>
            </a:r>
          </a:p>
          <a:p>
            <a:r>
              <a:rPr lang="fi-FI" sz="1400" dirty="0" smtClean="0"/>
              <a:t>Väliseuranta perustetuista keskusteluista -&gt; tuki</a:t>
            </a:r>
            <a:endParaRPr lang="fi-FI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7046205" y="2814546"/>
            <a:ext cx="16923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/>
              <a:t>21.11. </a:t>
            </a:r>
          </a:p>
          <a:p>
            <a:r>
              <a:rPr lang="fi-FI" sz="1400" dirty="0" smtClean="0"/>
              <a:t>Keskustelujen toteumaraportointi Johdolle</a:t>
            </a:r>
            <a:endParaRPr lang="fi-FI" sz="1400" dirty="0"/>
          </a:p>
        </p:txBody>
      </p:sp>
      <p:cxnSp>
        <p:nvCxnSpPr>
          <p:cNvPr id="35" name="Straight Arrow Connector 34"/>
          <p:cNvCxnSpPr/>
          <p:nvPr/>
        </p:nvCxnSpPr>
        <p:spPr bwMode="auto">
          <a:xfrm>
            <a:off x="4420312" y="3205068"/>
            <a:ext cx="34254" cy="15216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2649109" y="3331277"/>
            <a:ext cx="1340239" cy="52322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fi-FI" sz="1400" dirty="0" smtClean="0"/>
              <a:t>10.9.</a:t>
            </a:r>
          </a:p>
          <a:p>
            <a:r>
              <a:rPr lang="fi-FI" sz="1400" dirty="0" smtClean="0"/>
              <a:t>3 h valmennus</a:t>
            </a:r>
            <a:endParaRPr lang="fi-FI" sz="1400" dirty="0"/>
          </a:p>
        </p:txBody>
      </p:sp>
      <p:cxnSp>
        <p:nvCxnSpPr>
          <p:cNvPr id="33" name="Straight Arrow Connector 32"/>
          <p:cNvCxnSpPr/>
          <p:nvPr/>
        </p:nvCxnSpPr>
        <p:spPr bwMode="auto">
          <a:xfrm>
            <a:off x="2843413" y="3854497"/>
            <a:ext cx="13648" cy="8653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5048650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720726"/>
          </a:xfrm>
        </p:spPr>
        <p:txBody>
          <a:bodyPr/>
          <a:lstStyle/>
          <a:p>
            <a:r>
              <a:rPr lang="fi-FI" b="1" dirty="0"/>
              <a:t>Tehtäväkokonaisuuden jaosta keskustelu (tallennus Peppiin)</a:t>
            </a:r>
            <a:br>
              <a:rPr lang="fi-FI" b="1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5032" y="1606858"/>
            <a:ext cx="7772400" cy="3609267"/>
          </a:xfrm>
        </p:spPr>
        <p:txBody>
          <a:bodyPr/>
          <a:lstStyle/>
          <a:p>
            <a:r>
              <a:rPr lang="fi-FI" sz="1400" b="1" dirty="0" smtClean="0"/>
              <a:t>Tavoite- </a:t>
            </a:r>
            <a:r>
              <a:rPr lang="fi-FI" sz="1400" b="1" dirty="0"/>
              <a:t>ja kehityskeskustelun päätteeksi</a:t>
            </a:r>
            <a:r>
              <a:rPr lang="fi-FI" sz="1400" dirty="0"/>
              <a:t> sovittehan yhdessä alustavasti </a:t>
            </a:r>
            <a:r>
              <a:rPr lang="fi-FI" sz="1400" b="1" dirty="0">
                <a:solidFill>
                  <a:srgbClr val="FF0000"/>
                </a:solidFill>
              </a:rPr>
              <a:t>tehtävien jakautumisesta eri tehtäväkokonaisuuksille</a:t>
            </a:r>
            <a:r>
              <a:rPr lang="fi-FI" sz="1400" dirty="0"/>
              <a:t> kevään (1.1.-31.7.) ja syksyn (1.8.-31.12.) 2015 tunteina (Opetus, Ohjaus, Esimiestyö, Hallinto, Osaamisen kehittäminen, TKI ja Liiketoiminta) erillisellä </a:t>
            </a:r>
            <a:r>
              <a:rPr lang="fi-FI" sz="1400" b="1" dirty="0" err="1"/>
              <a:t>excel</a:t>
            </a:r>
            <a:r>
              <a:rPr lang="fi-FI" sz="1400" dirty="0"/>
              <a:t>-taulukolla, katso liitteistä. Tässä yhteydessä kartoitetaan myös työntekijän halukkuus "kesäperiodilla" (25.5.-31.7.) työskentelyyn</a:t>
            </a:r>
            <a:r>
              <a:rPr lang="fi-FI" sz="1400" dirty="0" smtClean="0"/>
              <a:t>.</a:t>
            </a:r>
            <a:endParaRPr lang="fi-FI" sz="1400" dirty="0"/>
          </a:p>
          <a:p>
            <a:r>
              <a:rPr lang="fi-FI" sz="1400" b="1" dirty="0"/>
              <a:t>Karkea suunnitelma tallennetaan</a:t>
            </a:r>
            <a:r>
              <a:rPr lang="fi-FI" sz="1400" dirty="0"/>
              <a:t> </a:t>
            </a:r>
            <a:r>
              <a:rPr lang="fi-FI" sz="1400" b="1" dirty="0"/>
              <a:t>Peppiin</a:t>
            </a:r>
            <a:r>
              <a:rPr lang="fi-FI" sz="1400" dirty="0"/>
              <a:t> henkilön työsuunnitelmaan osaan "Suunnitellut työt aikavälille". </a:t>
            </a:r>
            <a:r>
              <a:rPr lang="fi-FI" sz="1400" dirty="0" smtClean="0"/>
              <a:t>”työajansuunnitelma2015” -</a:t>
            </a:r>
            <a:r>
              <a:rPr lang="fi-FI" sz="1400" b="1" dirty="0" err="1"/>
              <a:t>e</a:t>
            </a:r>
            <a:r>
              <a:rPr lang="fi-FI" sz="1400" b="1" dirty="0" err="1" smtClean="0"/>
              <a:t>xcel</a:t>
            </a:r>
            <a:r>
              <a:rPr lang="fi-FI" sz="1400" b="1" dirty="0" smtClean="0"/>
              <a:t> </a:t>
            </a:r>
            <a:r>
              <a:rPr lang="fi-FI" sz="1400" dirty="0" smtClean="0"/>
              <a:t>on </a:t>
            </a:r>
            <a:r>
              <a:rPr lang="fi-FI" sz="1400" dirty="0"/>
              <a:t>esimiehen työkalu tuntimäärien suunnitteluun, seuraamiseen ja Peppi-siirron </a:t>
            </a:r>
            <a:r>
              <a:rPr lang="fi-FI" sz="1400" dirty="0" err="1"/>
              <a:t>jouhevoittamiseen</a:t>
            </a:r>
            <a:r>
              <a:rPr lang="fi-FI" sz="1400" dirty="0"/>
              <a:t>. Esimies täyttää tiedot Peppiin itse tai voi mahdollisuuksien mukaan sopia täytetyn </a:t>
            </a:r>
            <a:r>
              <a:rPr lang="fi-FI" sz="1400" dirty="0" err="1"/>
              <a:t>excelin</a:t>
            </a:r>
            <a:r>
              <a:rPr lang="fi-FI" sz="1400" dirty="0"/>
              <a:t> lähettämisestä esim. tulosalueensa henkilökunnalle, joka siirtää tiedot lähetetyn </a:t>
            </a:r>
            <a:r>
              <a:rPr lang="fi-FI" sz="1400" dirty="0" err="1"/>
              <a:t>excelin</a:t>
            </a:r>
            <a:r>
              <a:rPr lang="fi-FI" sz="1400" dirty="0"/>
              <a:t> perusteella. Esimies on vastuussa tietojen </a:t>
            </a:r>
            <a:r>
              <a:rPr lang="fi-FI" sz="1400" dirty="0" err="1"/>
              <a:t>siirrtosta</a:t>
            </a:r>
            <a:r>
              <a:rPr lang="fi-FI" sz="1400" dirty="0"/>
              <a:t> Peppi-järjestelmään. Karkea suunnitelma tehdään koko henkilöstölle. Katso myös erillinen ohje, </a:t>
            </a:r>
            <a:r>
              <a:rPr lang="fi-FI" sz="1400" dirty="0" smtClean="0"/>
              <a:t>joka löytyy Pepistä.</a:t>
            </a:r>
          </a:p>
          <a:p>
            <a:endParaRPr lang="fi-FI" sz="1400" dirty="0"/>
          </a:p>
          <a:p>
            <a:r>
              <a:rPr lang="fi-FI" sz="1400" dirty="0" smtClean="0"/>
              <a:t>Lisätietoja </a:t>
            </a:r>
            <a:r>
              <a:rPr lang="fi-FI" sz="1400" dirty="0"/>
              <a:t>työsuunnittelusta Pepissä antaa Osmo Troberg ja Marjaana Hanki</a:t>
            </a:r>
            <a:r>
              <a:rPr lang="fi-FI" sz="1400" dirty="0" smtClean="0"/>
              <a:t>.</a:t>
            </a:r>
          </a:p>
          <a:p>
            <a:endParaRPr lang="fi-FI" sz="1400" dirty="0"/>
          </a:p>
          <a:p>
            <a:r>
              <a:rPr lang="fi-FI" sz="1400" dirty="0"/>
              <a:t>Työsuunnitelmien pitää olla </a:t>
            </a:r>
            <a:r>
              <a:rPr lang="fi-FI" sz="1400" dirty="0" smtClean="0"/>
              <a:t>valmiina 15.11.2014, </a:t>
            </a:r>
            <a:r>
              <a:rPr lang="fi-FI" sz="1400" dirty="0"/>
              <a:t>joten aikatauluthan keskustelut ennen sitä. Suositus koskee koko henkilöstöä.</a:t>
            </a:r>
          </a:p>
          <a:p>
            <a:endParaRPr lang="fi-FI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9895715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7200</TotalTime>
  <Words>617</Words>
  <Application>Microsoft Office PowerPoint</Application>
  <PresentationFormat>On-screen Show (4:3)</PresentationFormat>
  <Paragraphs>112</Paragraphs>
  <Slides>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  <vt:variant>
        <vt:lpstr>Custom Shows</vt:lpstr>
      </vt:variant>
      <vt:variant>
        <vt:i4>18</vt:i4>
      </vt:variant>
    </vt:vector>
  </HeadingPairs>
  <TitlesOfParts>
    <vt:vector size="29" baseType="lpstr">
      <vt:lpstr>ＭＳ Ｐゴシック</vt:lpstr>
      <vt:lpstr>Arial</vt:lpstr>
      <vt:lpstr>Tahoma</vt:lpstr>
      <vt:lpstr>Times</vt:lpstr>
      <vt:lpstr>Wingdings</vt:lpstr>
      <vt:lpstr>2_Metropolia_strategia</vt:lpstr>
      <vt:lpstr>Tavoite- ja kehityskeskustelut prosessina, syksyllä 2014 </vt:lpstr>
      <vt:lpstr>Miksi Tavoite- ja kehityskeskusteluja pidetään? </vt:lpstr>
      <vt:lpstr>Tavoite- ja kehityskeskustelun rakenne </vt:lpstr>
      <vt:lpstr>Tavoite- ja kehityskeskustelut syksyllä 2014, aikataulu </vt:lpstr>
      <vt:lpstr>Tehtäväkokonaisuuden jaosta keskustelu (tallennus Peppiin) 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Osmo Troberg</cp:lastModifiedBy>
  <cp:revision>464</cp:revision>
  <cp:lastPrinted>2014-08-13T12:12:36Z</cp:lastPrinted>
  <dcterms:created xsi:type="dcterms:W3CDTF">2012-03-26T07:11:52Z</dcterms:created>
  <dcterms:modified xsi:type="dcterms:W3CDTF">2014-09-05T09:52:35Z</dcterms:modified>
</cp:coreProperties>
</file>