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989" r:id="rId1"/>
  </p:sldMasterIdLst>
  <p:notesMasterIdLst>
    <p:notesMasterId r:id="rId7"/>
  </p:notesMasterIdLst>
  <p:handoutMasterIdLst>
    <p:handoutMasterId r:id="rId8"/>
  </p:handoutMasterIdLst>
  <p:sldIdLst>
    <p:sldId id="332" r:id="rId2"/>
    <p:sldId id="335" r:id="rId3"/>
    <p:sldId id="334" r:id="rId4"/>
    <p:sldId id="333" r:id="rId5"/>
    <p:sldId id="336" r:id="rId6"/>
  </p:sldIdLst>
  <p:sldSz cx="9144000" cy="6858000" type="screen4x3"/>
  <p:notesSz cx="6799263" cy="9929813"/>
  <p:custShowLst>
    <p:custShow name="bulevardi" id="0">
      <p:sldLst/>
    </p:custShow>
    <p:custShow name="tikkurila" id="1">
      <p:sldLst/>
    </p:custShow>
    <p:custShow name="arabiankatu" id="2">
      <p:sldLst/>
    </p:custShow>
    <p:custShow name="tukholmankatu" id="3">
      <p:sldLst/>
    </p:custShow>
    <p:custShow name="sofianlehdonkatu" id="4">
      <p:sldLst/>
    </p:custShow>
    <p:custShow name="Vanha maantie" id="5">
      <p:sldLst/>
    </p:custShow>
    <p:custShow name="bulevardi 29" id="6">
      <p:sldLst/>
    </p:custShow>
    <p:custShow name="kalevankatu" id="7">
      <p:sldLst/>
    </p:custShow>
    <p:custShow name="agricolankatu" id="8">
      <p:sldLst/>
    </p:custShow>
    <p:custShow name="ruoholahti" id="9">
      <p:sldLst/>
    </p:custShow>
    <p:custShow name="vanha viertotie" id="10">
      <p:sldLst/>
    </p:custShow>
    <p:custShow name="mannerheimintie" id="11">
      <p:sldLst/>
    </p:custShow>
    <p:custShow name="myyrmäki" id="12">
      <p:sldLst/>
    </p:custShow>
    <p:custShow name="onnentie" id="13">
      <p:sldLst/>
    </p:custShow>
    <p:custShow name="teknobulevardi" id="14">
      <p:sldLst/>
    </p:custShow>
    <p:custShow name="hämeentie" id="15">
      <p:sldLst/>
    </p:custShow>
    <p:custShow name="albertinkatu" id="16">
      <p:sldLst/>
    </p:custShow>
    <p:custShow name="era" id="17">
      <p:sldLst/>
    </p:custShow>
  </p:custShowLst>
  <p:defaultTextStyle>
    <a:defPPr>
      <a:defRPr lang="fi-FI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ＭＳ Ｐゴシック" pitchFamily="34" charset="-128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B6847E3-3AD1-42E5-A536-B277E600DC10}">
          <p14:sldIdLst/>
        </p14:section>
        <p14:section name="Untitled Section" id="{4564E288-DCFA-434F-A03A-E2D54989DD52}">
          <p14:sldIdLst>
            <p14:sldId id="332"/>
            <p14:sldId id="335"/>
            <p14:sldId id="334"/>
            <p14:sldId id="333"/>
            <p14:sldId id="33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868">
          <p15:clr>
            <a:srgbClr val="A4A3A4"/>
          </p15:clr>
        </p15:guide>
        <p15:guide id="2" pos="498">
          <p15:clr>
            <a:srgbClr val="A4A3A4"/>
          </p15:clr>
        </p15:guide>
        <p15:guide id="3" pos="5759">
          <p15:clr>
            <a:srgbClr val="A4A3A4"/>
          </p15:clr>
        </p15:guide>
        <p15:guide id="4" pos="2951">
          <p15:clr>
            <a:srgbClr val="A4A3A4"/>
          </p15:clr>
        </p15:guide>
        <p15:guide id="5" pos="5327">
          <p15:clr>
            <a:srgbClr val="A4A3A4"/>
          </p15:clr>
        </p15:guide>
        <p15:guide id="6" pos="290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8">
          <p15:clr>
            <a:srgbClr val="A4A3A4"/>
          </p15:clr>
        </p15:guide>
        <p15:guide id="2" pos="2142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2767D"/>
    <a:srgbClr val="A1EEFD"/>
    <a:srgbClr val="EE8216"/>
    <a:srgbClr val="767878"/>
    <a:srgbClr val="4F5150"/>
    <a:srgbClr val="F0F0F0"/>
    <a:srgbClr val="EAEAEA"/>
    <a:srgbClr val="B3B5B5"/>
    <a:srgbClr val="878989"/>
    <a:srgbClr val="4448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93D81CF-94F2-401A-BA57-92F5A7B2D0C5}" styleName="Medium Style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BDBED569-4797-4DF1-A0F4-6AAB3CD982D8}" styleName="Light Style 3 - Accent 5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335" autoAdjust="0"/>
    <p:restoredTop sz="96667" autoAdjust="0"/>
  </p:normalViewPr>
  <p:slideViewPr>
    <p:cSldViewPr snapToGrid="0" showGuides="1">
      <p:cViewPr varScale="1">
        <p:scale>
          <a:sx n="112" d="100"/>
          <a:sy n="112" d="100"/>
        </p:scale>
        <p:origin x="1890" y="108"/>
      </p:cViewPr>
      <p:guideLst>
        <p:guide orient="horz" pos="2868"/>
        <p:guide pos="498"/>
        <p:guide pos="5759"/>
        <p:guide pos="2951"/>
        <p:guide pos="5327"/>
        <p:guide pos="290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>
      <p:cViewPr varScale="1">
        <p:scale>
          <a:sx n="78" d="100"/>
          <a:sy n="78" d="100"/>
        </p:scale>
        <p:origin x="-3324" y="-108"/>
      </p:cViewPr>
      <p:guideLst>
        <p:guide orient="horz" pos="3128"/>
        <p:guide pos="2142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2946877" cy="49680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50798" y="0"/>
            <a:ext cx="2946877" cy="496809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FA90ACDE-3E46-4457-8E81-4CB1B34673FC}" type="datetime1">
              <a:rPr lang="en-US"/>
              <a:pPr>
                <a:defRPr/>
              </a:pPr>
              <a:t>9/15/2014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1" y="9431417"/>
            <a:ext cx="2946877" cy="49680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pitchFamily="-110" charset="0"/>
                <a:ea typeface="Arial" pitchFamily="-110" charset="0"/>
                <a:cs typeface="Arial" pitchFamily="-110" charset="0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50798" y="9431417"/>
            <a:ext cx="2946877" cy="496809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 smtClean="0">
                <a:latin typeface="Arial" pitchFamily="34" charset="0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0E97B437-6475-4660-B2CE-69762A8BF9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0319853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6877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2387" y="0"/>
            <a:ext cx="2946876" cy="4968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5988" y="744538"/>
            <a:ext cx="4967287" cy="372427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07099" y="4717297"/>
            <a:ext cx="4985067" cy="4468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noProof="0" smtClean="0"/>
              <a:t>Click to edit Master text styles</a:t>
            </a:r>
          </a:p>
          <a:p>
            <a:pPr lvl="1"/>
            <a:r>
              <a:rPr lang="fi-FI" noProof="0" smtClean="0"/>
              <a:t>Second level</a:t>
            </a:r>
          </a:p>
          <a:p>
            <a:pPr lvl="2"/>
            <a:r>
              <a:rPr lang="fi-FI" noProof="0" smtClean="0"/>
              <a:t>Third level</a:t>
            </a:r>
          </a:p>
          <a:p>
            <a:pPr lvl="3"/>
            <a:r>
              <a:rPr lang="fi-FI" noProof="0" smtClean="0"/>
              <a:t>Fourth level</a:t>
            </a:r>
          </a:p>
          <a:p>
            <a:pPr lvl="4"/>
            <a:r>
              <a:rPr lang="fi-FI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3006"/>
            <a:ext cx="2946877" cy="49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0" hangingPunct="0">
              <a:defRPr sz="1200">
                <a:latin typeface="Arial" charset="0"/>
                <a:ea typeface="ＭＳ Ｐゴシック" pitchFamily="48" charset="-128"/>
                <a:cs typeface="+mn-cs"/>
              </a:defRPr>
            </a:lvl1pPr>
          </a:lstStyle>
          <a:p>
            <a:pPr>
              <a:defRPr/>
            </a:pPr>
            <a:endParaRPr lang="fi-FI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2387" y="9433006"/>
            <a:ext cx="2946876" cy="496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0" hangingPunct="0">
              <a:defRPr sz="1200" smtClean="0">
                <a:latin typeface="Arial" pitchFamily="34" charset="0"/>
                <a:ea typeface="ＭＳ Ｐゴシック" pitchFamily="34" charset="-128"/>
                <a:cs typeface="Arial" pitchFamily="34" charset="0"/>
              </a:defRPr>
            </a:lvl1pPr>
          </a:lstStyle>
          <a:p>
            <a:pPr>
              <a:defRPr/>
            </a:pPr>
            <a:fld id="{ED6C6769-5C29-4695-A99B-B1573B5D64E3}" type="slidenum">
              <a:rPr lang="fi-FI"/>
              <a:pPr>
                <a:defRPr/>
              </a:pPr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7764571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ＭＳ Ｐゴシック" pitchFamily="-110" charset="-128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48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i-FI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ED6C6769-5C29-4695-A99B-B1573B5D64E3}" type="slidenum">
              <a:rPr lang="fi-FI" smtClean="0"/>
              <a:pPr>
                <a:defRPr/>
              </a:pPr>
              <a:t>1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407665651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4.png"/><Relationship Id="rId4" Type="http://schemas.openxmlformats.org/officeDocument/2006/relationships/image" Target="../media/image1.png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7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8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6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49935" y="4708551"/>
            <a:ext cx="7125834" cy="533400"/>
          </a:xfrm>
        </p:spPr>
        <p:txBody>
          <a:bodyPr/>
          <a:lstStyle>
            <a:lvl1pPr>
              <a:defRPr sz="32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-1587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8" descr="Metropolia_CMYK_A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7450667" y="5847581"/>
            <a:ext cx="1473200" cy="784704"/>
          </a:xfrm>
          <a:prstGeom prst="rect">
            <a:avLst/>
          </a:prstGeom>
        </p:spPr>
      </p:pic>
      <p:grpSp>
        <p:nvGrpSpPr>
          <p:cNvPr id="13" name="Group 12"/>
          <p:cNvGrpSpPr/>
          <p:nvPr userDrawn="1"/>
        </p:nvGrpSpPr>
        <p:grpSpPr>
          <a:xfrm>
            <a:off x="0" y="0"/>
            <a:ext cx="9144000" cy="4356665"/>
            <a:chOff x="0" y="0"/>
            <a:chExt cx="9144000" cy="4356665"/>
          </a:xfrm>
        </p:grpSpPr>
        <p:pic>
          <p:nvPicPr>
            <p:cNvPr id="6" name="Kuva 6" descr="shutterstock_84464665.png"/>
            <p:cNvPicPr>
              <a:picLocks noChangeAspect="1"/>
            </p:cNvPicPr>
            <p:nvPr userDrawn="1"/>
          </p:nvPicPr>
          <p:blipFill>
            <a:blip r:embed="rId3"/>
            <a:srcRect t="16333" b="8712"/>
            <a:stretch>
              <a:fillRect/>
            </a:stretch>
          </p:blipFill>
          <p:spPr>
            <a:xfrm>
              <a:off x="0" y="0"/>
              <a:ext cx="9144000" cy="4254500"/>
            </a:xfrm>
            <a:prstGeom prst="rect">
              <a:avLst/>
            </a:prstGeom>
          </p:spPr>
        </p:pic>
        <p:sp>
          <p:nvSpPr>
            <p:cNvPr id="11" name="Isosceles Triangle 10"/>
            <p:cNvSpPr/>
            <p:nvPr userDrawn="1"/>
          </p:nvSpPr>
          <p:spPr bwMode="auto">
            <a:xfrm>
              <a:off x="8500713" y="4127370"/>
              <a:ext cx="275058" cy="185202"/>
            </a:xfrm>
            <a:prstGeom prst="triangle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endParaRPr>
            </a:p>
          </p:txBody>
        </p:sp>
        <p:sp>
          <p:nvSpPr>
            <p:cNvPr id="12" name="Rectangle 11"/>
            <p:cNvSpPr/>
            <p:nvPr userDrawn="1"/>
          </p:nvSpPr>
          <p:spPr bwMode="auto">
            <a:xfrm>
              <a:off x="8634653" y="4145006"/>
              <a:ext cx="509347" cy="21165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fi-FI" sz="2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ea typeface="ＭＳ Ｐゴシック" pitchFamily="48" charset="-128"/>
              </a:endParaRPr>
            </a:p>
          </p:txBody>
        </p:sp>
        <p:pic>
          <p:nvPicPr>
            <p:cNvPr id="7" name="Kuva 11" descr="nauha3.png"/>
            <p:cNvPicPr>
              <a:picLocks noChangeAspect="1"/>
            </p:cNvPicPr>
            <p:nvPr userDrawn="1"/>
          </p:nvPicPr>
          <p:blipFill>
            <a:blip r:embed="rId4"/>
            <a:srcRect t="47966"/>
            <a:stretch>
              <a:fillRect/>
            </a:stretch>
          </p:blipFill>
          <p:spPr>
            <a:xfrm>
              <a:off x="0" y="3985329"/>
              <a:ext cx="9144000" cy="342030"/>
            </a:xfrm>
            <a:prstGeom prst="rect">
              <a:avLst/>
            </a:prstGeom>
          </p:spPr>
        </p:pic>
        <p:pic>
          <p:nvPicPr>
            <p:cNvPr id="10" name="Kuva 7" descr="nauhat2.png"/>
            <p:cNvPicPr>
              <a:picLocks noChangeAspect="1"/>
            </p:cNvPicPr>
            <p:nvPr userDrawn="1"/>
          </p:nvPicPr>
          <p:blipFill>
            <a:blip r:embed="rId5"/>
            <a:srcRect r="4805"/>
            <a:stretch>
              <a:fillRect/>
            </a:stretch>
          </p:blipFill>
          <p:spPr>
            <a:xfrm>
              <a:off x="5621868" y="377359"/>
              <a:ext cx="3522132" cy="1751413"/>
            </a:xfrm>
            <a:prstGeom prst="rect">
              <a:avLst/>
            </a:prstGeom>
          </p:spPr>
        </p:pic>
      </p:grpSp>
      <p:sp>
        <p:nvSpPr>
          <p:cNvPr id="16" name="Text Placeholder 15"/>
          <p:cNvSpPr>
            <a:spLocks noGrp="1"/>
          </p:cNvSpPr>
          <p:nvPr>
            <p:ph type="body" sz="quarter" idx="10"/>
          </p:nvPr>
        </p:nvSpPr>
        <p:spPr>
          <a:xfrm>
            <a:off x="1658588" y="5389036"/>
            <a:ext cx="7011987" cy="538163"/>
          </a:xfrm>
        </p:spPr>
        <p:txBody>
          <a:bodyPr/>
          <a:lstStyle>
            <a:lvl1pPr>
              <a:buNone/>
              <a:defRPr/>
            </a:lvl1pPr>
          </a:lstStyle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</p:txBody>
      </p:sp>
    </p:spTree>
  </p:cSld>
  <p:clrMapOvr>
    <a:masterClrMapping/>
  </p:clrMapOvr>
  <p:transition>
    <p:wipe dir="d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Otsikko ja sisält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4213" y="715963"/>
            <a:ext cx="7772400" cy="533400"/>
          </a:xfrm>
        </p:spPr>
        <p:txBody>
          <a:bodyPr/>
          <a:lstStyle/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3" name="Sisällön paikkamerkki 2"/>
          <p:cNvSpPr>
            <a:spLocks noGrp="1"/>
          </p:cNvSpPr>
          <p:nvPr>
            <p:ph idx="1"/>
          </p:nvPr>
        </p:nvSpPr>
        <p:spPr>
          <a:xfrm>
            <a:off x="684213" y="1436689"/>
            <a:ext cx="7772400" cy="3948112"/>
          </a:xfrm>
        </p:spPr>
        <p:txBody>
          <a:bodyPr/>
          <a:lstStyle/>
          <a:p>
            <a:pPr lvl="0"/>
            <a:r>
              <a:rPr lang="fi-FI" smtClean="0"/>
              <a:t>Muokkaa tekstin perustyylejä napsauttamalla</a:t>
            </a:r>
          </a:p>
          <a:p>
            <a:pPr lvl="1"/>
            <a:r>
              <a:rPr lang="fi-FI" smtClean="0"/>
              <a:t>toinen taso</a:t>
            </a:r>
          </a:p>
          <a:p>
            <a:pPr lvl="2"/>
            <a:r>
              <a:rPr lang="fi-FI" smtClean="0"/>
              <a:t>kolmas taso</a:t>
            </a:r>
          </a:p>
          <a:p>
            <a:pPr lvl="3"/>
            <a:r>
              <a:rPr lang="fi-FI" smtClean="0"/>
              <a:t>neljäs taso</a:t>
            </a:r>
          </a:p>
          <a:p>
            <a:pPr lvl="4"/>
            <a:r>
              <a:rPr lang="fi-FI" smtClean="0"/>
              <a:t>viides taso</a:t>
            </a:r>
            <a:endParaRPr lang="fi-FI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fi-FI"/>
              <a:t>Kalvosarjan tekijän nimi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D6A4AAD-F724-42AB-8557-AB427AE11B6F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6" name="Rectangle 4"/>
          <p:cNvSpPr>
            <a:spLocks noGrp="1" noChangeArrowheads="1"/>
          </p:cNvSpPr>
          <p:nvPr>
            <p:ph type="dt" sz="half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i-FI" dirty="0"/>
          </a:p>
        </p:txBody>
      </p:sp>
    </p:spTree>
  </p:cSld>
  <p:clrMapOvr>
    <a:masterClrMapping/>
  </p:clrMapOvr>
  <p:transition>
    <p:wipe dir="d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Tyhjä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 smtClean="0"/>
              <a:t>Esittäjän/esityksen </a:t>
            </a:r>
            <a:r>
              <a:rPr lang="fi-FI" dirty="0"/>
              <a:t>nimi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Vertail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tsikko 1"/>
          <p:cNvSpPr>
            <a:spLocks noGrp="1"/>
          </p:cNvSpPr>
          <p:nvPr>
            <p:ph type="title"/>
          </p:nvPr>
        </p:nvSpPr>
        <p:spPr>
          <a:xfrm>
            <a:off x="688974" y="715963"/>
            <a:ext cx="7767639" cy="1036836"/>
          </a:xfrm>
        </p:spPr>
        <p:txBody>
          <a:bodyPr/>
          <a:lstStyle>
            <a:lvl1pPr>
              <a:defRPr/>
            </a:lvl1pPr>
          </a:lstStyle>
          <a:p>
            <a:r>
              <a:rPr lang="fi-FI" dirty="0" smtClean="0"/>
              <a:t>Muokkaa </a:t>
            </a:r>
            <a:r>
              <a:rPr lang="fi-FI" dirty="0" err="1" smtClean="0"/>
              <a:t>perustyyl</a:t>
            </a:r>
            <a:r>
              <a:rPr lang="fi-FI" dirty="0" smtClean="0"/>
              <a:t>. </a:t>
            </a:r>
            <a:r>
              <a:rPr lang="fi-FI" dirty="0" err="1" smtClean="0"/>
              <a:t>napsautt</a:t>
            </a:r>
            <a:r>
              <a:rPr lang="fi-FI" dirty="0" smtClean="0"/>
              <a:t>.</a:t>
            </a:r>
            <a:endParaRPr lang="fi-FI" dirty="0"/>
          </a:p>
        </p:txBody>
      </p:sp>
      <p:sp>
        <p:nvSpPr>
          <p:cNvPr id="4" name="Sisällön paikkamerkki 3"/>
          <p:cNvSpPr>
            <a:spLocks noGrp="1"/>
          </p:cNvSpPr>
          <p:nvPr>
            <p:ph sz="half" idx="2"/>
          </p:nvPr>
        </p:nvSpPr>
        <p:spPr>
          <a:xfrm>
            <a:off x="688974" y="2003426"/>
            <a:ext cx="3808413" cy="331787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6" name="Sisällön paikkamerkki 5"/>
          <p:cNvSpPr>
            <a:spLocks noGrp="1"/>
          </p:cNvSpPr>
          <p:nvPr>
            <p:ph sz="quarter" idx="4"/>
          </p:nvPr>
        </p:nvSpPr>
        <p:spPr>
          <a:xfrm>
            <a:off x="4645026" y="2003426"/>
            <a:ext cx="3811588" cy="332939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i-FI" dirty="0" smtClean="0"/>
              <a:t>Muokkaa tekstin perustyylejä napsauttamalla</a:t>
            </a:r>
          </a:p>
          <a:p>
            <a:pPr lvl="1"/>
            <a:r>
              <a:rPr lang="fi-FI" dirty="0" smtClean="0"/>
              <a:t>toinen taso</a:t>
            </a:r>
          </a:p>
          <a:p>
            <a:pPr lvl="2"/>
            <a:r>
              <a:rPr lang="fi-FI" dirty="0" smtClean="0"/>
              <a:t>kolmas taso</a:t>
            </a:r>
          </a:p>
          <a:p>
            <a:pPr lvl="3"/>
            <a:r>
              <a:rPr lang="fi-FI" dirty="0" smtClean="0"/>
              <a:t>neljäs taso</a:t>
            </a:r>
          </a:p>
          <a:p>
            <a:pPr lvl="4"/>
            <a:r>
              <a:rPr lang="fi-FI" dirty="0" smtClean="0"/>
              <a:t>viides taso</a:t>
            </a:r>
            <a:endParaRPr lang="fi-FI" dirty="0"/>
          </a:p>
        </p:txBody>
      </p:sp>
      <p:sp>
        <p:nvSpPr>
          <p:cNvPr id="7" name="Rectangle 5"/>
          <p:cNvSpPr>
            <a:spLocks noGrp="1" noChangeArrowheads="1"/>
          </p:cNvSpPr>
          <p:nvPr>
            <p:ph type="ftr" sz="quarter" idx="10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dirty="0"/>
              <a:t>Kalvosarjan tekijän nimi</a:t>
            </a:r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/>
              <a:pPr>
                <a:defRPr/>
              </a:pPr>
              <a:t>‹#›</a:t>
            </a:fld>
            <a:endParaRPr lang="fi-FI"/>
          </a:p>
        </p:txBody>
      </p:sp>
      <p:sp>
        <p:nvSpPr>
          <p:cNvPr id="9" name="Rectangle 4"/>
          <p:cNvSpPr>
            <a:spLocks noGrp="1" noChangeArrowheads="1"/>
          </p:cNvSpPr>
          <p:nvPr>
            <p:ph type="dt" sz="half" idx="1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/>
          </a:p>
        </p:txBody>
      </p:sp>
    </p:spTree>
  </p:cSld>
  <p:clrMapOvr>
    <a:masterClrMapping/>
  </p:clrMapOvr>
  <p:transition>
    <p:wipe dir="d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1853" y="4188230"/>
            <a:ext cx="7772400" cy="533400"/>
          </a:xfrm>
        </p:spPr>
        <p:txBody>
          <a:bodyPr/>
          <a:lstStyle>
            <a:lvl1pPr>
              <a:defRPr sz="2400">
                <a:solidFill>
                  <a:srgbClr val="4F5150"/>
                </a:solidFill>
              </a:defRPr>
            </a:lvl1pPr>
          </a:lstStyle>
          <a:p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title</a:t>
            </a:r>
            <a:r>
              <a:rPr lang="fi-FI" dirty="0" smtClean="0"/>
              <a:t> </a:t>
            </a:r>
            <a:r>
              <a:rPr lang="fi-FI" dirty="0" err="1" smtClean="0"/>
              <a:t>style</a:t>
            </a:r>
            <a:endParaRPr lang="fi-FI" dirty="0"/>
          </a:p>
        </p:txBody>
      </p:sp>
      <p:sp>
        <p:nvSpPr>
          <p:cNvPr id="8" name="Rectangle 7"/>
          <p:cNvSpPr/>
          <p:nvPr userDrawn="1"/>
        </p:nvSpPr>
        <p:spPr bwMode="auto">
          <a:xfrm>
            <a:off x="0" y="5441422"/>
            <a:ext cx="9144000" cy="1416578"/>
          </a:xfrm>
          <a:prstGeom prst="rect">
            <a:avLst/>
          </a:prstGeom>
          <a:solidFill>
            <a:schemeClr val="bg1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9" name="Kuva 3" descr="Metropolia_CMYK_A.jpg"/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688975" y="5837762"/>
            <a:ext cx="1495425" cy="794523"/>
          </a:xfrm>
          <a:prstGeom prst="rect">
            <a:avLst/>
          </a:prstGeom>
        </p:spPr>
      </p:pic>
      <p:pic>
        <p:nvPicPr>
          <p:cNvPr id="7" name="Kuva 3" descr="muotoilu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3705" y="0"/>
            <a:ext cx="9136588" cy="3787877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Kuva 9" descr="nauha3.png"/>
          <p:cNvPicPr>
            <a:picLocks noChangeAspect="1"/>
          </p:cNvPicPr>
          <p:nvPr userDrawn="1"/>
        </p:nvPicPr>
        <p:blipFill>
          <a:blip r:embed="rId14"/>
          <a:srcRect t="44935"/>
          <a:stretch>
            <a:fillRect/>
          </a:stretch>
        </p:blipFill>
        <p:spPr>
          <a:xfrm>
            <a:off x="0" y="6045200"/>
            <a:ext cx="9144000" cy="361950"/>
          </a:xfrm>
          <a:prstGeom prst="rect">
            <a:avLst/>
          </a:prstGeom>
        </p:spPr>
      </p:pic>
      <p:sp>
        <p:nvSpPr>
          <p:cNvPr id="1028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4213" y="723900"/>
            <a:ext cx="7772400" cy="53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smtClean="0"/>
              <a:t>Click to edit Master title style</a:t>
            </a:r>
          </a:p>
        </p:txBody>
      </p:sp>
      <p:sp>
        <p:nvSpPr>
          <p:cNvPr id="1029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4213" y="1444625"/>
            <a:ext cx="7772400" cy="395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i-FI" dirty="0" err="1" smtClean="0"/>
              <a:t>Click</a:t>
            </a:r>
            <a:r>
              <a:rPr lang="fi-FI" dirty="0" smtClean="0"/>
              <a:t> to </a:t>
            </a:r>
            <a:r>
              <a:rPr lang="fi-FI" dirty="0" err="1" smtClean="0"/>
              <a:t>edit</a:t>
            </a:r>
            <a:r>
              <a:rPr lang="fi-FI" dirty="0" smtClean="0"/>
              <a:t> </a:t>
            </a:r>
            <a:r>
              <a:rPr lang="fi-FI" dirty="0" err="1" smtClean="0"/>
              <a:t>Master</a:t>
            </a:r>
            <a:r>
              <a:rPr lang="fi-FI" dirty="0" smtClean="0"/>
              <a:t> </a:t>
            </a:r>
            <a:r>
              <a:rPr lang="fi-FI" dirty="0" err="1" smtClean="0"/>
              <a:t>text</a:t>
            </a:r>
            <a:r>
              <a:rPr lang="fi-FI" dirty="0" smtClean="0"/>
              <a:t> </a:t>
            </a:r>
            <a:r>
              <a:rPr lang="fi-FI" dirty="0" err="1" smtClean="0"/>
              <a:t>styles</a:t>
            </a:r>
            <a:endParaRPr lang="fi-FI" dirty="0" smtClean="0"/>
          </a:p>
          <a:p>
            <a:pPr lvl="1"/>
            <a:r>
              <a:rPr lang="fi-FI" dirty="0" err="1" smtClean="0"/>
              <a:t>Second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2"/>
            <a:r>
              <a:rPr lang="fi-FI" dirty="0" err="1" smtClean="0"/>
              <a:t>Third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3"/>
            <a:r>
              <a:rPr lang="fi-FI" dirty="0" err="1" smtClean="0"/>
              <a:t>Fourth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  <a:p>
            <a:pPr lvl="4"/>
            <a:r>
              <a:rPr lang="fi-FI" dirty="0" err="1" smtClean="0"/>
              <a:t>Fifth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endParaRPr lang="fi-FI" dirty="0" smtClean="0"/>
          </a:p>
        </p:txBody>
      </p:sp>
      <p:sp>
        <p:nvSpPr>
          <p:cNvPr id="2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286000" y="6551613"/>
            <a:ext cx="4429125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r>
              <a:rPr lang="fi-FI" smtClean="0"/>
              <a:t>Kalvosarjan tekijän nimi</a:t>
            </a:r>
            <a:endParaRPr lang="fi-FI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86563" y="6551613"/>
            <a:ext cx="145997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‹#›</a:t>
            </a:fld>
            <a:endParaRPr lang="fi-FI" dirty="0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551613"/>
            <a:ext cx="1524000" cy="306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000" smtClean="0">
                <a:solidFill>
                  <a:srgbClr val="878989"/>
                </a:solidFill>
                <a:latin typeface="+mj-lt"/>
                <a:ea typeface="+mn-ea"/>
                <a:cs typeface="Arial" pitchFamily="34" charset="0"/>
              </a:defRPr>
            </a:lvl1pPr>
          </a:lstStyle>
          <a:p>
            <a:pPr>
              <a:defRPr/>
            </a:pPr>
            <a:endParaRPr lang="fi-FI" dirty="0"/>
          </a:p>
        </p:txBody>
      </p:sp>
      <p:sp>
        <p:nvSpPr>
          <p:cNvPr id="1033" name="Rectangle 9"/>
          <p:cNvSpPr>
            <a:spLocks noChangeArrowheads="1"/>
          </p:cNvSpPr>
          <p:nvPr userDrawn="1"/>
        </p:nvSpPr>
        <p:spPr bwMode="auto">
          <a:xfrm>
            <a:off x="0" y="0"/>
            <a:ext cx="9144000" cy="6858000"/>
          </a:xfrm>
          <a:prstGeom prst="rect">
            <a:avLst/>
          </a:prstGeom>
          <a:noFill/>
          <a:ln w="31750">
            <a:solidFill>
              <a:schemeClr val="bg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fi-FI"/>
          </a:p>
        </p:txBody>
      </p:sp>
      <p:pic>
        <p:nvPicPr>
          <p:cNvPr id="11" name="Kuva 10" descr="Metropolia_CMYK_A.png"/>
          <p:cNvPicPr>
            <a:picLocks noChangeAspect="1"/>
          </p:cNvPicPr>
          <p:nvPr userDrawn="1"/>
        </p:nvPicPr>
        <p:blipFill>
          <a:blip r:embed="rId15"/>
          <a:stretch>
            <a:fillRect/>
          </a:stretch>
        </p:blipFill>
        <p:spPr>
          <a:xfrm>
            <a:off x="679450" y="5587999"/>
            <a:ext cx="1238396" cy="659635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4001" r:id="rId1"/>
    <p:sldLayoutId id="2147483991" r:id="rId2"/>
    <p:sldLayoutId id="2147483992" r:id="rId3"/>
    <p:sldLayoutId id="2147483993" r:id="rId4"/>
    <p:sldLayoutId id="2147484002" r:id="rId5"/>
    <p:sldLayoutId id="2147484003" r:id="rId6"/>
    <p:sldLayoutId id="2147484004" r:id="rId7"/>
    <p:sldLayoutId id="2147484005" r:id="rId8"/>
    <p:sldLayoutId id="2147484006" r:id="rId9"/>
    <p:sldLayoutId id="2147484007" r:id="rId10"/>
    <p:sldLayoutId id="2147484008" r:id="rId11"/>
    <p:sldLayoutId id="2147484009" r:id="rId12"/>
  </p:sldLayoutIdLst>
  <p:transition>
    <p:wipe dir="d"/>
  </p:transition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800" spc="100">
          <a:solidFill>
            <a:srgbClr val="F08A00"/>
          </a:solidFill>
          <a:latin typeface="+mj-lt"/>
          <a:ea typeface="+mj-ea"/>
          <a:cs typeface="ＭＳ Ｐゴシック" pitchFamily="-110" charset="-128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800">
          <a:solidFill>
            <a:srgbClr val="F08A00"/>
          </a:solidFill>
          <a:latin typeface="Tahoma" pitchFamily="34" charset="0"/>
          <a:ea typeface="ＭＳ Ｐゴシック" pitchFamily="48" charset="-128"/>
          <a:cs typeface="ＭＳ Ｐゴシック" pitchFamily="-11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3600">
          <a:solidFill>
            <a:schemeClr val="tx2"/>
          </a:solidFill>
          <a:latin typeface="Tahoma" pitchFamily="34" charset="0"/>
          <a:ea typeface="ＭＳ Ｐゴシック" pitchFamily="48" charset="-128"/>
        </a:defRPr>
      </a:lvl9pPr>
    </p:titleStyle>
    <p:bodyStyle>
      <a:lvl1pPr marL="342900" indent="-342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400" spc="100">
          <a:solidFill>
            <a:srgbClr val="4F5150"/>
          </a:solidFill>
          <a:latin typeface="+mn-lt"/>
          <a:ea typeface="+mn-ea"/>
          <a:cs typeface="ＭＳ Ｐゴシック" pitchFamily="-110" charset="-128"/>
        </a:defRPr>
      </a:lvl1pPr>
      <a:lvl2pPr marL="539750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400" spc="100">
          <a:solidFill>
            <a:srgbClr val="4F5150"/>
          </a:solidFill>
          <a:latin typeface="+mn-lt"/>
          <a:ea typeface="+mn-ea"/>
        </a:defRPr>
      </a:lvl2pPr>
      <a:lvl3pPr marL="719138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2000" spc="100">
          <a:solidFill>
            <a:srgbClr val="4F5150"/>
          </a:solidFill>
          <a:latin typeface="+mn-lt"/>
          <a:ea typeface="+mn-ea"/>
        </a:defRPr>
      </a:lvl3pPr>
      <a:lvl4pPr marL="898525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pc="100">
          <a:solidFill>
            <a:srgbClr val="4F5150"/>
          </a:solidFill>
          <a:latin typeface="+mn-lt"/>
          <a:ea typeface="+mn-ea"/>
        </a:defRPr>
      </a:lvl4pPr>
      <a:lvl5pPr marL="1079500" indent="-215900" algn="l" rtl="0" eaLnBrk="0" fontAlgn="base" hangingPunct="0">
        <a:spcBef>
          <a:spcPts val="200"/>
        </a:spcBef>
        <a:spcAft>
          <a:spcPct val="0"/>
        </a:spcAft>
        <a:buClr>
          <a:srgbClr val="F08A00"/>
        </a:buClr>
        <a:buFont typeface="Wingdings" pitchFamily="2" charset="2"/>
        <a:buChar char="§"/>
        <a:defRPr sz="1600" spc="100">
          <a:solidFill>
            <a:srgbClr val="4F5150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Font typeface="Times" pitchFamily="18" charset="0"/>
        <a:buChar char="•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Rectangle 114"/>
          <p:cNvSpPr>
            <a:spLocks noChangeArrowheads="1"/>
          </p:cNvSpPr>
          <p:nvPr/>
        </p:nvSpPr>
        <p:spPr bwMode="auto">
          <a:xfrm>
            <a:off x="67818" y="620131"/>
            <a:ext cx="7642183" cy="111565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/>
          <a:lstStyle/>
          <a:p>
            <a:pPr eaLnBrk="0" hangingPunct="0"/>
            <a:r>
              <a:rPr lang="fi-FI" sz="1000" b="1" i="1" dirty="0" smtClean="0">
                <a:latin typeface="+mn-lt"/>
              </a:rPr>
              <a:t>Yksilötason keskustelujen lähtökohtina</a:t>
            </a:r>
            <a:r>
              <a:rPr lang="fi-FI" sz="1000" i="1" dirty="0" smtClean="0">
                <a:latin typeface="+mn-lt"/>
              </a:rPr>
              <a:t>:</a:t>
            </a:r>
          </a:p>
          <a:p>
            <a:pPr marL="171450" indent="-171450" eaLnBrk="0" hangingPunct="0">
              <a:buFont typeface="Wingdings" panose="05000000000000000000" pitchFamily="2" charset="2"/>
              <a:buChar char="q"/>
            </a:pPr>
            <a:r>
              <a:rPr lang="fi-FI" sz="1000" b="1" dirty="0" smtClean="0">
                <a:latin typeface="+mn-lt"/>
              </a:rPr>
              <a:t>Metropolian strategia ja arvot; </a:t>
            </a:r>
            <a:r>
              <a:rPr lang="fi-FI" sz="1000" dirty="0" smtClean="0">
                <a:latin typeface="+mn-lt"/>
              </a:rPr>
              <a:t>paradigman muutos</a:t>
            </a:r>
          </a:p>
          <a:p>
            <a:pPr marL="171450" lvl="0" indent="-171450" eaLnBrk="0" hangingPunct="0">
              <a:buFont typeface="Wingdings" panose="05000000000000000000" pitchFamily="2" charset="2"/>
              <a:buChar char="q"/>
            </a:pPr>
            <a:r>
              <a:rPr lang="fi-FI" sz="1000" b="1" dirty="0" smtClean="0">
                <a:latin typeface="+mn-lt"/>
              </a:rPr>
              <a:t>Metropolian toimintasuunnitelma 2015</a:t>
            </a:r>
            <a:r>
              <a:rPr lang="fi-FI" sz="1000" dirty="0" smtClean="0">
                <a:latin typeface="+mn-lt"/>
              </a:rPr>
              <a:t>, erityisesti:</a:t>
            </a:r>
            <a:r>
              <a:rPr lang="fi-FI" sz="1000" b="1" dirty="0" smtClean="0">
                <a:latin typeface="+mn-lt"/>
              </a:rPr>
              <a:t> </a:t>
            </a:r>
            <a:r>
              <a:rPr lang="fi-FI" sz="1000" dirty="0">
                <a:latin typeface="+mn-lt"/>
              </a:rPr>
              <a:t>1. Joustavien </a:t>
            </a:r>
            <a:r>
              <a:rPr lang="fi-FI" sz="1000" b="1" dirty="0">
                <a:solidFill>
                  <a:srgbClr val="FF0000"/>
                </a:solidFill>
                <a:latin typeface="+mn-lt"/>
              </a:rPr>
              <a:t>opintopolkujen</a:t>
            </a:r>
            <a:r>
              <a:rPr lang="fi-FI" sz="1000" dirty="0">
                <a:latin typeface="+mn-lt"/>
              </a:rPr>
              <a:t> luominen </a:t>
            </a:r>
            <a:r>
              <a:rPr lang="fi-FI" sz="1000" dirty="0" smtClean="0">
                <a:latin typeface="+mn-lt"/>
              </a:rPr>
              <a:t>2</a:t>
            </a:r>
            <a:r>
              <a:rPr lang="fi-FI" sz="1000" dirty="0">
                <a:latin typeface="+mn-lt"/>
              </a:rPr>
              <a:t>. </a:t>
            </a:r>
            <a:r>
              <a:rPr lang="fi-FI" sz="1000" b="1" dirty="0" smtClean="0">
                <a:solidFill>
                  <a:srgbClr val="FF0000"/>
                </a:solidFill>
                <a:latin typeface="+mn-lt"/>
              </a:rPr>
              <a:t>KIT-toiminta </a:t>
            </a:r>
            <a:r>
              <a:rPr lang="fi-FI" sz="1000" dirty="0" smtClean="0"/>
              <a:t>ja </a:t>
            </a:r>
            <a:r>
              <a:rPr lang="fi-FI" sz="1000" dirty="0" err="1"/>
              <a:t>osaamis-kiihdyttämöjen</a:t>
            </a:r>
            <a:r>
              <a:rPr lang="fi-FI" sz="1000" dirty="0"/>
              <a:t> toiminnan </a:t>
            </a:r>
            <a:r>
              <a:rPr lang="fi-FI" sz="1000" dirty="0" smtClean="0"/>
              <a:t>käynnistäminen</a:t>
            </a:r>
            <a:r>
              <a:rPr lang="fi-FI" sz="1000" dirty="0"/>
              <a:t> </a:t>
            </a:r>
            <a:r>
              <a:rPr lang="fi-FI" sz="1000" dirty="0" smtClean="0">
                <a:latin typeface="+mn-lt"/>
              </a:rPr>
              <a:t>3</a:t>
            </a:r>
            <a:r>
              <a:rPr lang="fi-FI" sz="1000" dirty="0">
                <a:latin typeface="+mn-lt"/>
              </a:rPr>
              <a:t>. </a:t>
            </a:r>
            <a:r>
              <a:rPr lang="fi-FI" sz="1000" b="1" dirty="0">
                <a:solidFill>
                  <a:srgbClr val="FF0000"/>
                </a:solidFill>
                <a:latin typeface="+mn-lt"/>
              </a:rPr>
              <a:t>Liiketoiminnan</a:t>
            </a:r>
            <a:r>
              <a:rPr lang="fi-FI" sz="1000" dirty="0">
                <a:latin typeface="+mn-lt"/>
              </a:rPr>
              <a:t> tuotteistaminen ja </a:t>
            </a:r>
            <a:r>
              <a:rPr lang="fi-FI" sz="1000" dirty="0" smtClean="0">
                <a:latin typeface="+mn-lt"/>
              </a:rPr>
              <a:t>hinnoittelu.</a:t>
            </a:r>
          </a:p>
          <a:p>
            <a:pPr marL="171450" indent="-171450" eaLnBrk="0" hangingPunct="0">
              <a:buFont typeface="Wingdings" panose="05000000000000000000" pitchFamily="2" charset="2"/>
              <a:buChar char="q"/>
            </a:pPr>
            <a:r>
              <a:rPr lang="fi-FI" sz="1000" b="1" dirty="0" smtClean="0">
                <a:latin typeface="+mn-lt"/>
              </a:rPr>
              <a:t>Tulosalueen- ja yksikön mittaritavoitteet</a:t>
            </a:r>
          </a:p>
          <a:p>
            <a:pPr marL="171450" indent="-171450" eaLnBrk="0" hangingPunct="0">
              <a:buFont typeface="Wingdings" panose="05000000000000000000" pitchFamily="2" charset="2"/>
              <a:buChar char="q"/>
            </a:pPr>
            <a:r>
              <a:rPr lang="fi-FI" sz="1000" b="1" dirty="0" smtClean="0">
                <a:latin typeface="+mn-lt"/>
              </a:rPr>
              <a:t>Hyvä johtajuus -toimintamalli </a:t>
            </a:r>
            <a:r>
              <a:rPr lang="fi-FI" sz="1000" dirty="0" smtClean="0">
                <a:latin typeface="+mn-lt"/>
              </a:rPr>
              <a:t> (johtaja-päällikkö keskustelut)</a:t>
            </a:r>
          </a:p>
        </p:txBody>
      </p:sp>
      <p:sp>
        <p:nvSpPr>
          <p:cNvPr id="38" name="Rectangle 11"/>
          <p:cNvSpPr>
            <a:spLocks noChangeArrowheads="1"/>
          </p:cNvSpPr>
          <p:nvPr/>
        </p:nvSpPr>
        <p:spPr bwMode="auto">
          <a:xfrm>
            <a:off x="5884127" y="4439349"/>
            <a:ext cx="1767194" cy="116952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  <a:ln>
            <a:noFill/>
          </a:ln>
          <a:effectLst/>
          <a:extLst/>
        </p:spPr>
        <p:txBody>
          <a:bodyPr wrap="none" anchor="ctr"/>
          <a:lstStyle/>
          <a:p>
            <a:pPr>
              <a:defRPr/>
            </a:pPr>
            <a:endParaRPr lang="fi-FI" sz="1800" dirty="0" smtClean="0"/>
          </a:p>
          <a:p>
            <a:pPr>
              <a:defRPr/>
            </a:pPr>
            <a:endParaRPr lang="fi-FI" sz="1800" b="0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818" y="0"/>
            <a:ext cx="9267771" cy="642942"/>
          </a:xfrm>
        </p:spPr>
        <p:txBody>
          <a:bodyPr>
            <a:normAutofit fontScale="90000"/>
          </a:bodyPr>
          <a:lstStyle/>
          <a:p>
            <a:r>
              <a:rPr lang="fi-FI" dirty="0" smtClean="0"/>
              <a:t>Tavoite- ja kehityskeskustelut prosessina, syksyllä 2014 </a:t>
            </a:r>
            <a:endParaRPr lang="fi-FI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2553473" y="6640599"/>
            <a:ext cx="4429125" cy="306387"/>
          </a:xfrm>
        </p:spPr>
        <p:txBody>
          <a:bodyPr/>
          <a:lstStyle/>
          <a:p>
            <a:fld id="{50D40125-E9DA-486B-A14E-0C7E25379DCB}" type="datetime3">
              <a:rPr lang="fi-FI" smtClean="0"/>
              <a:pPr/>
              <a:t>15/9/14</a:t>
            </a:fld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67585" y="6490653"/>
            <a:ext cx="1524000" cy="306387"/>
          </a:xfrm>
        </p:spPr>
        <p:txBody>
          <a:bodyPr/>
          <a:lstStyle/>
          <a:p>
            <a:fld id="{ECD1A214-3203-4730-A28C-733A390CA587}" type="slidenum">
              <a:rPr lang="fi-FI" smtClean="0"/>
              <a:pPr/>
              <a:t>1</a:t>
            </a:fld>
            <a:endParaRPr lang="fi-FI" dirty="0"/>
          </a:p>
        </p:txBody>
      </p:sp>
      <p:sp>
        <p:nvSpPr>
          <p:cNvPr id="10" name="Rectangle 9"/>
          <p:cNvSpPr/>
          <p:nvPr/>
        </p:nvSpPr>
        <p:spPr>
          <a:xfrm>
            <a:off x="3428570" y="2881132"/>
            <a:ext cx="2141976" cy="2339102"/>
          </a:xfrm>
          <a:prstGeom prst="rect">
            <a:avLst/>
          </a:prstGeom>
          <a:ln w="28575">
            <a:solidFill>
              <a:schemeClr val="accent4"/>
            </a:solidFill>
            <a:prstDash val="sysDot"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fi-FI" sz="1200" b="1" dirty="0" smtClean="0">
                <a:latin typeface="+mn-lt"/>
              </a:rPr>
              <a:t>Yksilötason</a:t>
            </a:r>
            <a:r>
              <a:rPr lang="fi-FI" sz="1200" b="1" dirty="0">
                <a:latin typeface="+mn-lt"/>
              </a:rPr>
              <a:t> </a:t>
            </a:r>
            <a:r>
              <a:rPr lang="fi-FI" sz="1200" b="1" dirty="0" smtClean="0">
                <a:latin typeface="+mn-lt"/>
              </a:rPr>
              <a:t>keskustelu </a:t>
            </a:r>
            <a:endParaRPr lang="fi-FI" sz="1200" dirty="0" smtClean="0">
              <a:latin typeface="+mn-lt"/>
            </a:endParaRPr>
          </a:p>
          <a:p>
            <a:r>
              <a:rPr lang="fi-FI" sz="1200" i="1" dirty="0" smtClean="0">
                <a:latin typeface="+mn-lt"/>
              </a:rPr>
              <a:t>Keskustelu rakenne:</a:t>
            </a:r>
          </a:p>
          <a:p>
            <a:endParaRPr lang="fi-FI" sz="1200" dirty="0" smtClean="0">
              <a:latin typeface="+mn-lt"/>
            </a:endParaRPr>
          </a:p>
          <a:p>
            <a:r>
              <a:rPr lang="fi-FI" sz="1000" b="1" dirty="0">
                <a:latin typeface="+mn-lt"/>
              </a:rPr>
              <a:t>Osa 1. </a:t>
            </a:r>
            <a:r>
              <a:rPr lang="fi-FI" sz="1000" b="1" dirty="0" smtClean="0">
                <a:latin typeface="+mn-lt"/>
              </a:rPr>
              <a:t>VUODEN 2014 TAVOITTEISTA SUORIUTUMINEN (</a:t>
            </a:r>
            <a:r>
              <a:rPr lang="fi-FI" sz="1000" b="1" dirty="0" err="1" smtClean="0"/>
              <a:t>työntekijä</a:t>
            </a:r>
            <a:r>
              <a:rPr lang="fi-FI" sz="1000" b="1" dirty="0" err="1" smtClean="0">
                <a:latin typeface="+mn-lt"/>
              </a:rPr>
              <a:t>+esimies</a:t>
            </a:r>
            <a:r>
              <a:rPr lang="fi-FI" sz="1000" b="1" dirty="0" smtClean="0">
                <a:latin typeface="+mn-lt"/>
              </a:rPr>
              <a:t>)</a:t>
            </a:r>
            <a:endParaRPr lang="fi-FI" sz="1000" dirty="0">
              <a:latin typeface="+mn-lt"/>
            </a:endParaRPr>
          </a:p>
          <a:p>
            <a:endParaRPr lang="fi-FI" sz="1000" u="sng" dirty="0">
              <a:latin typeface="+mn-lt"/>
            </a:endParaRPr>
          </a:p>
          <a:p>
            <a:r>
              <a:rPr lang="fi-FI" sz="1000" b="1" dirty="0">
                <a:latin typeface="+mn-lt"/>
              </a:rPr>
              <a:t>Osa 2. </a:t>
            </a:r>
            <a:r>
              <a:rPr lang="fi-FI" sz="1000" b="1" dirty="0"/>
              <a:t>VUODEN 2015</a:t>
            </a:r>
          </a:p>
          <a:p>
            <a:r>
              <a:rPr lang="fi-FI" sz="1000" b="1" dirty="0" smtClean="0"/>
              <a:t>TAVOITTEIDEN ASETTAMINEN</a:t>
            </a:r>
            <a:endParaRPr lang="fi-FI" sz="1000" b="1" dirty="0"/>
          </a:p>
          <a:p>
            <a:r>
              <a:rPr lang="fi-FI" sz="1000" dirty="0">
                <a:latin typeface="+mn-lt"/>
              </a:rPr>
              <a:t> </a:t>
            </a:r>
          </a:p>
          <a:p>
            <a:r>
              <a:rPr lang="fi-FI" sz="1000" b="1" dirty="0">
                <a:latin typeface="+mn-lt"/>
              </a:rPr>
              <a:t>Osa 3. </a:t>
            </a:r>
            <a:r>
              <a:rPr lang="fi-FI" sz="1000" b="1" dirty="0" smtClean="0"/>
              <a:t>TYÖ</a:t>
            </a:r>
            <a:r>
              <a:rPr lang="fi-FI" sz="1000" b="1" dirty="0"/>
              <a:t>, TYÖYHTEISÖ JA HYVINVOINTI</a:t>
            </a:r>
            <a:endParaRPr lang="fi-FI" sz="1000" dirty="0"/>
          </a:p>
          <a:p>
            <a:endParaRPr lang="fi-FI" sz="1000" b="1" dirty="0">
              <a:latin typeface="+mn-lt"/>
            </a:endParaRPr>
          </a:p>
        </p:txBody>
      </p:sp>
      <p:sp>
        <p:nvSpPr>
          <p:cNvPr id="21" name="Rectangle 11"/>
          <p:cNvSpPr>
            <a:spLocks noChangeArrowheads="1"/>
          </p:cNvSpPr>
          <p:nvPr/>
        </p:nvSpPr>
        <p:spPr bwMode="auto">
          <a:xfrm>
            <a:off x="7937502" y="2467991"/>
            <a:ext cx="1132069" cy="2991776"/>
          </a:xfrm>
          <a:prstGeom prst="rect">
            <a:avLst/>
          </a:prstGeom>
          <a:ln/>
          <a:extLst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wrap="none" anchor="ctr"/>
          <a:lstStyle/>
          <a:p>
            <a:r>
              <a:rPr lang="fi-FI" sz="3600" dirty="0" smtClean="0">
                <a:solidFill>
                  <a:srgbClr val="C00000"/>
                </a:solidFill>
              </a:rPr>
              <a:t> </a:t>
            </a:r>
            <a:endParaRPr lang="fi-FI" sz="3600" dirty="0"/>
          </a:p>
        </p:txBody>
      </p:sp>
      <p:sp>
        <p:nvSpPr>
          <p:cNvPr id="22" name="Rectangle 21"/>
          <p:cNvSpPr/>
          <p:nvPr/>
        </p:nvSpPr>
        <p:spPr>
          <a:xfrm>
            <a:off x="7969631" y="2658431"/>
            <a:ext cx="1147735" cy="26622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sz="1200" b="1" dirty="0"/>
              <a:t>Arkipäivän </a:t>
            </a:r>
          </a:p>
          <a:p>
            <a:r>
              <a:rPr lang="fi-FI" sz="1200" b="1" dirty="0" smtClean="0"/>
              <a:t>työnteossa</a:t>
            </a:r>
            <a:r>
              <a:rPr lang="fi-FI" sz="1200" b="1" dirty="0"/>
              <a:t>:</a:t>
            </a:r>
          </a:p>
          <a:p>
            <a:endParaRPr lang="fi-FI" sz="1100" dirty="0" smtClean="0"/>
          </a:p>
          <a:p>
            <a:r>
              <a:rPr lang="fi-FI" sz="1100" dirty="0" smtClean="0"/>
              <a:t>Työtavoitteiden toteutus ja osaamisen kehittäminen.</a:t>
            </a:r>
          </a:p>
          <a:p>
            <a:endParaRPr lang="fi-FI" sz="1100" dirty="0"/>
          </a:p>
          <a:p>
            <a:r>
              <a:rPr lang="fi-FI" sz="1100" dirty="0"/>
              <a:t>S</a:t>
            </a:r>
            <a:r>
              <a:rPr lang="fi-FI" sz="1100" dirty="0" smtClean="0"/>
              <a:t>äännöllinen</a:t>
            </a:r>
          </a:p>
          <a:p>
            <a:r>
              <a:rPr lang="fi-FI" sz="1100" dirty="0" smtClean="0"/>
              <a:t>dialogi &amp;</a:t>
            </a:r>
          </a:p>
          <a:p>
            <a:r>
              <a:rPr lang="fi-FI" sz="1100" dirty="0"/>
              <a:t>p</a:t>
            </a:r>
            <a:r>
              <a:rPr lang="fi-FI" sz="1100" dirty="0" smtClean="0"/>
              <a:t>alaute</a:t>
            </a:r>
          </a:p>
          <a:p>
            <a:endParaRPr lang="fi-FI" sz="1100" dirty="0" smtClean="0"/>
          </a:p>
          <a:p>
            <a:endParaRPr lang="fi-FI" sz="1100" b="1" dirty="0"/>
          </a:p>
          <a:p>
            <a:r>
              <a:rPr lang="fi-FI" sz="1100" dirty="0" smtClean="0"/>
              <a:t>Väliseuranta tarvittaessa.</a:t>
            </a:r>
            <a:endParaRPr lang="fi-FI" sz="1100" dirty="0"/>
          </a:p>
        </p:txBody>
      </p:sp>
      <p:sp>
        <p:nvSpPr>
          <p:cNvPr id="33" name="Rectangle 32"/>
          <p:cNvSpPr/>
          <p:nvPr/>
        </p:nvSpPr>
        <p:spPr>
          <a:xfrm>
            <a:off x="170764" y="4791698"/>
            <a:ext cx="2945920" cy="2123658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fi-FI" sz="1200" b="1" dirty="0" smtClean="0">
                <a:latin typeface="+mn-lt"/>
              </a:rPr>
              <a:t>Työntekijän valmistautuminen </a:t>
            </a:r>
            <a:endParaRPr lang="fi-FI" sz="1200" b="1" dirty="0">
              <a:latin typeface="+mn-lt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fi-FI" sz="1000" dirty="0" smtClean="0">
                <a:latin typeface="+mn-lt"/>
              </a:rPr>
              <a:t>Tutustu Metropolian strategiaan ja toimintasuunnitelmaan Tuubin työtilassa ja ”yksikön </a:t>
            </a:r>
            <a:r>
              <a:rPr lang="fi-FI" sz="1000" dirty="0">
                <a:latin typeface="+mn-lt"/>
              </a:rPr>
              <a:t>tavoitteet” –materiaaliin </a:t>
            </a:r>
            <a:r>
              <a:rPr lang="fi-FI" sz="1000" dirty="0" smtClean="0">
                <a:latin typeface="+mn-lt"/>
              </a:rPr>
              <a:t>ja palauta </a:t>
            </a:r>
            <a:r>
              <a:rPr lang="fi-FI" sz="1000" dirty="0">
                <a:latin typeface="+mn-lt"/>
              </a:rPr>
              <a:t>mieleen  edellisen </a:t>
            </a:r>
            <a:r>
              <a:rPr lang="fi-FI" sz="1000" dirty="0" smtClean="0">
                <a:latin typeface="+mn-lt"/>
              </a:rPr>
              <a:t>TAKE-keskustelusisältö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fi-FI" sz="1000" dirty="0">
                <a:latin typeface="+mn-lt"/>
              </a:rPr>
              <a:t>Dokumentoi </a:t>
            </a:r>
            <a:r>
              <a:rPr lang="fi-FI" sz="1000" dirty="0" smtClean="0">
                <a:latin typeface="+mn-lt"/>
              </a:rPr>
              <a:t>näkemyksesi </a:t>
            </a:r>
            <a:r>
              <a:rPr lang="fi-FI" sz="1000" dirty="0">
                <a:latin typeface="+mn-lt"/>
              </a:rPr>
              <a:t>järjestelmän keskustelurunkoon (esitäytetty keskustelurunko valmis viimeistään viikkoa ennen keskustelua)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fi-FI" sz="1000" dirty="0" err="1" smtClean="0"/>
              <a:t>Huom</a:t>
            </a:r>
            <a:r>
              <a:rPr lang="fi-FI" sz="1000" dirty="0" smtClean="0"/>
              <a:t>! </a:t>
            </a:r>
            <a:r>
              <a:rPr lang="fi-FI" sz="1000" b="1" dirty="0" smtClean="0"/>
              <a:t>Jos </a:t>
            </a:r>
            <a:r>
              <a:rPr lang="fi-FI" sz="1000" b="1" dirty="0"/>
              <a:t>esimiehesi on vaihtunut</a:t>
            </a:r>
            <a:r>
              <a:rPr lang="fi-FI" sz="1000" dirty="0"/>
              <a:t>, työntekijä </a:t>
            </a:r>
            <a:r>
              <a:rPr lang="fi-FI" sz="1000" dirty="0" smtClean="0"/>
              <a:t>kopioi ja toimittaa aikaisemman keskustelumuistion  uudelle </a:t>
            </a:r>
            <a:r>
              <a:rPr lang="fi-FI" sz="1000" dirty="0"/>
              <a:t>esimiehelle ennen keskustelua</a:t>
            </a:r>
            <a:r>
              <a:rPr lang="fi-FI" sz="1000" dirty="0" smtClean="0"/>
              <a:t>.</a:t>
            </a:r>
            <a:endParaRPr lang="fi-FI" sz="1000" dirty="0">
              <a:latin typeface="+mn-lt"/>
            </a:endParaRPr>
          </a:p>
        </p:txBody>
      </p:sp>
      <p:sp>
        <p:nvSpPr>
          <p:cNvPr id="41" name="Rectangle 40"/>
          <p:cNvSpPr/>
          <p:nvPr/>
        </p:nvSpPr>
        <p:spPr>
          <a:xfrm>
            <a:off x="5904946" y="4454571"/>
            <a:ext cx="1755577" cy="110799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fi-FI" sz="1200" b="1" dirty="0" smtClean="0">
                <a:latin typeface="+mn-lt"/>
              </a:rPr>
              <a:t>Keskustelun kirjaaminen (työntekijä)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fi-FI" sz="1000" dirty="0" smtClean="0">
                <a:latin typeface="+mn-lt"/>
              </a:rPr>
              <a:t>dokumentoi varsinainen keskustelun HR-järjestelmään</a:t>
            </a:r>
            <a:endParaRPr lang="fi-FI" sz="1000" dirty="0">
              <a:latin typeface="+mn-lt"/>
            </a:endParaRPr>
          </a:p>
        </p:txBody>
      </p:sp>
      <p:sp>
        <p:nvSpPr>
          <p:cNvPr id="45" name="AutoShape 18"/>
          <p:cNvSpPr>
            <a:spLocks noChangeArrowheads="1"/>
          </p:cNvSpPr>
          <p:nvPr/>
        </p:nvSpPr>
        <p:spPr bwMode="auto">
          <a:xfrm rot="16200000">
            <a:off x="5536984" y="4601914"/>
            <a:ext cx="461666" cy="266709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>
            <a:noFill/>
          </a:ln>
          <a:extLst/>
        </p:spPr>
        <p:txBody>
          <a:bodyPr wrap="none" anchor="ctr"/>
          <a:lstStyle/>
          <a:p>
            <a:endParaRPr lang="fi-FI"/>
          </a:p>
        </p:txBody>
      </p:sp>
      <p:sp>
        <p:nvSpPr>
          <p:cNvPr id="75" name="Rectangle 74"/>
          <p:cNvSpPr/>
          <p:nvPr/>
        </p:nvSpPr>
        <p:spPr>
          <a:xfrm>
            <a:off x="195310" y="2360263"/>
            <a:ext cx="2921374" cy="2431435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fi-FI" sz="1200" b="1" dirty="0" smtClean="0">
                <a:latin typeface="+mn-lt"/>
              </a:rPr>
              <a:t>Esimiehen valmistautuminen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fi-FI" sz="1000" dirty="0" smtClean="0">
                <a:latin typeface="+mn-lt"/>
              </a:rPr>
              <a:t>Kokoa keskeinen yksilötason </a:t>
            </a:r>
            <a:r>
              <a:rPr lang="fi-FI" sz="1000" dirty="0">
                <a:latin typeface="+mn-lt"/>
              </a:rPr>
              <a:t>keskustelua ohjaava materiaali </a:t>
            </a:r>
            <a:r>
              <a:rPr lang="fi-FI" sz="1000" dirty="0" smtClean="0">
                <a:latin typeface="+mn-lt"/>
              </a:rPr>
              <a:t>ja lisää dokumentit </a:t>
            </a:r>
            <a:r>
              <a:rPr lang="fi-FI" sz="1000" dirty="0">
                <a:latin typeface="+mn-lt"/>
              </a:rPr>
              <a:t>HR-järjestelmään (kohtaan ”yksikön tavoitteet</a:t>
            </a:r>
            <a:r>
              <a:rPr lang="fi-FI" sz="1000" dirty="0" smtClean="0">
                <a:latin typeface="+mn-lt"/>
              </a:rPr>
              <a:t>”) ja </a:t>
            </a:r>
            <a:r>
              <a:rPr lang="fi-FI" sz="1000" dirty="0">
                <a:latin typeface="+mn-lt"/>
              </a:rPr>
              <a:t>l</a:t>
            </a:r>
            <a:r>
              <a:rPr lang="fi-FI" sz="1000" dirty="0" smtClean="0">
                <a:latin typeface="+mn-lt"/>
              </a:rPr>
              <a:t>injaavien </a:t>
            </a:r>
            <a:r>
              <a:rPr lang="fi-FI" sz="1000" dirty="0">
                <a:latin typeface="+mn-lt"/>
              </a:rPr>
              <a:t>ryhmäkeskustelujen mahdolliset </a:t>
            </a:r>
            <a:r>
              <a:rPr lang="fi-FI" sz="1000" dirty="0" smtClean="0">
                <a:latin typeface="+mn-lt"/>
              </a:rPr>
              <a:t>päätökset (Strategiaa ja toimintasuunnitelmaa ei tarvitse lisätä, löytyy Tuubin työtilasta)</a:t>
            </a:r>
            <a:endParaRPr lang="fi-FI" sz="1000" dirty="0">
              <a:latin typeface="+mn-lt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fi-FI" sz="1000" b="1" dirty="0" smtClean="0">
                <a:latin typeface="+mn-lt"/>
              </a:rPr>
              <a:t>Perusta</a:t>
            </a:r>
            <a:r>
              <a:rPr lang="fi-FI" sz="1000" dirty="0" smtClean="0">
                <a:latin typeface="+mn-lt"/>
              </a:rPr>
              <a:t> ja ajoita yksilötason </a:t>
            </a:r>
            <a:r>
              <a:rPr lang="fi-FI" sz="1000" dirty="0">
                <a:latin typeface="+mn-lt"/>
              </a:rPr>
              <a:t>keskustelut </a:t>
            </a:r>
            <a:r>
              <a:rPr lang="fi-FI" sz="1000" dirty="0" smtClean="0">
                <a:latin typeface="+mn-lt"/>
              </a:rPr>
              <a:t>HR-järjestelmässä</a:t>
            </a:r>
          </a:p>
          <a:p>
            <a:pPr marL="171450" indent="-171450">
              <a:buFont typeface="Arial" pitchFamily="34" charset="0"/>
              <a:buChar char="•"/>
            </a:pPr>
            <a:r>
              <a:rPr lang="fi-FI" sz="1000" dirty="0" smtClean="0"/>
              <a:t>Palauta </a:t>
            </a:r>
            <a:r>
              <a:rPr lang="fi-FI" sz="1000" dirty="0"/>
              <a:t>mieleen  edellisen </a:t>
            </a:r>
            <a:r>
              <a:rPr lang="fi-FI" sz="1000" dirty="0" err="1" smtClean="0"/>
              <a:t>TAKE-keskustelun</a:t>
            </a:r>
            <a:r>
              <a:rPr lang="fi-FI" sz="1000" dirty="0" smtClean="0"/>
              <a:t> sisältö</a:t>
            </a:r>
            <a:endParaRPr lang="fi-FI" sz="1000" dirty="0">
              <a:latin typeface="+mn-lt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fi-FI" sz="1000" b="1" dirty="0" smtClean="0">
                <a:latin typeface="+mn-lt"/>
              </a:rPr>
              <a:t>Tutustu</a:t>
            </a:r>
            <a:r>
              <a:rPr lang="fi-FI" sz="1000" dirty="0" smtClean="0">
                <a:latin typeface="+mn-lt"/>
              </a:rPr>
              <a:t> </a:t>
            </a:r>
            <a:r>
              <a:rPr lang="fi-FI" sz="1000" b="1" dirty="0">
                <a:latin typeface="+mn-lt"/>
              </a:rPr>
              <a:t>työntekijän </a:t>
            </a:r>
            <a:r>
              <a:rPr lang="fi-FI" sz="1000" b="1" dirty="0" smtClean="0">
                <a:latin typeface="+mn-lt"/>
              </a:rPr>
              <a:t>näkemyksiin </a:t>
            </a:r>
            <a:r>
              <a:rPr lang="fi-FI" sz="1000" dirty="0" smtClean="0">
                <a:latin typeface="+mn-lt"/>
              </a:rPr>
              <a:t>tämän kauden keskustelulomakkeen vastauksien kautta</a:t>
            </a:r>
            <a:r>
              <a:rPr lang="fi-FI" sz="1000" dirty="0">
                <a:latin typeface="+mn-lt"/>
              </a:rPr>
              <a:t> </a:t>
            </a:r>
            <a:r>
              <a:rPr lang="fi-FI" sz="1000" dirty="0" smtClean="0">
                <a:latin typeface="+mn-lt"/>
              </a:rPr>
              <a:t>HR-järjestelmässä ennen keskustelua ja reflektoi niitä näkemyksiäsi vasten</a:t>
            </a:r>
            <a:r>
              <a:rPr lang="fi-FI" sz="1000" dirty="0">
                <a:latin typeface="+mn-lt"/>
              </a:rPr>
              <a:t>. </a:t>
            </a:r>
          </a:p>
        </p:txBody>
      </p:sp>
      <p:sp>
        <p:nvSpPr>
          <p:cNvPr id="82" name="AutoShape 18"/>
          <p:cNvSpPr>
            <a:spLocks noChangeArrowheads="1"/>
          </p:cNvSpPr>
          <p:nvPr/>
        </p:nvSpPr>
        <p:spPr bwMode="auto">
          <a:xfrm rot="16200000">
            <a:off x="7580217" y="3842985"/>
            <a:ext cx="461666" cy="241789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>
            <a:noFill/>
          </a:ln>
          <a:extLst/>
        </p:spPr>
        <p:txBody>
          <a:bodyPr wrap="none" anchor="ctr"/>
          <a:lstStyle/>
          <a:p>
            <a:endParaRPr lang="fi-FI"/>
          </a:p>
        </p:txBody>
      </p:sp>
      <p:sp>
        <p:nvSpPr>
          <p:cNvPr id="40" name="AutoShape 18"/>
          <p:cNvSpPr>
            <a:spLocks noChangeArrowheads="1"/>
          </p:cNvSpPr>
          <p:nvPr/>
        </p:nvSpPr>
        <p:spPr bwMode="auto">
          <a:xfrm rot="10800000">
            <a:off x="6513964" y="4133172"/>
            <a:ext cx="461666" cy="2794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>
            <a:noFill/>
          </a:ln>
          <a:extLst/>
        </p:spPr>
        <p:txBody>
          <a:bodyPr wrap="none" anchor="ctr"/>
          <a:lstStyle/>
          <a:p>
            <a:endParaRPr lang="fi-FI"/>
          </a:p>
        </p:txBody>
      </p:sp>
      <p:sp>
        <p:nvSpPr>
          <p:cNvPr id="47" name="Rectangle 46"/>
          <p:cNvSpPr/>
          <p:nvPr/>
        </p:nvSpPr>
        <p:spPr>
          <a:xfrm>
            <a:off x="5657832" y="1896947"/>
            <a:ext cx="2059215" cy="2215991"/>
          </a:xfrm>
          <a:prstGeom prst="rect">
            <a:avLst/>
          </a:prstGeom>
          <a:solidFill>
            <a:schemeClr val="bg2">
              <a:lumMod val="20000"/>
              <a:lumOff val="80000"/>
            </a:schemeClr>
          </a:solidFill>
        </p:spPr>
        <p:txBody>
          <a:bodyPr wrap="square">
            <a:spAutoFit/>
          </a:bodyPr>
          <a:lstStyle/>
          <a:p>
            <a:r>
              <a:rPr lang="fi-FI" sz="1200" b="1" dirty="0">
                <a:latin typeface="+mn-lt"/>
              </a:rPr>
              <a:t>Keskustelun </a:t>
            </a:r>
            <a:r>
              <a:rPr lang="fi-FI" sz="1200" b="1" dirty="0" smtClean="0">
                <a:latin typeface="+mn-lt"/>
              </a:rPr>
              <a:t>tarkistaminen, päätöksien kirjaaminen ja päättäminen (esimies) </a:t>
            </a:r>
            <a:endParaRPr lang="fi-FI" sz="1200" b="1" dirty="0">
              <a:latin typeface="+mn-lt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fi-FI" sz="1000" dirty="0">
                <a:latin typeface="+mn-lt"/>
              </a:rPr>
              <a:t>T</a:t>
            </a:r>
            <a:r>
              <a:rPr lang="fi-FI" sz="1000" dirty="0" smtClean="0">
                <a:latin typeface="+mn-lt"/>
              </a:rPr>
              <a:t>arkista </a:t>
            </a:r>
            <a:r>
              <a:rPr lang="fi-FI" sz="1000" dirty="0">
                <a:latin typeface="+mn-lt"/>
              </a:rPr>
              <a:t>työntekijän </a:t>
            </a:r>
            <a:r>
              <a:rPr lang="fi-FI" sz="1000" dirty="0" smtClean="0">
                <a:latin typeface="+mn-lt"/>
              </a:rPr>
              <a:t>kirjaama keskustelusisältö</a:t>
            </a:r>
            <a:endParaRPr lang="fi-FI" sz="1000" dirty="0">
              <a:latin typeface="+mn-lt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fi-FI" sz="1000" dirty="0">
                <a:latin typeface="+mn-lt"/>
              </a:rPr>
              <a:t>D</a:t>
            </a:r>
            <a:r>
              <a:rPr lang="fi-FI" sz="1000" dirty="0" smtClean="0">
                <a:latin typeface="+mn-lt"/>
              </a:rPr>
              <a:t>okumentoi </a:t>
            </a:r>
            <a:r>
              <a:rPr lang="fi-FI" sz="1000" dirty="0">
                <a:latin typeface="+mn-lt"/>
              </a:rPr>
              <a:t>mahdolliset </a:t>
            </a:r>
          </a:p>
          <a:p>
            <a:r>
              <a:rPr lang="fi-FI" sz="1000" dirty="0">
                <a:latin typeface="+mn-lt"/>
              </a:rPr>
              <a:t>     päätökset </a:t>
            </a:r>
            <a:endParaRPr lang="fi-FI" sz="1000" dirty="0" smtClean="0">
              <a:latin typeface="+mn-lt"/>
            </a:endParaRPr>
          </a:p>
          <a:p>
            <a:r>
              <a:rPr lang="fi-FI" sz="1000" dirty="0" smtClean="0">
                <a:latin typeface="+mn-lt"/>
              </a:rPr>
              <a:t>     HR-järjestelmään</a:t>
            </a:r>
            <a:endParaRPr lang="fi-FI" sz="1000" dirty="0">
              <a:latin typeface="+mn-lt"/>
            </a:endParaRPr>
          </a:p>
          <a:p>
            <a:pPr marL="171450" indent="-171450">
              <a:buFont typeface="Arial" pitchFamily="34" charset="0"/>
              <a:buChar char="•"/>
            </a:pPr>
            <a:r>
              <a:rPr lang="fi-FI" sz="1000" b="1" dirty="0">
                <a:latin typeface="+mn-lt"/>
              </a:rPr>
              <a:t>P</a:t>
            </a:r>
            <a:r>
              <a:rPr lang="fi-FI" sz="1000" b="1" dirty="0" smtClean="0">
                <a:latin typeface="+mn-lt"/>
              </a:rPr>
              <a:t>äätä keskustelu   </a:t>
            </a:r>
            <a:endParaRPr lang="fi-FI" sz="1000" b="1" dirty="0">
              <a:latin typeface="+mn-lt"/>
            </a:endParaRPr>
          </a:p>
          <a:p>
            <a:r>
              <a:rPr lang="fi-FI" sz="1000" dirty="0">
                <a:latin typeface="+mn-lt"/>
              </a:rPr>
              <a:t>    </a:t>
            </a:r>
            <a:r>
              <a:rPr lang="fi-FI" sz="1000" i="1" dirty="0" smtClean="0">
                <a:latin typeface="+mn-lt"/>
              </a:rPr>
              <a:t>lukitsemalla</a:t>
            </a:r>
            <a:r>
              <a:rPr lang="fi-FI" sz="1000" dirty="0" smtClean="0">
                <a:latin typeface="+mn-lt"/>
              </a:rPr>
              <a:t> keskustelu</a:t>
            </a:r>
          </a:p>
          <a:p>
            <a:r>
              <a:rPr lang="fi-FI" sz="1000" dirty="0">
                <a:latin typeface="+mn-lt"/>
              </a:rPr>
              <a:t> </a:t>
            </a:r>
            <a:r>
              <a:rPr lang="fi-FI" sz="1000" dirty="0" smtClean="0">
                <a:latin typeface="+mn-lt"/>
              </a:rPr>
              <a:t>   HR- järjestelmässä </a:t>
            </a:r>
            <a:endParaRPr lang="fi-FI" sz="1000" dirty="0" smtClean="0">
              <a:solidFill>
                <a:srgbClr val="C00000"/>
              </a:solidFill>
              <a:latin typeface="+mn-lt"/>
            </a:endParaRPr>
          </a:p>
          <a:p>
            <a:endParaRPr lang="fi-FI" sz="1000" dirty="0">
              <a:latin typeface="+mn-lt"/>
            </a:endParaRPr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07505" y="301093"/>
            <a:ext cx="1071255" cy="196554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7818" y="1819246"/>
            <a:ext cx="3462176" cy="36933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fi-FI" sz="900" dirty="0" smtClean="0"/>
              <a:t>Esimies käy mahdollisuuksien mukaan ensin TAKE-keskustelun oman esimiehensä kanssa.</a:t>
            </a:r>
            <a:endParaRPr lang="fi-FI" sz="900" dirty="0"/>
          </a:p>
        </p:txBody>
      </p:sp>
      <p:sp>
        <p:nvSpPr>
          <p:cNvPr id="18" name="AutoShape 18"/>
          <p:cNvSpPr>
            <a:spLocks noChangeArrowheads="1"/>
          </p:cNvSpPr>
          <p:nvPr/>
        </p:nvSpPr>
        <p:spPr bwMode="auto">
          <a:xfrm rot="16200000">
            <a:off x="3050097" y="4600463"/>
            <a:ext cx="461666" cy="279400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>
            <a:noFill/>
          </a:ln>
          <a:extLst/>
        </p:spPr>
        <p:txBody>
          <a:bodyPr wrap="none" anchor="ctr"/>
          <a:lstStyle/>
          <a:p>
            <a:endParaRPr lang="fi-FI"/>
          </a:p>
        </p:txBody>
      </p:sp>
      <p:sp>
        <p:nvSpPr>
          <p:cNvPr id="9" name="Down Arrow 8"/>
          <p:cNvSpPr/>
          <p:nvPr/>
        </p:nvSpPr>
        <p:spPr bwMode="auto">
          <a:xfrm>
            <a:off x="3720051" y="1774349"/>
            <a:ext cx="1317230" cy="1048750"/>
          </a:xfrm>
          <a:prstGeom prst="downArrow">
            <a:avLst/>
          </a:prstGeom>
          <a:ln>
            <a:headEnd type="none" w="med" len="med"/>
            <a:tailEnd type="none" w="med" len="med"/>
          </a:ln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71201" y="6461346"/>
            <a:ext cx="888411" cy="444206"/>
          </a:xfrm>
          <a:prstGeom prst="rect">
            <a:avLst/>
          </a:prstGeom>
        </p:spPr>
      </p:pic>
      <p:sp>
        <p:nvSpPr>
          <p:cNvPr id="30" name="AutoShape 18"/>
          <p:cNvSpPr>
            <a:spLocks noChangeArrowheads="1"/>
          </p:cNvSpPr>
          <p:nvPr/>
        </p:nvSpPr>
        <p:spPr bwMode="auto">
          <a:xfrm>
            <a:off x="1592767" y="2050796"/>
            <a:ext cx="461669" cy="309467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FF0000"/>
          </a:solidFill>
          <a:ln>
            <a:noFill/>
          </a:ln>
          <a:extLst/>
        </p:spPr>
        <p:txBody>
          <a:bodyPr wrap="none" anchor="ctr"/>
          <a:lstStyle/>
          <a:p>
            <a:endParaRPr lang="fi-FI"/>
          </a:p>
        </p:txBody>
      </p:sp>
      <p:sp>
        <p:nvSpPr>
          <p:cNvPr id="8" name="Rectangle 7"/>
          <p:cNvSpPr/>
          <p:nvPr/>
        </p:nvSpPr>
        <p:spPr bwMode="auto">
          <a:xfrm>
            <a:off x="3173060" y="5190493"/>
            <a:ext cx="2413900" cy="970590"/>
          </a:xfrm>
          <a:prstGeom prst="rect">
            <a:avLst/>
          </a:prstGeom>
          <a:solidFill>
            <a:srgbClr val="A1EEFD"/>
          </a:solidFill>
          <a:ln w="38100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i-FI" sz="1200" b="1" dirty="0" smtClean="0">
                <a:latin typeface="Arial" charset="0"/>
                <a:ea typeface="ＭＳ Ｐゴシック" pitchFamily="48" charset="-128"/>
              </a:rPr>
              <a:t>Keskustelu tehtäväkokonaisuus jaosta </a:t>
            </a:r>
            <a:r>
              <a:rPr lang="fi-FI" sz="1200" dirty="0" smtClean="0">
                <a:latin typeface="Arial" charset="0"/>
                <a:ea typeface="ＭＳ Ｐゴシック" pitchFamily="48" charset="-128"/>
              </a:rPr>
              <a:t>(”työajansuunnittelu2015”-excel apuna</a:t>
            </a:r>
            <a:r>
              <a:rPr lang="fi-FI" sz="1200" dirty="0">
                <a:latin typeface="Arial" charset="0"/>
                <a:ea typeface="ＭＳ Ｐゴシック" pitchFamily="48" charset="-128"/>
              </a:rPr>
              <a:t> </a:t>
            </a:r>
            <a:r>
              <a:rPr lang="fi-FI" sz="1200" dirty="0" smtClean="0">
                <a:latin typeface="Arial" charset="0"/>
                <a:ea typeface="ＭＳ Ｐゴシック" pitchFamily="48" charset="-128"/>
              </a:rPr>
              <a:t>ja koontia varten yksikkötasolla) </a:t>
            </a:r>
            <a:endParaRPr kumimoji="0" lang="fi-FI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26" name="Rectangle 25"/>
          <p:cNvSpPr/>
          <p:nvPr/>
        </p:nvSpPr>
        <p:spPr bwMode="auto">
          <a:xfrm>
            <a:off x="5864657" y="5623342"/>
            <a:ext cx="2042848" cy="1023381"/>
          </a:xfrm>
          <a:prstGeom prst="rect">
            <a:avLst/>
          </a:prstGeom>
          <a:solidFill>
            <a:srgbClr val="A1EEFD"/>
          </a:solidFill>
          <a:ln w="38100" cap="flat" cmpd="sng" algn="ctr">
            <a:solidFill>
              <a:schemeClr val="tx1"/>
            </a:solidFill>
            <a:prstDash val="lgDash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eaLnBrk="0" hangingPunct="0"/>
            <a:r>
              <a:rPr lang="fi-FI" sz="1200" b="1" dirty="0" smtClean="0">
                <a:latin typeface="Arial" charset="0"/>
                <a:ea typeface="ＭＳ Ｐゴシック" pitchFamily="48" charset="-128"/>
              </a:rPr>
              <a:t>Esimies tai suunnittelija tallentaa keskustelun tuloksen Peppiin </a:t>
            </a:r>
            <a:r>
              <a:rPr lang="fi-FI" sz="1000" dirty="0" smtClean="0">
                <a:latin typeface="Arial" charset="0"/>
                <a:ea typeface="ＭＳ Ｐゴシック" pitchFamily="48" charset="-128"/>
              </a:rPr>
              <a:t>(</a:t>
            </a:r>
            <a:r>
              <a:rPr lang="fi-FI" sz="1000" dirty="0"/>
              <a:t>osaan </a:t>
            </a:r>
            <a:r>
              <a:rPr lang="fi-FI" sz="1000" dirty="0" smtClean="0"/>
              <a:t>”Suunnitellut työt aikavälille” &gt; tehtäväkokonaisuudet)</a:t>
            </a:r>
            <a:endParaRPr kumimoji="0" lang="fi-FI" sz="1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  <p:sp>
        <p:nvSpPr>
          <p:cNvPr id="27" name="AutoShape 18"/>
          <p:cNvSpPr>
            <a:spLocks noChangeArrowheads="1"/>
          </p:cNvSpPr>
          <p:nvPr/>
        </p:nvSpPr>
        <p:spPr bwMode="auto">
          <a:xfrm rot="16200000">
            <a:off x="7837388" y="5837901"/>
            <a:ext cx="461666" cy="266709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00B0F0"/>
          </a:solidFill>
          <a:ln>
            <a:noFill/>
          </a:ln>
          <a:extLst/>
        </p:spPr>
        <p:txBody>
          <a:bodyPr wrap="none" anchor="ctr"/>
          <a:lstStyle/>
          <a:p>
            <a:endParaRPr lang="fi-FI"/>
          </a:p>
        </p:txBody>
      </p:sp>
      <p:sp>
        <p:nvSpPr>
          <p:cNvPr id="12" name="TextBox 11"/>
          <p:cNvSpPr txBox="1"/>
          <p:nvPr/>
        </p:nvSpPr>
        <p:spPr>
          <a:xfrm>
            <a:off x="8201576" y="5598202"/>
            <a:ext cx="915790" cy="954107"/>
          </a:xfrm>
          <a:prstGeom prst="rect">
            <a:avLst/>
          </a:prstGeom>
          <a:solidFill>
            <a:schemeClr val="accent1"/>
          </a:solidFill>
          <a:ln w="28575">
            <a:solidFill>
              <a:srgbClr val="72767D"/>
            </a:solidFill>
            <a:prstDash val="lgDash"/>
          </a:ln>
        </p:spPr>
        <p:txBody>
          <a:bodyPr wrap="square" rtlCol="0">
            <a:spAutoFit/>
          </a:bodyPr>
          <a:lstStyle/>
          <a:p>
            <a:r>
              <a:rPr lang="fi-FI" sz="1400" dirty="0" smtClean="0">
                <a:latin typeface="+mn-lt"/>
              </a:rPr>
              <a:t>Prosessi</a:t>
            </a:r>
          </a:p>
          <a:p>
            <a:r>
              <a:rPr lang="fi-FI" sz="1400" dirty="0" smtClean="0">
                <a:latin typeface="+mn-lt"/>
              </a:rPr>
              <a:t> jatkuu </a:t>
            </a:r>
          </a:p>
          <a:p>
            <a:r>
              <a:rPr lang="fi-FI" sz="1400" b="1" dirty="0" smtClean="0">
                <a:latin typeface="+mn-lt"/>
              </a:rPr>
              <a:t>(ohje Pepissä)</a:t>
            </a:r>
            <a:endParaRPr lang="fi-FI" sz="1400" b="1" dirty="0">
              <a:latin typeface="+mn-lt"/>
            </a:endParaRPr>
          </a:p>
        </p:txBody>
      </p:sp>
      <p:sp>
        <p:nvSpPr>
          <p:cNvPr id="29" name="AutoShape 18"/>
          <p:cNvSpPr>
            <a:spLocks noChangeArrowheads="1"/>
          </p:cNvSpPr>
          <p:nvPr/>
        </p:nvSpPr>
        <p:spPr bwMode="auto">
          <a:xfrm>
            <a:off x="4306370" y="5053989"/>
            <a:ext cx="461666" cy="266709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00B0F0"/>
          </a:solidFill>
          <a:ln>
            <a:noFill/>
          </a:ln>
          <a:extLst/>
        </p:spPr>
        <p:txBody>
          <a:bodyPr wrap="none" anchor="ctr"/>
          <a:lstStyle/>
          <a:p>
            <a:endParaRPr lang="fi-FI"/>
          </a:p>
        </p:txBody>
      </p:sp>
      <p:sp>
        <p:nvSpPr>
          <p:cNvPr id="25" name="AutoShape 18"/>
          <p:cNvSpPr>
            <a:spLocks noChangeArrowheads="1"/>
          </p:cNvSpPr>
          <p:nvPr/>
        </p:nvSpPr>
        <p:spPr bwMode="auto">
          <a:xfrm rot="16200000">
            <a:off x="5494975" y="5832408"/>
            <a:ext cx="461666" cy="277696"/>
          </a:xfrm>
          <a:prstGeom prst="downArrow">
            <a:avLst>
              <a:gd name="adj1" fmla="val 50000"/>
              <a:gd name="adj2" fmla="val 25000"/>
            </a:avLst>
          </a:prstGeom>
          <a:solidFill>
            <a:srgbClr val="00B0F0"/>
          </a:solidFill>
          <a:ln>
            <a:noFill/>
          </a:ln>
          <a:extLst/>
        </p:spPr>
        <p:txBody>
          <a:bodyPr wrap="none" anchor="ctr"/>
          <a:lstStyle/>
          <a:p>
            <a:endParaRPr lang="fi-FI"/>
          </a:p>
        </p:txBody>
      </p:sp>
      <p:sp>
        <p:nvSpPr>
          <p:cNvPr id="5" name="TextBox 4"/>
          <p:cNvSpPr txBox="1"/>
          <p:nvPr/>
        </p:nvSpPr>
        <p:spPr>
          <a:xfrm rot="20773068">
            <a:off x="4277028" y="5721692"/>
            <a:ext cx="13153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>
                <a:solidFill>
                  <a:schemeClr val="bg1">
                    <a:lumMod val="65000"/>
                  </a:schemeClr>
                </a:solidFill>
              </a:rPr>
              <a:t>Suositus</a:t>
            </a:r>
            <a:endParaRPr lang="fi-FI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 rot="20773068">
            <a:off x="6969005" y="6267041"/>
            <a:ext cx="131536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>
                <a:solidFill>
                  <a:schemeClr val="bg1">
                    <a:lumMod val="65000"/>
                  </a:schemeClr>
                </a:solidFill>
              </a:rPr>
              <a:t>Suositus</a:t>
            </a:r>
            <a:endParaRPr lang="fi-FI" dirty="0">
              <a:solidFill>
                <a:schemeClr val="bg1">
                  <a:lumMod val="65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766032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586583"/>
            <a:ext cx="7772400" cy="533400"/>
          </a:xfrm>
        </p:spPr>
        <p:txBody>
          <a:bodyPr/>
          <a:lstStyle/>
          <a:p>
            <a:r>
              <a:rPr lang="fi-FI" b="1" dirty="0"/>
              <a:t>Miksi Tavoite- ja kehityskeskusteluja pidetään?</a:t>
            </a:r>
            <a:br>
              <a:rPr lang="fi-FI" b="1" dirty="0"/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1305017"/>
            <a:ext cx="8619586" cy="4079784"/>
          </a:xfrm>
        </p:spPr>
        <p:txBody>
          <a:bodyPr/>
          <a:lstStyle/>
          <a:p>
            <a:pPr marL="0" indent="0">
              <a:buNone/>
            </a:pPr>
            <a:endParaRPr lang="fi-FI" sz="1800" i="1" dirty="0"/>
          </a:p>
          <a:p>
            <a:r>
              <a:rPr lang="fi-FI" sz="1800" b="1" dirty="0" smtClean="0"/>
              <a:t>TYÖ</a:t>
            </a:r>
          </a:p>
          <a:p>
            <a:pPr lvl="1"/>
            <a:r>
              <a:rPr lang="fi-FI" sz="1800" dirty="0" smtClean="0"/>
              <a:t>Työntekijän </a:t>
            </a:r>
            <a:r>
              <a:rPr lang="fi-FI" sz="1800" dirty="0"/>
              <a:t>ainutlaatuinen tilaisuus kertoa </a:t>
            </a:r>
            <a:r>
              <a:rPr lang="fi-FI" sz="1800" dirty="0" smtClean="0"/>
              <a:t>työstään.</a:t>
            </a:r>
          </a:p>
          <a:p>
            <a:pPr lvl="1"/>
            <a:r>
              <a:rPr lang="fi-FI" sz="1800" dirty="0" smtClean="0"/>
              <a:t>Kumpikin </a:t>
            </a:r>
            <a:r>
              <a:rPr lang="fi-FI" sz="1800" dirty="0"/>
              <a:t>saa palautetta työstään</a:t>
            </a:r>
            <a:r>
              <a:rPr lang="fi-FI" sz="1800" dirty="0" smtClean="0"/>
              <a:t>.</a:t>
            </a:r>
          </a:p>
          <a:p>
            <a:pPr marL="323850" lvl="1" indent="0">
              <a:buNone/>
            </a:pPr>
            <a:endParaRPr lang="fi-FI" sz="1800" dirty="0"/>
          </a:p>
          <a:p>
            <a:r>
              <a:rPr lang="fi-FI" sz="1800" b="1" dirty="0" smtClean="0"/>
              <a:t>TAVOITTEET</a:t>
            </a:r>
          </a:p>
          <a:p>
            <a:pPr lvl="1"/>
            <a:r>
              <a:rPr lang="fi-FI" sz="1800" dirty="0" smtClean="0"/>
              <a:t>Vaikutusmahdollisuudet </a:t>
            </a:r>
            <a:r>
              <a:rPr lang="fi-FI" sz="1800" dirty="0"/>
              <a:t>yksilöllisten tavoitteiden </a:t>
            </a:r>
            <a:r>
              <a:rPr lang="fi-FI" sz="1800" dirty="0" smtClean="0"/>
              <a:t>määrittämisessä.</a:t>
            </a:r>
          </a:p>
          <a:p>
            <a:pPr lvl="1"/>
            <a:r>
              <a:rPr lang="fi-FI" sz="1800" dirty="0" smtClean="0"/>
              <a:t>Konkreettiset </a:t>
            </a:r>
            <a:r>
              <a:rPr lang="fi-FI" sz="1800" dirty="0"/>
              <a:t>tavoitteet antavat toiminnalle ja työlle </a:t>
            </a:r>
            <a:r>
              <a:rPr lang="fi-FI" sz="1800" dirty="0" smtClean="0"/>
              <a:t>suuntaviivaa.</a:t>
            </a:r>
          </a:p>
          <a:p>
            <a:pPr marL="323850" lvl="1" indent="0">
              <a:buNone/>
            </a:pPr>
            <a:endParaRPr lang="fi-FI" sz="1800" dirty="0" smtClean="0"/>
          </a:p>
          <a:p>
            <a:r>
              <a:rPr lang="fi-FI" sz="1800" b="1" dirty="0" smtClean="0"/>
              <a:t>KEHITTYMISEN SUUNNITTELU</a:t>
            </a:r>
          </a:p>
          <a:p>
            <a:pPr lvl="1"/>
            <a:r>
              <a:rPr lang="fi-FI" sz="1800" dirty="0" smtClean="0"/>
              <a:t>kehittymishaasteiden ja tuen tarpeen pohdintaa sekä yhdessä tekemisen </a:t>
            </a:r>
            <a:r>
              <a:rPr lang="fi-FI" sz="1800" dirty="0"/>
              <a:t>mahdollisuuksia </a:t>
            </a:r>
            <a:r>
              <a:rPr lang="fi-FI" sz="1800" dirty="0" smtClean="0"/>
              <a:t>työyhteisössä</a:t>
            </a:r>
          </a:p>
          <a:p>
            <a:pPr lvl="1"/>
            <a:endParaRPr lang="fi-FI" dirty="0" smtClean="0"/>
          </a:p>
          <a:p>
            <a:pPr marL="323850" lvl="1" indent="0">
              <a:buNone/>
            </a:pPr>
            <a:r>
              <a:rPr lang="fi-FI" sz="1800" dirty="0" smtClean="0">
                <a:solidFill>
                  <a:srgbClr val="00B0F0"/>
                </a:solidFill>
              </a:rPr>
              <a:t>     </a:t>
            </a:r>
            <a:r>
              <a:rPr lang="fi-FI" sz="1800" b="1" dirty="0" smtClean="0">
                <a:solidFill>
                  <a:srgbClr val="00B0F0"/>
                </a:solidFill>
              </a:rPr>
              <a:t>Antaa pohjan tehtäväkokonaisuuksien jaosta keskusteluun </a:t>
            </a:r>
            <a:endParaRPr lang="fi-FI" sz="1800" b="1" dirty="0">
              <a:solidFill>
                <a:srgbClr val="00B0F0"/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2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  <p:sp>
        <p:nvSpPr>
          <p:cNvPr id="7" name="Right Arrow 6"/>
          <p:cNvSpPr/>
          <p:nvPr/>
        </p:nvSpPr>
        <p:spPr bwMode="auto">
          <a:xfrm>
            <a:off x="852886" y="5164831"/>
            <a:ext cx="514905" cy="439939"/>
          </a:xfrm>
          <a:prstGeom prst="rightArrow">
            <a:avLst/>
          </a:prstGeom>
          <a:solidFill>
            <a:srgbClr val="00B0F0"/>
          </a:solidFill>
          <a:ln w="952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i-FI" sz="2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48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1586728936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b="1" dirty="0" smtClean="0"/>
              <a:t>Tavoite- ja kehityskeskustelun </a:t>
            </a:r>
            <a:r>
              <a:rPr lang="fi-FI" b="1" dirty="0"/>
              <a:t>rakenne</a:t>
            </a:r>
            <a:br>
              <a:rPr lang="fi-FI" b="1" dirty="0"/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34629" y="1365668"/>
            <a:ext cx="7772400" cy="3948112"/>
          </a:xfrm>
        </p:spPr>
        <p:txBody>
          <a:bodyPr/>
          <a:lstStyle/>
          <a:p>
            <a:pPr marL="0" indent="0">
              <a:buNone/>
            </a:pPr>
            <a:r>
              <a:rPr lang="fi-FI" b="1" dirty="0" smtClean="0"/>
              <a:t>Osa </a:t>
            </a:r>
            <a:r>
              <a:rPr lang="fi-FI" b="1" dirty="0"/>
              <a:t>1: Vuoden 2014 tavoitteista suoriutuminen</a:t>
            </a:r>
            <a:r>
              <a:rPr lang="fi-FI" dirty="0"/>
              <a:t/>
            </a:r>
            <a:br>
              <a:rPr lang="fi-FI" dirty="0"/>
            </a:br>
            <a:r>
              <a:rPr lang="fi-FI" sz="2000" dirty="0"/>
              <a:t>Työtehtävä- ja kehittämistavoitteiden toteutuminen kuluneelta 2014 vuodelta ja arvio siitä, miltä loppuvuosi näyttää tavoitteiden kannalta.</a:t>
            </a:r>
            <a:r>
              <a:rPr lang="fi-FI" dirty="0"/>
              <a:t/>
            </a:r>
            <a:br>
              <a:rPr lang="fi-FI" dirty="0"/>
            </a:br>
            <a:r>
              <a:rPr lang="fi-FI" dirty="0"/>
              <a:t/>
            </a:r>
            <a:br>
              <a:rPr lang="fi-FI" dirty="0"/>
            </a:br>
            <a:r>
              <a:rPr lang="fi-FI" b="1" dirty="0"/>
              <a:t>Osa 2: Vuoden 2015 tavoitteiden asettaminen</a:t>
            </a:r>
            <a:r>
              <a:rPr lang="fi-FI" dirty="0"/>
              <a:t/>
            </a:r>
            <a:br>
              <a:rPr lang="fi-FI" dirty="0"/>
            </a:br>
            <a:r>
              <a:rPr lang="fi-FI" sz="2000" b="1" dirty="0">
                <a:solidFill>
                  <a:srgbClr val="00B0F0"/>
                </a:solidFill>
              </a:rPr>
              <a:t>Työtehtävätavoitteet</a:t>
            </a:r>
            <a:r>
              <a:rPr lang="fi-FI" sz="2000" dirty="0"/>
              <a:t> ja siihen liittyvät </a:t>
            </a:r>
            <a:r>
              <a:rPr lang="fi-FI" sz="2000" b="1" dirty="0">
                <a:solidFill>
                  <a:srgbClr val="00B0F0"/>
                </a:solidFill>
              </a:rPr>
              <a:t>toimenpiteet</a:t>
            </a:r>
            <a:r>
              <a:rPr lang="fi-FI" sz="2000" dirty="0"/>
              <a:t> sekä kehittämishaasteet.</a:t>
            </a:r>
            <a:br>
              <a:rPr lang="fi-FI" sz="2000" dirty="0"/>
            </a:br>
            <a:r>
              <a:rPr lang="fi-FI" dirty="0"/>
              <a:t/>
            </a:r>
            <a:br>
              <a:rPr lang="fi-FI" dirty="0"/>
            </a:br>
            <a:r>
              <a:rPr lang="fi-FI" b="1" dirty="0"/>
              <a:t>Osa 3: Työ, työyhteisö ja hyvinvointi</a:t>
            </a:r>
            <a:r>
              <a:rPr lang="fi-FI" dirty="0"/>
              <a:t/>
            </a:r>
            <a:br>
              <a:rPr lang="fi-FI" dirty="0"/>
            </a:br>
            <a:r>
              <a:rPr lang="fi-FI" sz="2000" b="1" dirty="0">
                <a:solidFill>
                  <a:srgbClr val="00B0F0"/>
                </a:solidFill>
              </a:rPr>
              <a:t>Työn sisältö</a:t>
            </a:r>
            <a:r>
              <a:rPr lang="fi-FI" sz="2000" dirty="0"/>
              <a:t>, osaamisesi hyödyntäminen ja työn mielekkyys. Työyhteisön ilmapiiri ja yhteistyön sujuvuus. Hyvinvointi</a:t>
            </a:r>
            <a:r>
              <a:rPr lang="fi-FI" sz="2000" dirty="0" smtClean="0"/>
              <a:t>.</a:t>
            </a:r>
            <a:r>
              <a:rPr lang="fi-FI" sz="2000" i="1" dirty="0" smtClean="0"/>
              <a:t> (Esim. erityisosaamisen tunnistaminen auttaa KIT/liiketoiminta -tavoitteiden miettimiseen.)</a:t>
            </a:r>
            <a:r>
              <a:rPr lang="fi-FI" dirty="0"/>
              <a:t/>
            </a:r>
            <a:br>
              <a:rPr lang="fi-FI" dirty="0"/>
            </a:br>
            <a:endParaRPr lang="fi-FI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3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102099073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19749" y="511246"/>
            <a:ext cx="7767639" cy="744347"/>
          </a:xfrm>
        </p:spPr>
        <p:txBody>
          <a:bodyPr/>
          <a:lstStyle/>
          <a:p>
            <a:r>
              <a:rPr lang="fi-FI" dirty="0" smtClean="0"/>
              <a:t>Tavoite- ja kehityskeskustelut syksyllä 2014,</a:t>
            </a:r>
            <a:br>
              <a:rPr lang="fi-FI" dirty="0" smtClean="0"/>
            </a:br>
            <a:r>
              <a:rPr lang="fi-FI" dirty="0" smtClean="0"/>
              <a:t>aikataulu </a:t>
            </a:r>
            <a:endParaRPr lang="fi-FI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53BAA9B-895F-4C99-B997-8B087A3980E9}" type="slidenum">
              <a:rPr lang="fi-FI" smtClean="0"/>
              <a:pPr>
                <a:defRPr/>
              </a:pPr>
              <a:t>4</a:t>
            </a:fld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r>
              <a:rPr lang="fi-FI" dirty="0" smtClean="0"/>
              <a:t>15.8.2014</a:t>
            </a:r>
            <a:endParaRPr lang="fi-FI" dirty="0"/>
          </a:p>
        </p:txBody>
      </p:sp>
      <p:cxnSp>
        <p:nvCxnSpPr>
          <p:cNvPr id="9" name="Straight Arrow Connector 8"/>
          <p:cNvCxnSpPr/>
          <p:nvPr/>
        </p:nvCxnSpPr>
        <p:spPr bwMode="auto">
          <a:xfrm>
            <a:off x="191069" y="4872251"/>
            <a:ext cx="8004411" cy="0"/>
          </a:xfrm>
          <a:prstGeom prst="straightConnector1">
            <a:avLst/>
          </a:prstGeom>
          <a:ln w="57150">
            <a:headEnd type="none" w="med" len="med"/>
            <a:tailEnd type="arrow"/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 bwMode="auto">
          <a:xfrm flipH="1">
            <a:off x="791271" y="2565946"/>
            <a:ext cx="17760" cy="213798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2" name="Straight Arrow Connector 11"/>
          <p:cNvCxnSpPr/>
          <p:nvPr/>
        </p:nvCxnSpPr>
        <p:spPr bwMode="auto">
          <a:xfrm>
            <a:off x="4529552" y="3871079"/>
            <a:ext cx="13648" cy="86539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3" name="Straight Arrow Connector 12"/>
          <p:cNvCxnSpPr/>
          <p:nvPr/>
        </p:nvCxnSpPr>
        <p:spPr bwMode="auto">
          <a:xfrm>
            <a:off x="936969" y="3173999"/>
            <a:ext cx="0" cy="1552674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4" name="Straight Arrow Connector 13"/>
          <p:cNvCxnSpPr/>
          <p:nvPr/>
        </p:nvCxnSpPr>
        <p:spPr bwMode="auto">
          <a:xfrm>
            <a:off x="1727507" y="3863551"/>
            <a:ext cx="0" cy="86539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6" name="Straight Arrow Connector 15"/>
          <p:cNvCxnSpPr/>
          <p:nvPr/>
        </p:nvCxnSpPr>
        <p:spPr bwMode="auto">
          <a:xfrm>
            <a:off x="4678466" y="3872217"/>
            <a:ext cx="13648" cy="863122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7" name="Straight Arrow Connector 16"/>
          <p:cNvCxnSpPr/>
          <p:nvPr/>
        </p:nvCxnSpPr>
        <p:spPr bwMode="auto">
          <a:xfrm>
            <a:off x="6786563" y="2651237"/>
            <a:ext cx="0" cy="205452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EE8216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8" name="Straight Arrow Connector 17"/>
          <p:cNvCxnSpPr/>
          <p:nvPr/>
        </p:nvCxnSpPr>
        <p:spPr bwMode="auto">
          <a:xfrm>
            <a:off x="1881448" y="3854497"/>
            <a:ext cx="13648" cy="86539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0" name="TextBox 19"/>
          <p:cNvSpPr txBox="1"/>
          <p:nvPr/>
        </p:nvSpPr>
        <p:spPr>
          <a:xfrm>
            <a:off x="763976" y="5120354"/>
            <a:ext cx="108074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elokuu</a:t>
            </a:r>
            <a:endParaRPr lang="fi-FI" dirty="0"/>
          </a:p>
        </p:txBody>
      </p:sp>
      <p:sp>
        <p:nvSpPr>
          <p:cNvPr id="21" name="TextBox 20"/>
          <p:cNvSpPr txBox="1"/>
          <p:nvPr/>
        </p:nvSpPr>
        <p:spPr>
          <a:xfrm>
            <a:off x="2436161" y="5117993"/>
            <a:ext cx="14193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syyskuu</a:t>
            </a:r>
            <a:endParaRPr lang="fi-FI" dirty="0"/>
          </a:p>
        </p:txBody>
      </p:sp>
      <p:sp>
        <p:nvSpPr>
          <p:cNvPr id="22" name="TextBox 21"/>
          <p:cNvSpPr txBox="1"/>
          <p:nvPr/>
        </p:nvSpPr>
        <p:spPr>
          <a:xfrm>
            <a:off x="4230806" y="5117993"/>
            <a:ext cx="1419367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lokakuu</a:t>
            </a:r>
            <a:endParaRPr lang="fi-FI" dirty="0"/>
          </a:p>
        </p:txBody>
      </p:sp>
      <p:sp>
        <p:nvSpPr>
          <p:cNvPr id="23" name="TextBox 22"/>
          <p:cNvSpPr txBox="1"/>
          <p:nvPr/>
        </p:nvSpPr>
        <p:spPr>
          <a:xfrm>
            <a:off x="6093576" y="5117993"/>
            <a:ext cx="18123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marraskuu</a:t>
            </a:r>
            <a:endParaRPr lang="fi-FI" dirty="0"/>
          </a:p>
        </p:txBody>
      </p:sp>
      <p:sp>
        <p:nvSpPr>
          <p:cNvPr id="26" name="TextBox 25"/>
          <p:cNvSpPr txBox="1"/>
          <p:nvPr/>
        </p:nvSpPr>
        <p:spPr>
          <a:xfrm>
            <a:off x="5991310" y="1900120"/>
            <a:ext cx="237597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400" b="1" dirty="0" smtClean="0"/>
              <a:t>15.11. </a:t>
            </a:r>
          </a:p>
          <a:p>
            <a:r>
              <a:rPr lang="fi-FI" sz="1400" b="1" dirty="0" smtClean="0"/>
              <a:t>kaikki keskustelut käyty</a:t>
            </a:r>
          </a:p>
          <a:p>
            <a:r>
              <a:rPr lang="fi-FI" sz="1400" dirty="0">
                <a:solidFill>
                  <a:srgbClr val="FF0000"/>
                </a:solidFill>
              </a:rPr>
              <a:t>j</a:t>
            </a:r>
            <a:r>
              <a:rPr lang="fi-FI" sz="1400" dirty="0" smtClean="0">
                <a:solidFill>
                  <a:srgbClr val="FF0000"/>
                </a:solidFill>
              </a:rPr>
              <a:t>a työsuunnitelmat </a:t>
            </a:r>
            <a:r>
              <a:rPr lang="fi-FI" sz="1400" dirty="0">
                <a:solidFill>
                  <a:srgbClr val="FF0000"/>
                </a:solidFill>
              </a:rPr>
              <a:t>tehty</a:t>
            </a:r>
          </a:p>
          <a:p>
            <a:endParaRPr lang="fi-FI" sz="1400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871356" y="2474934"/>
            <a:ext cx="1523879" cy="7386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400" dirty="0" smtClean="0"/>
              <a:t>20.8. </a:t>
            </a:r>
          </a:p>
          <a:p>
            <a:r>
              <a:rPr lang="fi-FI" sz="1400" dirty="0" smtClean="0"/>
              <a:t>Ohjeet Päällikkö-</a:t>
            </a:r>
          </a:p>
          <a:p>
            <a:r>
              <a:rPr lang="fi-FI" sz="1400" dirty="0" smtClean="0"/>
              <a:t>foorumissa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88709" y="1827282"/>
            <a:ext cx="1324984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/>
              <a:t>19.8. </a:t>
            </a:r>
          </a:p>
          <a:p>
            <a:r>
              <a:rPr lang="fi-FI" sz="1400" dirty="0" smtClean="0"/>
              <a:t>Ohjeet </a:t>
            </a:r>
            <a:r>
              <a:rPr lang="fi-FI" sz="1400" dirty="0" err="1" smtClean="0"/>
              <a:t>Joryyn</a:t>
            </a:r>
            <a:r>
              <a:rPr lang="fi-FI" sz="1400" dirty="0" smtClean="0"/>
              <a:t> esittelyyn</a:t>
            </a:r>
            <a:endParaRPr lang="fi-FI" sz="1400" dirty="0"/>
          </a:p>
        </p:txBody>
      </p:sp>
      <p:sp>
        <p:nvSpPr>
          <p:cNvPr id="30" name="TextBox 29"/>
          <p:cNvSpPr txBox="1"/>
          <p:nvPr/>
        </p:nvSpPr>
        <p:spPr>
          <a:xfrm>
            <a:off x="1925044" y="2011737"/>
            <a:ext cx="19527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400" b="1" dirty="0"/>
              <a:t>m</a:t>
            </a:r>
            <a:r>
              <a:rPr lang="fi-FI" sz="1400" b="1" dirty="0" smtClean="0"/>
              <a:t>a 1.9. </a:t>
            </a:r>
          </a:p>
          <a:p>
            <a:r>
              <a:rPr lang="fi-FI" sz="1400" b="1" dirty="0" smtClean="0"/>
              <a:t>keskustelut alkavat</a:t>
            </a:r>
            <a:endParaRPr lang="fi-FI" sz="14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4174927" y="3340019"/>
            <a:ext cx="1436419" cy="52322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fi-FI" sz="1400" dirty="0" smtClean="0"/>
              <a:t>7.10. ja 9.10.</a:t>
            </a:r>
          </a:p>
          <a:p>
            <a:r>
              <a:rPr lang="fi-FI" sz="1400" dirty="0" smtClean="0"/>
              <a:t>2,5h valmennus</a:t>
            </a:r>
            <a:endParaRPr lang="fi-FI" sz="1400" dirty="0"/>
          </a:p>
        </p:txBody>
      </p:sp>
      <p:sp>
        <p:nvSpPr>
          <p:cNvPr id="34" name="TextBox 33"/>
          <p:cNvSpPr txBox="1"/>
          <p:nvPr/>
        </p:nvSpPr>
        <p:spPr>
          <a:xfrm>
            <a:off x="1009298" y="3331277"/>
            <a:ext cx="1426863" cy="52322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fi-FI" sz="1400" dirty="0" smtClean="0"/>
              <a:t>27.8. ja 28.8.</a:t>
            </a:r>
          </a:p>
          <a:p>
            <a:r>
              <a:rPr lang="fi-FI" sz="1400" dirty="0" smtClean="0"/>
              <a:t>2,5h valmennus</a:t>
            </a:r>
            <a:endParaRPr lang="fi-FI" sz="1400" dirty="0"/>
          </a:p>
        </p:txBody>
      </p:sp>
      <p:cxnSp>
        <p:nvCxnSpPr>
          <p:cNvPr id="36" name="Straight Arrow Connector 35"/>
          <p:cNvCxnSpPr/>
          <p:nvPr/>
        </p:nvCxnSpPr>
        <p:spPr bwMode="auto">
          <a:xfrm>
            <a:off x="2481521" y="2672152"/>
            <a:ext cx="0" cy="2054521"/>
          </a:xfrm>
          <a:prstGeom prst="straightConnector1">
            <a:avLst/>
          </a:prstGeom>
          <a:solidFill>
            <a:schemeClr val="accent1"/>
          </a:solidFill>
          <a:ln w="38100" cap="flat" cmpd="sng" algn="ctr">
            <a:solidFill>
              <a:srgbClr val="EE8216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7" name="TextBox 36"/>
          <p:cNvSpPr txBox="1"/>
          <p:nvPr/>
        </p:nvSpPr>
        <p:spPr>
          <a:xfrm>
            <a:off x="871356" y="1673393"/>
            <a:ext cx="363221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400" dirty="0" smtClean="0"/>
              <a:t>20.-29.8. Ohjeita tarkennetaan tarvittaessa.</a:t>
            </a:r>
          </a:p>
        </p:txBody>
      </p:sp>
      <p:cxnSp>
        <p:nvCxnSpPr>
          <p:cNvPr id="50" name="Straight Arrow Connector 49"/>
          <p:cNvCxnSpPr/>
          <p:nvPr/>
        </p:nvCxnSpPr>
        <p:spPr bwMode="auto">
          <a:xfrm>
            <a:off x="4041623" y="3213598"/>
            <a:ext cx="17586" cy="1500681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arrow"/>
          </a:ln>
          <a:effectLst/>
        </p:spPr>
      </p:cxnSp>
      <p:cxnSp>
        <p:nvCxnSpPr>
          <p:cNvPr id="51" name="Straight Arrow Connector 50"/>
          <p:cNvCxnSpPr/>
          <p:nvPr/>
        </p:nvCxnSpPr>
        <p:spPr bwMode="auto">
          <a:xfrm>
            <a:off x="7516548" y="3768653"/>
            <a:ext cx="13627" cy="958020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arrow"/>
          </a:ln>
          <a:effectLst/>
        </p:spPr>
      </p:cxnSp>
      <p:sp>
        <p:nvSpPr>
          <p:cNvPr id="52" name="TextBox 51"/>
          <p:cNvSpPr txBox="1"/>
          <p:nvPr/>
        </p:nvSpPr>
        <p:spPr>
          <a:xfrm>
            <a:off x="3398988" y="2503840"/>
            <a:ext cx="2538387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/>
              <a:t>15.9. ja 1.10. </a:t>
            </a:r>
          </a:p>
          <a:p>
            <a:r>
              <a:rPr lang="fi-FI" sz="1400" dirty="0" smtClean="0"/>
              <a:t>Väliseuranta perustetuista keskusteluista -&gt; tuki</a:t>
            </a:r>
            <a:endParaRPr lang="fi-FI" sz="1400" dirty="0"/>
          </a:p>
        </p:txBody>
      </p:sp>
      <p:sp>
        <p:nvSpPr>
          <p:cNvPr id="53" name="TextBox 52"/>
          <p:cNvSpPr txBox="1"/>
          <p:nvPr/>
        </p:nvSpPr>
        <p:spPr>
          <a:xfrm>
            <a:off x="7046205" y="2814546"/>
            <a:ext cx="1692321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smtClean="0"/>
              <a:t>21.11. </a:t>
            </a:r>
          </a:p>
          <a:p>
            <a:r>
              <a:rPr lang="fi-FI" sz="1400" dirty="0" smtClean="0"/>
              <a:t>Keskustelujen toteumaraportointi Johdolle</a:t>
            </a:r>
            <a:endParaRPr lang="fi-FI" sz="1400" dirty="0"/>
          </a:p>
        </p:txBody>
      </p:sp>
      <p:cxnSp>
        <p:nvCxnSpPr>
          <p:cNvPr id="35" name="Straight Arrow Connector 34"/>
          <p:cNvCxnSpPr/>
          <p:nvPr/>
        </p:nvCxnSpPr>
        <p:spPr bwMode="auto">
          <a:xfrm>
            <a:off x="4420312" y="3205068"/>
            <a:ext cx="34254" cy="1521605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lgDash"/>
            <a:round/>
            <a:headEnd type="none" w="med" len="med"/>
            <a:tailEnd type="arrow"/>
          </a:ln>
          <a:effectLst/>
        </p:spPr>
      </p:cxnSp>
      <p:sp>
        <p:nvSpPr>
          <p:cNvPr id="31" name="TextBox 30"/>
          <p:cNvSpPr txBox="1"/>
          <p:nvPr/>
        </p:nvSpPr>
        <p:spPr>
          <a:xfrm>
            <a:off x="2649109" y="3331277"/>
            <a:ext cx="1340239" cy="523220"/>
          </a:xfrm>
          <a:prstGeom prst="rect">
            <a:avLst/>
          </a:prstGeom>
          <a:noFill/>
          <a:ln>
            <a:solidFill>
              <a:srgbClr val="00B0F0"/>
            </a:solidFill>
          </a:ln>
        </p:spPr>
        <p:txBody>
          <a:bodyPr wrap="none" rtlCol="0">
            <a:spAutoFit/>
          </a:bodyPr>
          <a:lstStyle/>
          <a:p>
            <a:r>
              <a:rPr lang="fi-FI" sz="1400" dirty="0" smtClean="0"/>
              <a:t>10.9.</a:t>
            </a:r>
          </a:p>
          <a:p>
            <a:r>
              <a:rPr lang="fi-FI" sz="1400" dirty="0" smtClean="0"/>
              <a:t>3 h valmennus</a:t>
            </a:r>
            <a:endParaRPr lang="fi-FI" sz="1400" dirty="0"/>
          </a:p>
        </p:txBody>
      </p:sp>
      <p:cxnSp>
        <p:nvCxnSpPr>
          <p:cNvPr id="33" name="Straight Arrow Connector 32"/>
          <p:cNvCxnSpPr/>
          <p:nvPr/>
        </p:nvCxnSpPr>
        <p:spPr bwMode="auto">
          <a:xfrm>
            <a:off x="2843413" y="3854497"/>
            <a:ext cx="13648" cy="865398"/>
          </a:xfrm>
          <a:prstGeom prst="straightConnector1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</p:spTree>
    <p:extLst>
      <p:ext uri="{BB962C8B-B14F-4D97-AF65-F5344CB8AC3E}">
        <p14:creationId xmlns:p14="http://schemas.microsoft.com/office/powerpoint/2010/main" val="150486500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29532"/>
            <a:ext cx="7772400" cy="720726"/>
          </a:xfrm>
        </p:spPr>
        <p:txBody>
          <a:bodyPr/>
          <a:lstStyle/>
          <a:p>
            <a:r>
              <a:rPr lang="fi-FI" sz="2400" b="1" dirty="0"/>
              <a:t>Tehtäväkokonaisuuden jaosta keskustelu (tallennus Peppiin)</a:t>
            </a:r>
            <a:r>
              <a:rPr lang="fi-FI" b="1" dirty="0"/>
              <a:t/>
            </a:r>
            <a:br>
              <a:rPr lang="fi-FI" b="1" dirty="0"/>
            </a:b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1108215"/>
            <a:ext cx="7772400" cy="3609267"/>
          </a:xfrm>
        </p:spPr>
        <p:txBody>
          <a:bodyPr/>
          <a:lstStyle/>
          <a:p>
            <a:pPr marL="0" indent="0">
              <a:buNone/>
            </a:pPr>
            <a:r>
              <a:rPr lang="fi-FI" sz="1400" b="1" dirty="0"/>
              <a:t/>
            </a:r>
            <a:br>
              <a:rPr lang="fi-FI" sz="1400" b="1" dirty="0"/>
            </a:br>
            <a:r>
              <a:rPr lang="fi-FI" sz="1400" dirty="0" smtClean="0"/>
              <a:t>Keskustelut </a:t>
            </a:r>
            <a:r>
              <a:rPr lang="fi-FI" sz="1400" dirty="0"/>
              <a:t>kirjataan </a:t>
            </a:r>
            <a:r>
              <a:rPr lang="fi-FI" sz="1400" b="1" dirty="0"/>
              <a:t>HR-järjestelmän sähköiseen keskustelulomakkeeseen</a:t>
            </a:r>
            <a:r>
              <a:rPr lang="fi-FI" sz="1400" dirty="0"/>
              <a:t>, jossa on keskustelua tukevia kysymyksiä. Näin yhdessä sovitut asiat voidaan helposti palauttaa mieliin jälkikäteenkin</a:t>
            </a:r>
            <a:r>
              <a:rPr lang="fi-FI" sz="1400" dirty="0" smtClean="0"/>
              <a:t>.</a:t>
            </a:r>
            <a:endParaRPr lang="fi-FI" sz="1400" dirty="0"/>
          </a:p>
          <a:p>
            <a:pPr marL="0" indent="0">
              <a:buNone/>
            </a:pPr>
            <a:r>
              <a:rPr lang="fi-FI" sz="1400" b="1" dirty="0" smtClean="0">
                <a:solidFill>
                  <a:srgbClr val="FF0000"/>
                </a:solidFill>
              </a:rPr>
              <a:t>Tavoite- </a:t>
            </a:r>
            <a:r>
              <a:rPr lang="fi-FI" sz="1400" b="1" dirty="0">
                <a:solidFill>
                  <a:srgbClr val="FF0000"/>
                </a:solidFill>
              </a:rPr>
              <a:t>ja kehityskeskustelun päätteeksi</a:t>
            </a:r>
            <a:r>
              <a:rPr lang="fi-FI" sz="1400" dirty="0">
                <a:solidFill>
                  <a:srgbClr val="FF0000"/>
                </a:solidFill>
              </a:rPr>
              <a:t> on suositeltavaa sopia yhdessä alustavasti </a:t>
            </a:r>
            <a:r>
              <a:rPr lang="fi-FI" sz="1400" b="1" dirty="0">
                <a:solidFill>
                  <a:srgbClr val="FF0000"/>
                </a:solidFill>
              </a:rPr>
              <a:t>tehtävien jakautumisesta eri tehtäväkokonaisuuksille</a:t>
            </a:r>
            <a:r>
              <a:rPr lang="fi-FI" sz="1400" dirty="0">
                <a:solidFill>
                  <a:srgbClr val="FF0000"/>
                </a:solidFill>
              </a:rPr>
              <a:t> </a:t>
            </a:r>
            <a:r>
              <a:rPr lang="fi-FI" sz="1400" dirty="0"/>
              <a:t>kevään (1.1.-31.7.) ja syksyn (1.8.-31.12.) 2015 tunteina (Opetus, Ohjaus, Esimiestyö, Hallinto, Osaamisen kehittäminen, TKI ja Liiketoiminta) erillisellä </a:t>
            </a:r>
            <a:r>
              <a:rPr lang="fi-FI" sz="1400" b="1" dirty="0" err="1"/>
              <a:t>excel</a:t>
            </a:r>
            <a:r>
              <a:rPr lang="fi-FI" sz="1400" dirty="0"/>
              <a:t>-taulukolla, katso liitteistä. Tässä yhteydessä kartoitetaan myös työntekijän halukkuus "kesäperiodilla" (25.5.-31.7.) työskentelyyn.</a:t>
            </a:r>
          </a:p>
          <a:p>
            <a:pPr marL="0" indent="0">
              <a:buNone/>
            </a:pPr>
            <a:r>
              <a:rPr lang="fi-FI" sz="1400" b="1" dirty="0"/>
              <a:t>Karkea suunnitelma tallennetaan</a:t>
            </a:r>
            <a:r>
              <a:rPr lang="fi-FI" sz="1400" dirty="0"/>
              <a:t> </a:t>
            </a:r>
            <a:r>
              <a:rPr lang="fi-FI" sz="1400" b="1" dirty="0"/>
              <a:t>Peppiin</a:t>
            </a:r>
            <a:r>
              <a:rPr lang="fi-FI" sz="1400" dirty="0"/>
              <a:t> henkilön työsuunnitelmaan osaan "Suunnitellut työt aikavälille". </a:t>
            </a:r>
            <a:r>
              <a:rPr lang="fi-FI" sz="1400" b="1" dirty="0"/>
              <a:t>Excel </a:t>
            </a:r>
            <a:r>
              <a:rPr lang="fi-FI" sz="1400" dirty="0"/>
              <a:t>(katso liite) on esimiehen työkalu tuntimäärien suunnitteluun, seuraamiseen ja Peppi-siirron </a:t>
            </a:r>
            <a:r>
              <a:rPr lang="fi-FI" sz="1400" dirty="0" err="1"/>
              <a:t>jouhevoittamiseen</a:t>
            </a:r>
            <a:r>
              <a:rPr lang="fi-FI" sz="1400" dirty="0"/>
              <a:t>. Esimies täyttää tiedot Peppiin itse tai voi mahdollisuuksien mukaan sopia täytetyn </a:t>
            </a:r>
            <a:r>
              <a:rPr lang="fi-FI" sz="1400" dirty="0" err="1"/>
              <a:t>excelin</a:t>
            </a:r>
            <a:r>
              <a:rPr lang="fi-FI" sz="1400" dirty="0"/>
              <a:t> lähettämisestä esim. tulosalueensa henkilökunnalle, joka siirtää tiedot lähetetyn </a:t>
            </a:r>
            <a:r>
              <a:rPr lang="fi-FI" sz="1400" dirty="0" err="1"/>
              <a:t>excelin</a:t>
            </a:r>
            <a:r>
              <a:rPr lang="fi-FI" sz="1400" dirty="0"/>
              <a:t> perusteella. Esimies on vastuussa tietojen siirrosta Peppi-järjestelmään. Karkea suunnitelma tehdään koko henkilöstölle. </a:t>
            </a:r>
            <a:endParaRPr lang="fi-FI" sz="1400" dirty="0" smtClean="0"/>
          </a:p>
          <a:p>
            <a:pPr marL="0" indent="0">
              <a:buNone/>
            </a:pPr>
            <a:r>
              <a:rPr lang="fi-FI" sz="1400" dirty="0" smtClean="0"/>
              <a:t>Katso </a:t>
            </a:r>
            <a:r>
              <a:rPr lang="fi-FI" sz="1400" dirty="0"/>
              <a:t>myös erillinen ohje suositeltavasta toimintatavasta Pepissä</a:t>
            </a:r>
            <a:r>
              <a:rPr lang="fi-FI" sz="1400" dirty="0" smtClean="0"/>
              <a:t>.</a:t>
            </a:r>
          </a:p>
          <a:p>
            <a:pPr marL="0" indent="0">
              <a:buNone/>
            </a:pPr>
            <a:r>
              <a:rPr lang="fi-FI" sz="1400" dirty="0"/>
              <a:t/>
            </a:r>
            <a:br>
              <a:rPr lang="fi-FI" sz="1400" dirty="0"/>
            </a:br>
            <a:r>
              <a:rPr lang="fi-FI" sz="1400" b="1" dirty="0" smtClean="0">
                <a:solidFill>
                  <a:srgbClr val="FF0000"/>
                </a:solidFill>
              </a:rPr>
              <a:t>Lisätietoja</a:t>
            </a:r>
            <a:r>
              <a:rPr lang="fi-FI" sz="1400" dirty="0" smtClean="0">
                <a:solidFill>
                  <a:srgbClr val="FF0000"/>
                </a:solidFill>
              </a:rPr>
              <a:t> </a:t>
            </a:r>
            <a:r>
              <a:rPr lang="fi-FI" sz="1400" dirty="0"/>
              <a:t>työsuunnittelusta Pepissä antaa Osmo Troberg ja Marjaana Hanki</a:t>
            </a:r>
            <a:r>
              <a:rPr lang="fi-FI" sz="1400" dirty="0" smtClean="0"/>
              <a:t>.</a:t>
            </a:r>
            <a:endParaRPr lang="fi-FI" sz="1400" dirty="0"/>
          </a:p>
          <a:p>
            <a:pPr marL="0" indent="0">
              <a:buNone/>
            </a:pPr>
            <a:r>
              <a:rPr lang="fi-FI" sz="1400" dirty="0"/>
              <a:t>Työsuunnitelmien pitää olla </a:t>
            </a:r>
            <a:r>
              <a:rPr lang="fi-FI" sz="1400" dirty="0" smtClean="0"/>
              <a:t>valmiina 15.11.2014, </a:t>
            </a:r>
            <a:r>
              <a:rPr lang="fi-FI" sz="1400" dirty="0"/>
              <a:t>joten aikatauluthan keskustelut ennen sitä. Suositus koskee koko henkilöstöä.</a:t>
            </a:r>
          </a:p>
          <a:p>
            <a:endParaRPr lang="fi-FI" sz="1200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pPr>
              <a:defRPr/>
            </a:pPr>
            <a:r>
              <a:rPr lang="fi-FI" smtClean="0"/>
              <a:t>Kalvosarjan tekijän nimi</a:t>
            </a:r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DD6A4AAD-F724-42AB-8557-AB427AE11B6F}" type="slidenum">
              <a:rPr lang="fi-FI" smtClean="0"/>
              <a:pPr>
                <a:defRPr/>
              </a:pPr>
              <a:t>5</a:t>
            </a:fld>
            <a:endParaRPr lang="fi-FI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2"/>
          </p:nvPr>
        </p:nvSpPr>
        <p:spPr/>
        <p:txBody>
          <a:bodyPr/>
          <a:lstStyle/>
          <a:p>
            <a:pPr>
              <a:defRPr/>
            </a:pP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998957155"/>
      </p:ext>
    </p:extLst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Metropolia_strategia">
  <a:themeElements>
    <a:clrScheme name="Metropolia_strategia 2">
      <a:dk1>
        <a:srgbClr val="000000"/>
      </a:dk1>
      <a:lt1>
        <a:srgbClr val="FFFFFF"/>
      </a:lt1>
      <a:dk2>
        <a:srgbClr val="F08A00"/>
      </a:dk2>
      <a:lt2>
        <a:srgbClr val="808080"/>
      </a:lt2>
      <a:accent1>
        <a:srgbClr val="C9DD03"/>
      </a:accent1>
      <a:accent2>
        <a:srgbClr val="F9E300"/>
      </a:accent2>
      <a:accent3>
        <a:srgbClr val="FFFFFF"/>
      </a:accent3>
      <a:accent4>
        <a:srgbClr val="000000"/>
      </a:accent4>
      <a:accent5>
        <a:srgbClr val="E1EBAA"/>
      </a:accent5>
      <a:accent6>
        <a:srgbClr val="E2CE00"/>
      </a:accent6>
      <a:hlink>
        <a:srgbClr val="F08A00"/>
      </a:hlink>
      <a:folHlink>
        <a:srgbClr val="D52B1E"/>
      </a:folHlink>
    </a:clrScheme>
    <a:fontScheme name="Office, klassinen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i-FI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48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etropolia_strategia 2">
        <a:dk1>
          <a:srgbClr val="000000"/>
        </a:dk1>
        <a:lt1>
          <a:srgbClr val="FFFFFF"/>
        </a:lt1>
        <a:dk2>
          <a:srgbClr val="F08A00"/>
        </a:dk2>
        <a:lt2>
          <a:srgbClr val="808080"/>
        </a:lt2>
        <a:accent1>
          <a:srgbClr val="C9DD03"/>
        </a:accent1>
        <a:accent2>
          <a:srgbClr val="F9E300"/>
        </a:accent2>
        <a:accent3>
          <a:srgbClr val="FFFFFF"/>
        </a:accent3>
        <a:accent4>
          <a:srgbClr val="000000"/>
        </a:accent4>
        <a:accent5>
          <a:srgbClr val="E1EBAA"/>
        </a:accent5>
        <a:accent6>
          <a:srgbClr val="E2CE00"/>
        </a:accent6>
        <a:hlink>
          <a:srgbClr val="F08A00"/>
        </a:hlink>
        <a:folHlink>
          <a:srgbClr val="D52B1E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7324</TotalTime>
  <Words>455</Words>
  <Application>Microsoft Office PowerPoint</Application>
  <PresentationFormat>On-screen Show (4:3)</PresentationFormat>
  <Paragraphs>114</Paragraphs>
  <Slides>5</Slides>
  <Notes>1</Notes>
  <HiddenSlides>0</HiddenSlides>
  <MMClips>0</MMClips>
  <ScaleCrop>false</ScaleCrop>
  <HeadingPairs>
    <vt:vector size="8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  <vt:variant>
        <vt:lpstr>Custom Shows</vt:lpstr>
      </vt:variant>
      <vt:variant>
        <vt:i4>18</vt:i4>
      </vt:variant>
    </vt:vector>
  </HeadingPairs>
  <TitlesOfParts>
    <vt:vector size="29" baseType="lpstr">
      <vt:lpstr>ＭＳ Ｐゴシック</vt:lpstr>
      <vt:lpstr>Arial</vt:lpstr>
      <vt:lpstr>Tahoma</vt:lpstr>
      <vt:lpstr>Times</vt:lpstr>
      <vt:lpstr>Wingdings</vt:lpstr>
      <vt:lpstr>2_Metropolia_strategia</vt:lpstr>
      <vt:lpstr>Tavoite- ja kehityskeskustelut prosessina, syksyllä 2014 </vt:lpstr>
      <vt:lpstr>Miksi Tavoite- ja kehityskeskusteluja pidetään? </vt:lpstr>
      <vt:lpstr>Tavoite- ja kehityskeskustelun rakenne </vt:lpstr>
      <vt:lpstr>Tavoite- ja kehityskeskustelut syksyllä 2014, aikataulu </vt:lpstr>
      <vt:lpstr>Tehtäväkokonaisuuden jaosta keskustelu (tallennus Peppiin) </vt:lpstr>
      <vt:lpstr>bulevardi</vt:lpstr>
      <vt:lpstr>tikkurila</vt:lpstr>
      <vt:lpstr>arabiankatu</vt:lpstr>
      <vt:lpstr>tukholmankatu</vt:lpstr>
      <vt:lpstr>sofianlehdonkatu</vt:lpstr>
      <vt:lpstr>Vanha maantie</vt:lpstr>
      <vt:lpstr>bulevardi 29</vt:lpstr>
      <vt:lpstr>kalevankatu</vt:lpstr>
      <vt:lpstr>agricolankatu</vt:lpstr>
      <vt:lpstr>ruoholahti</vt:lpstr>
      <vt:lpstr>vanha viertotie</vt:lpstr>
      <vt:lpstr>mannerheimintie</vt:lpstr>
      <vt:lpstr>myyrmäki</vt:lpstr>
      <vt:lpstr>onnentie</vt:lpstr>
      <vt:lpstr>teknobulevardi</vt:lpstr>
      <vt:lpstr>hämeentie</vt:lpstr>
      <vt:lpstr>albertinkatu</vt:lpstr>
      <vt:lpstr>era</vt:lpstr>
    </vt:vector>
  </TitlesOfParts>
  <Company>A4 Media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Metropolia Ammattikorkeakoulu</dc:title>
  <dc:creator>tanja.kyynarainen</dc:creator>
  <cp:lastModifiedBy>Osmo Troberg</cp:lastModifiedBy>
  <cp:revision>469</cp:revision>
  <cp:lastPrinted>2014-08-13T12:12:36Z</cp:lastPrinted>
  <dcterms:created xsi:type="dcterms:W3CDTF">2012-03-26T07:11:52Z</dcterms:created>
  <dcterms:modified xsi:type="dcterms:W3CDTF">2014-09-15T09:46:24Z</dcterms:modified>
</cp:coreProperties>
</file>