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989" r:id="rId1"/>
  </p:sldMasterIdLst>
  <p:notesMasterIdLst>
    <p:notesMasterId r:id="rId38"/>
  </p:notesMasterIdLst>
  <p:handoutMasterIdLst>
    <p:handoutMasterId r:id="rId39"/>
  </p:handoutMasterIdLst>
  <p:sldIdLst>
    <p:sldId id="258" r:id="rId2"/>
    <p:sldId id="259" r:id="rId3"/>
    <p:sldId id="273" r:id="rId4"/>
    <p:sldId id="313" r:id="rId5"/>
    <p:sldId id="281" r:id="rId6"/>
    <p:sldId id="287" r:id="rId7"/>
    <p:sldId id="285" r:id="rId8"/>
    <p:sldId id="288" r:id="rId9"/>
    <p:sldId id="317" r:id="rId10"/>
    <p:sldId id="284" r:id="rId11"/>
    <p:sldId id="282" r:id="rId12"/>
    <p:sldId id="315" r:id="rId13"/>
    <p:sldId id="260" r:id="rId14"/>
    <p:sldId id="290" r:id="rId15"/>
    <p:sldId id="289" r:id="rId16"/>
    <p:sldId id="316" r:id="rId17"/>
    <p:sldId id="294" r:id="rId18"/>
    <p:sldId id="295" r:id="rId19"/>
    <p:sldId id="296" r:id="rId20"/>
    <p:sldId id="297" r:id="rId21"/>
    <p:sldId id="298" r:id="rId22"/>
    <p:sldId id="299" r:id="rId23"/>
    <p:sldId id="304" r:id="rId24"/>
    <p:sldId id="300" r:id="rId25"/>
    <p:sldId id="261" r:id="rId26"/>
    <p:sldId id="301" r:id="rId27"/>
    <p:sldId id="318" r:id="rId28"/>
    <p:sldId id="303" r:id="rId29"/>
    <p:sldId id="306" r:id="rId30"/>
    <p:sldId id="307" r:id="rId31"/>
    <p:sldId id="308" r:id="rId32"/>
    <p:sldId id="309" r:id="rId33"/>
    <p:sldId id="310" r:id="rId34"/>
    <p:sldId id="311" r:id="rId35"/>
    <p:sldId id="312" r:id="rId36"/>
    <p:sldId id="280" r:id="rId3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913" autoAdjust="0"/>
    <p:restoredTop sz="86454" autoAdjust="0"/>
  </p:normalViewPr>
  <p:slideViewPr>
    <p:cSldViewPr snapToGrid="0" showGuides="1">
      <p:cViewPr varScale="1">
        <p:scale>
          <a:sx n="114" d="100"/>
          <a:sy n="114" d="100"/>
        </p:scale>
        <p:origin x="96" y="102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Tavoite</a:t>
            </a:r>
            <a:r>
              <a:rPr lang="fi-FI" baseline="0" dirty="0" smtClean="0"/>
              <a:t>- ja kehityskeskustelujen yhteys vuosisuunnitteluun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182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Tavoite</a:t>
            </a:r>
            <a:r>
              <a:rPr lang="fi-FI" baseline="0" dirty="0" smtClean="0"/>
              <a:t>- ja kehityskeskustelujen yhteys vuosisuunnitteluun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8109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Koulutuksen vuosisuunnittelu</a:t>
            </a:r>
            <a:br>
              <a:rPr lang="fi-FI" dirty="0"/>
            </a:b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 smtClean="0"/>
              <a:t>Henkilöt</a:t>
            </a:r>
            <a:r>
              <a:rPr lang="fi-FI" dirty="0"/>
              <a:t>, tehtävät, </a:t>
            </a:r>
            <a:r>
              <a:rPr lang="fi-FI" dirty="0" smtClean="0"/>
              <a:t>tehtävätyypit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Yksikön </a:t>
            </a:r>
            <a:r>
              <a:rPr lang="fi-FI" dirty="0"/>
              <a:t>tehtäväkokonaisuusjako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b="1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Henkilöiden</a:t>
            </a:r>
            <a:r>
              <a:rPr lang="fi-FI" sz="2400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 tehtäväkokonaisuusjaosta muodostuu </a:t>
            </a:r>
            <a:r>
              <a:rPr lang="fi-FI" sz="2400" b="1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yksikön</a:t>
            </a:r>
            <a:r>
              <a:rPr lang="fi-FI" sz="2400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 tehtäväkokonaisuusjako</a:t>
            </a:r>
          </a:p>
          <a:p>
            <a:pPr lvl="1"/>
            <a:endParaRPr lang="fi-FI" dirty="0" smtClean="0"/>
          </a:p>
          <a:p>
            <a:r>
              <a:rPr lang="fi-FI" dirty="0" smtClean="0"/>
              <a:t>Yksikön henkilöresurssien </a:t>
            </a:r>
            <a:r>
              <a:rPr lang="fi-FI" b="1" dirty="0" smtClean="0"/>
              <a:t>suunniteltu </a:t>
            </a:r>
            <a:r>
              <a:rPr lang="fi-FI" dirty="0" smtClean="0"/>
              <a:t>kohdennus</a:t>
            </a:r>
            <a:r>
              <a:rPr lang="fi-FI" b="1" dirty="0" smtClean="0"/>
              <a:t> </a:t>
            </a:r>
            <a:r>
              <a:rPr lang="fi-FI" dirty="0" smtClean="0"/>
              <a:t>tehtäväkokonaisuuksiin </a:t>
            </a:r>
          </a:p>
          <a:p>
            <a:pPr lvl="2"/>
            <a:r>
              <a:rPr lang="fi-FI" dirty="0" smtClean="0"/>
              <a:t>Opetus, </a:t>
            </a:r>
          </a:p>
          <a:p>
            <a:pPr lvl="2"/>
            <a:r>
              <a:rPr lang="fi-FI" dirty="0" smtClean="0"/>
              <a:t>hallinto,</a:t>
            </a:r>
          </a:p>
          <a:p>
            <a:pPr lvl="2"/>
            <a:r>
              <a:rPr lang="fi-FI" dirty="0" smtClean="0"/>
              <a:t>liiketoiminta,</a:t>
            </a:r>
          </a:p>
          <a:p>
            <a:pPr lvl="2"/>
            <a:r>
              <a:rPr lang="fi-FI" dirty="0" smtClean="0"/>
              <a:t>KIT,</a:t>
            </a:r>
          </a:p>
          <a:p>
            <a:pPr lvl="2"/>
            <a:r>
              <a:rPr lang="fi-FI" dirty="0" smtClean="0"/>
              <a:t>esimiestyö,</a:t>
            </a:r>
          </a:p>
          <a:p>
            <a:pPr lvl="2"/>
            <a:r>
              <a:rPr lang="fi-FI" dirty="0" smtClean="0"/>
              <a:t>kouluttautuminen.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81662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dirty="0" smtClean="0"/>
              <a:t>Pepin</a:t>
            </a:r>
            <a:r>
              <a:rPr lang="fi-FI" baseline="0" dirty="0" smtClean="0"/>
              <a:t> </a:t>
            </a:r>
            <a:r>
              <a:rPr lang="fi-FI" dirty="0" smtClean="0"/>
              <a:t>kehitystehtävä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/>
              <a:t>Tallenna </a:t>
            </a:r>
            <a:r>
              <a:rPr lang="fi-FI" i="1" dirty="0"/>
              <a:t>yksikön</a:t>
            </a:r>
            <a:r>
              <a:rPr lang="fi-FI" dirty="0"/>
              <a:t> henkilöille </a:t>
            </a:r>
            <a:r>
              <a:rPr lang="fi-FI" dirty="0" smtClean="0"/>
              <a:t>tehtävä-kokonaisuusjako </a:t>
            </a:r>
          </a:p>
          <a:p>
            <a:pPr lvl="1"/>
            <a:r>
              <a:rPr lang="fi-FI" dirty="0" smtClean="0"/>
              <a:t>ja </a:t>
            </a:r>
            <a:r>
              <a:rPr lang="fi-FI" dirty="0"/>
              <a:t>tulosta </a:t>
            </a:r>
            <a:r>
              <a:rPr lang="fi-FI" dirty="0" smtClean="0"/>
              <a:t>Exceliin </a:t>
            </a:r>
            <a:endParaRPr lang="fi-FI" dirty="0"/>
          </a:p>
          <a:p>
            <a:r>
              <a:rPr lang="fi-FI" dirty="0"/>
              <a:t>Ominaisuus ei ole käytettävissä syksyllä 2015.</a:t>
            </a:r>
          </a:p>
          <a:p>
            <a:endParaRPr lang="fi-F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632161"/>
            <a:ext cx="3811588" cy="207151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430719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/>
              <a:t>Koulutuksen vuosittainen suunnittelu</a:t>
            </a:r>
          </a:p>
        </p:txBody>
      </p:sp>
    </p:spTree>
    <p:extLst>
      <p:ext uri="{BB962C8B-B14F-4D97-AF65-F5344CB8AC3E}">
        <p14:creationId xmlns:p14="http://schemas.microsoft.com/office/powerpoint/2010/main" val="26683590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Edeltävä vaihe - opetussuunnittelu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Koulutuksen </a:t>
            </a:r>
            <a:r>
              <a:rPr lang="fi-FI" dirty="0"/>
              <a:t>vuosisuunnittelua edeltää </a:t>
            </a:r>
            <a:r>
              <a:rPr lang="fi-FI" i="1" dirty="0"/>
              <a:t>koulutuksen </a:t>
            </a:r>
            <a:r>
              <a:rPr lang="fi-FI" i="1" dirty="0" smtClean="0"/>
              <a:t>opetussuunnittelu</a:t>
            </a:r>
            <a:endParaRPr lang="fi-FI" dirty="0"/>
          </a:p>
          <a:p>
            <a:r>
              <a:rPr lang="fi-FI" dirty="0" smtClean="0"/>
              <a:t>Opetussuunnittelussa </a:t>
            </a:r>
            <a:r>
              <a:rPr lang="fi-FI" dirty="0"/>
              <a:t>syntyvät koulutuksen </a:t>
            </a:r>
            <a:r>
              <a:rPr lang="fi-FI" i="1" dirty="0" smtClean="0"/>
              <a:t>opinnot </a:t>
            </a:r>
          </a:p>
          <a:p>
            <a:pPr lvl="1"/>
            <a:r>
              <a:rPr lang="fi-FI" i="1" dirty="0" smtClean="0"/>
              <a:t>Opetussuunnitelman</a:t>
            </a:r>
            <a:r>
              <a:rPr lang="fi-FI" dirty="0" smtClean="0"/>
              <a:t> opintojaksot</a:t>
            </a:r>
          </a:p>
          <a:p>
            <a:pPr lvl="1"/>
            <a:r>
              <a:rPr lang="fi-FI" i="1" dirty="0" smtClean="0"/>
              <a:t>Tarjontakorin</a:t>
            </a:r>
            <a:r>
              <a:rPr lang="fi-FI" dirty="0" smtClean="0"/>
              <a:t> opintojaksot</a:t>
            </a:r>
            <a:endParaRPr lang="fi-FI" dirty="0"/>
          </a:p>
          <a:p>
            <a:endParaRPr lang="fi-FI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Koulutuksen </a:t>
            </a:r>
            <a:r>
              <a:rPr lang="fi-FI" dirty="0"/>
              <a:t>vuosittainen </a:t>
            </a:r>
            <a:r>
              <a:rPr lang="fi-FI" dirty="0" smtClean="0"/>
              <a:t>suunnittelu – jaksotus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Koulutuksen </a:t>
            </a:r>
            <a:r>
              <a:rPr lang="fi-FI" dirty="0"/>
              <a:t>vuosittaisen suunnittelun </a:t>
            </a:r>
            <a:r>
              <a:rPr lang="fi-FI" b="1" dirty="0"/>
              <a:t>voi aloittaa</a:t>
            </a:r>
            <a:r>
              <a:rPr lang="fi-FI" dirty="0"/>
              <a:t> ennen koulutuksen opetussuunnittelua. </a:t>
            </a:r>
            <a:endParaRPr lang="fi-FI" dirty="0" smtClean="0"/>
          </a:p>
          <a:p>
            <a:r>
              <a:rPr lang="fi-FI" dirty="0" smtClean="0"/>
              <a:t>Koulutuksen </a:t>
            </a:r>
            <a:r>
              <a:rPr lang="fi-FI" dirty="0"/>
              <a:t>vuosittaista suunnittelua </a:t>
            </a:r>
            <a:r>
              <a:rPr lang="fi-FI" b="1" dirty="0"/>
              <a:t>ei voi päättää </a:t>
            </a:r>
            <a:r>
              <a:rPr lang="fi-FI" dirty="0"/>
              <a:t>ennen koulutuksen opetussuunnittelun </a:t>
            </a:r>
            <a:r>
              <a:rPr lang="fi-FI" dirty="0" smtClean="0"/>
              <a:t>päättymistä</a:t>
            </a:r>
          </a:p>
          <a:p>
            <a:endParaRPr lang="fi-FI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527179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Koulutuksen </a:t>
            </a:r>
            <a:r>
              <a:rPr lang="fi-FI" dirty="0" smtClean="0"/>
              <a:t>vuosittainen suunnittelu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Koulutuksen </a:t>
            </a:r>
            <a:r>
              <a:rPr lang="fi-FI" dirty="0" smtClean="0"/>
              <a:t>vuosittaisen suunnittelun tulos ovat suunnitelmat </a:t>
            </a:r>
            <a:r>
              <a:rPr lang="fi-FI" i="1" dirty="0"/>
              <a:t>opiskelijan työstä </a:t>
            </a:r>
            <a:r>
              <a:rPr lang="fi-FI" dirty="0"/>
              <a:t>ja </a:t>
            </a:r>
            <a:r>
              <a:rPr lang="fi-FI" i="1" dirty="0" smtClean="0"/>
              <a:t>henkilöstöresurssien</a:t>
            </a:r>
            <a:r>
              <a:rPr lang="fi-FI" dirty="0" smtClean="0"/>
              <a:t> </a:t>
            </a:r>
            <a:r>
              <a:rPr lang="fi-FI" dirty="0" smtClean="0"/>
              <a:t>käyttö yksiköissä</a:t>
            </a:r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64128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Raamikeskustelu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097029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Raamikeskustelu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Ennen kalenterivuoden </a:t>
            </a:r>
            <a:r>
              <a:rPr lang="fi-FI" dirty="0" smtClean="0"/>
              <a:t>opiskelijoiden ja henkilökunnan työnsuunnittelun aloitusta </a:t>
            </a:r>
            <a:r>
              <a:rPr lang="fi-FI" i="1" dirty="0"/>
              <a:t>osaamisaluepäälliköt</a:t>
            </a:r>
            <a:r>
              <a:rPr lang="fi-FI" dirty="0"/>
              <a:t>, </a:t>
            </a:r>
            <a:r>
              <a:rPr lang="fi-FI" i="1" dirty="0"/>
              <a:t>tutkintopäälliköt</a:t>
            </a:r>
            <a:r>
              <a:rPr lang="fi-FI" dirty="0"/>
              <a:t> ja </a:t>
            </a:r>
            <a:r>
              <a:rPr lang="fi-FI" i="1" dirty="0"/>
              <a:t>suunnittelijat</a:t>
            </a:r>
            <a:r>
              <a:rPr lang="fi-FI" dirty="0"/>
              <a:t> sopivat työn jaosta ja resurssien jaon periaatteista</a:t>
            </a:r>
            <a:r>
              <a:rPr lang="fi-FI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3419856"/>
            <a:ext cx="7772401" cy="215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867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Ketkä keskustelussa mukana?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Osaamisaluepäälliköllä ovat </a:t>
            </a:r>
            <a:r>
              <a:rPr lang="fi-FI" i="1" dirty="0" smtClean="0"/>
              <a:t>henkilöresurssit</a:t>
            </a:r>
            <a:r>
              <a:rPr lang="fi-FI" dirty="0"/>
              <a:t>, tutkintopäälliköllä </a:t>
            </a:r>
            <a:r>
              <a:rPr lang="fi-FI" i="1" dirty="0" smtClean="0"/>
              <a:t>koulutustehtävä</a:t>
            </a:r>
            <a:r>
              <a:rPr lang="fi-FI" dirty="0" smtClean="0"/>
              <a:t> </a:t>
            </a:r>
            <a:r>
              <a:rPr lang="fi-FI" dirty="0"/>
              <a:t>ja (mahdollinen) suunnittelijalla avustavassa </a:t>
            </a:r>
            <a:r>
              <a:rPr lang="fi-FI" dirty="0" smtClean="0"/>
              <a:t>roolissa</a:t>
            </a:r>
            <a:endParaRPr lang="fi-FI" dirty="0"/>
          </a:p>
          <a:p>
            <a:pPr fontAlgn="ctr"/>
            <a:r>
              <a:rPr lang="fi-FI" dirty="0" smtClean="0"/>
              <a:t>Rooleista </a:t>
            </a:r>
            <a:r>
              <a:rPr lang="fi-FI" dirty="0"/>
              <a:t>- ei </a:t>
            </a:r>
            <a:r>
              <a:rPr lang="fi-FI" i="1" dirty="0"/>
              <a:t>työrooli </a:t>
            </a:r>
            <a:r>
              <a:rPr lang="fi-FI" dirty="0"/>
              <a:t>vaan</a:t>
            </a:r>
            <a:r>
              <a:rPr lang="fi-FI" i="1" dirty="0"/>
              <a:t> </a:t>
            </a:r>
            <a:r>
              <a:rPr lang="fi-FI" i="1" dirty="0" smtClean="0"/>
              <a:t>tehtävärooli</a:t>
            </a:r>
            <a:endParaRPr lang="fi-FI" dirty="0"/>
          </a:p>
          <a:p>
            <a:pPr lvl="1" fontAlgn="ctr"/>
            <a:r>
              <a:rPr lang="fi-FI" dirty="0" smtClean="0"/>
              <a:t>Ts</a:t>
            </a:r>
            <a:r>
              <a:rPr lang="fi-FI" dirty="0"/>
              <a:t>. "koulutussuunnittelija" voi tarkoittaa työroolia "tutkintopäällikkö, </a:t>
            </a:r>
            <a:r>
              <a:rPr lang="fi-FI" dirty="0" smtClean="0"/>
              <a:t>tutkintovastaava”</a:t>
            </a:r>
          </a:p>
          <a:p>
            <a:pPr lvl="1" fontAlgn="ctr"/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704208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Vaiheen </a:t>
            </a:r>
            <a:r>
              <a:rPr lang="fi-FI" dirty="0" smtClean="0"/>
              <a:t>tulos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Kauden </a:t>
            </a:r>
            <a:r>
              <a:rPr lang="fi-FI" i="1" dirty="0"/>
              <a:t>tavoitteet</a:t>
            </a:r>
            <a:r>
              <a:rPr lang="fi-FI" dirty="0"/>
              <a:t>, </a:t>
            </a:r>
            <a:endParaRPr lang="fi-FI" dirty="0" smtClean="0"/>
          </a:p>
          <a:p>
            <a:r>
              <a:rPr lang="fi-FI" dirty="0" smtClean="0"/>
              <a:t>henkilöstön </a:t>
            </a:r>
            <a:r>
              <a:rPr lang="fi-FI" i="1" dirty="0"/>
              <a:t>toiveet</a:t>
            </a:r>
            <a:r>
              <a:rPr lang="fi-FI" dirty="0"/>
              <a:t> tavoite- ja kehityskeskusteluista (yksikön karkean tason suunnitelma</a:t>
            </a:r>
            <a:r>
              <a:rPr lang="fi-FI" dirty="0" smtClean="0"/>
              <a:t>),</a:t>
            </a:r>
          </a:p>
          <a:p>
            <a:r>
              <a:rPr lang="fi-FI" dirty="0" smtClean="0"/>
              <a:t>työnjako </a:t>
            </a:r>
            <a:r>
              <a:rPr lang="fi-FI" dirty="0"/>
              <a:t>ja resursoinnin </a:t>
            </a:r>
            <a:r>
              <a:rPr lang="fi-FI" i="1" dirty="0" smtClean="0"/>
              <a:t>periaatteet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755320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i="1" dirty="0" smtClean="0"/>
              <a:t>Ehdotus</a:t>
            </a:r>
            <a:r>
              <a:rPr lang="fi-FI" dirty="0" smtClean="0"/>
              <a:t> koulutuksen suunnittelun prosessista ja toimintatavoista Metropoliassa kalenterivuoden 2015 vuosisuunnittelussa</a:t>
            </a:r>
          </a:p>
          <a:p>
            <a:r>
              <a:rPr lang="fi-FI" b="1" dirty="0" smtClean="0"/>
              <a:t>Eri toimijoiden on sovittava toimintatavat</a:t>
            </a:r>
          </a:p>
          <a:p>
            <a:r>
              <a:rPr lang="fi-FI" dirty="0" smtClean="0"/>
              <a:t>Tehtävätyyppien täsmennys</a:t>
            </a:r>
          </a:p>
          <a:p>
            <a:pPr lvl="1"/>
            <a:endParaRPr lang="fi-FI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Yksikön tehtäviä </a:t>
            </a:r>
            <a:r>
              <a:rPr lang="fi-FI" dirty="0" smtClean="0"/>
              <a:t>usealla osaamisalueella?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Työnsuunnittelussa voi käyttää kaikkia henkilöresursseja, mistä tahansa </a:t>
            </a:r>
            <a:r>
              <a:rPr lang="fi-FI" dirty="0" smtClean="0"/>
              <a:t>yksiköstä,</a:t>
            </a:r>
            <a:endParaRPr lang="fi-FI" dirty="0"/>
          </a:p>
          <a:p>
            <a:pPr lvl="1"/>
            <a:r>
              <a:rPr lang="fi-FI" dirty="0" smtClean="0"/>
              <a:t>Tutkintokokonaisuus ja tutkinto-ohjelma </a:t>
            </a:r>
            <a:r>
              <a:rPr lang="fi-FI" dirty="0"/>
              <a:t>käyttää osaamisalueen </a:t>
            </a:r>
            <a:r>
              <a:rPr lang="fi-FI" dirty="0" smtClean="0"/>
              <a:t>henkilöresursseja</a:t>
            </a:r>
            <a:endParaRPr lang="fi-FI" dirty="0"/>
          </a:p>
          <a:p>
            <a:r>
              <a:rPr lang="fi-FI" dirty="0"/>
              <a:t>Toimintatapojen ja (erityisesti) aikatauluista pitää olla yhteinen </a:t>
            </a:r>
            <a:r>
              <a:rPr lang="fi-FI" dirty="0" smtClean="0"/>
              <a:t>näkemys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554749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Yksikön tehtäviä </a:t>
            </a:r>
            <a:r>
              <a:rPr lang="fi-FI" dirty="0" smtClean="0"/>
              <a:t>usealla osaamisalueella?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Työnsuunnittelussa voi käyttää kaikkia henkilöresursseja, mistä tahansa </a:t>
            </a:r>
            <a:r>
              <a:rPr lang="fi-FI" dirty="0" smtClean="0"/>
              <a:t>yksiköstä,</a:t>
            </a:r>
            <a:endParaRPr lang="fi-FI" dirty="0"/>
          </a:p>
          <a:p>
            <a:pPr lvl="1"/>
            <a:r>
              <a:rPr lang="fi-FI" dirty="0" smtClean="0"/>
              <a:t>Tutkintokokonaisuus ja tutkinto-ohjelma </a:t>
            </a:r>
            <a:r>
              <a:rPr lang="fi-FI" dirty="0"/>
              <a:t>käyttää osaamisalueen </a:t>
            </a:r>
            <a:r>
              <a:rPr lang="fi-FI" dirty="0" smtClean="0"/>
              <a:t>henkilöresursseja</a:t>
            </a:r>
            <a:endParaRPr lang="fi-FI" dirty="0"/>
          </a:p>
          <a:p>
            <a:r>
              <a:rPr lang="fi-FI" dirty="0"/>
              <a:t>Toimintatapojen ja (erityisesti) aikatauluista pitää olla yhteinen </a:t>
            </a:r>
            <a:r>
              <a:rPr lang="fi-FI" dirty="0" smtClean="0"/>
              <a:t>näkemys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r>
              <a:rPr lang="fi-FI" dirty="0" smtClean="0"/>
              <a:t>Ei </a:t>
            </a:r>
            <a:r>
              <a:rPr lang="fi-FI" dirty="0"/>
              <a:t>ole </a:t>
            </a:r>
            <a:r>
              <a:rPr lang="fi-FI" dirty="0" smtClean="0"/>
              <a:t>tietojärjestelmiin liittyvä asia - </a:t>
            </a:r>
            <a:r>
              <a:rPr lang="fi-FI" i="1" dirty="0" smtClean="0"/>
              <a:t>toimintatapojen</a:t>
            </a:r>
            <a:r>
              <a:rPr lang="fi-FI" dirty="0" smtClean="0"/>
              <a:t> </a:t>
            </a:r>
            <a:r>
              <a:rPr lang="fi-FI" dirty="0"/>
              <a:t>ja </a:t>
            </a:r>
            <a:r>
              <a:rPr lang="fi-FI" i="1" dirty="0"/>
              <a:t>aikataulujen</a:t>
            </a:r>
            <a:r>
              <a:rPr lang="fi-FI" dirty="0"/>
              <a:t> on oltava yhteiset ja </a:t>
            </a:r>
            <a:r>
              <a:rPr lang="fi-FI" dirty="0" smtClean="0"/>
              <a:t>niihin </a:t>
            </a:r>
            <a:r>
              <a:rPr lang="fi-FI" dirty="0"/>
              <a:t>on </a:t>
            </a:r>
            <a:r>
              <a:rPr lang="fi-FI" dirty="0" smtClean="0"/>
              <a:t>sitouduttava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0823740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Raamikeskustelu - tulos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Yksikön tehtäväkokonaisuusjako</a:t>
            </a:r>
            <a:r>
              <a:rPr lang="fi-FI" dirty="0"/>
              <a:t> </a:t>
            </a:r>
            <a:r>
              <a:rPr lang="fi-FI" dirty="0" smtClean="0"/>
              <a:t>ja toimintatavat</a:t>
            </a:r>
          </a:p>
          <a:p>
            <a:pPr lvl="2"/>
            <a:r>
              <a:rPr lang="fi-FI" dirty="0" smtClean="0"/>
              <a:t>Yhtään tehtävää ei ole tallennettu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2416175"/>
            <a:ext cx="7772400" cy="301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59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Henkilöt</a:t>
            </a:r>
            <a:r>
              <a:rPr lang="fi-FI" baseline="0" dirty="0" smtClean="0"/>
              <a:t> </a:t>
            </a:r>
            <a:r>
              <a:rPr lang="fi-FI" baseline="0" dirty="0" smtClean="0"/>
              <a:t>Pepissä -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(Tarvittaessa käydään läpi miten henkilö syntyy Peppiin</a:t>
            </a:r>
            <a:r>
              <a:rPr lang="fi-FI" dirty="0" smtClean="0"/>
              <a:t>)</a:t>
            </a:r>
          </a:p>
          <a:p>
            <a:pPr marL="0" indent="0">
              <a:buNone/>
            </a:pPr>
            <a:endParaRPr lang="fi-FI" dirty="0" smtClean="0"/>
          </a:p>
          <a:p>
            <a:pPr lvl="1"/>
            <a:r>
              <a:rPr lang="fi-FI" dirty="0" smtClean="0"/>
              <a:t>HR,</a:t>
            </a:r>
            <a:r>
              <a:rPr lang="fi-FI" baseline="0" dirty="0" smtClean="0"/>
              <a:t> amme, Peppi</a:t>
            </a:r>
          </a:p>
          <a:p>
            <a:pPr lvl="1"/>
            <a:r>
              <a:rPr lang="fi-FI" dirty="0" smtClean="0"/>
              <a:t>Puutteet työroolin käsittelyssä</a:t>
            </a:r>
          </a:p>
          <a:p>
            <a:pPr lvl="1"/>
            <a:r>
              <a:rPr lang="fi-FI" baseline="0" dirty="0" smtClean="0"/>
              <a:t>Virhetilanteet</a:t>
            </a:r>
          </a:p>
          <a:p>
            <a:pPr lvl="1"/>
            <a:endParaRPr lang="fi-FI" baseline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87993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Tehtävien </a:t>
            </a:r>
            <a:r>
              <a:rPr lang="fi-FI" dirty="0" smtClean="0"/>
              <a:t>tallennus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436688"/>
            <a:ext cx="7772400" cy="419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026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Tehtävien tallennus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dirty="0" smtClean="0"/>
              <a:t>Tehtävät ovat </a:t>
            </a:r>
            <a:r>
              <a:rPr lang="fi-FI" i="1" dirty="0" smtClean="0"/>
              <a:t>toteutuksen</a:t>
            </a:r>
            <a:r>
              <a:rPr lang="fi-FI" dirty="0" smtClean="0"/>
              <a:t> tehtäviä ja </a:t>
            </a:r>
            <a:r>
              <a:rPr lang="fi-FI" i="1" dirty="0" smtClean="0"/>
              <a:t>muita</a:t>
            </a:r>
            <a:r>
              <a:rPr lang="fi-FI" dirty="0" smtClean="0"/>
              <a:t> tehtäviä. </a:t>
            </a:r>
          </a:p>
          <a:p>
            <a:endParaRPr lang="fi-F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640516"/>
            <a:ext cx="3811588" cy="205480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3BAA9B-895F-4C99-B997-8B087A3980E9}" type="slidenum">
              <a:rPr lang="fi-FI" smtClean="0"/>
              <a:pPr/>
              <a:t>25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Tehtävien tallennus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i="1" dirty="0" smtClean="0"/>
              <a:t>Tutkintopäällikkö</a:t>
            </a:r>
            <a:r>
              <a:rPr lang="fi-FI" dirty="0" smtClean="0"/>
              <a:t> vastaa toteutuksen </a:t>
            </a:r>
            <a:r>
              <a:rPr lang="fi-FI" dirty="0" smtClean="0"/>
              <a:t>tehtävistä</a:t>
            </a:r>
          </a:p>
          <a:p>
            <a:r>
              <a:rPr lang="fi-FI" i="1" dirty="0" smtClean="0"/>
              <a:t>Osaamisaluepäällikkömuista</a:t>
            </a:r>
            <a:r>
              <a:rPr lang="fi-FI" dirty="0" smtClean="0"/>
              <a:t> tehtävistä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640516"/>
            <a:ext cx="3811588" cy="205480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3BAA9B-895F-4C99-B997-8B087A3980E9}" type="slidenum">
              <a:rPr lang="fi-FI" smtClean="0"/>
              <a:pPr/>
              <a:t>26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513951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Tehtävien tallennus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i="1" dirty="0" smtClean="0"/>
              <a:t>Tutkintopäällikkö</a:t>
            </a:r>
            <a:r>
              <a:rPr lang="fi-FI" dirty="0" smtClean="0"/>
              <a:t> vastaa toteutuksen tehtävistä </a:t>
            </a:r>
          </a:p>
          <a:p>
            <a:r>
              <a:rPr lang="fi-FI" i="1" dirty="0" smtClean="0"/>
              <a:t>Osaamisaluepäällikkö</a:t>
            </a:r>
            <a:r>
              <a:rPr lang="fi-FI" dirty="0" smtClean="0"/>
              <a:t> muista tehtävistä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3BAA9B-895F-4C99-B997-8B087A3980E9}" type="slidenum">
              <a:rPr lang="fi-FI" smtClean="0"/>
              <a:pPr/>
              <a:t>27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i-FI" dirty="0"/>
              <a:t>Osaamisaluepäällikkö vastaa </a:t>
            </a:r>
            <a:r>
              <a:rPr lang="fi-FI" i="1" dirty="0"/>
              <a:t>muiden tehtävien </a:t>
            </a:r>
            <a:r>
              <a:rPr lang="fi-FI" dirty="0" smtClean="0"/>
              <a:t>resursoinnista</a:t>
            </a:r>
            <a:endParaRPr lang="fi-FI" dirty="0" smtClean="0"/>
          </a:p>
          <a:p>
            <a:pPr marL="146050"/>
            <a:r>
              <a:rPr lang="fi-FI" dirty="0" smtClean="0"/>
              <a:t>Tutkintopäällikkö </a:t>
            </a:r>
            <a:r>
              <a:rPr lang="fi-FI" dirty="0"/>
              <a:t>vastaa </a:t>
            </a:r>
            <a:r>
              <a:rPr lang="fi-FI" i="1" dirty="0"/>
              <a:t>opetustehtävien resursoinnista</a:t>
            </a:r>
            <a:endParaRPr lang="fi-FI" i="1" dirty="0"/>
          </a:p>
        </p:txBody>
      </p:sp>
    </p:spTree>
    <p:extLst>
      <p:ext uri="{BB962C8B-B14F-4D97-AF65-F5344CB8AC3E}">
        <p14:creationId xmlns:p14="http://schemas.microsoft.com/office/powerpoint/2010/main" val="33747797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Tehtävien tallennus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sz="2400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Virtuaalihenkilöitä käytetään tarvittaessa tallennuksessa kerättäessä tehtäviä, joita ei haluta tai ei voida kohdentaa henkilöille.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640516"/>
            <a:ext cx="3811588" cy="205480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3BAA9B-895F-4C99-B997-8B087A3980E9}" type="slidenum">
              <a:rPr lang="fi-FI" smtClean="0"/>
              <a:pPr/>
              <a:t>28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72511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Toteutuksen tehtävät</a:t>
            </a:r>
            <a:br>
              <a:rPr lang="fi-FI" dirty="0"/>
            </a:br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Toteutuksen tehtävien </a:t>
            </a:r>
            <a:r>
              <a:rPr lang="fi-FI" dirty="0" smtClean="0"/>
              <a:t>tallennus</a:t>
            </a:r>
          </a:p>
          <a:p>
            <a:pPr lvl="1"/>
            <a:r>
              <a:rPr lang="fi-FI" dirty="0" smtClean="0"/>
              <a:t>(käydään läpi käyttöliittymässä tehtäväkokonaisuusjaosta toteutusten resursointi)</a:t>
            </a:r>
            <a:endParaRPr lang="fi-FI" dirty="0" smtClean="0"/>
          </a:p>
          <a:p>
            <a:endParaRPr lang="fi-FI" dirty="0"/>
          </a:p>
          <a:p>
            <a:r>
              <a:rPr lang="fi-FI" dirty="0"/>
              <a:t>Tehtävä, henkilö, tunnit tehtävälle </a:t>
            </a:r>
            <a:endParaRPr lang="fi-FI" dirty="0" smtClean="0"/>
          </a:p>
          <a:p>
            <a:pPr lvl="2"/>
            <a:r>
              <a:rPr lang="fi-FI" dirty="0" smtClean="0"/>
              <a:t>ei </a:t>
            </a:r>
            <a:r>
              <a:rPr lang="fi-FI" dirty="0" smtClean="0"/>
              <a:t>tunnit ”toteutukselle”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29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34249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/>
              <a:t>Tavoite- ja kehityskeskustelut</a:t>
            </a:r>
            <a:br>
              <a:rPr lang="fi-FI" dirty="0"/>
            </a:br>
            <a:r>
              <a:rPr lang="fi-FI" b="1" dirty="0"/>
              <a:t>Marjaana </a:t>
            </a:r>
            <a:r>
              <a:rPr lang="fi-FI" b="1" dirty="0" smtClean="0"/>
              <a:t>Koivula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Muut tehtävät (ja projektit)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Tehtävä, henkilö, tehtävän tunnit, </a:t>
            </a:r>
            <a:r>
              <a:rPr lang="fi-FI" dirty="0" smtClean="0"/>
              <a:t>kustannustunniste(t), tehtävätyyppi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060255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Tehtävien tasaus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"Tehtävien tallennus" </a:t>
            </a:r>
            <a:r>
              <a:rPr lang="fi-FI" dirty="0" smtClean="0"/>
              <a:t>- vaiheessa </a:t>
            </a:r>
            <a:r>
              <a:rPr lang="fi-FI" dirty="0"/>
              <a:t>kuka tahansa voi tallentaa tehtävän kenelle </a:t>
            </a:r>
            <a:r>
              <a:rPr lang="fi-FI" dirty="0" smtClean="0"/>
              <a:t>tahansa!</a:t>
            </a:r>
          </a:p>
          <a:p>
            <a:endParaRPr lang="fi-FI" dirty="0" smtClean="0"/>
          </a:p>
          <a:p>
            <a:r>
              <a:rPr lang="fi-FI" dirty="0" smtClean="0"/>
              <a:t>Tavoitteena </a:t>
            </a:r>
            <a:r>
              <a:rPr lang="fi-FI" dirty="0"/>
              <a:t>on </a:t>
            </a:r>
            <a:r>
              <a:rPr lang="fi-FI" i="1" dirty="0"/>
              <a:t>kerätä kauden tehtävien joukko </a:t>
            </a:r>
            <a:r>
              <a:rPr lang="fi-FI" dirty="0"/>
              <a:t>ja kohdentaa tehtävät henkilöille. </a:t>
            </a:r>
            <a:endParaRPr lang="fi-FI" dirty="0" smtClean="0"/>
          </a:p>
          <a:p>
            <a:r>
              <a:rPr lang="fi-FI" dirty="0" smtClean="0"/>
              <a:t>Vaiheen </a:t>
            </a:r>
            <a:r>
              <a:rPr lang="fi-FI" dirty="0"/>
              <a:t>tuloksena henkilöiden tehtävien </a:t>
            </a:r>
            <a:r>
              <a:rPr lang="fi-FI" dirty="0" smtClean="0"/>
              <a:t>tuntien summa voi olla suurempi tai pienempi kuin tehtäväkokonaisuusjaon suunnitelmassa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003084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spc="100" dirty="0" smtClean="0">
                <a:solidFill>
                  <a:srgbClr val="323232"/>
                </a:solidFill>
                <a:effectLst/>
                <a:latin typeface="+mj-lt"/>
                <a:ea typeface="+mj-ea"/>
                <a:cs typeface="ＭＳ Ｐゴシック" pitchFamily="-110" charset="-128"/>
              </a:rPr>
              <a:t>Tehtävien tasaus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Tasauksen tuloksena </a:t>
            </a:r>
            <a:r>
              <a:rPr lang="fi-FI" dirty="0"/>
              <a:t>henkilöiden tehtävien tuntien summa </a:t>
            </a:r>
            <a:r>
              <a:rPr lang="fi-FI" dirty="0" smtClean="0"/>
              <a:t>on tehtäväkokonaisuusjako</a:t>
            </a:r>
            <a:r>
              <a:rPr lang="fi-FI" baseline="0" dirty="0" smtClean="0"/>
              <a:t> </a:t>
            </a:r>
          </a:p>
          <a:p>
            <a:pPr lvl="2"/>
            <a:r>
              <a:rPr lang="fi-FI" baseline="0" dirty="0" smtClean="0"/>
              <a:t>tai täsmennetty työsuunnitelma, jossa tehtävien kohdennus tehtävä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141414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Tehtäväsuunnitelma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(Opetus)henkilöstön </a:t>
            </a:r>
            <a:r>
              <a:rPr lang="fi-FI" dirty="0" smtClean="0"/>
              <a:t>kommentointi</a:t>
            </a:r>
          </a:p>
          <a:p>
            <a:pPr lvl="1"/>
            <a:r>
              <a:rPr lang="fi-FI" dirty="0" smtClean="0"/>
              <a:t>Ei tehtävien vaihtoja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867762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Työsuunnitelma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Arkistoituva </a:t>
            </a:r>
            <a:r>
              <a:rPr lang="fi-FI" dirty="0"/>
              <a:t>työsuunnitelma</a:t>
            </a:r>
          </a:p>
          <a:p>
            <a:r>
              <a:rPr lang="fi-FI" dirty="0"/>
              <a:t>Hyväksytty </a:t>
            </a:r>
            <a:r>
              <a:rPr lang="fi-FI" dirty="0" smtClean="0"/>
              <a:t>työsuunnitelma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787" r="3165" b="4981"/>
          <a:stretch/>
        </p:blipFill>
        <p:spPr>
          <a:xfrm>
            <a:off x="1046205" y="2297838"/>
            <a:ext cx="6960973" cy="293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417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Raportointi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85800" y="1589088"/>
            <a:ext cx="3808413" cy="3317874"/>
          </a:xfrm>
        </p:spPr>
        <p:txBody>
          <a:bodyPr/>
          <a:lstStyle/>
          <a:p>
            <a:r>
              <a:rPr lang="fi-FI" dirty="0" smtClean="0"/>
              <a:t>Palkat ja talous</a:t>
            </a:r>
          </a:p>
          <a:p>
            <a:pPr lvl="1"/>
            <a:r>
              <a:rPr lang="fi-FI" dirty="0" smtClean="0"/>
              <a:t>Tehtävät kustannustunnisteilla</a:t>
            </a:r>
          </a:p>
          <a:p>
            <a:r>
              <a:rPr lang="fi-FI" dirty="0" smtClean="0"/>
              <a:t>OKM</a:t>
            </a:r>
          </a:p>
          <a:p>
            <a:pPr lvl="1"/>
            <a:r>
              <a:rPr lang="fi-FI" dirty="0" smtClean="0"/>
              <a:t>Tehtävät tehtävätyypeillä</a:t>
            </a:r>
          </a:p>
          <a:p>
            <a:pPr lvl="1"/>
            <a:endParaRPr lang="fi-F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90202" y="3766360"/>
            <a:ext cx="7766411" cy="114060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124" y="2625924"/>
            <a:ext cx="7819700" cy="191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7576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Raportointi ja tilastointi – sisäinen ja viranomaisraportointi</a:t>
            </a:r>
            <a:r>
              <a:rPr lang="fi-FI" dirty="0"/>
              <a:t/>
            </a:r>
            <a:br>
              <a:rPr lang="fi-FI" dirty="0"/>
            </a:br>
            <a:r>
              <a:rPr lang="fi-FI" b="1" dirty="0" smtClean="0"/>
              <a:t>Jukka Jonninen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787150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Tavoite- ja </a:t>
            </a:r>
            <a:r>
              <a:rPr lang="fi-FI" dirty="0" smtClean="0"/>
              <a:t>kehityskeskustelusta vuosisuunnitteluun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Tavoite- </a:t>
            </a:r>
            <a:r>
              <a:rPr lang="fi-FI" dirty="0"/>
              <a:t>ja kehityskeskustelun tuloksena syntyvät </a:t>
            </a:r>
            <a:r>
              <a:rPr lang="fi-FI" i="1" dirty="0"/>
              <a:t>keskustelumuistio </a:t>
            </a:r>
            <a:r>
              <a:rPr lang="fi-FI" dirty="0"/>
              <a:t>ja </a:t>
            </a:r>
            <a:r>
              <a:rPr lang="fi-FI" i="1" dirty="0" smtClean="0"/>
              <a:t>tehtäväkokonaisuusjako</a:t>
            </a:r>
          </a:p>
          <a:p>
            <a:endParaRPr lang="fi-FI" i="1" dirty="0"/>
          </a:p>
          <a:p>
            <a:endParaRPr lang="fi-FI" i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391"/>
          <a:stretch/>
        </p:blipFill>
        <p:spPr>
          <a:xfrm>
            <a:off x="684212" y="3402227"/>
            <a:ext cx="7772401" cy="198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641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Tavoite- ja kehityskeskustelusta vuosisuunnitteluun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Tavoite- </a:t>
            </a:r>
            <a:r>
              <a:rPr lang="fi-FI" dirty="0"/>
              <a:t>ja kehityskeskustelun tuloksena syntyvät </a:t>
            </a:r>
            <a:r>
              <a:rPr lang="fi-FI" i="1" dirty="0"/>
              <a:t>keskustelumuistio </a:t>
            </a:r>
            <a:r>
              <a:rPr lang="fi-FI" dirty="0"/>
              <a:t>ja </a:t>
            </a:r>
            <a:r>
              <a:rPr lang="fi-FI" i="1" dirty="0" smtClean="0"/>
              <a:t>tehtäväkokonaisuusjako</a:t>
            </a:r>
          </a:p>
          <a:p>
            <a:endParaRPr lang="fi-FI" dirty="0"/>
          </a:p>
          <a:p>
            <a:pPr lvl="1"/>
            <a:r>
              <a:rPr lang="fi-FI" i="1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Alainen</a:t>
            </a:r>
            <a:r>
              <a:rPr lang="fi-FI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 tallentaa keskustelumuistion</a:t>
            </a:r>
          </a:p>
          <a:p>
            <a:pPr lvl="1"/>
            <a:r>
              <a:rPr lang="fi-FI" i="1" spc="10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Esimies</a:t>
            </a:r>
            <a:r>
              <a:rPr lang="fi-FI" i="0" spc="100" baseline="0" dirty="0" smtClean="0">
                <a:solidFill>
                  <a:srgbClr val="323232"/>
                </a:solidFill>
                <a:effectLst/>
                <a:latin typeface="+mn-lt"/>
                <a:ea typeface="+mn-ea"/>
                <a:cs typeface="ＭＳ Ｐゴシック" pitchFamily="-110" charset="-128"/>
              </a:rPr>
              <a:t> tallentaa tehtäväkokonaisuusjaon</a:t>
            </a:r>
            <a:endParaRPr lang="fi-FI" i="0" spc="100" dirty="0" smtClean="0">
              <a:solidFill>
                <a:srgbClr val="323232"/>
              </a:solidFill>
              <a:effectLst/>
              <a:latin typeface="+mn-lt"/>
              <a:ea typeface="+mn-ea"/>
              <a:cs typeface="ＭＳ Ｐゴシック" pitchFamily="-110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753792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Tallennus</a:t>
            </a: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23850" lvl="1" indent="0">
              <a:buNone/>
            </a:pPr>
            <a:r>
              <a:rPr lang="fi-FI" dirty="0"/>
              <a:t>Suosittelemme tallentamaan  </a:t>
            </a:r>
            <a:r>
              <a:rPr lang="fi-FI" i="1" dirty="0" smtClean="0"/>
              <a:t>tehtävä-kokonaisuusjaon </a:t>
            </a:r>
            <a:endParaRPr lang="fi-FI" sz="2400" i="1" spc="100" dirty="0" smtClean="0">
              <a:solidFill>
                <a:srgbClr val="323232"/>
              </a:solidFill>
              <a:effectLst/>
              <a:cs typeface="ＭＳ Ｐゴシック" pitchFamily="-110" charset="-128"/>
            </a:endParaRPr>
          </a:p>
          <a:p>
            <a:pPr lvl="1"/>
            <a:r>
              <a:rPr lang="fi-FI" b="1" dirty="0"/>
              <a:t>Peppiin</a:t>
            </a:r>
            <a:r>
              <a:rPr lang="fi-FI" dirty="0"/>
              <a:t> </a:t>
            </a:r>
            <a:endParaRPr lang="fi-FI" dirty="0" smtClean="0"/>
          </a:p>
          <a:p>
            <a:pPr lvl="2"/>
            <a:r>
              <a:rPr lang="fi-FI" dirty="0" smtClean="0"/>
              <a:t>henkilön </a:t>
            </a:r>
            <a:r>
              <a:rPr lang="fi-FI" dirty="0"/>
              <a:t>töiden </a:t>
            </a:r>
            <a:r>
              <a:rPr lang="fi-FI" dirty="0" smtClean="0"/>
              <a:t>tehtävä-kokonaisuudet </a:t>
            </a:r>
            <a:r>
              <a:rPr lang="fi-FI" dirty="0"/>
              <a:t>ja </a:t>
            </a:r>
          </a:p>
          <a:p>
            <a:pPr lvl="1"/>
            <a:r>
              <a:rPr lang="fi-FI" b="1" dirty="0" smtClean="0"/>
              <a:t>Exceliin</a:t>
            </a:r>
            <a:endParaRPr lang="fi-FI" dirty="0"/>
          </a:p>
          <a:p>
            <a:pPr lvl="2"/>
            <a:r>
              <a:rPr lang="fi-FI" dirty="0" smtClean="0"/>
              <a:t>yksikön </a:t>
            </a:r>
            <a:r>
              <a:rPr lang="fi-FI" dirty="0"/>
              <a:t>töiden </a:t>
            </a:r>
            <a:r>
              <a:rPr lang="fi-FI" dirty="0" smtClean="0"/>
              <a:t>tehtäväkokonaisuudet</a:t>
            </a:r>
          </a:p>
          <a:p>
            <a:endParaRPr lang="fi-FI" sz="2400" spc="100" dirty="0" smtClean="0">
              <a:solidFill>
                <a:srgbClr val="323232"/>
              </a:solidFill>
              <a:effectLst/>
              <a:latin typeface="+mn-lt"/>
              <a:ea typeface="+mn-ea"/>
              <a:cs typeface="ＭＳ Ｐゴシック" pitchFamily="-110" charset="-128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632311"/>
            <a:ext cx="3811588" cy="207121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O.Troberg</a:t>
            </a:r>
            <a:r>
              <a:rPr lang="fi-FI" dirty="0" smtClean="0"/>
              <a:t>, koulutuksen kehittämispalvelut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Syyskuu 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844482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/>
              <a:t>Koulutuksen </a:t>
            </a:r>
            <a:r>
              <a:rPr lang="fi-FI" dirty="0" smtClean="0"/>
              <a:t>vuosittaiseen suunnitteluun siirtyminen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009504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Yksikön tehtäväkokonaisuusjako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/>
              <a:t>Henkilöiden</a:t>
            </a:r>
            <a:r>
              <a:rPr lang="fi-FI" dirty="0"/>
              <a:t> tehtäväkokonaisuusjaosta muodostuu </a:t>
            </a:r>
            <a:r>
              <a:rPr lang="fi-FI" b="1" dirty="0"/>
              <a:t>yksikön</a:t>
            </a:r>
            <a:r>
              <a:rPr lang="fi-FI" dirty="0"/>
              <a:t> </a:t>
            </a:r>
            <a:r>
              <a:rPr lang="fi-FI" dirty="0" smtClean="0"/>
              <a:t>tehtäväkokonaisuusjako</a:t>
            </a:r>
          </a:p>
          <a:p>
            <a:endParaRPr lang="fi-FI" dirty="0"/>
          </a:p>
          <a:p>
            <a:endParaRPr lang="fi-FI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2"/>
          <a:srcRect b="28034"/>
          <a:stretch/>
        </p:blipFill>
        <p:spPr bwMode="auto">
          <a:xfrm>
            <a:off x="474133" y="3138510"/>
            <a:ext cx="7772400" cy="167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74284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0</TotalTime>
  <Words>668</Words>
  <Application>Microsoft Office PowerPoint</Application>
  <PresentationFormat>On-screen Show (4:3)</PresentationFormat>
  <Paragraphs>186</Paragraphs>
  <Slides>36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  <vt:variant>
        <vt:lpstr>Custom Shows</vt:lpstr>
      </vt:variant>
      <vt:variant>
        <vt:i4>18</vt:i4>
      </vt:variant>
    </vt:vector>
  </HeadingPairs>
  <TitlesOfParts>
    <vt:vector size="60" baseType="lpstr">
      <vt:lpstr>ＭＳ Ｐゴシック</vt:lpstr>
      <vt:lpstr>Arial</vt:lpstr>
      <vt:lpstr>Tahoma</vt:lpstr>
      <vt:lpstr>Times</vt:lpstr>
      <vt:lpstr>Wingdings</vt:lpstr>
      <vt:lpstr>2_Metropolia_strategia</vt:lpstr>
      <vt:lpstr>Koulutuksen vuosisuunnittelu </vt:lpstr>
      <vt:lpstr>Tavoitteet</vt:lpstr>
      <vt:lpstr>Tavoite- ja kehityskeskustelut Marjaana Koivula</vt:lpstr>
      <vt:lpstr>Raportointi ja tilastointi – sisäinen ja viranomaisraportointi Jukka Jonninen </vt:lpstr>
      <vt:lpstr>Tavoite- ja kehityskeskustelusta vuosisuunnitteluun </vt:lpstr>
      <vt:lpstr>Tavoite- ja kehityskeskustelusta vuosisuunnitteluun </vt:lpstr>
      <vt:lpstr>Tallennus </vt:lpstr>
      <vt:lpstr>Koulutuksen vuosittaiseen suunnitteluun siirtyminen</vt:lpstr>
      <vt:lpstr>Yksikön tehtäväkokonaisuusjako</vt:lpstr>
      <vt:lpstr>Yksikön tehtäväkokonaisuusjako</vt:lpstr>
      <vt:lpstr>Pepin kehitystehtävä</vt:lpstr>
      <vt:lpstr>Koulutuksen vuosittainen suunnittelu</vt:lpstr>
      <vt:lpstr>Edeltävä vaihe - opetussuunnittelu</vt:lpstr>
      <vt:lpstr>Koulutuksen vuosittainen suunnittelu – jaksotus</vt:lpstr>
      <vt:lpstr>Koulutuksen vuosittainen suunnittelu</vt:lpstr>
      <vt:lpstr>Raamikeskustelu</vt:lpstr>
      <vt:lpstr>Raamikeskustelu</vt:lpstr>
      <vt:lpstr>Ketkä keskustelussa mukana? </vt:lpstr>
      <vt:lpstr>Vaiheen tulos</vt:lpstr>
      <vt:lpstr>Yksikön tehtäviä usealla osaamisalueella? </vt:lpstr>
      <vt:lpstr>Yksikön tehtäviä usealla osaamisalueella? </vt:lpstr>
      <vt:lpstr>Raamikeskustelu - tulos</vt:lpstr>
      <vt:lpstr>Henkilöt Pepissä - </vt:lpstr>
      <vt:lpstr>Tehtävien tallennus</vt:lpstr>
      <vt:lpstr>Tehtävien tallennus</vt:lpstr>
      <vt:lpstr>Tehtävien tallennus</vt:lpstr>
      <vt:lpstr>Tehtävien tallennus</vt:lpstr>
      <vt:lpstr>Tehtävien tallennus</vt:lpstr>
      <vt:lpstr>Toteutuksen tehtävät </vt:lpstr>
      <vt:lpstr>Muut tehtävät (ja projektit) </vt:lpstr>
      <vt:lpstr>Tehtävien tasaus </vt:lpstr>
      <vt:lpstr>Tehtävien tasaus</vt:lpstr>
      <vt:lpstr>Tehtäväsuunnitelma </vt:lpstr>
      <vt:lpstr>Työsuunnitelma </vt:lpstr>
      <vt:lpstr>Raportointi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2014-09-05T08:57:07Z</dcterms:created>
  <dcterms:modified xsi:type="dcterms:W3CDTF">2014-09-08T05:28:47Z</dcterms:modified>
</cp:coreProperties>
</file>