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27"/>
  </p:notesMasterIdLst>
  <p:handoutMasterIdLst>
    <p:handoutMasterId r:id="rId28"/>
  </p:handoutMasterIdLst>
  <p:sldIdLst>
    <p:sldId id="314" r:id="rId2"/>
    <p:sldId id="315" r:id="rId3"/>
    <p:sldId id="316" r:id="rId4"/>
    <p:sldId id="317" r:id="rId5"/>
    <p:sldId id="318" r:id="rId6"/>
    <p:sldId id="320" r:id="rId7"/>
    <p:sldId id="321" r:id="rId8"/>
    <p:sldId id="322" r:id="rId9"/>
    <p:sldId id="323" r:id="rId10"/>
    <p:sldId id="324" r:id="rId11"/>
    <p:sldId id="325" r:id="rId12"/>
    <p:sldId id="334" r:id="rId13"/>
    <p:sldId id="332" r:id="rId14"/>
    <p:sldId id="346" r:id="rId15"/>
    <p:sldId id="348" r:id="rId16"/>
    <p:sldId id="342" r:id="rId17"/>
    <p:sldId id="343" r:id="rId18"/>
    <p:sldId id="344" r:id="rId19"/>
    <p:sldId id="345" r:id="rId20"/>
    <p:sldId id="333" r:id="rId21"/>
    <p:sldId id="335" r:id="rId22"/>
    <p:sldId id="336" r:id="rId23"/>
    <p:sldId id="337" r:id="rId24"/>
    <p:sldId id="339" r:id="rId25"/>
    <p:sldId id="340" r:id="rId26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216"/>
    <a:srgbClr val="4F5150"/>
    <a:srgbClr val="878989"/>
    <a:srgbClr val="44484B"/>
    <a:srgbClr val="F0F0F0"/>
    <a:srgbClr val="EAEAEA"/>
    <a:srgbClr val="767878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54" autoAdjust="0"/>
    <p:restoredTop sz="96667" autoAdjust="0"/>
  </p:normalViewPr>
  <p:slideViewPr>
    <p:cSldViewPr snapToGrid="0" showGuides="1">
      <p:cViewPr>
        <p:scale>
          <a:sx n="78" d="100"/>
          <a:sy n="78" d="100"/>
        </p:scale>
        <p:origin x="-1356" y="-48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17.11.2014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17.11.2014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Jenni.Permanto@metropolia.fi" TargetMode="External"/><Relationship Id="rId13" Type="http://schemas.openxmlformats.org/officeDocument/2006/relationships/hyperlink" Target="mailto:Marko.Westerlund@metropolia.fi" TargetMode="External"/><Relationship Id="rId3" Type="http://schemas.openxmlformats.org/officeDocument/2006/relationships/hyperlink" Target="mailto:Hanna.R.Aalto@metropolia.fi" TargetMode="External"/><Relationship Id="rId7" Type="http://schemas.openxmlformats.org/officeDocument/2006/relationships/hyperlink" Target="mailto:Tommi.Makela@metropolia.fi" TargetMode="External"/><Relationship Id="rId12" Type="http://schemas.openxmlformats.org/officeDocument/2006/relationships/hyperlink" Target="mailto:Elena.Wahlsten@metropolia.fi" TargetMode="External"/><Relationship Id="rId2" Type="http://schemas.openxmlformats.org/officeDocument/2006/relationships/hyperlink" Target="mailto:Eero.Kokko@metropolia.f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Ville.Laati@metropolia.fi" TargetMode="External"/><Relationship Id="rId11" Type="http://schemas.openxmlformats.org/officeDocument/2006/relationships/hyperlink" Target="mailto:Tia.Vento@metropolia.fi" TargetMode="External"/><Relationship Id="rId5" Type="http://schemas.openxmlformats.org/officeDocument/2006/relationships/hyperlink" Target="mailto:Susanna.Laakkonen@metropolia.fi" TargetMode="External"/><Relationship Id="rId10" Type="http://schemas.openxmlformats.org/officeDocument/2006/relationships/hyperlink" Target="mailto:Elina.Syrjala@metropolia.fi" TargetMode="External"/><Relationship Id="rId4" Type="http://schemas.openxmlformats.org/officeDocument/2006/relationships/hyperlink" Target="mailto:Erika.Eskola@metropolia.fi" TargetMode="External"/><Relationship Id="rId9" Type="http://schemas.openxmlformats.org/officeDocument/2006/relationships/hyperlink" Target="mailto:Saara.Rantanen@metropolia.f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Metropolia 2014 -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Idän Helmet</a:t>
            </a:r>
          </a:p>
          <a:p>
            <a:r>
              <a:rPr lang="fi-FI" dirty="0" smtClean="0"/>
              <a:t>Bisnestä Myllypuroon</a:t>
            </a:r>
          </a:p>
          <a:p>
            <a:r>
              <a:rPr lang="fi-FI" dirty="0" smtClean="0"/>
              <a:t>21.11.2014</a:t>
            </a:r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Tahoma"/>
                <a:cs typeface="Tahoma"/>
              </a:rPr>
              <a:t>Mitä</a:t>
            </a:r>
            <a:r>
              <a:rPr lang="en-US" b="1" dirty="0" smtClean="0">
                <a:latin typeface="Tahoma"/>
                <a:cs typeface="Tahoma"/>
              </a:rPr>
              <a:t> </a:t>
            </a:r>
            <a:r>
              <a:rPr lang="en-US" b="1" dirty="0" err="1" smtClean="0">
                <a:latin typeface="Tahoma"/>
                <a:cs typeface="Tahoma"/>
              </a:rPr>
              <a:t>opimme</a:t>
            </a:r>
            <a:r>
              <a:rPr lang="en-US" b="1" dirty="0" smtClean="0">
                <a:latin typeface="Tahoma"/>
                <a:cs typeface="Tahoma"/>
              </a:rPr>
              <a:t>?</a:t>
            </a:r>
            <a:endParaRPr lang="en-US" b="1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Kärsivällisyys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Monialainen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Joustavuus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Yhteistyö</a:t>
            </a:r>
            <a:r>
              <a:rPr lang="en-US" dirty="0" smtClean="0">
                <a:latin typeface="Tahoma"/>
                <a:cs typeface="Tahoma"/>
              </a:rPr>
              <a:t>- ja </a:t>
            </a:r>
            <a:r>
              <a:rPr lang="en-US" dirty="0" err="1" smtClean="0">
                <a:latin typeface="Tahoma"/>
                <a:cs typeface="Tahoma"/>
              </a:rPr>
              <a:t>vuorovaikutustaidot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Oma-aloitteisuus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Innovatiivisuus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käsitteen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sisäistäminen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latin typeface="Tahoma"/>
                <a:cs typeface="Tahoma"/>
              </a:rPr>
              <a:t>Kuinka</a:t>
            </a:r>
            <a:r>
              <a:rPr lang="en-US" b="1" dirty="0" smtClean="0">
                <a:latin typeface="Tahoma"/>
                <a:cs typeface="Tahoma"/>
              </a:rPr>
              <a:t> </a:t>
            </a:r>
            <a:r>
              <a:rPr lang="en-US" b="1" dirty="0" err="1" smtClean="0">
                <a:latin typeface="Tahoma"/>
                <a:cs typeface="Tahoma"/>
              </a:rPr>
              <a:t>monialaista</a:t>
            </a:r>
            <a:r>
              <a:rPr lang="en-US" b="1" dirty="0" smtClean="0">
                <a:latin typeface="Tahoma"/>
                <a:cs typeface="Tahoma"/>
              </a:rPr>
              <a:t> </a:t>
            </a:r>
            <a:r>
              <a:rPr lang="en-US" b="1" dirty="0" err="1" smtClean="0">
                <a:latin typeface="Tahoma"/>
                <a:cs typeface="Tahoma"/>
              </a:rPr>
              <a:t>Innovaatioprojektia</a:t>
            </a:r>
            <a:r>
              <a:rPr lang="en-US" b="1" dirty="0" smtClean="0">
                <a:latin typeface="Tahoma"/>
                <a:cs typeface="Tahoma"/>
              </a:rPr>
              <a:t> </a:t>
            </a:r>
            <a:r>
              <a:rPr lang="en-US" b="1" dirty="0" err="1" smtClean="0">
                <a:latin typeface="Tahoma"/>
                <a:cs typeface="Tahoma"/>
              </a:rPr>
              <a:t>voisi</a:t>
            </a:r>
            <a:r>
              <a:rPr lang="en-US" b="1" dirty="0" smtClean="0">
                <a:latin typeface="Tahoma"/>
                <a:cs typeface="Tahoma"/>
              </a:rPr>
              <a:t> </a:t>
            </a:r>
            <a:r>
              <a:rPr lang="en-US" b="1" dirty="0" err="1" smtClean="0">
                <a:latin typeface="Tahoma"/>
                <a:cs typeface="Tahoma"/>
              </a:rPr>
              <a:t>kehittää</a:t>
            </a:r>
            <a:r>
              <a:rPr lang="en-US" b="1" dirty="0" smtClean="0">
                <a:latin typeface="Tahoma"/>
                <a:cs typeface="Tahoma"/>
              </a:rPr>
              <a:t>?</a:t>
            </a:r>
            <a:endParaRPr lang="en-US" b="1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718589"/>
            <a:ext cx="7772400" cy="3948112"/>
          </a:xfrm>
        </p:spPr>
        <p:txBody>
          <a:bodyPr>
            <a:normAutofit lnSpcReduction="1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Selkeämpi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tehtävänanto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Konkreettisemmat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tavoitteet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Toteutuksen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mahdollisuus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Monialaisempi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ryhmäjako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Paremmat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mahdollisuudet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yhteistyökumppaneiden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toimimiseen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smtClean="0">
                <a:latin typeface="Tahoma"/>
                <a:cs typeface="Tahoma"/>
              </a:rPr>
              <a:t>10 </a:t>
            </a:r>
            <a:r>
              <a:rPr lang="en-US" dirty="0" err="1" smtClean="0">
                <a:latin typeface="Tahoma"/>
                <a:cs typeface="Tahoma"/>
              </a:rPr>
              <a:t>opintopisteen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laajuus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liikaa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Epärealistiset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odotukset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Aiheita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joissa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hyödyntää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monialaisuutta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Mahdollisuus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omien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aiheiden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ideointiin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Näkymä metroasemalta Myllypuron ostoskeskukseen</a:t>
            </a:r>
            <a:endParaRPr lang="fi-FI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14" y="2009256"/>
            <a:ext cx="5264149" cy="3948112"/>
          </a:xfrm>
        </p:spPr>
      </p:pic>
    </p:spTree>
    <p:extLst>
      <p:ext uri="{BB962C8B-B14F-4D97-AF65-F5344CB8AC3E}">
        <p14:creationId xmlns:p14="http://schemas.microsoft.com/office/powerpoint/2010/main" val="54213758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Vapaata toimitilaa Myllypuron ostarilla</a:t>
            </a:r>
            <a:endParaRPr lang="fi-FI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14" y="1376868"/>
            <a:ext cx="5264149" cy="3948112"/>
          </a:xfrm>
        </p:spPr>
      </p:pic>
    </p:spTree>
    <p:extLst>
      <p:ext uri="{BB962C8B-B14F-4D97-AF65-F5344CB8AC3E}">
        <p14:creationId xmlns:p14="http://schemas.microsoft.com/office/powerpoint/2010/main" val="161123073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Tiivistelmä</a:t>
            </a:r>
            <a:endParaRPr lang="fi-F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Tehtävänä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kehittää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liikeideoita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Myllypuron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alueelle</a:t>
            </a:r>
            <a:r>
              <a:rPr lang="en-US" dirty="0" smtClean="0">
                <a:latin typeface="Tahoma"/>
                <a:cs typeface="Tahoma"/>
              </a:rPr>
              <a:t>:</a:t>
            </a:r>
            <a:endParaRPr lang="fi-FI" dirty="0" smtClean="0"/>
          </a:p>
          <a:p>
            <a:pPr lvl="1"/>
            <a:r>
              <a:rPr lang="fi-FI" dirty="0" smtClean="0"/>
              <a:t>Metropolian henkilökunnan ja opiskelijoiden näkökulma</a:t>
            </a:r>
          </a:p>
          <a:p>
            <a:pPr lvl="2"/>
            <a:r>
              <a:rPr lang="fi-FI" sz="1600" dirty="0" smtClean="0"/>
              <a:t>Auditorion hyödyntäminen, kirpputori, opiskelijakahvila/-baari, neuvontapalvelut</a:t>
            </a:r>
          </a:p>
          <a:p>
            <a:pPr lvl="1"/>
            <a:r>
              <a:rPr lang="fi-FI" dirty="0" smtClean="0"/>
              <a:t>Metropolian näkökulma</a:t>
            </a:r>
          </a:p>
          <a:p>
            <a:pPr lvl="2"/>
            <a:r>
              <a:rPr lang="fi-FI" sz="1600" dirty="0" smtClean="0"/>
              <a:t>Kapselihotelli, verkkokaupan noutopiste, Metropolian kanava, tilavuokraus</a:t>
            </a:r>
          </a:p>
          <a:p>
            <a:pPr lvl="1"/>
            <a:r>
              <a:rPr lang="fi-FI" dirty="0" smtClean="0"/>
              <a:t>Alueen näkökulma</a:t>
            </a:r>
          </a:p>
          <a:p>
            <a:pPr lvl="2"/>
            <a:r>
              <a:rPr lang="fi-FI" sz="1600" dirty="0" smtClean="0"/>
              <a:t>Urheilukaupunginosan kehittäminen, toritapahtumat, sporttibaari, tyhjien toimitilojen hyödyntäminen</a:t>
            </a:r>
            <a:endParaRPr lang="fi-FI" sz="1600" dirty="0"/>
          </a:p>
        </p:txBody>
      </p:sp>
    </p:spTree>
    <p:extLst>
      <p:ext uri="{BB962C8B-B14F-4D97-AF65-F5344CB8AC3E}">
        <p14:creationId xmlns:p14="http://schemas.microsoft.com/office/powerpoint/2010/main" val="22685099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/>
              <a:t>Summary</a:t>
            </a:r>
            <a:endParaRPr lang="fi-F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Our</a:t>
            </a:r>
            <a:r>
              <a:rPr lang="fi-FI" dirty="0" smtClean="0"/>
              <a:t> mission </a:t>
            </a:r>
            <a:r>
              <a:rPr lang="fi-FI" dirty="0" err="1" smtClean="0"/>
              <a:t>was</a:t>
            </a:r>
            <a:r>
              <a:rPr lang="fi-FI" dirty="0" smtClean="0"/>
              <a:t> to </a:t>
            </a:r>
            <a:r>
              <a:rPr lang="fi-FI" dirty="0" err="1" smtClean="0"/>
              <a:t>develop</a:t>
            </a:r>
            <a:r>
              <a:rPr lang="fi-FI" dirty="0" smtClean="0"/>
              <a:t> business </a:t>
            </a:r>
            <a:r>
              <a:rPr lang="fi-FI" dirty="0" err="1" smtClean="0"/>
              <a:t>ideas</a:t>
            </a:r>
            <a:r>
              <a:rPr lang="fi-FI" dirty="0" smtClean="0"/>
              <a:t> for Myllypuro:</a:t>
            </a:r>
          </a:p>
          <a:p>
            <a:pPr lvl="1"/>
            <a:r>
              <a:rPr lang="fi-FI" dirty="0" smtClean="0"/>
              <a:t> </a:t>
            </a:r>
            <a:r>
              <a:rPr lang="fi-FI" dirty="0" err="1" smtClean="0"/>
              <a:t>Metropolia’s</a:t>
            </a:r>
            <a:r>
              <a:rPr lang="fi-FI" dirty="0" smtClean="0"/>
              <a:t> </a:t>
            </a:r>
            <a:r>
              <a:rPr lang="fi-FI" dirty="0" err="1" smtClean="0"/>
              <a:t>faculty</a:t>
            </a:r>
            <a:r>
              <a:rPr lang="fi-FI" dirty="0" smtClean="0"/>
              <a:t> and </a:t>
            </a:r>
            <a:r>
              <a:rPr lang="fi-FI" dirty="0" err="1" smtClean="0"/>
              <a:t>students</a:t>
            </a:r>
            <a:endParaRPr lang="fi-FI" dirty="0" smtClean="0"/>
          </a:p>
          <a:p>
            <a:pPr lvl="2"/>
            <a:r>
              <a:rPr lang="fi-FI" dirty="0" err="1" smtClean="0"/>
              <a:t>Utilizing</a:t>
            </a:r>
            <a:r>
              <a:rPr lang="fi-FI" dirty="0" smtClean="0"/>
              <a:t> </a:t>
            </a:r>
            <a:r>
              <a:rPr lang="fi-FI" dirty="0" err="1" smtClean="0"/>
              <a:t>auditorium</a:t>
            </a:r>
            <a:r>
              <a:rPr lang="fi-FI" dirty="0" smtClean="0"/>
              <a:t>, </a:t>
            </a:r>
            <a:r>
              <a:rPr lang="fi-FI" dirty="0" err="1" smtClean="0"/>
              <a:t>flea</a:t>
            </a:r>
            <a:r>
              <a:rPr lang="fi-FI" dirty="0" smtClean="0"/>
              <a:t> market, </a:t>
            </a:r>
            <a:r>
              <a:rPr lang="fi-FI" dirty="0" err="1" smtClean="0"/>
              <a:t>student</a:t>
            </a:r>
            <a:r>
              <a:rPr lang="fi-FI" dirty="0" smtClean="0"/>
              <a:t> café/</a:t>
            </a:r>
            <a:r>
              <a:rPr lang="fi-FI" dirty="0" err="1" smtClean="0"/>
              <a:t>bar</a:t>
            </a:r>
            <a:r>
              <a:rPr lang="fi-FI" dirty="0" smtClean="0"/>
              <a:t>, </a:t>
            </a:r>
            <a:r>
              <a:rPr lang="fi-FI" dirty="0" err="1" smtClean="0"/>
              <a:t>guidance</a:t>
            </a:r>
            <a:r>
              <a:rPr lang="fi-FI" dirty="0" smtClean="0"/>
              <a:t> </a:t>
            </a:r>
            <a:r>
              <a:rPr lang="fi-FI" dirty="0" err="1" smtClean="0"/>
              <a:t>services</a:t>
            </a:r>
            <a:endParaRPr lang="fi-FI" dirty="0" smtClean="0"/>
          </a:p>
          <a:p>
            <a:pPr lvl="1"/>
            <a:r>
              <a:rPr lang="fi-FI" dirty="0" smtClean="0"/>
              <a:t>Metropolia</a:t>
            </a:r>
          </a:p>
          <a:p>
            <a:pPr lvl="2"/>
            <a:r>
              <a:rPr lang="fi-FI" dirty="0" err="1" smtClean="0"/>
              <a:t>Capsule</a:t>
            </a:r>
            <a:r>
              <a:rPr lang="fi-FI" dirty="0" smtClean="0"/>
              <a:t> hotel, online shop pick-up </a:t>
            </a:r>
            <a:r>
              <a:rPr lang="fi-FI" dirty="0" err="1" smtClean="0"/>
              <a:t>point</a:t>
            </a:r>
            <a:r>
              <a:rPr lang="fi-FI" dirty="0" smtClean="0"/>
              <a:t>, Metropolia media, </a:t>
            </a:r>
            <a:r>
              <a:rPr lang="fi-FI" dirty="0" err="1" smtClean="0"/>
              <a:t>renting</a:t>
            </a:r>
            <a:r>
              <a:rPr lang="fi-FI" dirty="0" smtClean="0"/>
              <a:t> out </a:t>
            </a:r>
            <a:r>
              <a:rPr lang="fi-FI" dirty="0" err="1" smtClean="0"/>
              <a:t>premises</a:t>
            </a:r>
            <a:endParaRPr lang="fi-FI" dirty="0" smtClean="0"/>
          </a:p>
          <a:p>
            <a:pPr lvl="1"/>
            <a:r>
              <a:rPr lang="fi-FI" dirty="0" smtClean="0"/>
              <a:t>Myllypuro </a:t>
            </a:r>
            <a:r>
              <a:rPr lang="fi-FI" dirty="0" err="1" smtClean="0"/>
              <a:t>area</a:t>
            </a:r>
            <a:endParaRPr lang="fi-FI" dirty="0" smtClean="0"/>
          </a:p>
          <a:p>
            <a:pPr lvl="2"/>
            <a:r>
              <a:rPr lang="fi-FI" dirty="0" err="1" smtClean="0"/>
              <a:t>Developing</a:t>
            </a:r>
            <a:r>
              <a:rPr lang="fi-FI" dirty="0" smtClean="0"/>
              <a:t> </a:t>
            </a:r>
            <a:r>
              <a:rPr lang="fi-FI" dirty="0" err="1" smtClean="0"/>
              <a:t>sports</a:t>
            </a:r>
            <a:r>
              <a:rPr lang="fi-FI" dirty="0" smtClean="0"/>
              <a:t> </a:t>
            </a:r>
            <a:r>
              <a:rPr lang="fi-FI" dirty="0" err="1" smtClean="0"/>
              <a:t>district</a:t>
            </a:r>
            <a:r>
              <a:rPr lang="fi-FI" dirty="0" smtClean="0"/>
              <a:t>, market </a:t>
            </a:r>
            <a:r>
              <a:rPr lang="fi-FI" dirty="0" err="1" smtClean="0"/>
              <a:t>place</a:t>
            </a:r>
            <a:r>
              <a:rPr lang="fi-FI" dirty="0" smtClean="0"/>
              <a:t>, </a:t>
            </a:r>
            <a:r>
              <a:rPr lang="fi-FI" dirty="0" err="1" smtClean="0"/>
              <a:t>sports</a:t>
            </a:r>
            <a:r>
              <a:rPr lang="fi-FI" dirty="0" smtClean="0"/>
              <a:t> </a:t>
            </a:r>
            <a:r>
              <a:rPr lang="fi-FI" dirty="0" err="1" smtClean="0"/>
              <a:t>bar</a:t>
            </a:r>
            <a:r>
              <a:rPr lang="fi-FI" dirty="0" smtClean="0"/>
              <a:t>, </a:t>
            </a:r>
            <a:r>
              <a:rPr lang="fi-FI" dirty="0" err="1" smtClean="0"/>
              <a:t>utilizing</a:t>
            </a:r>
            <a:r>
              <a:rPr lang="fi-FI" dirty="0" smtClean="0"/>
              <a:t> </a:t>
            </a:r>
            <a:r>
              <a:rPr lang="fi-FI" dirty="0" err="1" smtClean="0"/>
              <a:t>empty</a:t>
            </a:r>
            <a:r>
              <a:rPr lang="fi-FI" dirty="0" smtClean="0"/>
              <a:t> </a:t>
            </a:r>
            <a:r>
              <a:rPr lang="fi-FI" dirty="0" err="1" smtClean="0"/>
              <a:t>facilities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0424370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Auditorion monikäyttöisyys </a:t>
            </a:r>
            <a:endParaRPr lang="fi-F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Toiminta iltaisin ja viikonloppuisin</a:t>
            </a:r>
          </a:p>
          <a:p>
            <a:r>
              <a:rPr lang="fi-FI" dirty="0" smtClean="0"/>
              <a:t>Teatteri</a:t>
            </a:r>
          </a:p>
          <a:p>
            <a:pPr lvl="1"/>
            <a:r>
              <a:rPr lang="fi-FI" dirty="0" smtClean="0"/>
              <a:t>Opiskelijoiden ja talon ulkopuolisten esitykset</a:t>
            </a:r>
          </a:p>
          <a:p>
            <a:r>
              <a:rPr lang="fi-FI" dirty="0" smtClean="0"/>
              <a:t>Elokuvateatteri</a:t>
            </a:r>
          </a:p>
          <a:p>
            <a:pPr lvl="1"/>
            <a:r>
              <a:rPr lang="fi-FI" dirty="0" smtClean="0"/>
              <a:t>Lippujen ja tarjottavien myynti opiskelijakahvilassa</a:t>
            </a:r>
          </a:p>
          <a:p>
            <a:pPr lvl="1"/>
            <a:r>
              <a:rPr lang="fi-FI" dirty="0" smtClean="0"/>
              <a:t>Lupien hankkiminen</a:t>
            </a:r>
          </a:p>
          <a:p>
            <a:pPr lvl="1"/>
            <a:r>
              <a:rPr lang="fi-FI" dirty="0" smtClean="0"/>
              <a:t>Yhteistyö asukastalo Myllärin kanssa</a:t>
            </a:r>
          </a:p>
          <a:p>
            <a:pPr lvl="1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9946486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Opiskelijakahvila ja -baari</a:t>
            </a:r>
            <a:endParaRPr lang="fi-F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Alustavassa pohjapiirustuksessa varattu tila kahvilalle</a:t>
            </a:r>
          </a:p>
          <a:p>
            <a:r>
              <a:rPr lang="fi-FI" dirty="0" smtClean="0"/>
              <a:t>Edulliset hinnat</a:t>
            </a:r>
          </a:p>
          <a:p>
            <a:r>
              <a:rPr lang="fi-FI" dirty="0" smtClean="0"/>
              <a:t>Opiskelijat työntekijöinä</a:t>
            </a:r>
          </a:p>
          <a:p>
            <a:r>
              <a:rPr lang="fi-FI" dirty="0" smtClean="0"/>
              <a:t>Elokuvateatterin lippujen ja tarjottavien myynti</a:t>
            </a:r>
          </a:p>
          <a:p>
            <a:r>
              <a:rPr lang="fi-FI" dirty="0" smtClean="0"/>
              <a:t>Iltaisin baaritoiminta</a:t>
            </a:r>
          </a:p>
          <a:p>
            <a:r>
              <a:rPr lang="fi-FI" dirty="0" smtClean="0"/>
              <a:t>A-oikeudet</a:t>
            </a:r>
          </a:p>
          <a:p>
            <a:r>
              <a:rPr lang="fi-FI" dirty="0" smtClean="0"/>
              <a:t>Järjestyksenvalvojat opiskelijoiden joukosta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6020755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Kirpputori</a:t>
            </a:r>
            <a:endParaRPr lang="fi-F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Kampuksen tiloissa esimerkiksi joka sunnuntai</a:t>
            </a:r>
          </a:p>
          <a:p>
            <a:r>
              <a:rPr lang="fi-FI" dirty="0" smtClean="0"/>
              <a:t>Pöytävuokrien tuotot osuuskunnalle</a:t>
            </a:r>
          </a:p>
          <a:p>
            <a:r>
              <a:rPr lang="fi-FI" dirty="0" smtClean="0"/>
              <a:t>Prosenttiosuus myyntituotoista osuuskunnalle</a:t>
            </a:r>
            <a:endParaRPr lang="fi-FI" dirty="0"/>
          </a:p>
          <a:p>
            <a:r>
              <a:rPr lang="fi-FI" dirty="0" smtClean="0"/>
              <a:t>Lisätuottoa myös opiskelijakahvilalle</a:t>
            </a:r>
          </a:p>
        </p:txBody>
      </p:sp>
    </p:spTree>
    <p:extLst>
      <p:ext uri="{BB962C8B-B14F-4D97-AF65-F5344CB8AC3E}">
        <p14:creationId xmlns:p14="http://schemas.microsoft.com/office/powerpoint/2010/main" val="427201526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/>
              <a:t>L</a:t>
            </a:r>
            <a:r>
              <a:rPr lang="fi-FI" b="1" dirty="0" smtClean="0"/>
              <a:t>isää osuuskunnan liiketoimintaideoita</a:t>
            </a:r>
            <a:endParaRPr lang="fi-FI" b="1" dirty="0">
              <a:solidFill>
                <a:srgbClr val="EE821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23850" lvl="1" indent="0" eaLnBrk="1" hangingPunct="1">
              <a:spcBef>
                <a:spcPct val="0"/>
              </a:spcBef>
              <a:buNone/>
              <a:defRPr/>
            </a:pPr>
            <a:r>
              <a:rPr lang="fi-FI" altLang="fi-FI" sz="2000" dirty="0" smtClean="0">
                <a:cs typeface="Tahoma" panose="020B0604030504040204" pitchFamily="34" charset="0"/>
              </a:rPr>
              <a:t> </a:t>
            </a:r>
            <a:r>
              <a:rPr lang="fi-FI" altLang="fi-FI" dirty="0" smtClean="0">
                <a:cs typeface="Tahoma" panose="020B0604030504040204" pitchFamily="34" charset="0"/>
              </a:rPr>
              <a:t>Henkilökunta</a:t>
            </a:r>
          </a:p>
          <a:p>
            <a:pPr lvl="1" eaLnBrk="1" hangingPunct="1">
              <a:spcBef>
                <a:spcPct val="0"/>
              </a:spcBef>
              <a:defRPr/>
            </a:pPr>
            <a:r>
              <a:rPr lang="fi-FI" altLang="fi-FI" sz="2000" dirty="0" smtClean="0">
                <a:cs typeface="Tahoma" panose="020B0604030504040204" pitchFamily="34" charset="0"/>
              </a:rPr>
              <a:t>Ulosmyytävät kurssit </a:t>
            </a:r>
            <a:endParaRPr lang="fi-FI" altLang="fi-FI" sz="1600" dirty="0" smtClean="0">
              <a:cs typeface="Tahoma" panose="020B0604030504040204" pitchFamily="34" charset="0"/>
            </a:endParaRPr>
          </a:p>
          <a:p>
            <a:pPr lvl="1" eaLnBrk="1" hangingPunct="1">
              <a:spcBef>
                <a:spcPct val="0"/>
              </a:spcBef>
              <a:defRPr/>
            </a:pPr>
            <a:r>
              <a:rPr lang="fi-FI" altLang="fi-FI" sz="2000" dirty="0" err="1" smtClean="0">
                <a:cs typeface="Tahoma" panose="020B0604030504040204" pitchFamily="34" charset="0"/>
              </a:rPr>
              <a:t>Johtamis</a:t>
            </a:r>
            <a:r>
              <a:rPr lang="fi-FI" altLang="fi-FI" sz="2000" dirty="0" smtClean="0">
                <a:cs typeface="Tahoma" panose="020B0604030504040204" pitchFamily="34" charset="0"/>
              </a:rPr>
              <a:t>- </a:t>
            </a:r>
            <a:r>
              <a:rPr lang="fi-FI" altLang="fi-FI" sz="2000" dirty="0">
                <a:cs typeface="Tahoma" panose="020B0604030504040204" pitchFamily="34" charset="0"/>
              </a:rPr>
              <a:t>ja </a:t>
            </a:r>
            <a:r>
              <a:rPr lang="fi-FI" altLang="fi-FI" sz="2000" dirty="0" smtClean="0">
                <a:cs typeface="Tahoma" panose="020B0604030504040204" pitchFamily="34" charset="0"/>
              </a:rPr>
              <a:t>yritysstrategiantekopalvelut</a:t>
            </a:r>
          </a:p>
          <a:p>
            <a:pPr lvl="2" eaLnBrk="1" hangingPunct="1">
              <a:spcBef>
                <a:spcPct val="0"/>
              </a:spcBef>
              <a:defRPr/>
            </a:pPr>
            <a:r>
              <a:rPr lang="fi-FI" altLang="fi-FI" sz="1600" dirty="0" smtClean="0">
                <a:cs typeface="Tahoma" panose="020B0604030504040204" pitchFamily="34" charset="0"/>
              </a:rPr>
              <a:t>Neuvontaa yrityksen kehittämiseen</a:t>
            </a:r>
          </a:p>
          <a:p>
            <a:pPr lvl="2" eaLnBrk="1" hangingPunct="1">
              <a:spcBef>
                <a:spcPct val="0"/>
              </a:spcBef>
              <a:defRPr/>
            </a:pPr>
            <a:r>
              <a:rPr lang="fi-FI" altLang="fi-FI" sz="1600" dirty="0" smtClean="0">
                <a:cs typeface="Tahoma" panose="020B0604030504040204" pitchFamily="34" charset="0"/>
              </a:rPr>
              <a:t>Valmistuville opiskelijoille sekä jo toimiville yrityksille</a:t>
            </a:r>
          </a:p>
          <a:p>
            <a:pPr lvl="2" eaLnBrk="1" hangingPunct="1">
              <a:spcBef>
                <a:spcPct val="0"/>
              </a:spcBef>
              <a:defRPr/>
            </a:pPr>
            <a:r>
              <a:rPr lang="fi-FI" altLang="fi-FI" sz="1600" dirty="0" smtClean="0">
                <a:cs typeface="Tahoma" panose="020B0604030504040204" pitchFamily="34" charset="0"/>
              </a:rPr>
              <a:t>Konsultointitehtävät yrityksissä</a:t>
            </a:r>
          </a:p>
          <a:p>
            <a:pPr lvl="2" eaLnBrk="1" hangingPunct="1">
              <a:spcBef>
                <a:spcPct val="0"/>
              </a:spcBef>
              <a:defRPr/>
            </a:pPr>
            <a:r>
              <a:rPr lang="fi-FI" altLang="fi-FI" sz="1600" dirty="0" smtClean="0">
                <a:cs typeface="Tahoma" panose="020B0604030504040204" pitchFamily="34" charset="0"/>
              </a:rPr>
              <a:t>Yritysten nettisivujen teko ja ylläpito</a:t>
            </a:r>
          </a:p>
          <a:p>
            <a:pPr marL="503238" lvl="2" indent="0" eaLnBrk="1" hangingPunct="1">
              <a:spcBef>
                <a:spcPct val="0"/>
              </a:spcBef>
              <a:buNone/>
              <a:defRPr/>
            </a:pPr>
            <a:endParaRPr lang="fi-FI" altLang="fi-FI" sz="1600" dirty="0">
              <a:cs typeface="Tahoma" panose="020B0604030504040204" pitchFamily="34" charset="0"/>
            </a:endParaRPr>
          </a:p>
          <a:p>
            <a:pPr marL="503238" lvl="2" indent="0" eaLnBrk="1" hangingPunct="1">
              <a:spcBef>
                <a:spcPct val="0"/>
              </a:spcBef>
              <a:buNone/>
              <a:defRPr/>
            </a:pPr>
            <a:r>
              <a:rPr lang="fi-FI" altLang="fi-FI" sz="2400" dirty="0" smtClean="0">
                <a:cs typeface="Tahoma" panose="020B0604030504040204" pitchFamily="34" charset="0"/>
              </a:rPr>
              <a:t>Opiskelijat</a:t>
            </a:r>
          </a:p>
          <a:p>
            <a:pPr lvl="1" eaLnBrk="1" hangingPunct="1">
              <a:spcBef>
                <a:spcPct val="0"/>
              </a:spcBef>
              <a:defRPr/>
            </a:pPr>
            <a:r>
              <a:rPr lang="fi-FI" altLang="fi-FI" sz="2000" dirty="0" smtClean="0">
                <a:cs typeface="Tahoma" panose="020B0604030504040204" pitchFamily="34" charset="0"/>
              </a:rPr>
              <a:t>Tapahtumien järjestäminen; esimerkiksi hyvinvointimessut yhteistyössä Liikuntamyllyn kanssa</a:t>
            </a:r>
          </a:p>
          <a:p>
            <a:pPr lvl="1" eaLnBrk="1" hangingPunct="1">
              <a:spcBef>
                <a:spcPct val="0"/>
              </a:spcBef>
              <a:defRPr/>
            </a:pPr>
            <a:r>
              <a:rPr lang="fi-FI" altLang="fi-FI" sz="2000" dirty="0" smtClean="0">
                <a:cs typeface="Tahoma" panose="020B0604030504040204" pitchFamily="34" charset="0"/>
              </a:rPr>
              <a:t>Mukana </a:t>
            </a:r>
            <a:r>
              <a:rPr lang="fi-FI" altLang="fi-FI" sz="2000" dirty="0" err="1" smtClean="0">
                <a:cs typeface="Tahoma" panose="020B0604030504040204" pitchFamily="34" charset="0"/>
              </a:rPr>
              <a:t>johtamis</a:t>
            </a:r>
            <a:r>
              <a:rPr lang="fi-FI" altLang="fi-FI" sz="2000" dirty="0" smtClean="0">
                <a:cs typeface="Tahoma" panose="020B0604030504040204" pitchFamily="34" charset="0"/>
              </a:rPr>
              <a:t>- ja yritysstrategiantekopalveluiden tuottamisessa</a:t>
            </a:r>
          </a:p>
          <a:p>
            <a:pPr marL="503238" lvl="2" indent="0" eaLnBrk="1" hangingPunct="1">
              <a:spcBef>
                <a:spcPct val="0"/>
              </a:spcBef>
              <a:buNone/>
              <a:defRPr/>
            </a:pPr>
            <a:endParaRPr lang="fi-FI" altLang="fi-FI" sz="1600" u="sng" dirty="0">
              <a:solidFill>
                <a:srgbClr val="7F7F7F"/>
              </a:solidFill>
              <a:cs typeface="Tahoma" panose="020B0604030504040204" pitchFamily="34" charset="0"/>
            </a:endParaRPr>
          </a:p>
          <a:p>
            <a:pPr marL="503238" lvl="2" indent="0" eaLnBrk="1" hangingPunct="1">
              <a:spcBef>
                <a:spcPct val="0"/>
              </a:spcBef>
              <a:buNone/>
              <a:defRPr/>
            </a:pPr>
            <a:endParaRPr lang="fi-FI" altLang="fi-FI" u="sng" dirty="0" smtClean="0">
              <a:solidFill>
                <a:srgbClr val="7F7F7F"/>
              </a:solidFill>
              <a:cs typeface="Tahoma" panose="020B0604030504040204" pitchFamily="34" charset="0"/>
            </a:endParaRPr>
          </a:p>
          <a:p>
            <a:pPr marL="503238" lvl="2" indent="0" eaLnBrk="1" hangingPunct="1">
              <a:spcBef>
                <a:spcPct val="0"/>
              </a:spcBef>
              <a:buNone/>
              <a:defRPr/>
            </a:pPr>
            <a:endParaRPr lang="fi-FI" altLang="fi-FI" u="sng" dirty="0">
              <a:solidFill>
                <a:srgbClr val="7F7F7F"/>
              </a:solidFill>
              <a:cs typeface="Tahoma" panose="020B0604030504040204" pitchFamily="34" charset="0"/>
            </a:endParaRPr>
          </a:p>
          <a:p>
            <a:pPr marL="503238" lvl="2" indent="0" eaLnBrk="1" hangingPunct="1">
              <a:spcBef>
                <a:spcPct val="0"/>
              </a:spcBef>
              <a:buNone/>
              <a:defRPr/>
            </a:pPr>
            <a:endParaRPr lang="fi-FI" altLang="fi-FI" u="sng" dirty="0" smtClean="0">
              <a:solidFill>
                <a:srgbClr val="7F7F7F"/>
              </a:solidFill>
              <a:cs typeface="Tahoma" panose="020B0604030504040204" pitchFamily="34" charset="0"/>
            </a:endParaRPr>
          </a:p>
          <a:p>
            <a:pPr marL="323850" lvl="1" indent="0" eaLnBrk="1" hangingPunct="1">
              <a:spcBef>
                <a:spcPct val="0"/>
              </a:spcBef>
              <a:buNone/>
              <a:defRPr/>
            </a:pPr>
            <a:endParaRPr lang="fi-FI" altLang="fi-FI" sz="2000" dirty="0" smtClean="0">
              <a:solidFill>
                <a:srgbClr val="7F7F7F"/>
              </a:solidFill>
              <a:cs typeface="Tahoma" panose="020B0604030504040204" pitchFamily="34" charset="0"/>
            </a:endParaRPr>
          </a:p>
          <a:p>
            <a:pPr lvl="1" eaLnBrk="1" hangingPunct="1">
              <a:spcBef>
                <a:spcPct val="0"/>
              </a:spcBef>
              <a:defRPr/>
            </a:pPr>
            <a:endParaRPr lang="fi-FI" altLang="fi-FI" sz="2000" dirty="0">
              <a:solidFill>
                <a:srgbClr val="7F7F7F"/>
              </a:solidFill>
              <a:cs typeface="Tahoma" panose="020B0604030504040204" pitchFamily="34" charset="0"/>
            </a:endParaRPr>
          </a:p>
          <a:p>
            <a:pPr lvl="1" eaLnBrk="1" hangingPunct="1">
              <a:spcBef>
                <a:spcPct val="0"/>
              </a:spcBef>
              <a:defRPr/>
            </a:pPr>
            <a:endParaRPr lang="fi-FI" altLang="fi-FI" sz="2000" dirty="0">
              <a:solidFill>
                <a:srgbClr val="7F7F7F"/>
              </a:solidFill>
              <a:cs typeface="Tahoma" panose="020B0604030504040204" pitchFamily="34" charset="0"/>
            </a:endParaRP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9683508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Tahoma"/>
                <a:cs typeface="Tahoma"/>
              </a:rPr>
              <a:t>Mikä</a:t>
            </a:r>
            <a:r>
              <a:rPr lang="en-US" b="1" dirty="0" smtClean="0">
                <a:latin typeface="Tahoma"/>
                <a:cs typeface="Tahoma"/>
              </a:rPr>
              <a:t> MINNO® on?</a:t>
            </a:r>
            <a:endParaRPr lang="en-US" b="1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Innovaatioprojektihanke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Sisältyy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jokaisen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Metropolian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opetussuunnitelmaan</a:t>
            </a:r>
            <a:r>
              <a:rPr lang="en-US" dirty="0" smtClean="0">
                <a:latin typeface="Tahoma"/>
                <a:cs typeface="Tahoma"/>
              </a:rPr>
              <a:t> </a:t>
            </a:r>
          </a:p>
          <a:p>
            <a:r>
              <a:rPr lang="en-US" dirty="0" err="1" smtClean="0">
                <a:latin typeface="Tahoma"/>
                <a:cs typeface="Tahoma"/>
              </a:rPr>
              <a:t>Toteutus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työelämälähtöisinä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projekteina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monialaisina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toteutuksina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Tarjoaa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opiskelijoille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mahdollisuuden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verkostoitumiseen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luovaan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ajatteluun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Työelämän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taitojen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hiominen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Ammatillisen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osaamisen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jakaminen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Liikeidea</a:t>
            </a:r>
            <a:r>
              <a:rPr lang="en-US" b="1" dirty="0"/>
              <a:t> </a:t>
            </a:r>
            <a:r>
              <a:rPr lang="en-US" b="1" dirty="0" err="1"/>
              <a:t>majoitukseen</a:t>
            </a:r>
            <a:r>
              <a:rPr lang="fi-FI" b="1" dirty="0"/>
              <a:t/>
            </a:r>
            <a:br>
              <a:rPr lang="fi-FI" b="1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Japanilainen kapselihotelli</a:t>
            </a:r>
          </a:p>
          <a:p>
            <a:r>
              <a:rPr lang="fi-FI" dirty="0" smtClean="0"/>
              <a:t>Huoneisto, jonne on sijoitettu luukulla sulkeutuvia kapseleita rinnakkain ja päällekkäin (n.50 kpl)</a:t>
            </a:r>
            <a:endParaRPr lang="en-US" dirty="0"/>
          </a:p>
          <a:p>
            <a:r>
              <a:rPr lang="en-US" dirty="0" err="1" smtClean="0"/>
              <a:t>Kapselin</a:t>
            </a:r>
            <a:r>
              <a:rPr lang="en-US" dirty="0" smtClean="0"/>
              <a:t> </a:t>
            </a:r>
            <a:r>
              <a:rPr lang="en-US" dirty="0" err="1"/>
              <a:t>koko</a:t>
            </a:r>
            <a:r>
              <a:rPr lang="en-US" dirty="0"/>
              <a:t> on </a:t>
            </a:r>
            <a:r>
              <a:rPr lang="en-US" dirty="0" err="1"/>
              <a:t>yleensä</a:t>
            </a:r>
            <a:r>
              <a:rPr lang="en-US" dirty="0"/>
              <a:t> </a:t>
            </a:r>
            <a:r>
              <a:rPr lang="en-US" dirty="0" err="1"/>
              <a:t>noin</a:t>
            </a:r>
            <a:r>
              <a:rPr lang="en-US" dirty="0"/>
              <a:t> 2x1x1 </a:t>
            </a:r>
            <a:r>
              <a:rPr lang="en-US" dirty="0" err="1" smtClean="0"/>
              <a:t>metriä</a:t>
            </a:r>
            <a:endParaRPr lang="en-US" dirty="0"/>
          </a:p>
          <a:p>
            <a:r>
              <a:rPr lang="en-US" dirty="0" err="1" smtClean="0"/>
              <a:t>Sisälle</a:t>
            </a:r>
            <a:r>
              <a:rPr lang="en-US" dirty="0" smtClean="0"/>
              <a:t> </a:t>
            </a:r>
            <a:r>
              <a:rPr lang="en-US" dirty="0" err="1" smtClean="0"/>
              <a:t>mahdollista</a:t>
            </a:r>
            <a:r>
              <a:rPr lang="en-US" dirty="0" smtClean="0"/>
              <a:t> </a:t>
            </a:r>
            <a:r>
              <a:rPr lang="en-US" dirty="0" err="1" smtClean="0"/>
              <a:t>sijoittaa</a:t>
            </a:r>
            <a:r>
              <a:rPr lang="en-US" dirty="0" smtClean="0"/>
              <a:t> </a:t>
            </a:r>
            <a:r>
              <a:rPr lang="en-US" dirty="0" err="1" smtClean="0"/>
              <a:t>televisio</a:t>
            </a:r>
            <a:r>
              <a:rPr lang="en-US" dirty="0" smtClean="0"/>
              <a:t>, radio </a:t>
            </a:r>
            <a:r>
              <a:rPr lang="en-US" dirty="0" err="1"/>
              <a:t>sekä</a:t>
            </a:r>
            <a:r>
              <a:rPr lang="en-US" dirty="0"/>
              <a:t> </a:t>
            </a:r>
            <a:r>
              <a:rPr lang="en-US" dirty="0" err="1" smtClean="0"/>
              <a:t>minibaari</a:t>
            </a:r>
            <a:endParaRPr lang="en-US" dirty="0" smtClean="0"/>
          </a:p>
          <a:p>
            <a:r>
              <a:rPr lang="en-US" dirty="0" err="1" smtClean="0"/>
              <a:t>Yöpymishinta</a:t>
            </a:r>
            <a:r>
              <a:rPr lang="en-US" dirty="0" smtClean="0"/>
              <a:t> (21–29 </a:t>
            </a:r>
            <a:r>
              <a:rPr lang="en-US" dirty="0"/>
              <a:t>€</a:t>
            </a:r>
            <a:r>
              <a:rPr lang="en-US" dirty="0" smtClean="0"/>
              <a:t>)</a:t>
            </a:r>
          </a:p>
          <a:p>
            <a:r>
              <a:rPr lang="fi-FI" dirty="0" smtClean="0"/>
              <a:t>Yhteiset peseytymistilat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8012844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Verkkokaupan</a:t>
            </a:r>
            <a:r>
              <a:rPr lang="en-US" b="1" dirty="0"/>
              <a:t> </a:t>
            </a:r>
            <a:r>
              <a:rPr lang="en-US" b="1" dirty="0" err="1"/>
              <a:t>noutopiste</a:t>
            </a:r>
            <a:r>
              <a:rPr lang="fi-FI" b="1" dirty="0"/>
              <a:t/>
            </a:r>
            <a:br>
              <a:rPr lang="fi-FI" b="1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793337"/>
          </a:xfrm>
        </p:spPr>
        <p:txBody>
          <a:bodyPr/>
          <a:lstStyle/>
          <a:p>
            <a:r>
              <a:rPr lang="fi-FI" sz="2200" dirty="0" smtClean="0"/>
              <a:t>Verkossa tehtävä kauppa on lisääntynyt viidenneksen viimeisen kolmen vuoden aikana</a:t>
            </a:r>
          </a:p>
          <a:p>
            <a:r>
              <a:rPr lang="fi-FI" sz="2200" dirty="0" smtClean="0"/>
              <a:t>Myllypuron Ostarilla on vapaita toimitiloja, joissa voisi olla verkkokauppojen noutopisteitä</a:t>
            </a:r>
          </a:p>
          <a:p>
            <a:pPr lvl="1"/>
            <a:r>
              <a:rPr lang="fi-FI" sz="2200" dirty="0" smtClean="0"/>
              <a:t>Noutopisteelle riittää pienempi liiketila kuin myymälälle</a:t>
            </a:r>
          </a:p>
          <a:p>
            <a:r>
              <a:rPr lang="fi-FI" sz="2200" dirty="0" smtClean="0"/>
              <a:t>Asiakkaat voivat säästää postikuluissa ja tarkistaa tilaamansa tuotteet</a:t>
            </a:r>
          </a:p>
          <a:p>
            <a:r>
              <a:rPr lang="fi-FI" sz="2200" dirty="0" smtClean="0"/>
              <a:t>Verkkokaupoille lisää tilauksia</a:t>
            </a:r>
          </a:p>
          <a:p>
            <a:r>
              <a:rPr lang="fi-FI" sz="2200" dirty="0" smtClean="0"/>
              <a:t>Yksi noutopiste voi palvella useaa verkkokauppaa</a:t>
            </a:r>
          </a:p>
          <a:p>
            <a:pPr lvl="1"/>
            <a:r>
              <a:rPr lang="fi-FI" sz="2200" dirty="0" smtClean="0"/>
              <a:t>Noutopiste sitoo vähemmän henkilöstöä kuin myymälä</a:t>
            </a:r>
            <a:endParaRPr lang="fi-FI" sz="2200" dirty="0"/>
          </a:p>
        </p:txBody>
      </p:sp>
    </p:spTree>
    <p:extLst>
      <p:ext uri="{BB962C8B-B14F-4D97-AF65-F5344CB8AC3E}">
        <p14:creationId xmlns:p14="http://schemas.microsoft.com/office/powerpoint/2010/main" val="269418242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Metropolian oma kanava</a:t>
            </a:r>
            <a:endParaRPr lang="fi-F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362" y="1436688"/>
            <a:ext cx="7772400" cy="4262775"/>
          </a:xfrm>
        </p:spPr>
        <p:txBody>
          <a:bodyPr/>
          <a:lstStyle/>
          <a:p>
            <a:pPr lvl="1"/>
            <a:r>
              <a:rPr lang="fi-FI" dirty="0" smtClean="0"/>
              <a:t>Kanavan toteutus:</a:t>
            </a:r>
          </a:p>
          <a:p>
            <a:pPr lvl="2"/>
            <a:r>
              <a:rPr lang="fi-FI" dirty="0"/>
              <a:t>T</a:t>
            </a:r>
            <a:r>
              <a:rPr lang="en-US" dirty="0" smtClean="0"/>
              <a:t>v-</a:t>
            </a:r>
            <a:r>
              <a:rPr lang="en-US" dirty="0" err="1" smtClean="0"/>
              <a:t>kanava</a:t>
            </a:r>
            <a:endParaRPr lang="en-US" dirty="0"/>
          </a:p>
          <a:p>
            <a:pPr lvl="2"/>
            <a:r>
              <a:rPr lang="en-US" dirty="0" err="1" smtClean="0"/>
              <a:t>Mobiiliaplikaatio</a:t>
            </a:r>
            <a:endParaRPr lang="en-US" dirty="0" smtClean="0"/>
          </a:p>
          <a:p>
            <a:pPr lvl="2"/>
            <a:r>
              <a:rPr lang="en-US" dirty="0" err="1" smtClean="0"/>
              <a:t>Internetissä</a:t>
            </a:r>
            <a:r>
              <a:rPr lang="en-US" dirty="0" smtClean="0"/>
              <a:t> </a:t>
            </a:r>
            <a:r>
              <a:rPr lang="en-US" dirty="0" err="1" smtClean="0"/>
              <a:t>toimiva</a:t>
            </a:r>
            <a:r>
              <a:rPr lang="en-US" dirty="0" smtClean="0"/>
              <a:t> </a:t>
            </a:r>
            <a:r>
              <a:rPr lang="en-US" dirty="0" err="1" smtClean="0"/>
              <a:t>verkko-ohjelma</a:t>
            </a:r>
            <a:endParaRPr lang="fi-FI" dirty="0"/>
          </a:p>
          <a:p>
            <a:pPr marL="469900"/>
            <a:r>
              <a:rPr lang="en-US" dirty="0" err="1" smtClean="0"/>
              <a:t>Innovatiivinen</a:t>
            </a:r>
            <a:r>
              <a:rPr lang="en-US" dirty="0" smtClean="0"/>
              <a:t> </a:t>
            </a:r>
            <a:r>
              <a:rPr lang="en-US" dirty="0"/>
              <a:t>tapa </a:t>
            </a:r>
            <a:r>
              <a:rPr lang="en-US" dirty="0" err="1"/>
              <a:t>tavoittaa</a:t>
            </a:r>
            <a:r>
              <a:rPr lang="en-US" dirty="0"/>
              <a:t> </a:t>
            </a:r>
            <a:r>
              <a:rPr lang="en-US" dirty="0" err="1"/>
              <a:t>alueen</a:t>
            </a:r>
            <a:r>
              <a:rPr lang="en-US" dirty="0"/>
              <a:t> </a:t>
            </a:r>
            <a:r>
              <a:rPr lang="en-US" dirty="0" err="1" smtClean="0"/>
              <a:t>kuluttajia</a:t>
            </a:r>
            <a:endParaRPr lang="en-US" dirty="0" smtClean="0"/>
          </a:p>
          <a:p>
            <a:pPr marL="469900"/>
            <a:r>
              <a:rPr lang="en-US" dirty="0" err="1" smtClean="0"/>
              <a:t>Tavoitteena</a:t>
            </a:r>
            <a:r>
              <a:rPr lang="en-US" dirty="0" smtClean="0"/>
              <a:t> </a:t>
            </a:r>
            <a:r>
              <a:rPr lang="en-US" dirty="0" err="1" smtClean="0"/>
              <a:t>asukkaiden</a:t>
            </a:r>
            <a:r>
              <a:rPr lang="en-US" dirty="0" smtClean="0"/>
              <a:t> </a:t>
            </a:r>
            <a:r>
              <a:rPr lang="en-US" dirty="0" err="1" smtClean="0"/>
              <a:t>informointi</a:t>
            </a:r>
            <a:r>
              <a:rPr lang="en-US" dirty="0"/>
              <a:t> </a:t>
            </a:r>
            <a:r>
              <a:rPr lang="en-US" dirty="0" err="1" smtClean="0"/>
              <a:t>alueen</a:t>
            </a:r>
            <a:r>
              <a:rPr lang="en-US" dirty="0" smtClean="0"/>
              <a:t> </a:t>
            </a:r>
            <a:r>
              <a:rPr lang="en-US" dirty="0" err="1"/>
              <a:t>tapahtumista</a:t>
            </a:r>
            <a:r>
              <a:rPr lang="en-US" dirty="0"/>
              <a:t> ja </a:t>
            </a:r>
            <a:r>
              <a:rPr lang="en-US" dirty="0" err="1" smtClean="0"/>
              <a:t>palveluista</a:t>
            </a:r>
            <a:endParaRPr lang="en-US" dirty="0" smtClean="0"/>
          </a:p>
          <a:p>
            <a:pPr marL="469900"/>
            <a:r>
              <a:rPr lang="en-US" dirty="0" err="1"/>
              <a:t>Kanava</a:t>
            </a:r>
            <a:r>
              <a:rPr lang="en-US" dirty="0"/>
              <a:t> </a:t>
            </a:r>
            <a:r>
              <a:rPr lang="en-US" dirty="0" err="1"/>
              <a:t>olisi</a:t>
            </a:r>
            <a:r>
              <a:rPr lang="en-US" dirty="0"/>
              <a:t> </a:t>
            </a:r>
            <a:r>
              <a:rPr lang="en-US" dirty="0" err="1"/>
              <a:t>Metropolian</a:t>
            </a:r>
            <a:r>
              <a:rPr lang="en-US" dirty="0"/>
              <a:t> </a:t>
            </a:r>
            <a:r>
              <a:rPr lang="en-US" dirty="0" err="1"/>
              <a:t>opiskelijoiden</a:t>
            </a:r>
            <a:r>
              <a:rPr lang="en-US" dirty="0"/>
              <a:t> </a:t>
            </a:r>
            <a:r>
              <a:rPr lang="en-US" dirty="0" err="1" smtClean="0"/>
              <a:t>pyörittämä</a:t>
            </a:r>
            <a:endParaRPr lang="en-US" dirty="0" smtClean="0"/>
          </a:p>
          <a:p>
            <a:pPr marL="846138" lvl="2"/>
            <a:r>
              <a:rPr lang="en-US" dirty="0" err="1" smtClean="0"/>
              <a:t>Opiskelijoille</a:t>
            </a:r>
            <a:r>
              <a:rPr lang="en-US" dirty="0" smtClean="0"/>
              <a:t> </a:t>
            </a:r>
            <a:r>
              <a:rPr lang="en-US" dirty="0" err="1" smtClean="0"/>
              <a:t>mahdollisuus</a:t>
            </a:r>
            <a:r>
              <a:rPr lang="en-US" dirty="0" smtClean="0"/>
              <a:t> </a:t>
            </a:r>
          </a:p>
          <a:p>
            <a:pPr marL="1206500" lvl="4"/>
            <a:r>
              <a:rPr lang="en-US" dirty="0" err="1"/>
              <a:t>K</a:t>
            </a:r>
            <a:r>
              <a:rPr lang="en-US" dirty="0" err="1" smtClean="0"/>
              <a:t>erryttää</a:t>
            </a:r>
            <a:r>
              <a:rPr lang="en-US" dirty="0" smtClean="0"/>
              <a:t> </a:t>
            </a:r>
            <a:r>
              <a:rPr lang="en-US" dirty="0" err="1" smtClean="0"/>
              <a:t>opintopisteitä</a:t>
            </a:r>
            <a:endParaRPr lang="en-US" dirty="0" smtClean="0"/>
          </a:p>
          <a:p>
            <a:pPr marL="1206500" lvl="4"/>
            <a:r>
              <a:rPr lang="en-US" dirty="0" err="1" smtClean="0"/>
              <a:t>Innovaatio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8619893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Metropolian tilojen vuokraaminen</a:t>
            </a:r>
            <a:endParaRPr lang="fi-F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Metropolian</a:t>
            </a:r>
            <a:r>
              <a:rPr lang="en-US" dirty="0" smtClean="0"/>
              <a:t> </a:t>
            </a:r>
            <a:r>
              <a:rPr lang="en-US" dirty="0" err="1"/>
              <a:t>tilojen</a:t>
            </a:r>
            <a:r>
              <a:rPr lang="en-US" dirty="0"/>
              <a:t> </a:t>
            </a:r>
            <a:r>
              <a:rPr lang="en-US" dirty="0" err="1" smtClean="0"/>
              <a:t>vuokraaminen</a:t>
            </a:r>
            <a:r>
              <a:rPr lang="en-US" dirty="0" smtClean="0"/>
              <a:t> </a:t>
            </a:r>
            <a:r>
              <a:rPr lang="en-US" dirty="0" err="1" smtClean="0"/>
              <a:t>osana</a:t>
            </a:r>
            <a:r>
              <a:rPr lang="en-US" dirty="0" smtClean="0"/>
              <a:t> </a:t>
            </a:r>
            <a:r>
              <a:rPr lang="en-US" dirty="0" err="1" smtClean="0"/>
              <a:t>liiketoimintaa</a:t>
            </a:r>
            <a:endParaRPr lang="en-US" dirty="0" smtClean="0"/>
          </a:p>
          <a:p>
            <a:pPr lvl="2"/>
            <a:r>
              <a:rPr lang="en-US" dirty="0" err="1" smtClean="0"/>
              <a:t>Myllypuron</a:t>
            </a:r>
            <a:r>
              <a:rPr lang="en-US" dirty="0" smtClean="0"/>
              <a:t> </a:t>
            </a:r>
            <a:r>
              <a:rPr lang="en-US" dirty="0" err="1" smtClean="0"/>
              <a:t>alueella</a:t>
            </a:r>
            <a:r>
              <a:rPr lang="en-US" dirty="0" smtClean="0"/>
              <a:t> </a:t>
            </a:r>
            <a:r>
              <a:rPr lang="en-US" dirty="0" err="1" smtClean="0"/>
              <a:t>rajalliset</a:t>
            </a:r>
            <a:r>
              <a:rPr lang="en-US" dirty="0" smtClean="0"/>
              <a:t> </a:t>
            </a:r>
            <a:r>
              <a:rPr lang="en-US" dirty="0" err="1" smtClean="0"/>
              <a:t>mahdollisuudet</a:t>
            </a:r>
            <a:r>
              <a:rPr lang="en-US" dirty="0" smtClean="0"/>
              <a:t> </a:t>
            </a:r>
            <a:r>
              <a:rPr lang="en-US" dirty="0" err="1" smtClean="0"/>
              <a:t>tilojen</a:t>
            </a:r>
            <a:r>
              <a:rPr lang="en-US" dirty="0" smtClean="0"/>
              <a:t> </a:t>
            </a:r>
            <a:r>
              <a:rPr lang="en-US" dirty="0" err="1" smtClean="0"/>
              <a:t>vuokraukseen</a:t>
            </a:r>
            <a:endParaRPr lang="en-US" dirty="0" smtClean="0"/>
          </a:p>
          <a:p>
            <a:pPr lvl="2"/>
            <a:r>
              <a:rPr lang="en-US" dirty="0" err="1" smtClean="0"/>
              <a:t>Tilavuokraukselle</a:t>
            </a:r>
            <a:r>
              <a:rPr lang="en-US" dirty="0" smtClean="0"/>
              <a:t> </a:t>
            </a:r>
            <a:r>
              <a:rPr lang="en-US" dirty="0" err="1" smtClean="0"/>
              <a:t>kysyntää</a:t>
            </a:r>
            <a:endParaRPr lang="en-US" dirty="0" smtClean="0"/>
          </a:p>
          <a:p>
            <a:r>
              <a:rPr lang="fi-FI" dirty="0" smtClean="0"/>
              <a:t>Yhteistyö alueen yrittäjien kanssa</a:t>
            </a:r>
          </a:p>
          <a:p>
            <a:r>
              <a:rPr lang="en-US" dirty="0" err="1"/>
              <a:t>Metropolialla</a:t>
            </a:r>
            <a:r>
              <a:rPr lang="en-US" dirty="0"/>
              <a:t> </a:t>
            </a:r>
            <a:r>
              <a:rPr lang="en-US" dirty="0" err="1"/>
              <a:t>tulee</a:t>
            </a:r>
            <a:r>
              <a:rPr lang="en-US" dirty="0"/>
              <a:t> </a:t>
            </a:r>
            <a:r>
              <a:rPr lang="en-US" dirty="0" err="1"/>
              <a:t>olemaan</a:t>
            </a:r>
            <a:r>
              <a:rPr lang="en-US" dirty="0"/>
              <a:t> </a:t>
            </a:r>
            <a:r>
              <a:rPr lang="en-US" dirty="0" err="1"/>
              <a:t>käytössään</a:t>
            </a:r>
            <a:r>
              <a:rPr lang="en-US" dirty="0"/>
              <a:t> </a:t>
            </a:r>
            <a:r>
              <a:rPr lang="en-US" dirty="0" err="1"/>
              <a:t>suuria</a:t>
            </a:r>
            <a:r>
              <a:rPr lang="en-US" dirty="0"/>
              <a:t> </a:t>
            </a:r>
            <a:r>
              <a:rPr lang="en-US" dirty="0" err="1"/>
              <a:t>tiloja</a:t>
            </a:r>
            <a:r>
              <a:rPr lang="en-US" dirty="0"/>
              <a:t>, </a:t>
            </a:r>
            <a:r>
              <a:rPr lang="en-US" dirty="0" err="1" smtClean="0"/>
              <a:t>joiden</a:t>
            </a:r>
            <a:r>
              <a:rPr lang="en-US" dirty="0" smtClean="0"/>
              <a:t> </a:t>
            </a:r>
            <a:r>
              <a:rPr lang="en-US" dirty="0" err="1" smtClean="0"/>
              <a:t>muunneltavuus</a:t>
            </a:r>
            <a:r>
              <a:rPr lang="en-US" dirty="0" smtClean="0"/>
              <a:t> </a:t>
            </a:r>
            <a:r>
              <a:rPr lang="en-US" dirty="0" err="1" smtClean="0"/>
              <a:t>helppoa</a:t>
            </a:r>
            <a:endParaRPr lang="en-US" dirty="0"/>
          </a:p>
          <a:p>
            <a:pPr lvl="2"/>
            <a:r>
              <a:rPr lang="en-US" dirty="0" err="1" smtClean="0"/>
              <a:t>Opiskelijoiden</a:t>
            </a:r>
            <a:r>
              <a:rPr lang="en-US" dirty="0" smtClean="0"/>
              <a:t> </a:t>
            </a:r>
            <a:r>
              <a:rPr lang="en-US" dirty="0" err="1" smtClean="0"/>
              <a:t>kehittämiä</a:t>
            </a:r>
            <a:r>
              <a:rPr lang="en-US" dirty="0" smtClean="0"/>
              <a:t> </a:t>
            </a:r>
            <a:r>
              <a:rPr lang="en-US" dirty="0" err="1"/>
              <a:t>valmiita</a:t>
            </a:r>
            <a:r>
              <a:rPr lang="en-US" dirty="0"/>
              <a:t> </a:t>
            </a:r>
            <a:r>
              <a:rPr lang="en-US" dirty="0" err="1" smtClean="0"/>
              <a:t>tuotepaketteja</a:t>
            </a:r>
            <a:endParaRPr lang="en-US" dirty="0" smtClean="0"/>
          </a:p>
          <a:p>
            <a:pPr lvl="2"/>
            <a:r>
              <a:rPr lang="en-US" dirty="0" err="1"/>
              <a:t>E</a:t>
            </a:r>
            <a:r>
              <a:rPr lang="en-US" dirty="0" err="1" smtClean="0"/>
              <a:t>ri</a:t>
            </a:r>
            <a:r>
              <a:rPr lang="en-US" dirty="0" smtClean="0"/>
              <a:t> </a:t>
            </a:r>
            <a:r>
              <a:rPr lang="en-US" dirty="0" err="1"/>
              <a:t>alojen</a:t>
            </a:r>
            <a:r>
              <a:rPr lang="en-US" dirty="0"/>
              <a:t> </a:t>
            </a:r>
            <a:r>
              <a:rPr lang="en-US" dirty="0" err="1"/>
              <a:t>opiskelijoiden</a:t>
            </a:r>
            <a:r>
              <a:rPr lang="en-US" dirty="0"/>
              <a:t> </a:t>
            </a:r>
            <a:r>
              <a:rPr lang="en-US" dirty="0" err="1" smtClean="0"/>
              <a:t>tietojen</a:t>
            </a:r>
            <a:r>
              <a:rPr lang="en-US" dirty="0" smtClean="0"/>
              <a:t> ja </a:t>
            </a:r>
            <a:r>
              <a:rPr lang="en-US" dirty="0" err="1" smtClean="0"/>
              <a:t>taitojen</a:t>
            </a:r>
            <a:r>
              <a:rPr lang="en-US" dirty="0" smtClean="0"/>
              <a:t> </a:t>
            </a:r>
            <a:r>
              <a:rPr lang="en-US" dirty="0" err="1" smtClean="0"/>
              <a:t>hyödyntäminen</a:t>
            </a:r>
            <a:r>
              <a:rPr lang="en-US" dirty="0" smtClean="0"/>
              <a:t>	mm.</a:t>
            </a:r>
          </a:p>
          <a:p>
            <a:pPr lvl="4"/>
            <a:r>
              <a:rPr lang="en-US" dirty="0" err="1"/>
              <a:t>O</a:t>
            </a:r>
            <a:r>
              <a:rPr lang="en-US" dirty="0" err="1" smtClean="0"/>
              <a:t>hjelma</a:t>
            </a:r>
            <a:r>
              <a:rPr lang="en-US" dirty="0" smtClean="0"/>
              <a:t>- </a:t>
            </a:r>
            <a:r>
              <a:rPr lang="en-US" dirty="0"/>
              <a:t>ja </a:t>
            </a:r>
            <a:r>
              <a:rPr lang="en-US" dirty="0" err="1" smtClean="0"/>
              <a:t>palvelutarjonta</a:t>
            </a:r>
            <a:endParaRPr lang="en-US" dirty="0" smtClean="0"/>
          </a:p>
          <a:p>
            <a:pPr marL="863600" lvl="4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14015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Myllypuron alue</a:t>
            </a:r>
            <a:endParaRPr lang="fi-F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fi-FI" altLang="fi-FI" dirty="0" smtClean="0">
                <a:solidFill>
                  <a:srgbClr val="44484B"/>
                </a:solidFill>
                <a:cs typeface="Tahoma" panose="020B0604030504040204" pitchFamily="34" charset="0"/>
              </a:rPr>
              <a:t>Profiloituminen liikuntakaupunginosaksi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fi-FI" altLang="fi-FI" dirty="0" smtClean="0">
                <a:solidFill>
                  <a:srgbClr val="44484B"/>
                </a:solidFill>
                <a:cs typeface="Tahoma" panose="020B0604030504040204" pitchFamily="34" charset="0"/>
              </a:rPr>
              <a:t>Palveluita </a:t>
            </a:r>
            <a:r>
              <a:rPr lang="fi-FI" altLang="fi-FI" dirty="0">
                <a:solidFill>
                  <a:srgbClr val="44484B"/>
                </a:solidFill>
                <a:cs typeface="Tahoma" panose="020B0604030504040204" pitchFamily="34" charset="0"/>
              </a:rPr>
              <a:t>urheilijoille </a:t>
            </a:r>
            <a:endParaRPr lang="fi-FI" altLang="fi-FI" dirty="0" smtClean="0">
              <a:solidFill>
                <a:srgbClr val="44484B"/>
              </a:solidFill>
              <a:cs typeface="Tahoma" panose="020B0604030504040204" pitchFamily="34" charset="0"/>
            </a:endParaRPr>
          </a:p>
          <a:p>
            <a:pPr lvl="1" eaLnBrk="1" hangingPunct="1">
              <a:spcBef>
                <a:spcPct val="0"/>
              </a:spcBef>
              <a:defRPr/>
            </a:pPr>
            <a:r>
              <a:rPr lang="fi-FI" altLang="fi-FI" dirty="0" smtClean="0">
                <a:solidFill>
                  <a:srgbClr val="44484B"/>
                </a:solidFill>
                <a:cs typeface="Tahoma" panose="020B0604030504040204" pitchFamily="34" charset="0"/>
              </a:rPr>
              <a:t>Urheilumyymälän kautta, tarvikkeet läheltä suorituspaikkaa (Liikuntamylly)</a:t>
            </a:r>
          </a:p>
          <a:p>
            <a:pPr lvl="1" eaLnBrk="1" hangingPunct="1">
              <a:spcBef>
                <a:spcPct val="0"/>
              </a:spcBef>
              <a:defRPr/>
            </a:pPr>
            <a:r>
              <a:rPr lang="fi-FI" altLang="fi-FI" dirty="0">
                <a:solidFill>
                  <a:srgbClr val="44484B"/>
                </a:solidFill>
                <a:cs typeface="Tahoma" panose="020B0604030504040204" pitchFamily="34" charset="0"/>
              </a:rPr>
              <a:t>Y</a:t>
            </a:r>
            <a:r>
              <a:rPr lang="fi-FI" altLang="fi-FI" dirty="0" smtClean="0">
                <a:solidFill>
                  <a:srgbClr val="44484B"/>
                </a:solidFill>
                <a:cs typeface="Tahoma" panose="020B0604030504040204" pitchFamily="34" charset="0"/>
              </a:rPr>
              <a:t>hteistyötä </a:t>
            </a:r>
            <a:r>
              <a:rPr lang="fi-FI" altLang="fi-FI" dirty="0">
                <a:solidFill>
                  <a:srgbClr val="44484B"/>
                </a:solidFill>
                <a:cs typeface="Tahoma" panose="020B0604030504040204" pitchFamily="34" charset="0"/>
              </a:rPr>
              <a:t>Liikuntamyllyn ja Metropolian </a:t>
            </a:r>
            <a:r>
              <a:rPr lang="fi-FI" altLang="fi-FI" dirty="0" smtClean="0">
                <a:solidFill>
                  <a:srgbClr val="44484B"/>
                </a:solidFill>
                <a:cs typeface="Tahoma" panose="020B0604030504040204" pitchFamily="34" charset="0"/>
              </a:rPr>
              <a:t>kampuksen kesken</a:t>
            </a:r>
          </a:p>
          <a:p>
            <a:pPr lvl="2" eaLnBrk="1" hangingPunct="1">
              <a:spcBef>
                <a:spcPct val="0"/>
              </a:spcBef>
              <a:defRPr/>
            </a:pPr>
            <a:r>
              <a:rPr lang="fi-FI" altLang="fi-FI" dirty="0" err="1" smtClean="0">
                <a:solidFill>
                  <a:srgbClr val="44484B"/>
                </a:solidFill>
                <a:cs typeface="Tahoma" panose="020B0604030504040204" pitchFamily="34" charset="0"/>
              </a:rPr>
              <a:t>Positiapalvelut</a:t>
            </a:r>
            <a:endParaRPr lang="fi-FI" altLang="fi-FI" dirty="0">
              <a:solidFill>
                <a:srgbClr val="44484B"/>
              </a:solidFill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endParaRPr lang="fi-FI" altLang="fi-FI" dirty="0" smtClean="0">
              <a:solidFill>
                <a:srgbClr val="44484B"/>
              </a:solidFill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fi-FI" altLang="fi-FI" dirty="0" smtClean="0">
                <a:solidFill>
                  <a:srgbClr val="44484B"/>
                </a:solidFill>
                <a:cs typeface="Tahoma" panose="020B0604030504040204" pitchFamily="34" charset="0"/>
              </a:rPr>
              <a:t>Urheilutapahtumat</a:t>
            </a:r>
          </a:p>
          <a:p>
            <a:pPr lvl="1" eaLnBrk="1" hangingPunct="1">
              <a:spcBef>
                <a:spcPct val="0"/>
              </a:spcBef>
              <a:defRPr/>
            </a:pPr>
            <a:r>
              <a:rPr lang="fi-FI" altLang="fi-FI" dirty="0" smtClean="0">
                <a:solidFill>
                  <a:srgbClr val="44484B"/>
                </a:solidFill>
                <a:cs typeface="Tahoma" panose="020B0604030504040204" pitchFamily="34" charset="0"/>
              </a:rPr>
              <a:t>Juoksutapahtumien siirtäminen liikuntakaupunginosaan</a:t>
            </a:r>
          </a:p>
        </p:txBody>
      </p:sp>
    </p:spTree>
    <p:extLst>
      <p:ext uri="{BB962C8B-B14F-4D97-AF65-F5344CB8AC3E}">
        <p14:creationId xmlns:p14="http://schemas.microsoft.com/office/powerpoint/2010/main" val="261404760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Myllypuron alue</a:t>
            </a:r>
            <a:endParaRPr lang="fi-F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237923"/>
            <a:ext cx="7772400" cy="3948112"/>
          </a:xfrm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fi-FI" altLang="fi-FI" dirty="0">
                <a:cs typeface="Tahoma" panose="020B0604030504040204" pitchFamily="34" charset="0"/>
              </a:rPr>
              <a:t>Alueen tyhjät toimitilat </a:t>
            </a:r>
            <a:r>
              <a:rPr lang="fi-FI" altLang="fi-FI" dirty="0" smtClean="0">
                <a:cs typeface="Tahoma" panose="020B0604030504040204" pitchFamily="34" charset="0"/>
              </a:rPr>
              <a:t>hyödynnetään</a:t>
            </a:r>
            <a:endParaRPr lang="fi-FI" altLang="fi-FI" dirty="0">
              <a:cs typeface="Tahoma" panose="020B0604030504040204" pitchFamily="34" charset="0"/>
            </a:endParaRPr>
          </a:p>
          <a:p>
            <a:pPr lvl="1" eaLnBrk="1" hangingPunct="1">
              <a:spcBef>
                <a:spcPct val="0"/>
              </a:spcBef>
              <a:defRPr/>
            </a:pPr>
            <a:r>
              <a:rPr lang="fi-FI" altLang="fi-FI" dirty="0" smtClean="0">
                <a:cs typeface="Tahoma" panose="020B0604030504040204" pitchFamily="34" charset="0"/>
              </a:rPr>
              <a:t>Sportcafe/baari</a:t>
            </a:r>
          </a:p>
          <a:p>
            <a:pPr lvl="1" eaLnBrk="1" hangingPunct="1">
              <a:spcBef>
                <a:spcPct val="0"/>
              </a:spcBef>
              <a:defRPr/>
            </a:pPr>
            <a:r>
              <a:rPr lang="fi-FI" altLang="fi-FI" dirty="0" smtClean="0">
                <a:cs typeface="Tahoma" panose="020B0604030504040204" pitchFamily="34" charset="0"/>
              </a:rPr>
              <a:t>Kohtaamispaikka eri ryhmille</a:t>
            </a:r>
          </a:p>
          <a:p>
            <a:pPr lvl="2" eaLnBrk="1" hangingPunct="1">
              <a:spcBef>
                <a:spcPct val="0"/>
              </a:spcBef>
              <a:defRPr/>
            </a:pPr>
            <a:r>
              <a:rPr lang="fi-FI" altLang="fi-FI" dirty="0" smtClean="0">
                <a:cs typeface="Tahoma" panose="020B0604030504040204" pitchFamily="34" charset="0"/>
              </a:rPr>
              <a:t>Vanhukset, työttömät, pitkäaikaissairaat jne.</a:t>
            </a:r>
          </a:p>
          <a:p>
            <a:pPr lvl="2" eaLnBrk="1" hangingPunct="1">
              <a:spcBef>
                <a:spcPct val="0"/>
              </a:spcBef>
              <a:defRPr/>
            </a:pPr>
            <a:endParaRPr lang="fi-FI" altLang="fi-FI" dirty="0"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fi-FI" altLang="fi-FI" dirty="0">
                <a:cs typeface="Tahoma" panose="020B0604030504040204" pitchFamily="34" charset="0"/>
              </a:rPr>
              <a:t>Torialue</a:t>
            </a:r>
          </a:p>
          <a:p>
            <a:pPr lvl="1" eaLnBrk="1" hangingPunct="1">
              <a:spcBef>
                <a:spcPct val="0"/>
              </a:spcBef>
              <a:defRPr/>
            </a:pPr>
            <a:r>
              <a:rPr lang="fi-FI" altLang="fi-FI" dirty="0">
                <a:cs typeface="Tahoma" panose="020B0604030504040204" pitchFamily="34" charset="0"/>
              </a:rPr>
              <a:t>Markkinat, kesätorit, konsertit</a:t>
            </a:r>
          </a:p>
          <a:p>
            <a:pPr marL="323850" lvl="1" indent="0" eaLnBrk="1" hangingPunct="1">
              <a:spcBef>
                <a:spcPct val="0"/>
              </a:spcBef>
              <a:buNone/>
              <a:defRPr/>
            </a:pPr>
            <a:r>
              <a:rPr lang="fi-FI" altLang="fi-FI" dirty="0">
                <a:cs typeface="Tahoma" panose="020B0604030504040204" pitchFamily="34" charset="0"/>
              </a:rPr>
              <a:t>		yrityksille näkyvyyttä</a:t>
            </a:r>
            <a:endParaRPr lang="fi-FI" altLang="fi-FI" sz="3200" dirty="0">
              <a:cs typeface="Tahoma" panose="020B0604030504040204" pitchFamily="34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1649339" y="3755993"/>
            <a:ext cx="752030" cy="356177"/>
          </a:xfrm>
          <a:prstGeom prst="rightArrow">
            <a:avLst/>
          </a:prstGeom>
          <a:solidFill>
            <a:srgbClr val="EE821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176392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Tahoma"/>
                <a:cs typeface="Tahoma"/>
              </a:rPr>
              <a:t>Idän</a:t>
            </a:r>
            <a:r>
              <a:rPr lang="en-US" b="1" dirty="0" smtClean="0">
                <a:latin typeface="Tahoma"/>
                <a:cs typeface="Tahoma"/>
              </a:rPr>
              <a:t> Helmet </a:t>
            </a:r>
            <a:endParaRPr lang="en-US" b="1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 err="1" smtClean="0">
                <a:latin typeface="Tahoma"/>
                <a:cs typeface="Tahoma"/>
              </a:rPr>
              <a:t>Opettaja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Eero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Kokko</a:t>
            </a:r>
            <a:r>
              <a:rPr lang="en-US" sz="1600" dirty="0" smtClean="0">
                <a:latin typeface="Tahoma"/>
                <a:cs typeface="Tahoma"/>
              </a:rPr>
              <a:t> (</a:t>
            </a:r>
            <a:r>
              <a:rPr lang="en-US" sz="1600" dirty="0" smtClean="0">
                <a:latin typeface="Tahoma"/>
                <a:cs typeface="Tahoma"/>
                <a:hlinkClick r:id="rId2"/>
              </a:rPr>
              <a:t>Eero.Kokko@metropolia.fi</a:t>
            </a:r>
            <a:r>
              <a:rPr lang="en-US" sz="1600" dirty="0" smtClean="0">
                <a:latin typeface="Tahoma"/>
                <a:cs typeface="Tahoma"/>
              </a:rPr>
              <a:t>)</a:t>
            </a:r>
          </a:p>
          <a:p>
            <a:pPr marL="0" indent="0">
              <a:buNone/>
            </a:pPr>
            <a:r>
              <a:rPr lang="en-US" sz="1600" dirty="0" smtClean="0">
                <a:latin typeface="Tahoma"/>
                <a:cs typeface="Tahoma"/>
              </a:rPr>
              <a:t>Aalto Hanna (</a:t>
            </a:r>
            <a:r>
              <a:rPr lang="en-US" sz="1600" dirty="0" smtClean="0">
                <a:latin typeface="Tahoma"/>
                <a:cs typeface="Tahoma"/>
                <a:hlinkClick r:id="rId3"/>
              </a:rPr>
              <a:t>Hanna.R.Aalto@metropolia.fi</a:t>
            </a:r>
            <a:r>
              <a:rPr lang="en-US" sz="1600" dirty="0" smtClean="0">
                <a:latin typeface="Tahoma"/>
                <a:cs typeface="Tahoma"/>
              </a:rPr>
              <a:t>)</a:t>
            </a:r>
          </a:p>
          <a:p>
            <a:pPr marL="0" indent="0">
              <a:buNone/>
            </a:pPr>
            <a:r>
              <a:rPr lang="en-US" sz="1600" dirty="0" smtClean="0">
                <a:latin typeface="Tahoma"/>
                <a:cs typeface="Tahoma"/>
              </a:rPr>
              <a:t>Eskola Erika (</a:t>
            </a:r>
            <a:r>
              <a:rPr lang="en-US" sz="1600" dirty="0" smtClean="0">
                <a:latin typeface="Tahoma"/>
                <a:cs typeface="Tahoma"/>
                <a:hlinkClick r:id="rId4"/>
              </a:rPr>
              <a:t>Erika.Eskola@metropolia.fi</a:t>
            </a:r>
            <a:r>
              <a:rPr lang="en-US" sz="1600" dirty="0" smtClean="0">
                <a:latin typeface="Tahoma"/>
                <a:cs typeface="Tahoma"/>
              </a:rPr>
              <a:t>)</a:t>
            </a:r>
          </a:p>
          <a:p>
            <a:pPr marL="0" indent="0">
              <a:buNone/>
            </a:pPr>
            <a:r>
              <a:rPr lang="en-US" sz="1600" dirty="0" err="1" smtClean="0">
                <a:latin typeface="Tahoma"/>
                <a:cs typeface="Tahoma"/>
              </a:rPr>
              <a:t>Laakkonen</a:t>
            </a:r>
            <a:r>
              <a:rPr lang="en-US" sz="1600" dirty="0" smtClean="0">
                <a:latin typeface="Tahoma"/>
                <a:cs typeface="Tahoma"/>
              </a:rPr>
              <a:t> Susanna (</a:t>
            </a:r>
            <a:r>
              <a:rPr lang="en-US" sz="1600" dirty="0" smtClean="0">
                <a:latin typeface="Tahoma"/>
                <a:cs typeface="Tahoma"/>
                <a:hlinkClick r:id="rId5"/>
              </a:rPr>
              <a:t>Susanna.Laakkonen@metropolia.fi</a:t>
            </a:r>
            <a:r>
              <a:rPr lang="en-US" sz="1600" dirty="0" smtClean="0">
                <a:latin typeface="Tahoma"/>
                <a:cs typeface="Tahoma"/>
              </a:rPr>
              <a:t>)</a:t>
            </a:r>
          </a:p>
          <a:p>
            <a:pPr marL="0" indent="0">
              <a:buNone/>
            </a:pPr>
            <a:r>
              <a:rPr lang="en-US" sz="1600" dirty="0" smtClean="0">
                <a:latin typeface="Tahoma"/>
                <a:cs typeface="Tahoma"/>
              </a:rPr>
              <a:t>Lääti Ville (</a:t>
            </a:r>
            <a:r>
              <a:rPr lang="en-US" sz="1600" dirty="0" smtClean="0">
                <a:latin typeface="Tahoma"/>
                <a:cs typeface="Tahoma"/>
                <a:hlinkClick r:id="rId6"/>
              </a:rPr>
              <a:t>Ville.Laati@metropolia.fi</a:t>
            </a:r>
            <a:r>
              <a:rPr lang="en-US" sz="1600" dirty="0" smtClean="0">
                <a:latin typeface="Tahoma"/>
                <a:cs typeface="Tahoma"/>
              </a:rPr>
              <a:t>)</a:t>
            </a:r>
          </a:p>
          <a:p>
            <a:pPr marL="0" indent="0">
              <a:buNone/>
            </a:pPr>
            <a:r>
              <a:rPr lang="en-US" sz="1600" dirty="0" err="1" smtClean="0">
                <a:latin typeface="Tahoma"/>
                <a:cs typeface="Tahoma"/>
              </a:rPr>
              <a:t>Mäkelä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Tommi</a:t>
            </a:r>
            <a:r>
              <a:rPr lang="en-US" sz="1600" dirty="0" smtClean="0">
                <a:latin typeface="Tahoma"/>
                <a:cs typeface="Tahoma"/>
              </a:rPr>
              <a:t> (</a:t>
            </a:r>
            <a:r>
              <a:rPr lang="en-US" sz="1600" dirty="0" smtClean="0">
                <a:latin typeface="Tahoma"/>
                <a:cs typeface="Tahoma"/>
                <a:hlinkClick r:id="rId7"/>
              </a:rPr>
              <a:t>Tommi.Makela@metropolia.fi</a:t>
            </a:r>
            <a:r>
              <a:rPr lang="en-US" sz="1600" dirty="0" smtClean="0">
                <a:latin typeface="Tahoma"/>
                <a:cs typeface="Tahoma"/>
              </a:rPr>
              <a:t>)</a:t>
            </a:r>
          </a:p>
          <a:p>
            <a:pPr marL="0" indent="0">
              <a:buNone/>
            </a:pPr>
            <a:r>
              <a:rPr lang="en-US" sz="1600" dirty="0" err="1" smtClean="0">
                <a:latin typeface="Tahoma"/>
                <a:cs typeface="Tahoma"/>
              </a:rPr>
              <a:t>Paldanius</a:t>
            </a:r>
            <a:r>
              <a:rPr lang="en-US" sz="1600" dirty="0" smtClean="0">
                <a:latin typeface="Tahoma"/>
                <a:cs typeface="Tahoma"/>
              </a:rPr>
              <a:t> Linda (</a:t>
            </a:r>
            <a:r>
              <a:rPr lang="en-US" sz="1600" u="sng" dirty="0" smtClean="0">
                <a:solidFill>
                  <a:srgbClr val="EE8216"/>
                </a:solidFill>
                <a:latin typeface="Tahoma"/>
                <a:cs typeface="Tahoma"/>
              </a:rPr>
              <a:t>Linda.Paldanius@metropolia.fi</a:t>
            </a:r>
            <a:r>
              <a:rPr lang="en-US" sz="1600" dirty="0" smtClean="0">
                <a:latin typeface="Tahoma"/>
                <a:cs typeface="Tahoma"/>
              </a:rPr>
              <a:t>)</a:t>
            </a:r>
          </a:p>
          <a:p>
            <a:pPr marL="0" indent="0">
              <a:buNone/>
            </a:pPr>
            <a:r>
              <a:rPr lang="en-US" sz="1600" dirty="0" err="1" smtClean="0">
                <a:latin typeface="Tahoma"/>
                <a:cs typeface="Tahoma"/>
              </a:rPr>
              <a:t>Permanto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Jenni</a:t>
            </a:r>
            <a:r>
              <a:rPr lang="en-US" sz="1600" dirty="0" smtClean="0">
                <a:latin typeface="Tahoma"/>
                <a:cs typeface="Tahoma"/>
              </a:rPr>
              <a:t> (</a:t>
            </a:r>
            <a:r>
              <a:rPr lang="en-US" sz="1600" dirty="0" smtClean="0">
                <a:latin typeface="Tahoma"/>
                <a:cs typeface="Tahoma"/>
                <a:hlinkClick r:id="rId8"/>
              </a:rPr>
              <a:t>Jenni.Permanto@metropolia.fi</a:t>
            </a:r>
            <a:r>
              <a:rPr lang="en-US" sz="1600" dirty="0" smtClean="0">
                <a:latin typeface="Tahoma"/>
                <a:cs typeface="Tahoma"/>
              </a:rPr>
              <a:t>)</a:t>
            </a:r>
          </a:p>
          <a:p>
            <a:pPr marL="0" indent="0">
              <a:buNone/>
            </a:pPr>
            <a:r>
              <a:rPr lang="en-US" sz="1600" dirty="0" err="1" smtClean="0">
                <a:latin typeface="Tahoma"/>
                <a:cs typeface="Tahoma"/>
              </a:rPr>
              <a:t>Rantanen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Saara</a:t>
            </a:r>
            <a:r>
              <a:rPr lang="en-US" sz="1600" dirty="0" smtClean="0">
                <a:latin typeface="Tahoma"/>
                <a:cs typeface="Tahoma"/>
              </a:rPr>
              <a:t> (</a:t>
            </a:r>
            <a:r>
              <a:rPr lang="en-US" sz="1600" dirty="0" smtClean="0">
                <a:latin typeface="Tahoma"/>
                <a:cs typeface="Tahoma"/>
                <a:hlinkClick r:id="rId9"/>
              </a:rPr>
              <a:t>Saara.Rantanen@metropolia.fi</a:t>
            </a:r>
            <a:r>
              <a:rPr lang="en-US" sz="1600" dirty="0" smtClean="0">
                <a:latin typeface="Tahoma"/>
                <a:cs typeface="Tahoma"/>
              </a:rPr>
              <a:t>)</a:t>
            </a:r>
          </a:p>
          <a:p>
            <a:pPr marL="0" indent="0">
              <a:buNone/>
            </a:pPr>
            <a:r>
              <a:rPr lang="en-US" sz="1600" dirty="0" err="1" smtClean="0">
                <a:latin typeface="Tahoma"/>
                <a:cs typeface="Tahoma"/>
              </a:rPr>
              <a:t>Syrjälä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Elina</a:t>
            </a:r>
            <a:r>
              <a:rPr lang="en-US" sz="1600" dirty="0" smtClean="0">
                <a:latin typeface="Tahoma"/>
                <a:cs typeface="Tahoma"/>
              </a:rPr>
              <a:t> (</a:t>
            </a:r>
            <a:r>
              <a:rPr lang="en-US" sz="1600" dirty="0" smtClean="0">
                <a:latin typeface="Tahoma"/>
                <a:cs typeface="Tahoma"/>
                <a:hlinkClick r:id="rId10"/>
              </a:rPr>
              <a:t>Elina.Syrjala@metropolia.fi</a:t>
            </a:r>
            <a:r>
              <a:rPr lang="en-US" sz="1600" dirty="0" smtClean="0">
                <a:latin typeface="Tahoma"/>
                <a:cs typeface="Tahoma"/>
              </a:rPr>
              <a:t>)</a:t>
            </a:r>
          </a:p>
          <a:p>
            <a:pPr marL="0" indent="0">
              <a:buNone/>
            </a:pPr>
            <a:r>
              <a:rPr lang="en-US" sz="1600" dirty="0" smtClean="0">
                <a:latin typeface="Tahoma"/>
                <a:cs typeface="Tahoma"/>
              </a:rPr>
              <a:t>Vento Tia (</a:t>
            </a:r>
            <a:r>
              <a:rPr lang="en-US" sz="1600" u="sng" dirty="0" smtClean="0">
                <a:solidFill>
                  <a:srgbClr val="EE8216"/>
                </a:solidFill>
                <a:latin typeface="Tahoma"/>
                <a:cs typeface="Tahoma"/>
                <a:hlinkClick r:id="rId11"/>
              </a:rPr>
              <a:t>Tia.Vento@metropolia.fi</a:t>
            </a:r>
            <a:r>
              <a:rPr lang="en-US" sz="1600" dirty="0" smtClean="0">
                <a:latin typeface="Tahoma"/>
                <a:cs typeface="Tahoma"/>
              </a:rPr>
              <a:t>)</a:t>
            </a:r>
          </a:p>
          <a:p>
            <a:pPr marL="0" indent="0">
              <a:buNone/>
            </a:pPr>
            <a:r>
              <a:rPr lang="en-US" sz="1600" dirty="0" smtClean="0">
                <a:latin typeface="Tahoma"/>
                <a:cs typeface="Tahoma"/>
              </a:rPr>
              <a:t>Virtanen </a:t>
            </a:r>
            <a:r>
              <a:rPr lang="en-US" sz="1600" dirty="0" err="1" smtClean="0">
                <a:latin typeface="Tahoma"/>
                <a:cs typeface="Tahoma"/>
              </a:rPr>
              <a:t>Essi</a:t>
            </a:r>
            <a:r>
              <a:rPr lang="en-US" sz="1600" dirty="0" smtClean="0">
                <a:latin typeface="Tahoma"/>
                <a:cs typeface="Tahoma"/>
              </a:rPr>
              <a:t> (</a:t>
            </a:r>
            <a:r>
              <a:rPr lang="en-US" sz="1600" u="sng" dirty="0" smtClean="0">
                <a:solidFill>
                  <a:srgbClr val="EE8216"/>
                </a:solidFill>
                <a:latin typeface="Tahoma"/>
                <a:cs typeface="Tahoma"/>
              </a:rPr>
              <a:t>Essi.Virtanen@metropolia.fi</a:t>
            </a:r>
            <a:r>
              <a:rPr lang="en-US" sz="1600" dirty="0" smtClean="0">
                <a:latin typeface="Tahoma"/>
                <a:cs typeface="Tahoma"/>
              </a:rPr>
              <a:t>)</a:t>
            </a:r>
          </a:p>
          <a:p>
            <a:pPr marL="0" indent="0">
              <a:buNone/>
            </a:pPr>
            <a:r>
              <a:rPr lang="en-US" sz="1600" dirty="0" err="1" smtClean="0">
                <a:latin typeface="Tahoma"/>
                <a:cs typeface="Tahoma"/>
              </a:rPr>
              <a:t>Wahlsten</a:t>
            </a:r>
            <a:r>
              <a:rPr lang="en-US" sz="1600" dirty="0" smtClean="0">
                <a:latin typeface="Tahoma"/>
                <a:cs typeface="Tahoma"/>
              </a:rPr>
              <a:t> Elena (</a:t>
            </a:r>
            <a:r>
              <a:rPr lang="en-US" sz="1600" u="sng" dirty="0" smtClean="0">
                <a:solidFill>
                  <a:srgbClr val="EE8216"/>
                </a:solidFill>
                <a:latin typeface="Tahoma"/>
                <a:cs typeface="Tahoma"/>
                <a:hlinkClick r:id="rId12"/>
              </a:rPr>
              <a:t>Elena.Wahlsten@metropolia.fi</a:t>
            </a:r>
            <a:r>
              <a:rPr lang="en-US" sz="1600" dirty="0" smtClean="0">
                <a:latin typeface="Tahoma"/>
                <a:cs typeface="Tahoma"/>
              </a:rPr>
              <a:t>)</a:t>
            </a:r>
          </a:p>
          <a:p>
            <a:pPr marL="0" indent="0">
              <a:buNone/>
            </a:pPr>
            <a:r>
              <a:rPr lang="en-US" sz="1600" dirty="0" err="1" smtClean="0">
                <a:latin typeface="Tahoma"/>
                <a:cs typeface="Tahoma"/>
              </a:rPr>
              <a:t>Westerlund</a:t>
            </a:r>
            <a:r>
              <a:rPr lang="en-US" sz="1600" dirty="0" smtClean="0">
                <a:latin typeface="Tahoma"/>
                <a:cs typeface="Tahoma"/>
              </a:rPr>
              <a:t> Marko (</a:t>
            </a:r>
            <a:r>
              <a:rPr lang="en-US" sz="1600" dirty="0" smtClean="0">
                <a:latin typeface="Tahoma"/>
                <a:cs typeface="Tahoma"/>
                <a:hlinkClick r:id="rId13"/>
              </a:rPr>
              <a:t>Marko.Westerlund@metropolia.fi</a:t>
            </a:r>
            <a:r>
              <a:rPr lang="en-US" sz="1600" dirty="0" smtClean="0">
                <a:latin typeface="Tahoma"/>
                <a:cs typeface="Tahoma"/>
              </a:rPr>
              <a:t>)</a:t>
            </a:r>
            <a:endParaRPr lang="en-US" sz="1600" dirty="0"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latin typeface="Tahoma"/>
                <a:cs typeface="Tahoma"/>
              </a:rPr>
              <a:t>Tilaajana</a:t>
            </a:r>
            <a:r>
              <a:rPr lang="en-US" b="1" dirty="0" smtClean="0">
                <a:latin typeface="Tahoma"/>
                <a:cs typeface="Tahoma"/>
              </a:rPr>
              <a:t> </a:t>
            </a:r>
            <a:r>
              <a:rPr lang="en-US" b="1" dirty="0" err="1" smtClean="0">
                <a:latin typeface="Tahoma"/>
                <a:cs typeface="Tahoma"/>
              </a:rPr>
              <a:t>Myllypuron</a:t>
            </a:r>
            <a:r>
              <a:rPr lang="en-US" b="1" dirty="0" smtClean="0">
                <a:latin typeface="Tahoma"/>
                <a:cs typeface="Tahoma"/>
              </a:rPr>
              <a:t> </a:t>
            </a:r>
            <a:r>
              <a:rPr lang="en-US" b="1" dirty="0" err="1" smtClean="0">
                <a:latin typeface="Tahoma"/>
                <a:cs typeface="Tahoma"/>
              </a:rPr>
              <a:t>Kampustyöryhmä</a:t>
            </a:r>
            <a:endParaRPr lang="en-US" b="1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Haasteena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liikeideoita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Myllypuron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alueelle</a:t>
            </a:r>
            <a:endParaRPr lang="en-US" dirty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Uudelle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kampusalueelle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sekä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yleisesti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alueelle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Kaikki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mahdolliset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ideat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niiden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toteutusmahdollisuuksista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riippumatta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Mahdollisimman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paljon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uusia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innovaatioita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Alueen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imagon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päivitys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Myllypuron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palveluiden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esille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tuominen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latin typeface="Tahoma"/>
                <a:cs typeface="Tahoma"/>
              </a:rPr>
              <a:t>Projektikuvaus</a:t>
            </a:r>
            <a:endParaRPr lang="en-US" b="1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Lopputuloksena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kirjallinen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potentiaalisista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liiketoimintaideoista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</a:t>
            </a:r>
            <a:r>
              <a:rPr lang="en-US" dirty="0" smtClean="0">
                <a:latin typeface="Tahoma"/>
                <a:cs typeface="Tahoma"/>
              </a:rPr>
              <a:t>- ja </a:t>
            </a:r>
            <a:r>
              <a:rPr lang="en-US" dirty="0" err="1" smtClean="0">
                <a:latin typeface="Tahoma"/>
                <a:cs typeface="Tahoma"/>
              </a:rPr>
              <a:t>hankeprosessin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teoriaan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perehtyminen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Taustatietoon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alueeseen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perehtyminen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Helsingin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kaupungin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lähiöprojektin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projektipäällikkö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Tero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Santaoja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tiedottaja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Tiina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Nuto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Alueeseen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paikallisiin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asukkaisiin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tutustuminen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Anu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Mänttäri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Minna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Maarttola</a:t>
            </a:r>
            <a:r>
              <a:rPr lang="en-US" dirty="0" smtClean="0">
                <a:latin typeface="Tahoma"/>
                <a:cs typeface="Tahoma"/>
              </a:rPr>
              <a:t> (</a:t>
            </a:r>
            <a:r>
              <a:rPr lang="en-US" dirty="0" err="1" smtClean="0">
                <a:latin typeface="Tahoma"/>
                <a:cs typeface="Tahoma"/>
              </a:rPr>
              <a:t>Helsingin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kaupunki</a:t>
            </a:r>
            <a:r>
              <a:rPr lang="en-US" dirty="0" smtClean="0">
                <a:latin typeface="Tahoma"/>
                <a:cs typeface="Tahoma"/>
              </a:rPr>
              <a:t>)</a:t>
            </a:r>
          </a:p>
          <a:p>
            <a:pPr lvl="1"/>
            <a:r>
              <a:rPr lang="en-US" dirty="0" err="1" smtClean="0">
                <a:latin typeface="Tahoma"/>
                <a:cs typeface="Tahoma"/>
              </a:rPr>
              <a:t>Pienryhmiin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jakautuminen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aiheen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pilkkominen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Pienryhmissä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aiheiden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työstäminen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7200" y="274637"/>
            <a:ext cx="8229600" cy="5433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Tahoma"/>
              <a:cs typeface="Tahom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6770" y="606751"/>
            <a:ext cx="6870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>
                <a:solidFill>
                  <a:srgbClr val="EE8216"/>
                </a:solidFill>
              </a:rPr>
              <a:t>Metropolian Myllypuron kampuksen tontti</a:t>
            </a:r>
            <a:endParaRPr lang="fi-FI" b="1" dirty="0">
              <a:solidFill>
                <a:srgbClr val="EE82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Tahoma"/>
                <a:cs typeface="Tahoma"/>
              </a:rPr>
              <a:t>Projektin</a:t>
            </a:r>
            <a:r>
              <a:rPr lang="en-US" b="1" dirty="0" smtClean="0">
                <a:latin typeface="Tahoma"/>
                <a:cs typeface="Tahoma"/>
              </a:rPr>
              <a:t> </a:t>
            </a:r>
            <a:r>
              <a:rPr lang="en-US" b="1" dirty="0" err="1" smtClean="0">
                <a:latin typeface="Tahoma"/>
                <a:cs typeface="Tahoma"/>
              </a:rPr>
              <a:t>plussat</a:t>
            </a:r>
            <a:r>
              <a:rPr lang="en-US" b="1" dirty="0" smtClean="0">
                <a:latin typeface="Tahoma"/>
                <a:cs typeface="Tahoma"/>
              </a:rPr>
              <a:t> </a:t>
            </a:r>
            <a:r>
              <a:rPr lang="en-US" b="1" dirty="0" err="1" smtClean="0">
                <a:latin typeface="Tahoma"/>
                <a:cs typeface="Tahoma"/>
              </a:rPr>
              <a:t>ja</a:t>
            </a:r>
            <a:r>
              <a:rPr lang="en-US" b="1" dirty="0" smtClean="0">
                <a:latin typeface="Tahoma"/>
                <a:cs typeface="Tahoma"/>
              </a:rPr>
              <a:t> </a:t>
            </a:r>
            <a:r>
              <a:rPr lang="en-US" b="1" dirty="0" err="1" smtClean="0">
                <a:latin typeface="Tahoma"/>
                <a:cs typeface="Tahoma"/>
              </a:rPr>
              <a:t>miinukset</a:t>
            </a:r>
            <a:endParaRPr lang="en-US" b="1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4" y="1322215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84213" y="1899397"/>
            <a:ext cx="3657600" cy="4001246"/>
          </a:xfrm>
        </p:spPr>
        <p:txBody>
          <a:bodyPr>
            <a:normAutofit lnSpcReduction="1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Monialainen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Verkostoutuminen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Projektityöskentely-taitojen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Myllypuron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alueeseen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tutustuminen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Kaupungin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lähiöprojekteihin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tutustuminen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59816" y="1403682"/>
            <a:ext cx="3657600" cy="487140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62174" y="1899397"/>
            <a:ext cx="3657600" cy="4001246"/>
          </a:xfrm>
        </p:spPr>
        <p:txBody>
          <a:bodyPr>
            <a:normAutofit fontScale="925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Rajallinen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aikataulu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Yhteistyökumppanei</a:t>
            </a:r>
            <a:r>
              <a:rPr lang="en-US" dirty="0" smtClean="0">
                <a:latin typeface="Tahoma"/>
                <a:cs typeface="Tahoma"/>
              </a:rPr>
              <a:t>-den </a:t>
            </a:r>
            <a:r>
              <a:rPr lang="en-US" dirty="0" err="1" smtClean="0">
                <a:latin typeface="Tahoma"/>
                <a:cs typeface="Tahoma"/>
              </a:rPr>
              <a:t>puute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Taloudellisen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puuttuminen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Ryhmän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ammatillinen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yksipuolisuus</a:t>
            </a:r>
            <a:r>
              <a:rPr lang="en-US" dirty="0" smtClean="0">
                <a:latin typeface="Tahoma"/>
                <a:cs typeface="Tahoma"/>
              </a:rPr>
              <a:t> </a:t>
            </a:r>
          </a:p>
          <a:p>
            <a:r>
              <a:rPr lang="en-US" dirty="0" err="1" smtClean="0">
                <a:latin typeface="Tahoma"/>
                <a:cs typeface="Tahoma"/>
              </a:rPr>
              <a:t>Aiheen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laajuus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Ei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mahdollisuuksia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konkreettiseen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toteutukseen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latin typeface="Tahoma"/>
                <a:cs typeface="Tahoma"/>
              </a:rPr>
              <a:t>Ryhmätyö</a:t>
            </a:r>
            <a:r>
              <a:rPr lang="en-US" b="1" dirty="0" smtClean="0">
                <a:latin typeface="Tahoma"/>
                <a:cs typeface="Tahoma"/>
              </a:rPr>
              <a:t> – </a:t>
            </a:r>
            <a:r>
              <a:rPr lang="en-US" b="1" dirty="0" err="1" smtClean="0">
                <a:latin typeface="Tahoma"/>
                <a:cs typeface="Tahoma"/>
              </a:rPr>
              <a:t>kuinka</a:t>
            </a:r>
            <a:r>
              <a:rPr lang="en-US" b="1" dirty="0" smtClean="0">
                <a:latin typeface="Tahoma"/>
                <a:cs typeface="Tahoma"/>
              </a:rPr>
              <a:t> </a:t>
            </a:r>
            <a:r>
              <a:rPr lang="en-US" b="1" dirty="0" err="1" smtClean="0">
                <a:latin typeface="Tahoma"/>
                <a:cs typeface="Tahoma"/>
              </a:rPr>
              <a:t>onnistui</a:t>
            </a:r>
            <a:r>
              <a:rPr lang="en-US" b="1" dirty="0" smtClean="0">
                <a:latin typeface="Tahoma"/>
                <a:cs typeface="Tahoma"/>
              </a:rPr>
              <a:t>?</a:t>
            </a:r>
            <a:endParaRPr lang="en-US" b="1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Innovatiivisia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opiskelijakollegoita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Aikataulujen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noudattaminen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Hyvät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vuorovaikutustaidot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Rohkeita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luovia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ideoita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Toisten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kunnioitus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kaikki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ideat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huomioitiin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Erilaisuuden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hyväksyminen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hyödyntäminen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ideoinnissa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Pienryhmien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tuotosten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kokoamisessa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kommunikaatiohankaluuksia</a:t>
            </a:r>
            <a:endParaRPr lang="en-US" dirty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Sisäinen ja ulkoinen viestintä</a:t>
            </a:r>
            <a:endParaRPr lang="fi-FI" b="1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641788"/>
            <a:ext cx="7772400" cy="2246548"/>
          </a:xfrm>
        </p:spPr>
        <p:txBody>
          <a:bodyPr/>
          <a:lstStyle/>
          <a:p>
            <a:r>
              <a:rPr lang="fi-FI" dirty="0" smtClean="0"/>
              <a:t>Facebook –ryhmä</a:t>
            </a:r>
          </a:p>
          <a:p>
            <a:r>
              <a:rPr lang="fi-FI" dirty="0" smtClean="0"/>
              <a:t>Pienryhmien sisäinen sähköinen viestintä</a:t>
            </a:r>
          </a:p>
          <a:p>
            <a:r>
              <a:rPr lang="fi-FI" dirty="0" smtClean="0"/>
              <a:t>Ohjaavan lehtorin yhteydenpito sähköpostitse</a:t>
            </a:r>
          </a:p>
          <a:p>
            <a:r>
              <a:rPr lang="fi-FI" dirty="0" smtClean="0"/>
              <a:t>Säännölliset kokoontumiset</a:t>
            </a:r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5785</TotalTime>
  <Words>755</Words>
  <Application>Microsoft Office PowerPoint</Application>
  <PresentationFormat>Näytössä katseltava diaesitys (4:3)</PresentationFormat>
  <Paragraphs>198</Paragraphs>
  <Slides>25</Slides>
  <Notes>0</Notes>
  <HiddenSlides>0</HiddenSlides>
  <MMClips>0</MMClips>
  <ScaleCrop>false</ScaleCrop>
  <HeadingPairs>
    <vt:vector size="6" baseType="variant">
      <vt:variant>
        <vt:lpstr>Teema</vt:lpstr>
      </vt:variant>
      <vt:variant>
        <vt:i4>1</vt:i4>
      </vt:variant>
      <vt:variant>
        <vt:lpstr>Dian otsikot</vt:lpstr>
      </vt:variant>
      <vt:variant>
        <vt:i4>25</vt:i4>
      </vt:variant>
      <vt:variant>
        <vt:lpstr>Mukautetut diaesitykset</vt:lpstr>
      </vt:variant>
      <vt:variant>
        <vt:i4>18</vt:i4>
      </vt:variant>
    </vt:vector>
  </HeadingPairs>
  <TitlesOfParts>
    <vt:vector size="44" baseType="lpstr">
      <vt:lpstr>2_Metropolia_strategia</vt:lpstr>
      <vt:lpstr>MINNO® Metropolia 2014 - Loppukatselmus</vt:lpstr>
      <vt:lpstr>Mikä MINNO® on?</vt:lpstr>
      <vt:lpstr>Idän Helmet </vt:lpstr>
      <vt:lpstr>Tilaajana Myllypuron Kampustyöryhmä</vt:lpstr>
      <vt:lpstr>Projektikuvaus</vt:lpstr>
      <vt:lpstr>PowerPoint-esitys</vt:lpstr>
      <vt:lpstr>Projektin plussat ja miinukset</vt:lpstr>
      <vt:lpstr>Ryhmätyö – kuinka onnistui?</vt:lpstr>
      <vt:lpstr>Sisäinen ja ulkoinen viestintä</vt:lpstr>
      <vt:lpstr>Mitä opimme?</vt:lpstr>
      <vt:lpstr>Kuinka monialaista Innovaatioprojektia voisi kehittää?</vt:lpstr>
      <vt:lpstr>Näkymä metroasemalta Myllypuron ostoskeskukseen</vt:lpstr>
      <vt:lpstr>Vapaata toimitilaa Myllypuron ostarilla</vt:lpstr>
      <vt:lpstr>Tiivistelmä</vt:lpstr>
      <vt:lpstr>Summary</vt:lpstr>
      <vt:lpstr>Auditorion monikäyttöisyys </vt:lpstr>
      <vt:lpstr>Opiskelijakahvila ja -baari</vt:lpstr>
      <vt:lpstr>Kirpputori</vt:lpstr>
      <vt:lpstr>Lisää osuuskunnan liiketoimintaideoita</vt:lpstr>
      <vt:lpstr>Liikeidea majoitukseen </vt:lpstr>
      <vt:lpstr>Verkkokaupan noutopiste </vt:lpstr>
      <vt:lpstr>Metropolian oma kanava</vt:lpstr>
      <vt:lpstr>Metropolian tilojen vuokraaminen</vt:lpstr>
      <vt:lpstr>Myllypuron alue</vt:lpstr>
      <vt:lpstr>Myllypuron alue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Erika</cp:lastModifiedBy>
  <cp:revision>204</cp:revision>
  <dcterms:created xsi:type="dcterms:W3CDTF">2012-03-26T07:11:52Z</dcterms:created>
  <dcterms:modified xsi:type="dcterms:W3CDTF">2014-11-17T09:03:47Z</dcterms:modified>
</cp:coreProperties>
</file>