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794500" cy="9931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150"/>
    <a:srgbClr val="626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7C280C-B771-4D3E-9FF6-467C62944918}">
  <a:tblStyle styleId="{6F7C280C-B771-4D3E-9FF6-467C6294491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dk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588" y="-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4811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4513"/>
            <a:ext cx="2944813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9823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70262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59157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90295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22250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4889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88765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33857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73587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41254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01089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21628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54541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35724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00" cy="446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799" cy="496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3351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89668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48663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649934" y="4708551"/>
            <a:ext cx="7125833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-1586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Shape 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199" cy="78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Shape 21"/>
          <p:cNvGrpSpPr/>
          <p:nvPr/>
        </p:nvGrpSpPr>
        <p:grpSpPr>
          <a:xfrm>
            <a:off x="0" y="0"/>
            <a:ext cx="9144000" cy="4356664"/>
            <a:chOff x="0" y="0"/>
            <a:chExt cx="9144000" cy="4356664"/>
          </a:xfrm>
        </p:grpSpPr>
        <p:pic>
          <p:nvPicPr>
            <p:cNvPr id="22" name="Shape 22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Shape 23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Shape 25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Shape 26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86" cy="53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6pPr>
            <a:lvl7pPr marL="27432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7pPr>
            <a:lvl8pPr marL="32004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8pPr>
            <a:lvl9pPr marL="36576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Shape 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Shape 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 t="44934"/>
          <a:stretch/>
        </p:blipFill>
        <p:spPr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marR="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marR="0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marR="0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marR="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396" cy="65963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ronja.raivio@metropolia.fi" TargetMode="External"/><Relationship Id="rId3" Type="http://schemas.openxmlformats.org/officeDocument/2006/relationships/hyperlink" Target="mailto:jenna.ylonen@metropolia.fi" TargetMode="External"/><Relationship Id="rId7" Type="http://schemas.openxmlformats.org/officeDocument/2006/relationships/hyperlink" Target="mailto:sanna.tupamaki@metropolia.f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anna-maija.leino@metropolia.fi" TargetMode="External"/><Relationship Id="rId5" Type="http://schemas.openxmlformats.org/officeDocument/2006/relationships/hyperlink" Target="mailto:christa.backman@metropolia.fi" TargetMode="External"/><Relationship Id="rId4" Type="http://schemas.openxmlformats.org/officeDocument/2006/relationships/hyperlink" Target="mailto:mira.simsio@metropolia.f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MINNO® Innovaatioprojekti 201</a:t>
            </a:r>
            <a:r>
              <a:rPr lang="fi-FI" sz="2800">
                <a:solidFill>
                  <a:srgbClr val="F08A00"/>
                </a:solidFill>
              </a:rPr>
              <a:t>4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 - Loppukatselmus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/>
          </a:p>
          <a:p>
            <a:pPr marL="0" marR="0" lvl="0" indent="0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>
                <a:solidFill>
                  <a:srgbClr val="888888"/>
                </a:solidFill>
              </a:rPr>
              <a:t>Liikkaläksy</a:t>
            </a:r>
          </a:p>
          <a:p>
            <a:pPr marL="0" marR="0" lvl="0" indent="0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>
                <a:solidFill>
                  <a:srgbClr val="888888"/>
                </a:solidFill>
              </a:rPr>
              <a:t>Työryhmä Kap Verde</a:t>
            </a:r>
          </a:p>
          <a:p>
            <a:pPr marL="0" marR="0" lvl="0" indent="0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>
                <a:solidFill>
                  <a:srgbClr val="888888"/>
                </a:solidFill>
              </a:rPr>
              <a:t>21.11.2014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Ryhmätyö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23850" indent="-285750">
              <a:spcBef>
                <a:spcPts val="0"/>
              </a:spcBef>
              <a:buClr>
                <a:srgbClr val="4F5150"/>
              </a:buClr>
              <a:buSzPct val="100000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Kaikkien 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mielipiteet otettiin huomioon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38100" indent="0">
              <a:spcBef>
                <a:spcPts val="0"/>
              </a:spcBef>
              <a:buClr>
                <a:srgbClr val="4F5150"/>
              </a:buClr>
              <a:buSzPct val="100000"/>
              <a:buNone/>
            </a:pPr>
            <a:endParaRPr lang="fi-FI"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Rento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, mutta tehokas ilmapiiri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Hieman vaikeuksia kaikkien </a:t>
            </a:r>
            <a:r>
              <a:rPr lang="fi-FI" sz="18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tiimiläisten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aikataulujen yhteensovittamisessa.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Tehtävät saatiin hyvin jaettua ja esimerkiksi projektipäälliköt vaihtuivat tasaisesti projektin aikana.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Hyvä yhteishenki.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Kaikki hoitivat omat työtehtävänsä moitteettomasti projektin aikana.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875187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Sisäinen ja ulkoinen viestintä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875200" y="1249375"/>
            <a:ext cx="7524599" cy="171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i-FI" sz="1800" i="1">
                <a:latin typeface="Tahoma"/>
                <a:ea typeface="Tahoma"/>
                <a:cs typeface="Tahoma"/>
                <a:sym typeface="Tahoma"/>
              </a:rPr>
              <a:t>Sisäinen viestintä</a:t>
            </a:r>
            <a:r>
              <a:rPr lang="fi-FI" sz="1800">
                <a:latin typeface="Tahoma"/>
                <a:ea typeface="Tahoma"/>
                <a:cs typeface="Tahoma"/>
                <a:sym typeface="Tahoma"/>
              </a:rPr>
              <a:t> toimi työryhmän jäsenten kesken moitteettomasti. Työryhmätapaamiset, aikataulut ja työtehtävät oli helppo sopia ja suunnitella työryhmän kesken käyttäen projektinhallintaa helpottavia järjestelmiä. </a:t>
            </a:r>
          </a:p>
          <a:p>
            <a:pPr>
              <a:spcBef>
                <a:spcPts val="0"/>
              </a:spcBef>
              <a:buNone/>
            </a:pPr>
            <a:r>
              <a:rPr lang="fi-FI" sz="1800" i="1">
                <a:latin typeface="Tahoma"/>
                <a:ea typeface="Tahoma"/>
                <a:cs typeface="Tahoma"/>
                <a:sym typeface="Tahoma"/>
              </a:rPr>
              <a:t>Ulkoista viestintää</a:t>
            </a:r>
            <a:r>
              <a:rPr lang="fi-FI" sz="1800">
                <a:latin typeface="Tahoma"/>
                <a:ea typeface="Tahoma"/>
                <a:cs typeface="Tahoma"/>
                <a:sym typeface="Tahoma"/>
              </a:rPr>
              <a:t> käytiin innovaatioprojektia ohjaavien opettajien, työelämäedustajan ja muiden sidosryhmien kuten yhteistyötahojen kanssa. 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574" y="3516975"/>
            <a:ext cx="4502825" cy="251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Mitä opitte?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1454950"/>
            <a:ext cx="81522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3048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Miten 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pitkä ja muuttuva prosessin suunnitteluvaihe on.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Täysin uusia, ei vielä olemassa olevia ideoita on erittäin hankala tuottaa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Yhteistyötahoilla erittäin suuri merkitys projektin eteenpäin viemisessä.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Ryhmätyöskentelyä eri ammattialojen opiskelijoiden kanssa -&gt; uusia näkökulmia.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Projektityöskentely ei ole kaikille itsestäänselvyys.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Prosessityöskentelyn abc!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685787" y="896937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5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Kuinka monialaista Innovaatioprojektia voisi kehittää?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836612" y="1823008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23850" indent="-285750">
              <a:spcBef>
                <a:spcPts val="0"/>
              </a:spcBef>
              <a:buClr>
                <a:srgbClr val="4F5150"/>
              </a:buClr>
              <a:buSzPct val="100000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Enemmän apua prosessityöskentelyn opetteluun.</a:t>
            </a:r>
          </a:p>
          <a:p>
            <a:pPr indent="-3048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endParaRPr lang="fi-FI" sz="1800" dirty="0" smtClean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Kokouskäytäntöjen 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opettamista.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Aikataulu on liian tiivis 10 opintopisteelle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endParaRPr lang="fi-FI"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Opettajien kanssa 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lisää prosessityöskentelyä ja sen opettelua.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1800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Pitchauskoulutusta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enemmän ja opetellaan sen perusteet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9" name="Shape 189"/>
          <p:cNvGraphicFramePr/>
          <p:nvPr/>
        </p:nvGraphicFramePr>
        <p:xfrm>
          <a:off x="0" y="1"/>
          <a:ext cx="9250875" cy="6858000"/>
        </p:xfrm>
        <a:graphic>
          <a:graphicData uri="http://schemas.openxmlformats.org/drawingml/2006/table">
            <a:tbl>
              <a:tblPr firstRow="1" firstCol="1" bandRow="1">
                <a:noFill/>
                <a:tableStyleId>{6F7C280C-B771-4D3E-9FF6-467C62944918}</a:tableStyleId>
              </a:tblPr>
              <a:tblGrid>
                <a:gridCol w="2250450"/>
                <a:gridCol w="2250450"/>
                <a:gridCol w="2250450"/>
                <a:gridCol w="2499525"/>
              </a:tblGrid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Arviointikohteet </a:t>
                      </a:r>
                      <a:br>
                        <a:rPr lang="fi-FI" sz="1200" u="none" strike="noStrike" cap="none" baseline="0"/>
                      </a:br>
                      <a:r>
                        <a:rPr lang="fi-FI" sz="1200" u="none" strike="noStrike" cap="none" baseline="0"/>
                        <a:t>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Kiitettävä (5)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Hyvä (4-3)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Tyydyttävä (2-1) </a:t>
                      </a:r>
                    </a:p>
                  </a:txBody>
                  <a:tcPr marL="30250" marR="30250" marT="30250" marB="30250"/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Projekti- ja verkosto-osaaminen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soveltaa ansiokkaasti projekti- ja verkostotyöskentelyn perusteita ja osaamistaan alueellisessa, valtakunnallisessa tai kansainvälisessä kehittämistyössä.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projekti- ja verkostotyöskentelyn perusteita ja osaamistaan alueellisessa, valtakunnallisessa tai kansainvälisessä kehittämistyössä.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tietää projekti- ja verkostotyöskentelyn perusteet. Opiskelija tunnistaa projekti- ja verkosto-osaamistaan </a:t>
                      </a:r>
                    </a:p>
                  </a:txBody>
                  <a:tcPr marL="30250" marR="30250" marT="30250" marB="30250"/>
                </a:tc>
              </a:tr>
              <a:tr h="2256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Yhteistoiminnallisuus, ryhmätyö-, neuvottelu- ja viestintäosaaminen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yhteistyö- ja viestintäosaamistaan ja hyödyntää niitä kehittämisprosessissa ja päätöksenteossa. </a:t>
                      </a:r>
                    </a:p>
                  </a:txBody>
                  <a:tcPr marL="30250" marR="30250" marT="30250" marB="30250"/>
                </a:tc>
              </a:tr>
              <a:tr h="1150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Asiantuntijaosaaminen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analysoi ja kehittää asiantuntijaosaamistaan ja tuo sen moniasiantuntijuuteen perustuvaan toimintaan. 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hyödyntää omaa asiantuntijaosaamistaan ja tuo sen moniasiantuntijuuteen perustuvaan toimintaan.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tunnistaa ja osaa määritellä omaa asiantuntijaosaamistaan ja tuo sitä osittain moniasiantuntijuuteen perustuvaan toimintaa. </a:t>
                      </a:r>
                    </a:p>
                  </a:txBody>
                  <a:tcPr marL="30250" marR="30250" marT="30250" marB="30250"/>
                </a:tc>
              </a:tr>
              <a:tr h="1592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Ongelmanratkaisu-, kehittämis- ja uudistamis-osaaminen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kehittää toimijoiden kanssa käytännöllisiä ratkaisuja, toimintatapoja tai palveluja, joilla vastataan metropolialueen monimuotoisiin tarpeisiin.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on mukana kehittämässä toimintatapoja tai palveluja. </a:t>
                      </a:r>
                    </a:p>
                  </a:txBody>
                  <a:tcPr marL="30250" marR="30250" marT="30250" marB="3025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99485" y="1674068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Työelämän haaste: Vähän liikkuvien lasten arkiliikunnan lisääminen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lang="fi-FI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Tavoite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Liikkaläksyn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alustavien kehyksien tekeminen ja myöhemmin niiden saaminen valtakunnalliseen levikkiin sähköisiin opetusjärjestelmiin, jota voisi hyödyntää kaikissa alakouluissa ja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kunnissa. Lasten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arkiliikunnan lisäämisen tarve suuren yleisön tietoisuuteen adressin ja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some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-kampanjan avulla.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Toteutus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Liikkaläksyt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ovat helppoja kokonaisuuksia, ja ne sisältävät eritasoisia tehtäviä motoristen taitojen kehittämiseen.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Ryhmämme toteutti kyselyn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alakouluhin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hyvin tuloksin.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Innoprojektissa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tiimimme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muodosti myös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kehykset tulevaisuuden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Liikkaläksyille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ja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levittää adressia valtakunnallisten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Liikkaläksyjen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puolesta.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b="0" i="0" u="none" strike="noStrike" cap="none" baseline="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Tilaaja/yhteistyökumppani: Cp-liit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 Innostun liikkumaan-hanke, projektikoordinaattori Johanna Pekkanen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Työryhmä: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Mira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Simsiö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Kulttuurituotanto), Jenna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Ylönen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Optometria), </a:t>
            </a:r>
          </a:p>
          <a:p>
            <a:pPr marL="2540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    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Sanna-Maija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Leino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Sosionomi), Sanna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Tupamäki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Hyvinvointiteknologia), </a:t>
            </a:r>
          </a:p>
          <a:p>
            <a:pPr marL="2540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     </a:t>
            </a:r>
            <a:r>
              <a:rPr lang="fi-FI" dirty="0" err="1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Christa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Backman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Sosionomi), Ronja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Raivio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Toimintaterapia)</a:t>
            </a:r>
            <a:endParaRPr lang="fi-FI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Ohjaavat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opettajat: Leena Piironen ja Tiina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Karihtala</a:t>
            </a:r>
            <a:endParaRPr lang="fi-FI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pic>
        <p:nvPicPr>
          <p:cNvPr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">
            <a:off x="4632071" y="588693"/>
            <a:ext cx="3743556" cy="93070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718550" y="750250"/>
            <a:ext cx="6109800" cy="48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 sz="25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Projektin tiivistelmä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214" name="Shape 214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fi-FI"/>
              <a:t> </a:t>
            </a:r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l="23999" t="11585" r="15999" b="5288"/>
          <a:stretch/>
        </p:blipFill>
        <p:spPr>
          <a:xfrm>
            <a:off x="558806" y="3053"/>
            <a:ext cx="8403021" cy="6548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Mikä MINNO® on?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787" y="1548113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Inovaatioprojekteissa etsitään käytännön ratkaisuja työelämän tarpeisiin.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33333"/>
              <a:buFont typeface="Noto Symbol"/>
              <a:buNone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Innovaatioprojektit ovat merkittävä osa Metropolian toimintaa ja yksi keskeisistä tavoista toteuttaa työelämäyhteistyötä. Monialaisilla, työelämäyhteistyössä tehtävillä innovaatioprojekteilla vastataan aluekehittämishaasteeseen ja integroidaan tutkimus- ja kehittämistyötä opetukseen. </a:t>
            </a: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33333"/>
              <a:buFont typeface="Noto Symbol"/>
              <a:buNone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Innovaatioprojektit voivat olla monenlaisia ja monipuolisia, myös kansainvälisiä. Yhteistä innovaatioprojekteilla on palvelujen, toimintatapojen, menetelmien tai tuotteiden uudistaminen ja kehittäminen yhteistyössä työelämäkumppaneiden kanssa.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Kap Verde työryhmän yhteystiedot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4212" y="1454938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Jenna </a:t>
            </a:r>
            <a:r>
              <a:rPr lang="fi-FI" sz="1800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Ylönen (os. Nurmi);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jenna.ylonen@metropolia.fi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Mira </a:t>
            </a:r>
            <a:r>
              <a:rPr lang="fi-FI" sz="18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Simsiö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mira.simsio@metropolia.fi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Christa</a:t>
            </a: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Backman;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5"/>
              </a:rPr>
              <a:t>christa.backman@metropolia.fi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Sanna-Maija Leino;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6"/>
              </a:rPr>
              <a:t>sanna-maija.leino@metropolia.fi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Sanna Tupamäki;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7"/>
              </a:rPr>
              <a:t>sanna.tupamaki@metropolia.fi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Ronja Raivio; </a:t>
            </a:r>
            <a:r>
              <a:rPr lang="fi-FI" sz="1800" u="sng" dirty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8"/>
              </a:rPr>
              <a:t>ronja.raivio@metropolia.fi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944337" y="706437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H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aaste ja tilaaja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787" y="1673364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33333"/>
              <a:buFont typeface="Noto Symbol"/>
              <a:buNone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Haasteena oli lisätä vähän liikkuvien peruskoululaisten arkiliikuntaa ja osallisuutta.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33333"/>
              <a:buFont typeface="Noto Symbol"/>
              <a:buNone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Tilaajana toimi CP-liiton Innostun Liikkumaan -hanke.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775" y="3774798"/>
            <a:ext cx="1774000" cy="184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4350" y="4255162"/>
            <a:ext cx="3962400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Projektikuvaus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4225" y="1398600"/>
            <a:ext cx="79062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71428"/>
              <a:buFont typeface="Noto Symbol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Lähdimme kehittämään lasten arkiliikuntaa lisääviä ideoita. Tavoitteenamme oli saada vanhemmat osallistumaan lasten liikkumiseen, sekä edistää koulun ja kodin välistä yhteistyötä lasten liikunnan lisäämiseksi.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71428"/>
              <a:buFont typeface="Noto Symbol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Ideoiden kehittelyn tuloksena lähdettiin tutkimaan liikunnallisten kotitehtävien potentiaalia arkiliikunnan lisäämisessä. Työryhmämme kehitti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idean.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ei itsessään ole uusi keksintö, mutta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Liikkaläksyjen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tuominen sähköisiin opetusjärjestelmiin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uusi innovaatio.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71428"/>
              <a:buFont typeface="Noto Symbol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Projektilla on kaksi tavoitetta: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alustavien kehyksien tekeminen ja myöhemmin niiden saaminen valtakunnalliseen levikkiin sähköisiin opetusjärjestelmiin, jota voisi hyödyntää kaikissa kouluissa ja kunnissa.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Lasten arkiliikunnan lisäämisen tarve suuren yleisön tietoisuuteen adressin ja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some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-kampanjan avulla.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Lopputulos 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4225" y="1490316"/>
            <a:ext cx="7612200" cy="418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buClr>
                <a:schemeClr val="dk2"/>
              </a:buClr>
              <a:buSzPct val="171428"/>
              <a:buFont typeface="Noto Symbol"/>
              <a:buNone/>
            </a:pP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Liikkaläksyt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ovat tulevaisuudessa sähköisissä opetusjärjestelmissä (Wilma,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Fronter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, Helmi) olevia liikuntahaasteita.</a:t>
            </a: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SzPct val="171428"/>
              <a:buFont typeface="Noto Symbol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Opettajat valitsevat viikoittain pari haastetta suoritettaviksi valmiista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-paketeista. </a:t>
            </a: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SzPct val="171428"/>
              <a:buFont typeface="Noto Symbol"/>
              <a:buNone/>
            </a:pP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Liikkaläksyjä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tehdään vapaa-ajalla yhdessä vanhempien, sisarusten tai kavereiden kanssa, ja ne ovat vapaaehtoisia. Suunnitteilla on myös kehittää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Liikkaläksyjen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suorittamisesta saatava palkinto, esim. tarroja. Lukukauden lopussa lapsille voitaisiin jakaa diplomit.</a:t>
            </a: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Font typeface="Noto Symbol"/>
              <a:buNone/>
            </a:pPr>
            <a:endParaRPr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Projektin toteutuminen:</a:t>
            </a:r>
          </a:p>
          <a:p>
            <a:pPr marL="457200" lvl="0" indent="-317500" rtl="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Liikkaläksylle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hahmoteltiin valmiit kehykset - eli mitä mahdolliset tulevaisuuden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Liikkaläksyt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pitäisivät sisällään.</a:t>
            </a:r>
          </a:p>
          <a:p>
            <a:pPr marL="457200" lvl="0" indent="-317500" rtl="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Toteutettu kysely alakoulujen opettajille. Kysely lähetettiin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160 rehtorille, jotka jakoivat kyselyn opettajille. Vastauksia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yht. 159kpl - kyselyn vastauksista tehtiin koonti.</a:t>
            </a:r>
          </a:p>
          <a:p>
            <a:pPr marL="457200" lvl="0" indent="-317500" rtl="0">
              <a:spcBef>
                <a:spcPts val="0"/>
              </a:spcBef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Adressi lasten arkiliikunnan ja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liikkaläksyjen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puolesta 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julkaistu. Yhteistyötahoiksi 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saatiin Innostun liikkumaan -hankkeen ja Metropolia </a:t>
            </a:r>
            <a:r>
              <a:rPr lang="fi-FI" dirty="0" err="1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AMKn</a:t>
            </a:r>
            <a:r>
              <a:rPr lang="fi-FI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lisäksi Kokoomuksen kansanedustaja Sari Sarkomaa</a:t>
            </a:r>
            <a:r>
              <a:rPr lang="fi-FI" dirty="0" smtClean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Font typeface="Noto Symbol"/>
              <a:buNone/>
            </a:pPr>
            <a:endParaRPr sz="18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Font typeface="Noto Symbol"/>
              <a:buNone/>
            </a:pPr>
            <a:endParaRPr sz="24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rtl="0">
              <a:spcBef>
                <a:spcPts val="0"/>
              </a:spcBef>
              <a:buClr>
                <a:schemeClr val="dk2"/>
              </a:buClr>
              <a:buFont typeface="Noto Symbol"/>
              <a:buNone/>
            </a:pPr>
            <a:endParaRPr sz="24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3743" y="5043728"/>
            <a:ext cx="5056676" cy="125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864" y="311542"/>
            <a:ext cx="8461299" cy="52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9925" y="580099"/>
            <a:ext cx="7184149" cy="479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Projektin plussat ja miinukset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4220" y="1779867"/>
            <a:ext cx="3657600" cy="400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Moniammatillinen tiimi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Innostava aihe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Yhteistyötahot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Projektin mahdollisuudet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Työryhmän hyvä ilmapiiri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+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Verkostoituminen eri alojen toimijoihin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body" idx="2"/>
          </p:nvPr>
        </p:nvSpPr>
        <p:spPr>
          <a:xfrm>
            <a:off x="4710112" y="1779868"/>
            <a:ext cx="3657600" cy="400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Rajallinen aikataulu, iso projekti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Prosessityöskentely vierasta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Liian vähän ohjausta itse projektissa etenemiseen</a:t>
            </a: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15240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880</Words>
  <Application>Microsoft Office PowerPoint</Application>
  <PresentationFormat>On-screen Show (4:3)</PresentationFormat>
  <Paragraphs>155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Courier New</vt:lpstr>
      <vt:lpstr>Noto Symbol</vt:lpstr>
      <vt:lpstr>Tahoma</vt:lpstr>
      <vt:lpstr>Times New Roman</vt:lpstr>
      <vt:lpstr>Wingdings</vt:lpstr>
      <vt:lpstr>2_Metropolia_strategia</vt:lpstr>
      <vt:lpstr>MINNO® Innovaatioprojekti 2014 - Loppukatselmus</vt:lpstr>
      <vt:lpstr>Mikä MINNO® on?</vt:lpstr>
      <vt:lpstr>Kap Verde työryhmän yhteystiedot</vt:lpstr>
      <vt:lpstr>Haaste ja tilaaja</vt:lpstr>
      <vt:lpstr>Projektikuvaus</vt:lpstr>
      <vt:lpstr>Lopputulos </vt:lpstr>
      <vt:lpstr>PowerPoint Presentation</vt:lpstr>
      <vt:lpstr>PowerPoint Presentation</vt:lpstr>
      <vt:lpstr>Projektin plussat ja miinukset</vt:lpstr>
      <vt:lpstr>Ryhmätyö</vt:lpstr>
      <vt:lpstr>Sisäinen ja ulkoinen viestintä</vt:lpstr>
      <vt:lpstr>Mitä opitte?</vt:lpstr>
      <vt:lpstr>Kuinka monialaista Innovaatioprojektia voisi kehittää?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MINNO® Innovaatioprojekti 2014 - Loppukatselmus</dc:title>
  <dc:creator>Sanna Tupamäki</dc:creator>
  <cp:lastModifiedBy>Sanna Tupamäki</cp:lastModifiedBy>
  <cp:revision>6</cp:revision>
  <dcterms:modified xsi:type="dcterms:W3CDTF">2014-11-17T15:13:28Z</dcterms:modified>
</cp:coreProperties>
</file>