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89" r:id="rId1"/>
  </p:sldMasterIdLst>
  <p:notesMasterIdLst>
    <p:notesMasterId r:id="rId35"/>
  </p:notesMasterIdLst>
  <p:handoutMasterIdLst>
    <p:handoutMasterId r:id="rId36"/>
  </p:handoutMasterIdLst>
  <p:sldIdLst>
    <p:sldId id="314" r:id="rId2"/>
    <p:sldId id="315" r:id="rId3"/>
    <p:sldId id="316" r:id="rId4"/>
    <p:sldId id="317" r:id="rId5"/>
    <p:sldId id="333" r:id="rId6"/>
    <p:sldId id="336" r:id="rId7"/>
    <p:sldId id="337" r:id="rId8"/>
    <p:sldId id="334" r:id="rId9"/>
    <p:sldId id="335" r:id="rId10"/>
    <p:sldId id="338" r:id="rId11"/>
    <p:sldId id="352" r:id="rId12"/>
    <p:sldId id="340" r:id="rId13"/>
    <p:sldId id="339" r:id="rId14"/>
    <p:sldId id="349" r:id="rId15"/>
    <p:sldId id="353" r:id="rId16"/>
    <p:sldId id="355" r:id="rId17"/>
    <p:sldId id="342" r:id="rId18"/>
    <p:sldId id="348" r:id="rId19"/>
    <p:sldId id="354" r:id="rId20"/>
    <p:sldId id="356" r:id="rId21"/>
    <p:sldId id="343" r:id="rId22"/>
    <p:sldId id="357" r:id="rId23"/>
    <p:sldId id="344" r:id="rId24"/>
    <p:sldId id="345" r:id="rId25"/>
    <p:sldId id="346" r:id="rId26"/>
    <p:sldId id="358" r:id="rId27"/>
    <p:sldId id="321" r:id="rId28"/>
    <p:sldId id="322" r:id="rId29"/>
    <p:sldId id="324" r:id="rId30"/>
    <p:sldId id="325" r:id="rId31"/>
    <p:sldId id="259" r:id="rId32"/>
    <p:sldId id="359" r:id="rId33"/>
    <p:sldId id="296" r:id="rId34"/>
  </p:sldIdLst>
  <p:sldSz cx="9144000" cy="6858000" type="screen4x3"/>
  <p:notesSz cx="6794500" cy="9931400"/>
  <p:custShowLst>
    <p:custShow name="bulevardi" id="0">
      <p:sldLst/>
    </p:custShow>
    <p:custShow name="tikkurila" id="1">
      <p:sldLst/>
    </p:custShow>
    <p:custShow name="arabiankatu" id="2">
      <p:sldLst/>
    </p:custShow>
    <p:custShow name="tukholmankatu" id="3">
      <p:sldLst/>
    </p:custShow>
    <p:custShow name="sofianlehdonkatu" id="4">
      <p:sldLst/>
    </p:custShow>
    <p:custShow name="Vanha maantie" id="5">
      <p:sldLst/>
    </p:custShow>
    <p:custShow name="bulevardi 29" id="6">
      <p:sldLst/>
    </p:custShow>
    <p:custShow name="kalevankatu" id="7">
      <p:sldLst/>
    </p:custShow>
    <p:custShow name="agricolankatu" id="8">
      <p:sldLst/>
    </p:custShow>
    <p:custShow name="ruoholahti" id="9">
      <p:sldLst/>
    </p:custShow>
    <p:custShow name="vanha viertotie" id="10">
      <p:sldLst/>
    </p:custShow>
    <p:custShow name="mannerheimintie" id="11">
      <p:sldLst/>
    </p:custShow>
    <p:custShow name="myyrmäki" id="12">
      <p:sldLst/>
    </p:custShow>
    <p:custShow name="onnentie" id="13">
      <p:sldLst/>
    </p:custShow>
    <p:custShow name="teknobulevardi" id="14">
      <p:sldLst/>
    </p:custShow>
    <p:custShow name="hämeentie" id="15">
      <p:sldLst/>
    </p:custShow>
    <p:custShow name="albertinkatu" id="16">
      <p:sldLst/>
    </p:custShow>
    <p:custShow name="era" id="17">
      <p:sldLst/>
    </p:custShow>
  </p:custShowLst>
  <p:defaultTextStyle>
    <a:defPPr>
      <a:defRPr lang="fi-FI"/>
    </a:defPPr>
    <a:lvl1pPr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34"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34"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34"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868">
          <p15:clr>
            <a:srgbClr val="A4A3A4"/>
          </p15:clr>
        </p15:guide>
        <p15:guide id="2" pos="498">
          <p15:clr>
            <a:srgbClr val="A4A3A4"/>
          </p15:clr>
        </p15:guide>
        <p15:guide id="3" pos="5759">
          <p15:clr>
            <a:srgbClr val="A4A3A4"/>
          </p15:clr>
        </p15:guide>
        <p15:guide id="4" pos="2951">
          <p15:clr>
            <a:srgbClr val="A4A3A4"/>
          </p15:clr>
        </p15:guide>
        <p15:guide id="5" pos="5327">
          <p15:clr>
            <a:srgbClr val="A4A3A4"/>
          </p15:clr>
        </p15:guide>
        <p15:guide id="6" pos="29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8216"/>
    <a:srgbClr val="4F5150"/>
    <a:srgbClr val="F0F0F0"/>
    <a:srgbClr val="EAEAEA"/>
    <a:srgbClr val="767878"/>
    <a:srgbClr val="44484B"/>
    <a:srgbClr val="878989"/>
    <a:srgbClr val="B3B5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40" autoAdjust="0"/>
    <p:restoredTop sz="96433" autoAdjust="0"/>
  </p:normalViewPr>
  <p:slideViewPr>
    <p:cSldViewPr snapToGrid="0" showGuides="1">
      <p:cViewPr>
        <p:scale>
          <a:sx n="114" d="100"/>
          <a:sy n="114" d="100"/>
        </p:scale>
        <p:origin x="-102" y="78"/>
      </p:cViewPr>
      <p:guideLst>
        <p:guide orient="horz" pos="2868"/>
        <p:guide pos="498"/>
        <p:guide pos="5759"/>
        <p:guide pos="2951"/>
        <p:guide pos="5327"/>
        <p:guide pos="290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atin typeface="Arial" pitchFamily="-110" charset="0"/>
                <a:ea typeface="Arial" pitchFamily="-110" charset="0"/>
                <a:cs typeface="Arial" pitchFamily="-110" charset="0"/>
              </a:defRPr>
            </a:lvl1pPr>
          </a:lstStyle>
          <a:p>
            <a:pPr>
              <a:defRPr/>
            </a:pPr>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FA90ACDE-3E46-4457-8E81-4CB1B34673FC}" type="datetime1">
              <a:rPr lang="en-US"/>
              <a:pPr>
                <a:defRPr/>
              </a:pPr>
              <a:t>11/14/2014</a:t>
            </a:fld>
            <a:endParaRPr lang="en-US"/>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atin typeface="Arial" pitchFamily="-110" charset="0"/>
                <a:ea typeface="Arial" pitchFamily="-110" charset="0"/>
                <a:cs typeface="Arial" pitchFamily="-110" charset="0"/>
              </a:defRPr>
            </a:lvl1pPr>
          </a:lstStyle>
          <a:p>
            <a:pPr>
              <a:defRPr/>
            </a:pPr>
            <a:endParaRPr lang="en-US"/>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0E97B437-6475-4660-B2CE-69762A8BF921}" type="slidenum">
              <a:rPr lang="en-US"/>
              <a:pPr>
                <a:defRPr/>
              </a:pPr>
              <a:t>‹#›</a:t>
            </a:fld>
            <a:endParaRPr lang="en-US"/>
          </a:p>
        </p:txBody>
      </p:sp>
    </p:spTree>
    <p:extLst>
      <p:ext uri="{BB962C8B-B14F-4D97-AF65-F5344CB8AC3E}">
        <p14:creationId xmlns:p14="http://schemas.microsoft.com/office/powerpoint/2010/main" val="3220319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47"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48" charset="-128"/>
                <a:cs typeface="+mn-cs"/>
              </a:defRPr>
            </a:lvl1pPr>
          </a:lstStyle>
          <a:p>
            <a:pPr>
              <a:defRPr/>
            </a:pPr>
            <a:endParaRPr lang="fi-FI"/>
          </a:p>
        </p:txBody>
      </p:sp>
      <p:sp>
        <p:nvSpPr>
          <p:cNvPr id="133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p>
        </p:txBody>
      </p:sp>
      <p:sp>
        <p:nvSpPr>
          <p:cNvPr id="6150"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51"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smtClean="0">
                <a:latin typeface="Arial" pitchFamily="34" charset="0"/>
                <a:ea typeface="ＭＳ Ｐゴシック" pitchFamily="34" charset="-128"/>
                <a:cs typeface="Arial" pitchFamily="34" charset="0"/>
              </a:defRPr>
            </a:lvl1pPr>
          </a:lstStyle>
          <a:p>
            <a:pPr>
              <a:defRPr/>
            </a:pPr>
            <a:fld id="{ED6C6769-5C29-4695-A99B-B1573B5D64E3}" type="slidenum">
              <a:rPr lang="fi-FI"/>
              <a:pPr>
                <a:defRPr/>
              </a:pPr>
              <a:t>‹#›</a:t>
            </a:fld>
            <a:endParaRPr lang="fi-FI"/>
          </a:p>
        </p:txBody>
      </p:sp>
    </p:spTree>
    <p:extLst>
      <p:ext uri="{BB962C8B-B14F-4D97-AF65-F5344CB8AC3E}">
        <p14:creationId xmlns:p14="http://schemas.microsoft.com/office/powerpoint/2010/main" val="167764571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5</a:t>
            </a:fld>
            <a:endParaRPr lang="fi-FI"/>
          </a:p>
        </p:txBody>
      </p:sp>
    </p:spTree>
    <p:extLst>
      <p:ext uri="{BB962C8B-B14F-4D97-AF65-F5344CB8AC3E}">
        <p14:creationId xmlns:p14="http://schemas.microsoft.com/office/powerpoint/2010/main" val="2368715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23</a:t>
            </a:fld>
            <a:endParaRPr lang="fi-FI"/>
          </a:p>
        </p:txBody>
      </p:sp>
    </p:spTree>
    <p:extLst>
      <p:ext uri="{BB962C8B-B14F-4D97-AF65-F5344CB8AC3E}">
        <p14:creationId xmlns:p14="http://schemas.microsoft.com/office/powerpoint/2010/main" val="14577947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200" kern="1200" dirty="0" smtClean="0">
                <a:solidFill>
                  <a:schemeClr val="tx1"/>
                </a:solidFill>
                <a:effectLst/>
                <a:latin typeface="Arial" charset="0"/>
                <a:ea typeface="ＭＳ Ｐゴシック" pitchFamily="48" charset="-128"/>
                <a:cs typeface="ＭＳ Ｐゴシック" pitchFamily="-110" charset="-128"/>
              </a:rPr>
              <a:t>Susanna Tikkanen DEVELOPER, COMMUNICATIONS SHERIFF </a:t>
            </a:r>
            <a:r>
              <a:rPr lang="fi-FI" sz="1200" kern="1200" dirty="0" err="1" smtClean="0">
                <a:solidFill>
                  <a:schemeClr val="tx1"/>
                </a:solidFill>
                <a:effectLst/>
                <a:latin typeface="Arial" charset="0"/>
                <a:ea typeface="ＭＳ Ｐゴシック" pitchFamily="48" charset="-128"/>
                <a:cs typeface="ＭＳ Ｐゴシック" pitchFamily="-110" charset="-128"/>
              </a:rPr>
              <a:t>susanna.tikkanen@iki.fi</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Heini Honkaniemi DEVELOPER, CONTENT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heinihonkaniemi@gmail.com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Arttu </a:t>
            </a:r>
            <a:r>
              <a:rPr lang="fi-FI" sz="1200" kern="1200" dirty="0" err="1" smtClean="0">
                <a:solidFill>
                  <a:schemeClr val="tx1"/>
                </a:solidFill>
                <a:effectLst/>
                <a:latin typeface="Arial" charset="0"/>
                <a:ea typeface="ＭＳ Ｐゴシック" pitchFamily="48" charset="-128"/>
                <a:cs typeface="ＭＳ Ｐゴシック" pitchFamily="-110" charset="-128"/>
              </a:rPr>
              <a:t>Volanto</a:t>
            </a:r>
            <a:r>
              <a:rPr lang="fi-FI" sz="1200" kern="1200" dirty="0" smtClean="0">
                <a:solidFill>
                  <a:schemeClr val="tx1"/>
                </a:solidFill>
                <a:effectLst/>
                <a:latin typeface="Arial" charset="0"/>
                <a:ea typeface="ＭＳ Ｐゴシック" pitchFamily="48" charset="-128"/>
                <a:cs typeface="ＭＳ Ｐゴシック" pitchFamily="-110" charset="-128"/>
              </a:rPr>
              <a:t> DEVELOPER, PROJECT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arttu.volanto@gmail.com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31</a:t>
            </a:fld>
            <a:endParaRPr lang="fi-FI"/>
          </a:p>
        </p:txBody>
      </p:sp>
    </p:spTree>
    <p:extLst>
      <p:ext uri="{BB962C8B-B14F-4D97-AF65-F5344CB8AC3E}">
        <p14:creationId xmlns:p14="http://schemas.microsoft.com/office/powerpoint/2010/main" val="2971001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49935" y="4708551"/>
            <a:ext cx="7125834" cy="533400"/>
          </a:xfrm>
        </p:spPr>
        <p:txBody>
          <a:bodyPr/>
          <a:lstStyle>
            <a:lvl1pPr>
              <a:defRPr sz="32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8" descr="Metropolia_CMYK_A.png"/>
          <p:cNvPicPr>
            <a:picLocks noChangeAspect="1"/>
          </p:cNvPicPr>
          <p:nvPr userDrawn="1"/>
        </p:nvPicPr>
        <p:blipFill>
          <a:blip r:embed="rId2"/>
          <a:stretch>
            <a:fillRect/>
          </a:stretch>
        </p:blipFill>
        <p:spPr>
          <a:xfrm>
            <a:off x="7450667" y="5847581"/>
            <a:ext cx="1473200" cy="784704"/>
          </a:xfrm>
          <a:prstGeom prst="rect">
            <a:avLst/>
          </a:prstGeom>
        </p:spPr>
      </p:pic>
      <p:grpSp>
        <p:nvGrpSpPr>
          <p:cNvPr id="13" name="Group 12"/>
          <p:cNvGrpSpPr/>
          <p:nvPr userDrawn="1"/>
        </p:nvGrpSpPr>
        <p:grpSpPr>
          <a:xfrm>
            <a:off x="0" y="0"/>
            <a:ext cx="9144000" cy="4356665"/>
            <a:chOff x="0" y="0"/>
            <a:chExt cx="9144000" cy="4356665"/>
          </a:xfrm>
        </p:grpSpPr>
        <p:pic>
          <p:nvPicPr>
            <p:cNvPr id="6" name="Kuva 6" descr="shutterstock_84464665.png"/>
            <p:cNvPicPr>
              <a:picLocks noChangeAspect="1"/>
            </p:cNvPicPr>
            <p:nvPr userDrawn="1"/>
          </p:nvPicPr>
          <p:blipFill>
            <a:blip r:embed="rId3"/>
            <a:srcRect t="16333" b="8712"/>
            <a:stretch>
              <a:fillRect/>
            </a:stretch>
          </p:blipFill>
          <p:spPr>
            <a:xfrm>
              <a:off x="0" y="0"/>
              <a:ext cx="9144000" cy="4254500"/>
            </a:xfrm>
            <a:prstGeom prst="rect">
              <a:avLst/>
            </a:prstGeom>
          </p:spPr>
        </p:pic>
        <p:sp>
          <p:nvSpPr>
            <p:cNvPr id="11" name="Isosceles Triangle 10"/>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12" name="Rectangle 11"/>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7" name="Kuva 11" descr="nauha3.png"/>
            <p:cNvPicPr>
              <a:picLocks noChangeAspect="1"/>
            </p:cNvPicPr>
            <p:nvPr userDrawn="1"/>
          </p:nvPicPr>
          <p:blipFill>
            <a:blip r:embed="rId4"/>
            <a:srcRect t="47966"/>
            <a:stretch>
              <a:fillRect/>
            </a:stretch>
          </p:blipFill>
          <p:spPr>
            <a:xfrm>
              <a:off x="0" y="3985329"/>
              <a:ext cx="9144000" cy="342030"/>
            </a:xfrm>
            <a:prstGeom prst="rect">
              <a:avLst/>
            </a:prstGeom>
          </p:spPr>
        </p:pic>
        <p:pic>
          <p:nvPicPr>
            <p:cNvPr id="10" name="Kuva 7" descr="nauhat2.png"/>
            <p:cNvPicPr>
              <a:picLocks noChangeAspect="1"/>
            </p:cNvPicPr>
            <p:nvPr userDrawn="1"/>
          </p:nvPicPr>
          <p:blipFill>
            <a:blip r:embed="rId5"/>
            <a:srcRect r="4805"/>
            <a:stretch>
              <a:fillRect/>
            </a:stretch>
          </p:blipFill>
          <p:spPr>
            <a:xfrm>
              <a:off x="5621868" y="377359"/>
              <a:ext cx="3522132" cy="1751413"/>
            </a:xfrm>
            <a:prstGeom prst="rect">
              <a:avLst/>
            </a:prstGeom>
          </p:spPr>
        </p:pic>
      </p:grpSp>
      <p:sp>
        <p:nvSpPr>
          <p:cNvPr id="16" name="Text Placeholder 15"/>
          <p:cNvSpPr>
            <a:spLocks noGrp="1"/>
          </p:cNvSpPr>
          <p:nvPr>
            <p:ph type="body" sz="quarter" idx="10"/>
          </p:nvPr>
        </p:nvSpPr>
        <p:spPr>
          <a:xfrm>
            <a:off x="1658588" y="5389036"/>
            <a:ext cx="7011987" cy="538163"/>
          </a:xfrm>
        </p:spPr>
        <p:txBody>
          <a:bodyPr/>
          <a:lstStyle>
            <a:lvl1pPr>
              <a:buNone/>
              <a:defRPr/>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6"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r>
              <a:rPr lang="fi-FI" smtClean="0"/>
              <a:t>14.11.2014</a:t>
            </a:r>
            <a:endParaRPr lang="fi-FI"/>
          </a:p>
        </p:txBody>
      </p:sp>
      <p:sp>
        <p:nvSpPr>
          <p:cNvPr id="5" name="Footer Placeholder 4"/>
          <p:cNvSpPr>
            <a:spLocks noGrp="1"/>
          </p:cNvSpPr>
          <p:nvPr>
            <p:ph type="ftr" sz="quarter" idx="11"/>
          </p:nvPr>
        </p:nvSpPr>
        <p:spPr/>
        <p:txBody>
          <a:bodyPr/>
          <a:lstStyle/>
          <a:p>
            <a:r>
              <a:rPr lang="fi-FI" smtClean="0"/>
              <a:t>InAWave</a:t>
            </a:r>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529656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r>
              <a:rPr lang="fi-FI" smtClean="0"/>
              <a:t>14.11.2014</a:t>
            </a:r>
            <a:endParaRPr lang="fi-FI"/>
          </a:p>
        </p:txBody>
      </p:sp>
      <p:sp>
        <p:nvSpPr>
          <p:cNvPr id="8" name="Footer Placeholder 7"/>
          <p:cNvSpPr>
            <a:spLocks noGrp="1"/>
          </p:cNvSpPr>
          <p:nvPr>
            <p:ph type="ftr" sz="quarter" idx="11"/>
          </p:nvPr>
        </p:nvSpPr>
        <p:spPr/>
        <p:txBody>
          <a:bodyPr/>
          <a:lstStyle/>
          <a:p>
            <a:r>
              <a:rPr lang="fi-FI" smtClean="0"/>
              <a:t>InAWave</a:t>
            </a:r>
            <a:endParaRPr lang="fi-FI"/>
          </a:p>
        </p:txBody>
      </p:sp>
      <p:sp>
        <p:nvSpPr>
          <p:cNvPr id="9" name="Slide Number Placeholder 8"/>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941464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3" name="Sisällön paikkamerkki 2"/>
          <p:cNvSpPr>
            <a:spLocks noGrp="1"/>
          </p:cNvSpPr>
          <p:nvPr>
            <p:ph idx="1"/>
          </p:nvPr>
        </p:nvSpPr>
        <p:spPr>
          <a:xfrm>
            <a:off x="684213" y="1436689"/>
            <a:ext cx="7772400" cy="3948112"/>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ftr" sz="quarter" idx="10"/>
          </p:nvPr>
        </p:nvSpPr>
        <p:spPr>
          <a:ln/>
        </p:spPr>
        <p:txBody>
          <a:bodyPr/>
          <a:lstStyle>
            <a:lvl1pPr>
              <a:defRPr/>
            </a:lvl1pPr>
          </a:lstStyle>
          <a:p>
            <a:pPr>
              <a:defRPr/>
            </a:pPr>
            <a:r>
              <a:rPr lang="fi-FI" smtClean="0"/>
              <a:t>InAWave</a:t>
            </a:r>
            <a:endParaRPr lang="fi-FI"/>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r>
              <a:rPr lang="fi-FI" smtClean="0"/>
              <a:t>14.11.2014</a:t>
            </a:r>
            <a:endParaRPr lang="fi-FI"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smtClean="0"/>
              <a:t>InAWave</a:t>
            </a:r>
            <a:endParaRPr lang="fi-FI" dirty="0"/>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r>
              <a:rPr lang="fi-FI" smtClean="0"/>
              <a:t>14.11.2014</a:t>
            </a:r>
            <a:endParaRPr lang="fi-FI"/>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688974" y="715963"/>
            <a:ext cx="7767639" cy="1036836"/>
          </a:xfrm>
        </p:spPr>
        <p:txBody>
          <a:bodyPr/>
          <a:lstStyle>
            <a:lvl1pPr>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4" name="Sisällön paikkamerkki 3"/>
          <p:cNvSpPr>
            <a:spLocks noGrp="1"/>
          </p:cNvSpPr>
          <p:nvPr>
            <p:ph sz="half" idx="2"/>
          </p:nvPr>
        </p:nvSpPr>
        <p:spPr>
          <a:xfrm>
            <a:off x="688974" y="2003426"/>
            <a:ext cx="3808413" cy="331787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6" name="Sisällön paikkamerkki 5"/>
          <p:cNvSpPr>
            <a:spLocks noGrp="1"/>
          </p:cNvSpPr>
          <p:nvPr>
            <p:ph sz="quarter" idx="4"/>
          </p:nvPr>
        </p:nvSpPr>
        <p:spPr>
          <a:xfrm>
            <a:off x="4645026" y="2003426"/>
            <a:ext cx="3811588" cy="33293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7" name="Rectangle 5"/>
          <p:cNvSpPr>
            <a:spLocks noGrp="1" noChangeArrowheads="1"/>
          </p:cNvSpPr>
          <p:nvPr>
            <p:ph type="ftr" sz="quarter" idx="10"/>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smtClean="0"/>
              <a:t>InAWave</a:t>
            </a:r>
            <a:endParaRPr lang="fi-FI" dirty="0"/>
          </a:p>
        </p:txBody>
      </p:sp>
      <p:sp>
        <p:nvSpPr>
          <p:cNvPr id="8" name="Rectangle 6"/>
          <p:cNvSpPr>
            <a:spLocks noGrp="1" noChangeArrowheads="1"/>
          </p:cNvSpPr>
          <p:nvPr>
            <p:ph type="sldNum" sz="quarter" idx="11"/>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r>
              <a:rPr lang="fi-FI" smtClean="0"/>
              <a:t>14.11.2014</a:t>
            </a:r>
            <a:endParaRPr lang="fi-FI"/>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tsikkodia">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10" name="Kuva 3" descr="muotoilu.png"/>
          <p:cNvPicPr>
            <a:picLocks noChangeAspect="1"/>
          </p:cNvPicPr>
          <p:nvPr userDrawn="1"/>
        </p:nvPicPr>
        <p:blipFill>
          <a:blip r:embed="rId2"/>
          <a:stretch>
            <a:fillRect/>
          </a:stretch>
        </p:blipFill>
        <p:spPr>
          <a:xfrm>
            <a:off x="0"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Kuva 9" descr="nauha3.png"/>
          <p:cNvPicPr>
            <a:picLocks noChangeAspect="1"/>
          </p:cNvPicPr>
          <p:nvPr userDrawn="1"/>
        </p:nvPicPr>
        <p:blipFill>
          <a:blip r:embed="rId17"/>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Click to edit Master title style</a:t>
            </a:r>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fi-FI" smtClean="0"/>
              <a:t>InAWave</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smtClean="0"/>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r>
              <a:rPr lang="fi-FI" smtClean="0"/>
              <a:t>14.11.2014</a:t>
            </a:r>
            <a:endParaRPr lang="fi-FI" dirty="0"/>
          </a:p>
        </p:txBody>
      </p:sp>
      <p:sp>
        <p:nvSpPr>
          <p:cNvPr id="1033" name="Rectangle 9"/>
          <p:cNvSpPr>
            <a:spLocks noChangeArrowheads="1"/>
          </p:cNvSpPr>
          <p:nvPr userDrawn="1"/>
        </p:nvSpPr>
        <p:spPr bwMode="auto">
          <a:xfrm>
            <a:off x="0" y="0"/>
            <a:ext cx="9144000" cy="6858000"/>
          </a:xfrm>
          <a:prstGeom prst="rect">
            <a:avLst/>
          </a:prstGeom>
          <a:noFill/>
          <a:ln w="31750">
            <a:solidFill>
              <a:schemeClr val="bg1"/>
            </a:solidFill>
            <a:miter lim="800000"/>
            <a:headEnd/>
            <a:tailEnd/>
          </a:ln>
          <a:effectLst/>
        </p:spPr>
        <p:txBody>
          <a:bodyPr wrap="none" anchor="ctr"/>
          <a:lstStyle/>
          <a:p>
            <a:endParaRPr lang="fi-FI"/>
          </a:p>
        </p:txBody>
      </p:sp>
      <p:pic>
        <p:nvPicPr>
          <p:cNvPr id="11" name="Kuva 10" descr="Metropolia_CMYK_A.png"/>
          <p:cNvPicPr>
            <a:picLocks noChangeAspect="1"/>
          </p:cNvPicPr>
          <p:nvPr userDrawn="1"/>
        </p:nvPicPr>
        <p:blipFill>
          <a:blip r:embed="rId18"/>
          <a:stretch>
            <a:fillRect/>
          </a:stretch>
        </p:blipFill>
        <p:spPr>
          <a:xfrm>
            <a:off x="679450" y="5587999"/>
            <a:ext cx="1238396" cy="659635"/>
          </a:xfrm>
          <a:prstGeom prst="rect">
            <a:avLst/>
          </a:prstGeom>
        </p:spPr>
      </p:pic>
    </p:spTree>
  </p:cSld>
  <p:clrMap bg1="lt1" tx1="dk1" bg2="lt2" tx2="dk2" accent1="accent1" accent2="accent2" accent3="accent3" accent4="accent4" accent5="accent5" accent6="accent6" hlink="hlink" folHlink="folHlink"/>
  <p:sldLayoutIdLst>
    <p:sldLayoutId id="2147484001" r:id="rId1"/>
    <p:sldLayoutId id="2147483991" r:id="rId2"/>
    <p:sldLayoutId id="2147483992" r:id="rId3"/>
    <p:sldLayoutId id="2147483993" r:id="rId4"/>
    <p:sldLayoutId id="214748401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2" r:id="rId14"/>
    <p:sldLayoutId id="2147484013" r:id="rId15"/>
  </p:sldLayoutIdLst>
  <p:transition>
    <p:wipe dir="d"/>
  </p:transition>
  <p:timing>
    <p:tnLst>
      <p:par>
        <p:cTn id="1" dur="indefinite" restart="never" nodeType="tmRoot"/>
      </p:par>
    </p:tnLst>
  </p:timing>
  <p:hf hdr="0"/>
  <p:txStyles>
    <p:titleStyle>
      <a:lvl1pPr algn="l" rtl="0" eaLnBrk="0" fontAlgn="base" hangingPunct="0">
        <a:spcBef>
          <a:spcPct val="0"/>
        </a:spcBef>
        <a:spcAft>
          <a:spcPct val="0"/>
        </a:spcAft>
        <a:defRPr sz="2800" spc="100">
          <a:solidFill>
            <a:srgbClr val="F08A00"/>
          </a:solidFill>
          <a:latin typeface="+mj-lt"/>
          <a:ea typeface="+mj-ea"/>
          <a:cs typeface="ＭＳ Ｐゴシック" pitchFamily="-110" charset="-128"/>
        </a:defRPr>
      </a:lvl1pPr>
      <a:lvl2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fontAlgn="base">
        <a:spcBef>
          <a:spcPct val="0"/>
        </a:spcBef>
        <a:spcAft>
          <a:spcPct val="0"/>
        </a:spcAft>
        <a:defRPr sz="3600">
          <a:solidFill>
            <a:schemeClr val="tx2"/>
          </a:solidFill>
          <a:latin typeface="Tahoma" pitchFamily="34" charset="0"/>
          <a:ea typeface="ＭＳ Ｐゴシック" pitchFamily="48" charset="-128"/>
        </a:defRPr>
      </a:lvl6pPr>
      <a:lvl7pPr marL="914400" algn="l" rtl="0" fontAlgn="base">
        <a:spcBef>
          <a:spcPct val="0"/>
        </a:spcBef>
        <a:spcAft>
          <a:spcPct val="0"/>
        </a:spcAft>
        <a:defRPr sz="3600">
          <a:solidFill>
            <a:schemeClr val="tx2"/>
          </a:solidFill>
          <a:latin typeface="Tahoma" pitchFamily="34" charset="0"/>
          <a:ea typeface="ＭＳ Ｐゴシック" pitchFamily="48" charset="-128"/>
        </a:defRPr>
      </a:lvl7pPr>
      <a:lvl8pPr marL="1371600" algn="l" rtl="0" fontAlgn="base">
        <a:spcBef>
          <a:spcPct val="0"/>
        </a:spcBef>
        <a:spcAft>
          <a:spcPct val="0"/>
        </a:spcAft>
        <a:defRPr sz="3600">
          <a:solidFill>
            <a:schemeClr val="tx2"/>
          </a:solidFill>
          <a:latin typeface="Tahoma" pitchFamily="34" charset="0"/>
          <a:ea typeface="ＭＳ Ｐゴシック" pitchFamily="48" charset="-128"/>
        </a:defRPr>
      </a:lvl8pPr>
      <a:lvl9pPr marL="1828800" algn="l" rtl="0" fontAlgn="base">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0" fontAlgn="base" hangingPunct="0">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0" fontAlgn="base" hangingPunct="0">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0" fontAlgn="base" hangingPunct="0">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2.png"/><Relationship Id="rId4" Type="http://schemas.openxmlformats.org/officeDocument/2006/relationships/image" Target="../media/image21.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metropolia.fi/innovaatioprojektit"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MINNO® Innovaatioprojekti 2014 - Loppukatselmus</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Subtitle 2"/>
          <p:cNvSpPr>
            <a:spLocks noGrp="1"/>
          </p:cNvSpPr>
          <p:nvPr>
            <p:ph type="subTitle" idx="1"/>
          </p:nvPr>
        </p:nvSpPr>
        <p:spPr/>
        <p:txBody>
          <a:bodyPr>
            <a:normAutofit/>
          </a:bodyPr>
          <a:lstStyle/>
          <a:p>
            <a:r>
              <a:rPr lang="fi-FI" dirty="0" err="1" smtClean="0">
                <a:latin typeface="Tahoma" panose="020B0604030504040204" pitchFamily="34" charset="0"/>
                <a:ea typeface="Tahoma" panose="020B0604030504040204" pitchFamily="34" charset="0"/>
                <a:cs typeface="Tahoma" panose="020B0604030504040204" pitchFamily="34" charset="0"/>
              </a:rPr>
              <a:t>InAWave</a:t>
            </a:r>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Älykoti ja kattoterassi</a:t>
            </a:r>
          </a:p>
          <a:p>
            <a:r>
              <a:rPr lang="fi-FI" dirty="0" smtClean="0">
                <a:latin typeface="Tahoma" panose="020B0604030504040204" pitchFamily="34" charset="0"/>
                <a:ea typeface="Tahoma" panose="020B0604030504040204" pitchFamily="34" charset="0"/>
                <a:cs typeface="Tahoma" panose="020B0604030504040204" pitchFamily="34" charset="0"/>
              </a:rPr>
              <a:t>14.11.2014</a:t>
            </a:r>
          </a:p>
        </p:txBody>
      </p:sp>
      <p:sp>
        <p:nvSpPr>
          <p:cNvPr id="4" name="Date Placeholder 3"/>
          <p:cNvSpPr>
            <a:spLocks noGrp="1"/>
          </p:cNvSpPr>
          <p:nvPr>
            <p:ph type="dt" sz="half" idx="10"/>
          </p:nvPr>
        </p:nvSpPr>
        <p:spPr/>
        <p:txBody>
          <a:bodyPr/>
          <a:lstStyle/>
          <a:p>
            <a:r>
              <a:rPr lang="fi-FI" smtClean="0"/>
              <a:t>14.11.2014</a:t>
            </a:r>
            <a:endParaRPr lang="fi-FI"/>
          </a:p>
        </p:txBody>
      </p:sp>
      <p:sp>
        <p:nvSpPr>
          <p:cNvPr id="5" name="Footer Placeholder 4"/>
          <p:cNvSpPr>
            <a:spLocks noGrp="1"/>
          </p:cNvSpPr>
          <p:nvPr>
            <p:ph type="ftr" sz="quarter" idx="11"/>
          </p:nvPr>
        </p:nvSpPr>
        <p:spPr/>
        <p:txBody>
          <a:bodyPr/>
          <a:lstStyle/>
          <a:p>
            <a:r>
              <a:rPr lang="fi-FI" smtClean="0"/>
              <a:t>InAWave</a:t>
            </a:r>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1</a:t>
            </a:fld>
            <a:endParaRPr lang="fi-FI"/>
          </a:p>
        </p:txBody>
      </p:sp>
    </p:spTree>
    <p:extLst>
      <p:ext uri="{BB962C8B-B14F-4D97-AF65-F5344CB8AC3E}">
        <p14:creationId xmlns:p14="http://schemas.microsoft.com/office/powerpoint/2010/main" val="1980040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Inspiraatiosta innovaatioon</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dirty="0">
                <a:latin typeface="Tahoma" panose="020B0604030504040204" pitchFamily="34" charset="0"/>
                <a:ea typeface="Tahoma" panose="020B0604030504040204" pitchFamily="34" charset="0"/>
                <a:cs typeface="Tahoma" panose="020B0604030504040204" pitchFamily="34" charset="0"/>
              </a:rPr>
              <a:t>Inspiraationa suunnittelussa toimi Torontoon rakennettu puinen rantabulevardi </a:t>
            </a:r>
            <a:r>
              <a:rPr lang="fi-FI" dirty="0" err="1">
                <a:latin typeface="Tahoma" panose="020B0604030504040204" pitchFamily="34" charset="0"/>
                <a:ea typeface="Tahoma" panose="020B0604030504040204" pitchFamily="34" charset="0"/>
                <a:cs typeface="Tahoma" panose="020B0604030504040204" pitchFamily="34" charset="0"/>
              </a:rPr>
              <a:t>Wavedeck</a:t>
            </a:r>
            <a:r>
              <a:rPr lang="fi-FI" dirty="0" smtClean="0">
                <a:latin typeface="Tahoma" panose="020B0604030504040204" pitchFamily="34" charset="0"/>
                <a:ea typeface="Tahoma" panose="020B0604030504040204" pitchFamily="34" charset="0"/>
                <a:cs typeface="Tahoma" panose="020B0604030504040204" pitchFamily="34" charset="0"/>
              </a:rPr>
              <a:t>.</a:t>
            </a:r>
          </a:p>
          <a:p>
            <a:endParaRPr lang="fi-FI" dirty="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Tasainen lattiapinta jaetaan eri korkeuksissa oleviin aaltomaisiin tasoihin, jolloin se muodostaa ainutlaatuisen pinnan.</a:t>
            </a:r>
          </a:p>
          <a:p>
            <a:pPr marL="0" indent="0">
              <a:buNone/>
            </a:pPr>
            <a:endParaRPr lang="fi-FI" dirty="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Aaltokannen kattorakenne säilyttää tilan mahdollisimman avoimena ja edistää yhteisöllisyyttä sekä tilan muokattavuutta</a:t>
            </a:r>
            <a:r>
              <a:rPr lang="fi-FI" sz="2000" dirty="0" smtClean="0">
                <a:latin typeface="Tahoma" panose="020B0604030504040204" pitchFamily="34" charset="0"/>
                <a:ea typeface="Tahoma" panose="020B0604030504040204" pitchFamily="34" charset="0"/>
                <a:cs typeface="Tahoma" panose="020B0604030504040204" pitchFamily="34" charset="0"/>
              </a:rPr>
              <a:t>.</a:t>
            </a:r>
            <a:endParaRPr lang="fi-FI" sz="2000"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10</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4010341455"/>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Aaltokansi</a:t>
            </a:r>
            <a:endParaRPr lang="fi-FI" dirty="0">
              <a:latin typeface="Tahoma" panose="020B0604030504040204" pitchFamily="34" charset="0"/>
              <a:ea typeface="Tahoma" panose="020B0604030504040204" pitchFamily="34" charset="0"/>
              <a:cs typeface="Tahoma" panose="020B0604030504040204" pitchFamily="34" charset="0"/>
            </a:endParaRPr>
          </a:p>
        </p:txBody>
      </p:sp>
      <p:pic>
        <p:nvPicPr>
          <p:cNvPr id="7" name="Content Placeholder 6"/>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9" t="5261" r="1325" b="185"/>
          <a:stretch/>
        </p:blipFill>
        <p:spPr>
          <a:xfrm>
            <a:off x="1567154" y="1249363"/>
            <a:ext cx="6006517" cy="4169329"/>
          </a:xfrm>
          <a:ln w="28575">
            <a:solidFill>
              <a:srgbClr val="EE8216"/>
            </a:solidFill>
          </a:ln>
        </p:spPr>
      </p:pic>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11</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
        <p:nvSpPr>
          <p:cNvPr id="8" name="TextBox 7"/>
          <p:cNvSpPr txBox="1"/>
          <p:nvPr/>
        </p:nvSpPr>
        <p:spPr>
          <a:xfrm>
            <a:off x="5929429" y="5418692"/>
            <a:ext cx="1644242" cy="215444"/>
          </a:xfrm>
          <a:prstGeom prst="rect">
            <a:avLst/>
          </a:prstGeom>
          <a:noFill/>
        </p:spPr>
        <p:txBody>
          <a:bodyPr wrap="square" rtlCol="0">
            <a:spAutoFit/>
          </a:bodyPr>
          <a:lstStyle/>
          <a:p>
            <a:pPr algn="r"/>
            <a:r>
              <a:rPr lang="fi-FI" sz="800" dirty="0" smtClean="0"/>
              <a:t>Kuva: Maarit Jaakkola</a:t>
            </a:r>
            <a:endParaRPr lang="fi-FI" sz="800" dirty="0"/>
          </a:p>
        </p:txBody>
      </p:sp>
    </p:spTree>
    <p:extLst>
      <p:ext uri="{BB962C8B-B14F-4D97-AF65-F5344CB8AC3E}">
        <p14:creationId xmlns:p14="http://schemas.microsoft.com/office/powerpoint/2010/main" val="989919174"/>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Elämyksiä ja yhteenkuuluvuutta</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684213" y="1349225"/>
            <a:ext cx="7772400" cy="3948112"/>
          </a:xfrm>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Aaltokansi tarjoaa täysin uuden kokemuksen opiskelijoille, opettajille ja Myllypurolle. Jo itsessään se tuo ihmisiä yhteen – se kuuluu kaikille.</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Uudenlainen, aisteja ruokkiva ympäristö katolla luo puitteet entistä mielekkäämmälle ja monipuolisemmalle yhteistoiminnalle.</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Aaltokansi luo elämyksiä täysin uudella tavalla. Sinne halutaan palata.</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12</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257404242"/>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Muokattavuus ja monikäyttöisyys</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684213" y="1317419"/>
            <a:ext cx="7772400" cy="3948112"/>
          </a:xfrm>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Aaltokansi on käytettävissä sellaisenaan, koska se ei edellytä muuta irtaimistoa, joka rajoittaisi tilan käyttöä.</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Rentoutuminen, yhdessäolo, opiskelijatapahtumat, ohjatut liikuntatunnit – kaikki on mahdollista.</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Aaltokannen tarkoituksena on inspiroida käyttäjää itseään keksimään aalloille häntä miellyttäviä käyttötarkoituksia.</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13</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1780811769"/>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Ratkaisu - Aaltokansi</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sz="2000" dirty="0">
                <a:latin typeface="Tahoma" panose="020B0604030504040204" pitchFamily="34" charset="0"/>
                <a:ea typeface="Tahoma" panose="020B0604030504040204" pitchFamily="34" charset="0"/>
                <a:cs typeface="Tahoma" panose="020B0604030504040204" pitchFamily="34" charset="0"/>
              </a:rPr>
              <a:t>Aaltojen </a:t>
            </a:r>
            <a:r>
              <a:rPr lang="fi-FI" sz="2000" dirty="0" smtClean="0">
                <a:latin typeface="Tahoma" panose="020B0604030504040204" pitchFamily="34" charset="0"/>
                <a:ea typeface="Tahoma" panose="020B0604030504040204" pitchFamily="34" charset="0"/>
                <a:cs typeface="Tahoma" panose="020B0604030504040204" pitchFamily="34" charset="0"/>
              </a:rPr>
              <a:t>muoto on </a:t>
            </a:r>
            <a:r>
              <a:rPr lang="fi-FI" sz="2000" dirty="0">
                <a:latin typeface="Tahoma" panose="020B0604030504040204" pitchFamily="34" charset="0"/>
                <a:ea typeface="Tahoma" panose="020B0604030504040204" pitchFamily="34" charset="0"/>
                <a:cs typeface="Tahoma" panose="020B0604030504040204" pitchFamily="34" charset="0"/>
              </a:rPr>
              <a:t>helppo luoda betonista, jonka päälle voidaan asettaa pintamateriaali eri </a:t>
            </a:r>
            <a:r>
              <a:rPr lang="fi-FI" sz="2000" dirty="0" smtClean="0">
                <a:latin typeface="Tahoma" panose="020B0604030504040204" pitchFamily="34" charset="0"/>
                <a:ea typeface="Tahoma" panose="020B0604030504040204" pitchFamily="34" charset="0"/>
                <a:cs typeface="Tahoma" panose="020B0604030504040204" pitchFamily="34" charset="0"/>
              </a:rPr>
              <a:t>kiinnityksin.</a:t>
            </a:r>
          </a:p>
          <a:p>
            <a:endParaRPr lang="fi-FI" sz="2000" dirty="0">
              <a:latin typeface="Tahoma" panose="020B0604030504040204" pitchFamily="34" charset="0"/>
              <a:ea typeface="Tahoma" panose="020B0604030504040204" pitchFamily="34" charset="0"/>
              <a:cs typeface="Tahoma" panose="020B0604030504040204" pitchFamily="34" charset="0"/>
            </a:endParaRPr>
          </a:p>
          <a:p>
            <a:r>
              <a:rPr lang="fi-FI" sz="2000" dirty="0">
                <a:latin typeface="Tahoma" panose="020B0604030504040204" pitchFamily="34" charset="0"/>
                <a:ea typeface="Tahoma" panose="020B0604030504040204" pitchFamily="34" charset="0"/>
                <a:cs typeface="Tahoma" panose="020B0604030504040204" pitchFamily="34" charset="0"/>
              </a:rPr>
              <a:t>Aaltojen pintamateriaalina </a:t>
            </a:r>
            <a:r>
              <a:rPr lang="fi-FI" sz="2000" dirty="0" smtClean="0">
                <a:latin typeface="Tahoma" panose="020B0604030504040204" pitchFamily="34" charset="0"/>
                <a:ea typeface="Tahoma" panose="020B0604030504040204" pitchFamily="34" charset="0"/>
                <a:cs typeface="Tahoma" panose="020B0604030504040204" pitchFamily="34" charset="0"/>
              </a:rPr>
              <a:t>toimisivat </a:t>
            </a:r>
            <a:r>
              <a:rPr lang="fi-FI" sz="2000" dirty="0">
                <a:latin typeface="Tahoma" panose="020B0604030504040204" pitchFamily="34" charset="0"/>
                <a:ea typeface="Tahoma" panose="020B0604030504040204" pitchFamily="34" charset="0"/>
                <a:cs typeface="Tahoma" panose="020B0604030504040204" pitchFamily="34" charset="0"/>
              </a:rPr>
              <a:t>puuta jäljittelevät komposiittilevyt, joiden etuina puuhun ovat:</a:t>
            </a:r>
          </a:p>
          <a:p>
            <a:pPr marL="781050" lvl="1" indent="-457200">
              <a:buFont typeface="+mj-lt"/>
              <a:buAutoNum type="arabicPeriod"/>
            </a:pPr>
            <a:r>
              <a:rPr lang="fi-FI" sz="2000" dirty="0">
                <a:latin typeface="Tahoma" panose="020B0604030504040204" pitchFamily="34" charset="0"/>
                <a:ea typeface="Tahoma" panose="020B0604030504040204" pitchFamily="34" charset="0"/>
                <a:cs typeface="Tahoma" panose="020B0604030504040204" pitchFamily="34" charset="0"/>
              </a:rPr>
              <a:t>Helppo asennus ilman työkaluja, laatat lukkiutuvat kiinni toisiinsa käsin </a:t>
            </a:r>
            <a:r>
              <a:rPr lang="fi-FI" sz="2000" dirty="0" smtClean="0">
                <a:latin typeface="Tahoma" panose="020B0604030504040204" pitchFamily="34" charset="0"/>
                <a:ea typeface="Tahoma" panose="020B0604030504040204" pitchFamily="34" charset="0"/>
                <a:cs typeface="Tahoma" panose="020B0604030504040204" pitchFamily="34" charset="0"/>
              </a:rPr>
              <a:t>painamalla.</a:t>
            </a:r>
            <a:endParaRPr lang="fi-FI" sz="2000"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sz="2000" dirty="0">
                <a:latin typeface="Tahoma" panose="020B0604030504040204" pitchFamily="34" charset="0"/>
                <a:ea typeface="Tahoma" panose="020B0604030504040204" pitchFamily="34" charset="0"/>
                <a:cs typeface="Tahoma" panose="020B0604030504040204" pitchFamily="34" charset="0"/>
              </a:rPr>
              <a:t>Myrkytön, </a:t>
            </a:r>
            <a:r>
              <a:rPr lang="fi-FI" sz="2000" dirty="0" smtClean="0">
                <a:latin typeface="Tahoma" panose="020B0604030504040204" pitchFamily="34" charset="0"/>
                <a:ea typeface="Tahoma" panose="020B0604030504040204" pitchFamily="34" charset="0"/>
                <a:cs typeface="Tahoma" panose="020B0604030504040204" pitchFamily="34" charset="0"/>
              </a:rPr>
              <a:t>kemikaaliton.</a:t>
            </a:r>
          </a:p>
          <a:p>
            <a:pPr marL="781050" lvl="1" indent="-457200">
              <a:buFont typeface="+mj-lt"/>
              <a:buAutoNum type="arabicPeriod"/>
            </a:pPr>
            <a:r>
              <a:rPr lang="fi-FI" sz="2000" dirty="0" smtClean="0">
                <a:latin typeface="Tahoma" panose="020B0604030504040204" pitchFamily="34" charset="0"/>
                <a:ea typeface="Tahoma" panose="020B0604030504040204" pitchFamily="34" charset="0"/>
                <a:cs typeface="Tahoma" panose="020B0604030504040204" pitchFamily="34" charset="0"/>
              </a:rPr>
              <a:t>Ei </a:t>
            </a:r>
            <a:r>
              <a:rPr lang="fi-FI" sz="2000" dirty="0">
                <a:latin typeface="Tahoma" panose="020B0604030504040204" pitchFamily="34" charset="0"/>
                <a:ea typeface="Tahoma" panose="020B0604030504040204" pitchFamily="34" charset="0"/>
                <a:cs typeface="Tahoma" panose="020B0604030504040204" pitchFamily="34" charset="0"/>
              </a:rPr>
              <a:t>vaadi maalausta tai ylläpitoa, kestää </a:t>
            </a:r>
            <a:r>
              <a:rPr lang="fi-FI" sz="2000" dirty="0" smtClean="0">
                <a:latin typeface="Tahoma" panose="020B0604030504040204" pitchFamily="34" charset="0"/>
                <a:ea typeface="Tahoma" panose="020B0604030504040204" pitchFamily="34" charset="0"/>
                <a:cs typeface="Tahoma" panose="020B0604030504040204" pitchFamily="34" charset="0"/>
              </a:rPr>
              <a:t>vuosikymmeniä.</a:t>
            </a:r>
            <a:endParaRPr lang="fi-FI" sz="2000"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sz="2000" dirty="0">
                <a:latin typeface="Tahoma" panose="020B0604030504040204" pitchFamily="34" charset="0"/>
                <a:ea typeface="Tahoma" panose="020B0604030504040204" pitchFamily="34" charset="0"/>
                <a:cs typeface="Tahoma" panose="020B0604030504040204" pitchFamily="34" charset="0"/>
              </a:rPr>
              <a:t>Turvallinen: komposiittilaatta ei ole märkänäkään </a:t>
            </a:r>
            <a:r>
              <a:rPr lang="fi-FI" sz="2000" dirty="0" smtClean="0">
                <a:latin typeface="Tahoma" panose="020B0604030504040204" pitchFamily="34" charset="0"/>
                <a:ea typeface="Tahoma" panose="020B0604030504040204" pitchFamily="34" charset="0"/>
                <a:cs typeface="Tahoma" panose="020B0604030504040204" pitchFamily="34" charset="0"/>
              </a:rPr>
              <a:t>liukas.</a:t>
            </a:r>
            <a:endParaRPr lang="fi-FI" sz="2000" dirty="0">
              <a:latin typeface="Tahoma" panose="020B0604030504040204" pitchFamily="34" charset="0"/>
              <a:ea typeface="Tahoma" panose="020B0604030504040204" pitchFamily="34" charset="0"/>
              <a:cs typeface="Tahoma" panose="020B0604030504040204" pitchFamily="34" charset="0"/>
            </a:endParaRPr>
          </a:p>
          <a:p>
            <a:pPr lvl="1"/>
            <a:endParaRPr lang="fi-FI" sz="2000" dirty="0">
              <a:latin typeface="Tahoma" panose="020B0604030504040204" pitchFamily="34" charset="0"/>
              <a:ea typeface="Tahoma" panose="020B0604030504040204" pitchFamily="34" charset="0"/>
              <a:cs typeface="Tahoma" panose="020B0604030504040204" pitchFamily="34" charset="0"/>
            </a:endParaRPr>
          </a:p>
          <a:p>
            <a:endParaRPr lang="fi-FI" sz="20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Footer Placeholder 4"/>
          <p:cNvSpPr>
            <a:spLocks noGrp="1"/>
          </p:cNvSpPr>
          <p:nvPr>
            <p:ph type="ftr" sz="quarter" idx="10"/>
          </p:nvPr>
        </p:nvSpPr>
        <p:spPr/>
        <p:txBody>
          <a:bodyPr/>
          <a:lstStyle/>
          <a:p>
            <a:pPr>
              <a:defRPr/>
            </a:pPr>
            <a:r>
              <a:rPr lang="fi-FI" smtClean="0"/>
              <a:t>InAWave</a:t>
            </a:r>
            <a:endParaRPr lang="fi-FI" dirty="0"/>
          </a:p>
        </p:txBody>
      </p:sp>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14</a:t>
            </a:fld>
            <a:endParaRPr lang="fi-FI"/>
          </a:p>
        </p:txBody>
      </p:sp>
      <p:sp>
        <p:nvSpPr>
          <p:cNvPr id="7" name="Date Placeholder 6"/>
          <p:cNvSpPr>
            <a:spLocks noGrp="1"/>
          </p:cNvSpPr>
          <p:nvPr>
            <p:ph type="dt" sz="half" idx="12"/>
          </p:nvPr>
        </p:nvSpPr>
        <p:spPr/>
        <p:txBody>
          <a:bodyPr/>
          <a:lstStyle/>
          <a:p>
            <a:pPr>
              <a:defRPr/>
            </a:pPr>
            <a:r>
              <a:rPr lang="fi-FI" smtClean="0"/>
              <a:t>14.11.2014</a:t>
            </a:r>
            <a:endParaRPr lang="fi-FI"/>
          </a:p>
        </p:txBody>
      </p:sp>
    </p:spTree>
    <p:extLst>
      <p:ext uri="{BB962C8B-B14F-4D97-AF65-F5344CB8AC3E}">
        <p14:creationId xmlns:p14="http://schemas.microsoft.com/office/powerpoint/2010/main" val="733167444"/>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Ratkaisu - Aaltokansi</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pPr marL="781050" lvl="1" indent="-457200">
              <a:buFont typeface="+mj-lt"/>
              <a:buAutoNum type="arabicPeriod" startAt="5"/>
            </a:pPr>
            <a:r>
              <a:rPr lang="fi-FI" sz="2000" dirty="0">
                <a:latin typeface="Tahoma" panose="020B0604030504040204" pitchFamily="34" charset="0"/>
                <a:ea typeface="Tahoma" panose="020B0604030504040204" pitchFamily="34" charset="0"/>
                <a:cs typeface="Tahoma" panose="020B0604030504040204" pitchFamily="34" charset="0"/>
              </a:rPr>
              <a:t>Ei </a:t>
            </a:r>
            <a:r>
              <a:rPr lang="fi-FI" sz="2000" dirty="0" smtClean="0">
                <a:latin typeface="Tahoma" panose="020B0604030504040204" pitchFamily="34" charset="0"/>
                <a:ea typeface="Tahoma" panose="020B0604030504040204" pitchFamily="34" charset="0"/>
                <a:cs typeface="Tahoma" panose="020B0604030504040204" pitchFamily="34" charset="0"/>
              </a:rPr>
              <a:t>lahoa </a:t>
            </a:r>
            <a:r>
              <a:rPr lang="fi-FI" sz="2000" dirty="0">
                <a:latin typeface="Tahoma" panose="020B0604030504040204" pitchFamily="34" charset="0"/>
                <a:ea typeface="Tahoma" panose="020B0604030504040204" pitchFamily="34" charset="0"/>
                <a:cs typeface="Tahoma" panose="020B0604030504040204" pitchFamily="34" charset="0"/>
              </a:rPr>
              <a:t>eikä halkeile tai </a:t>
            </a:r>
            <a:r>
              <a:rPr lang="fi-FI" sz="2000" dirty="0" smtClean="0">
                <a:latin typeface="Tahoma" panose="020B0604030504040204" pitchFamily="34" charset="0"/>
                <a:ea typeface="Tahoma" panose="020B0604030504040204" pitchFamily="34" charset="0"/>
                <a:cs typeface="Tahoma" panose="020B0604030504040204" pitchFamily="34" charset="0"/>
              </a:rPr>
              <a:t>väänny.</a:t>
            </a:r>
            <a:endParaRPr lang="fi-FI" sz="2000"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startAt="5"/>
            </a:pPr>
            <a:r>
              <a:rPr lang="fi-FI" sz="2000" dirty="0">
                <a:latin typeface="Tahoma" panose="020B0604030504040204" pitchFamily="34" charset="0"/>
                <a:ea typeface="Tahoma" panose="020B0604030504040204" pitchFamily="34" charset="0"/>
                <a:cs typeface="Tahoma" panose="020B0604030504040204" pitchFamily="34" charset="0"/>
              </a:rPr>
              <a:t>Ei ime </a:t>
            </a:r>
            <a:r>
              <a:rPr lang="fi-FI" sz="2000" dirty="0" smtClean="0">
                <a:latin typeface="Tahoma" panose="020B0604030504040204" pitchFamily="34" charset="0"/>
                <a:ea typeface="Tahoma" panose="020B0604030504040204" pitchFamily="34" charset="0"/>
                <a:cs typeface="Tahoma" panose="020B0604030504040204" pitchFamily="34" charset="0"/>
              </a:rPr>
              <a:t>kosteutta. Helpompi </a:t>
            </a:r>
            <a:r>
              <a:rPr lang="fi-FI" sz="2000" dirty="0">
                <a:latin typeface="Tahoma" panose="020B0604030504040204" pitchFamily="34" charset="0"/>
                <a:ea typeface="Tahoma" panose="020B0604030504040204" pitchFamily="34" charset="0"/>
                <a:cs typeface="Tahoma" panose="020B0604030504040204" pitchFamily="34" charset="0"/>
              </a:rPr>
              <a:t>puhdistaa kuin </a:t>
            </a:r>
            <a:r>
              <a:rPr lang="fi-FI" sz="2000" dirty="0" smtClean="0">
                <a:latin typeface="Tahoma" panose="020B0604030504040204" pitchFamily="34" charset="0"/>
                <a:ea typeface="Tahoma" panose="020B0604030504040204" pitchFamily="34" charset="0"/>
                <a:cs typeface="Tahoma" panose="020B0604030504040204" pitchFamily="34" charset="0"/>
              </a:rPr>
              <a:t>puu </a:t>
            </a:r>
            <a:r>
              <a:rPr lang="fi-FI" sz="2000" dirty="0">
                <a:latin typeface="Tahoma" panose="020B0604030504040204" pitchFamily="34" charset="0"/>
                <a:ea typeface="Tahoma" panose="020B0604030504040204" pitchFamily="34" charset="0"/>
                <a:cs typeface="Tahoma" panose="020B0604030504040204" pitchFamily="34" charset="0"/>
              </a:rPr>
              <a:t>likaa hylkivän pinnan </a:t>
            </a:r>
            <a:r>
              <a:rPr lang="fi-FI" sz="2000" dirty="0" smtClean="0">
                <a:latin typeface="Tahoma" panose="020B0604030504040204" pitchFamily="34" charset="0"/>
                <a:ea typeface="Tahoma" panose="020B0604030504040204" pitchFamily="34" charset="0"/>
                <a:cs typeface="Tahoma" panose="020B0604030504040204" pitchFamily="34" charset="0"/>
              </a:rPr>
              <a:t>ansiosta.</a:t>
            </a:r>
            <a:endParaRPr lang="fi-FI" sz="2000"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startAt="5"/>
            </a:pPr>
            <a:r>
              <a:rPr lang="fi-FI" sz="2000" dirty="0" err="1">
                <a:latin typeface="Tahoma" panose="020B0604030504040204" pitchFamily="34" charset="0"/>
                <a:ea typeface="Tahoma" panose="020B0604030504040204" pitchFamily="34" charset="0"/>
                <a:cs typeface="Tahoma" panose="020B0604030504040204" pitchFamily="34" charset="0"/>
              </a:rPr>
              <a:t>Komposittiyhdistelmän</a:t>
            </a:r>
            <a:r>
              <a:rPr lang="fi-FI" sz="2000" dirty="0">
                <a:latin typeface="Tahoma" panose="020B0604030504040204" pitchFamily="34" charset="0"/>
                <a:ea typeface="Tahoma" panose="020B0604030504040204" pitchFamily="34" charset="0"/>
                <a:cs typeface="Tahoma" panose="020B0604030504040204" pitchFamily="34" charset="0"/>
              </a:rPr>
              <a:t> muovimateriaalina laadukas HD-PE (</a:t>
            </a:r>
            <a:r>
              <a:rPr lang="fi-FI" sz="2000" dirty="0" err="1">
                <a:latin typeface="Tahoma" panose="020B0604030504040204" pitchFamily="34" charset="0"/>
                <a:ea typeface="Tahoma" panose="020B0604030504040204" pitchFamily="34" charset="0"/>
                <a:cs typeface="Tahoma" panose="020B0604030504040204" pitchFamily="34" charset="0"/>
              </a:rPr>
              <a:t>High</a:t>
            </a:r>
            <a:r>
              <a:rPr lang="fi-FI" sz="2000" dirty="0">
                <a:latin typeface="Tahoma" panose="020B0604030504040204" pitchFamily="34" charset="0"/>
                <a:ea typeface="Tahoma" panose="020B0604030504040204" pitchFamily="34" charset="0"/>
                <a:cs typeface="Tahoma" panose="020B0604030504040204" pitchFamily="34" charset="0"/>
              </a:rPr>
              <a:t> </a:t>
            </a:r>
            <a:r>
              <a:rPr lang="fi-FI" sz="2000" dirty="0" err="1">
                <a:latin typeface="Tahoma" panose="020B0604030504040204" pitchFamily="34" charset="0"/>
                <a:ea typeface="Tahoma" panose="020B0604030504040204" pitchFamily="34" charset="0"/>
                <a:cs typeface="Tahoma" panose="020B0604030504040204" pitchFamily="34" charset="0"/>
              </a:rPr>
              <a:t>Density</a:t>
            </a:r>
            <a:r>
              <a:rPr lang="fi-FI" sz="2000" dirty="0">
                <a:latin typeface="Tahoma" panose="020B0604030504040204" pitchFamily="34" charset="0"/>
                <a:ea typeface="Tahoma" panose="020B0604030504040204" pitchFamily="34" charset="0"/>
                <a:cs typeface="Tahoma" panose="020B0604030504040204" pitchFamily="34" charset="0"/>
              </a:rPr>
              <a:t> </a:t>
            </a:r>
            <a:r>
              <a:rPr lang="fi-FI" sz="2000" dirty="0" err="1" smtClean="0">
                <a:latin typeface="Tahoma" panose="020B0604030504040204" pitchFamily="34" charset="0"/>
                <a:ea typeface="Tahoma" panose="020B0604030504040204" pitchFamily="34" charset="0"/>
                <a:cs typeface="Tahoma" panose="020B0604030504040204" pitchFamily="34" charset="0"/>
              </a:rPr>
              <a:t>Poly-Ethylene</a:t>
            </a:r>
            <a:r>
              <a:rPr lang="fi-FI" sz="2000" dirty="0" smtClean="0">
                <a:latin typeface="Tahoma" panose="020B0604030504040204" pitchFamily="34" charset="0"/>
                <a:ea typeface="Tahoma" panose="020B0604030504040204" pitchFamily="34" charset="0"/>
                <a:cs typeface="Tahoma" panose="020B0604030504040204" pitchFamily="34" charset="0"/>
              </a:rPr>
              <a:t>).</a:t>
            </a:r>
            <a:endParaRPr lang="fi-FI" sz="2000"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startAt="5"/>
            </a:pPr>
            <a:r>
              <a:rPr lang="fi-FI" sz="2000" dirty="0">
                <a:latin typeface="Tahoma" panose="020B0604030504040204" pitchFamily="34" charset="0"/>
                <a:ea typeface="Tahoma" panose="020B0604030504040204" pitchFamily="34" charset="0"/>
                <a:cs typeface="Tahoma" panose="020B0604030504040204" pitchFamily="34" charset="0"/>
              </a:rPr>
              <a:t>Miellyttävä jalalle, aidon puun </a:t>
            </a:r>
            <a:r>
              <a:rPr lang="fi-FI" sz="2000" dirty="0" smtClean="0">
                <a:latin typeface="Tahoma" panose="020B0604030504040204" pitchFamily="34" charset="0"/>
                <a:ea typeface="Tahoma" panose="020B0604030504040204" pitchFamily="34" charset="0"/>
                <a:cs typeface="Tahoma" panose="020B0604030504040204" pitchFamily="34" charset="0"/>
              </a:rPr>
              <a:t>tuntu. Ei tikkuja.</a:t>
            </a:r>
          </a:p>
          <a:p>
            <a:pPr marL="781050" lvl="1" indent="-457200">
              <a:buFont typeface="+mj-lt"/>
              <a:buAutoNum type="arabicPeriod" startAt="5"/>
            </a:pPr>
            <a:r>
              <a:rPr lang="fi-FI" sz="2000" dirty="0" smtClean="0">
                <a:latin typeface="Tahoma" panose="020B0604030504040204" pitchFamily="34" charset="0"/>
                <a:ea typeface="Tahoma" panose="020B0604030504040204" pitchFamily="34" charset="0"/>
                <a:cs typeface="Tahoma" panose="020B0604030504040204" pitchFamily="34" charset="0"/>
              </a:rPr>
              <a:t>Pintakerros suojaa komposiittilautaa </a:t>
            </a:r>
            <a:r>
              <a:rPr lang="fi-FI" sz="2000" dirty="0">
                <a:latin typeface="Tahoma" panose="020B0604030504040204" pitchFamily="34" charset="0"/>
                <a:ea typeface="Tahoma" panose="020B0604030504040204" pitchFamily="34" charset="0"/>
                <a:cs typeface="Tahoma" panose="020B0604030504040204" pitchFamily="34" charset="0"/>
              </a:rPr>
              <a:t>kulumiselta ja vaihtelevien säätilojen aiheuttamalta </a:t>
            </a:r>
            <a:r>
              <a:rPr lang="fi-FI" sz="2000" dirty="0" smtClean="0">
                <a:latin typeface="Tahoma" panose="020B0604030504040204" pitchFamily="34" charset="0"/>
                <a:ea typeface="Tahoma" panose="020B0604030504040204" pitchFamily="34" charset="0"/>
                <a:cs typeface="Tahoma" panose="020B0604030504040204" pitchFamily="34" charset="0"/>
              </a:rPr>
              <a:t>rasitukselta.</a:t>
            </a:r>
            <a:endParaRPr lang="fi-FI" sz="2000"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startAt="5"/>
            </a:pPr>
            <a:r>
              <a:rPr lang="fi-FI" sz="2000" dirty="0">
                <a:latin typeface="Tahoma" panose="020B0604030504040204" pitchFamily="34" charset="0"/>
                <a:ea typeface="Tahoma" panose="020B0604030504040204" pitchFamily="34" charset="0"/>
                <a:cs typeface="Tahoma" panose="020B0604030504040204" pitchFamily="34" charset="0"/>
              </a:rPr>
              <a:t>Komposiittiydin laajenee/supistuu lämmön vaikutuksesta poikkeuksellisen vähän, ja se on valmistettu 99-prosenttisesti </a:t>
            </a:r>
            <a:r>
              <a:rPr lang="fi-FI" sz="2000" dirty="0" smtClean="0">
                <a:latin typeface="Tahoma" panose="020B0604030504040204" pitchFamily="34" charset="0"/>
                <a:ea typeface="Tahoma" panose="020B0604030504040204" pitchFamily="34" charset="0"/>
                <a:cs typeface="Tahoma" panose="020B0604030504040204" pitchFamily="34" charset="0"/>
              </a:rPr>
              <a:t>kierrätysmateriaaleista.</a:t>
            </a:r>
            <a:endParaRPr lang="fi-FI" sz="2000" dirty="0">
              <a:latin typeface="Tahoma" panose="020B0604030504040204" pitchFamily="34" charset="0"/>
              <a:ea typeface="Tahoma" panose="020B0604030504040204" pitchFamily="34" charset="0"/>
              <a:cs typeface="Tahoma" panose="020B0604030504040204" pitchFamily="34" charset="0"/>
            </a:endParaRPr>
          </a:p>
          <a:p>
            <a:endParaRPr lang="fi-FI" dirty="0"/>
          </a:p>
        </p:txBody>
      </p:sp>
      <p:sp>
        <p:nvSpPr>
          <p:cNvPr id="4" name="Footer Placeholder 3"/>
          <p:cNvSpPr>
            <a:spLocks noGrp="1"/>
          </p:cNvSpPr>
          <p:nvPr>
            <p:ph type="ftr" sz="quarter" idx="10"/>
          </p:nvPr>
        </p:nvSpPr>
        <p:spPr/>
        <p:txBody>
          <a:bodyPr/>
          <a:lstStyle/>
          <a:p>
            <a:pPr>
              <a:defRPr/>
            </a:pPr>
            <a:r>
              <a:rPr lang="fi-FI" dirty="0" err="1" smtClean="0"/>
              <a:t>InAWave</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15</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3977794981"/>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Aaltokansi</a:t>
            </a:r>
            <a:endParaRPr lang="fi-FI" dirty="0">
              <a:latin typeface="Tahoma" panose="020B0604030504040204" pitchFamily="34" charset="0"/>
              <a:ea typeface="Tahoma" panose="020B0604030504040204" pitchFamily="34" charset="0"/>
              <a:cs typeface="Tahoma" panose="020B0604030504040204" pitchFamily="34" charset="0"/>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0980" y="1436688"/>
            <a:ext cx="7018865" cy="3948112"/>
          </a:xfrm>
          <a:ln w="28575">
            <a:solidFill>
              <a:srgbClr val="EE8216"/>
            </a:solidFill>
          </a:ln>
        </p:spPr>
      </p:pic>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16</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
        <p:nvSpPr>
          <p:cNvPr id="8" name="TextBox 7"/>
          <p:cNvSpPr txBox="1"/>
          <p:nvPr/>
        </p:nvSpPr>
        <p:spPr>
          <a:xfrm>
            <a:off x="6593747" y="5444455"/>
            <a:ext cx="1486098" cy="215444"/>
          </a:xfrm>
          <a:prstGeom prst="rect">
            <a:avLst/>
          </a:prstGeom>
          <a:noFill/>
        </p:spPr>
        <p:txBody>
          <a:bodyPr wrap="square" rtlCol="0">
            <a:spAutoFit/>
          </a:bodyPr>
          <a:lstStyle/>
          <a:p>
            <a:pPr algn="r"/>
            <a:r>
              <a:rPr lang="fi-FI" sz="800" dirty="0" smtClean="0"/>
              <a:t>Kuva: Joonas </a:t>
            </a:r>
            <a:r>
              <a:rPr lang="fi-FI" sz="800" dirty="0" err="1" smtClean="0"/>
              <a:t>Väntti</a:t>
            </a:r>
            <a:endParaRPr lang="fi-FI" sz="800" dirty="0"/>
          </a:p>
        </p:txBody>
      </p:sp>
    </p:spTree>
    <p:extLst>
      <p:ext uri="{BB962C8B-B14F-4D97-AF65-F5344CB8AC3E}">
        <p14:creationId xmlns:p14="http://schemas.microsoft.com/office/powerpoint/2010/main" val="4238138172"/>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Ratkaisu - Kate</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dirty="0">
                <a:latin typeface="Tahoma" panose="020B0604030504040204" pitchFamily="34" charset="0"/>
                <a:ea typeface="Tahoma" panose="020B0604030504040204" pitchFamily="34" charset="0"/>
                <a:cs typeface="Tahoma" panose="020B0604030504040204" pitchFamily="34" charset="0"/>
              </a:rPr>
              <a:t>Kate </a:t>
            </a:r>
            <a:r>
              <a:rPr lang="fi-FI" dirty="0" smtClean="0">
                <a:latin typeface="Tahoma" panose="020B0604030504040204" pitchFamily="34" charset="0"/>
                <a:ea typeface="Tahoma" panose="020B0604030504040204" pitchFamily="34" charset="0"/>
                <a:cs typeface="Tahoma" panose="020B0604030504040204" pitchFamily="34" charset="0"/>
              </a:rPr>
              <a:t>aaltokannelle tulee </a:t>
            </a:r>
            <a:r>
              <a:rPr lang="fi-FI" dirty="0" err="1">
                <a:latin typeface="Tahoma" panose="020B0604030504040204" pitchFamily="34" charset="0"/>
                <a:ea typeface="Tahoma" panose="020B0604030504040204" pitchFamily="34" charset="0"/>
                <a:cs typeface="Tahoma" panose="020B0604030504040204" pitchFamily="34" charset="0"/>
              </a:rPr>
              <a:t>polykarbonaatista</a:t>
            </a:r>
            <a:r>
              <a:rPr lang="fi-FI" dirty="0">
                <a:latin typeface="Tahoma" panose="020B0604030504040204" pitchFamily="34" charset="0"/>
                <a:ea typeface="Tahoma" panose="020B0604030504040204" pitchFamily="34" charset="0"/>
                <a:cs typeface="Tahoma" panose="020B0604030504040204" pitchFamily="34" charset="0"/>
              </a:rPr>
              <a:t>, jonka etuina lasiin verrattuna voidaan pitää seuraavia</a:t>
            </a:r>
            <a:r>
              <a:rPr lang="fi-FI" dirty="0" smtClean="0">
                <a:latin typeface="Tahoma" panose="020B0604030504040204" pitchFamily="34" charset="0"/>
                <a:ea typeface="Tahoma" panose="020B0604030504040204" pitchFamily="34" charset="0"/>
                <a:cs typeface="Tahoma" panose="020B0604030504040204" pitchFamily="34" charset="0"/>
              </a:rPr>
              <a:t>:</a:t>
            </a:r>
          </a:p>
          <a:p>
            <a:endParaRPr lang="fi-FI" b="1"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dirty="0" smtClean="0">
                <a:latin typeface="Tahoma" panose="020B0604030504040204" pitchFamily="34" charset="0"/>
                <a:ea typeface="Tahoma" panose="020B0604030504040204" pitchFamily="34" charset="0"/>
                <a:cs typeface="Tahoma" panose="020B0604030504040204" pitchFamily="34" charset="0"/>
              </a:rPr>
              <a:t>Särkymätön (myös </a:t>
            </a:r>
            <a:r>
              <a:rPr lang="fi-FI" dirty="0">
                <a:latin typeface="Tahoma" panose="020B0604030504040204" pitchFamily="34" charset="0"/>
                <a:ea typeface="Tahoma" panose="020B0604030504040204" pitchFamily="34" charset="0"/>
                <a:cs typeface="Tahoma" panose="020B0604030504040204" pitchFamily="34" charset="0"/>
              </a:rPr>
              <a:t>karkaistu lasi voi </a:t>
            </a:r>
            <a:r>
              <a:rPr lang="fi-FI" dirty="0" smtClean="0">
                <a:latin typeface="Tahoma" panose="020B0604030504040204" pitchFamily="34" charset="0"/>
                <a:ea typeface="Tahoma" panose="020B0604030504040204" pitchFamily="34" charset="0"/>
                <a:cs typeface="Tahoma" panose="020B0604030504040204" pitchFamily="34" charset="0"/>
              </a:rPr>
              <a:t>särkyä).</a:t>
            </a:r>
            <a:endParaRPr lang="fi-FI"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dirty="0" smtClean="0">
                <a:latin typeface="Tahoma" panose="020B0604030504040204" pitchFamily="34" charset="0"/>
                <a:ea typeface="Tahoma" panose="020B0604030504040204" pitchFamily="34" charset="0"/>
                <a:cs typeface="Tahoma" panose="020B0604030504040204" pitchFamily="34" charset="0"/>
              </a:rPr>
              <a:t>Pitää </a:t>
            </a:r>
            <a:r>
              <a:rPr lang="fi-FI" dirty="0">
                <a:latin typeface="Tahoma" panose="020B0604030504040204" pitchFamily="34" charset="0"/>
                <a:ea typeface="Tahoma" panose="020B0604030504040204" pitchFamily="34" charset="0"/>
                <a:cs typeface="Tahoma" panose="020B0604030504040204" pitchFamily="34" charset="0"/>
              </a:rPr>
              <a:t>lämpöä paljon paremmin kuin </a:t>
            </a:r>
            <a:r>
              <a:rPr lang="fi-FI" dirty="0" smtClean="0">
                <a:latin typeface="Tahoma" panose="020B0604030504040204" pitchFamily="34" charset="0"/>
                <a:ea typeface="Tahoma" panose="020B0604030504040204" pitchFamily="34" charset="0"/>
                <a:cs typeface="Tahoma" panose="020B0604030504040204" pitchFamily="34" charset="0"/>
              </a:rPr>
              <a:t>lasi.</a:t>
            </a:r>
            <a:endParaRPr lang="fi-FI"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dirty="0" smtClean="0">
                <a:latin typeface="Tahoma" panose="020B0604030504040204" pitchFamily="34" charset="0"/>
                <a:ea typeface="Tahoma" panose="020B0604030504040204" pitchFamily="34" charset="0"/>
                <a:cs typeface="Tahoma" panose="020B0604030504040204" pitchFamily="34" charset="0"/>
              </a:rPr>
              <a:t>Päästää </a:t>
            </a:r>
            <a:r>
              <a:rPr lang="fi-FI" dirty="0">
                <a:latin typeface="Tahoma" panose="020B0604030504040204" pitchFamily="34" charset="0"/>
                <a:ea typeface="Tahoma" panose="020B0604030504040204" pitchFamily="34" charset="0"/>
                <a:cs typeface="Tahoma" panose="020B0604030504040204" pitchFamily="34" charset="0"/>
              </a:rPr>
              <a:t>läpi kasveille välttämättömän auringon spektriosan, jonka lasi </a:t>
            </a:r>
            <a:r>
              <a:rPr lang="fi-FI" dirty="0" smtClean="0">
                <a:latin typeface="Tahoma" panose="020B0604030504040204" pitchFamily="34" charset="0"/>
                <a:ea typeface="Tahoma" panose="020B0604030504040204" pitchFamily="34" charset="0"/>
                <a:cs typeface="Tahoma" panose="020B0604030504040204" pitchFamily="34" charset="0"/>
              </a:rPr>
              <a:t>pysäyttää.</a:t>
            </a:r>
            <a:endParaRPr lang="fi-FI"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dirty="0" smtClean="0">
                <a:latin typeface="Tahoma" panose="020B0604030504040204" pitchFamily="34" charset="0"/>
                <a:ea typeface="Tahoma" panose="020B0604030504040204" pitchFamily="34" charset="0"/>
                <a:cs typeface="Tahoma" panose="020B0604030504040204" pitchFamily="34" charset="0"/>
              </a:rPr>
              <a:t>Hajottaa </a:t>
            </a:r>
            <a:r>
              <a:rPr lang="fi-FI" dirty="0">
                <a:latin typeface="Tahoma" panose="020B0604030504040204" pitchFamily="34" charset="0"/>
                <a:ea typeface="Tahoma" panose="020B0604030504040204" pitchFamily="34" charset="0"/>
                <a:cs typeface="Tahoma" panose="020B0604030504040204" pitchFamily="34" charset="0"/>
              </a:rPr>
              <a:t>valoa sekä lämpöä (lasi tarvitsee verhot tai muun varjostuksen</a:t>
            </a:r>
            <a:r>
              <a:rPr lang="fi-FI" dirty="0" smtClean="0">
                <a:latin typeface="Tahoma" panose="020B0604030504040204" pitchFamily="34" charset="0"/>
                <a:ea typeface="Tahoma" panose="020B0604030504040204" pitchFamily="34" charset="0"/>
                <a:cs typeface="Tahoma" panose="020B0604030504040204" pitchFamily="34" charset="0"/>
              </a:rPr>
              <a:t>).</a:t>
            </a:r>
            <a:endParaRPr lang="fi-FI"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dirty="0" smtClean="0">
                <a:latin typeface="Tahoma" panose="020B0604030504040204" pitchFamily="34" charset="0"/>
                <a:ea typeface="Tahoma" panose="020B0604030504040204" pitchFamily="34" charset="0"/>
                <a:cs typeface="Tahoma" panose="020B0604030504040204" pitchFamily="34" charset="0"/>
              </a:rPr>
              <a:t>Helpompi </a:t>
            </a:r>
            <a:r>
              <a:rPr lang="fi-FI" dirty="0">
                <a:latin typeface="Tahoma" panose="020B0604030504040204" pitchFamily="34" charset="0"/>
                <a:ea typeface="Tahoma" panose="020B0604030504040204" pitchFamily="34" charset="0"/>
                <a:cs typeface="Tahoma" panose="020B0604030504040204" pitchFamily="34" charset="0"/>
              </a:rPr>
              <a:t>huoltaa ja </a:t>
            </a:r>
            <a:r>
              <a:rPr lang="fi-FI" dirty="0" smtClean="0">
                <a:latin typeface="Tahoma" panose="020B0604030504040204" pitchFamily="34" charset="0"/>
                <a:ea typeface="Tahoma" panose="020B0604030504040204" pitchFamily="34" charset="0"/>
                <a:cs typeface="Tahoma" panose="020B0604030504040204" pitchFamily="34" charset="0"/>
              </a:rPr>
              <a:t>puhdistaa.</a:t>
            </a:r>
            <a:endParaRPr lang="fi-FI" dirty="0">
              <a:latin typeface="Tahoma" panose="020B0604030504040204" pitchFamily="34" charset="0"/>
              <a:ea typeface="Tahoma" panose="020B0604030504040204" pitchFamily="34" charset="0"/>
              <a:cs typeface="Tahoma" panose="020B0604030504040204" pitchFamily="34" charset="0"/>
            </a:endParaRPr>
          </a:p>
          <a:p>
            <a:endParaRPr lang="fi-FI" sz="2000" dirty="0" smtClean="0"/>
          </a:p>
          <a:p>
            <a:pPr marL="323850" lvl="1" indent="0">
              <a:buNone/>
            </a:pPr>
            <a:endParaRPr lang="fi-FI" sz="2000" dirty="0" smtClean="0"/>
          </a:p>
          <a:p>
            <a:pPr lvl="1"/>
            <a:endParaRPr lang="fi-FI" sz="2000" dirty="0"/>
          </a:p>
        </p:txBody>
      </p:sp>
      <p:sp>
        <p:nvSpPr>
          <p:cNvPr id="4" name="Footer Placeholder 3"/>
          <p:cNvSpPr>
            <a:spLocks noGrp="1"/>
          </p:cNvSpPr>
          <p:nvPr>
            <p:ph type="ftr" sz="quarter" idx="10"/>
          </p:nvPr>
        </p:nvSpPr>
        <p:spPr/>
        <p:txBody>
          <a:bodyPr/>
          <a:lstStyle/>
          <a:p>
            <a:pPr>
              <a:defRPr/>
            </a:pPr>
            <a:r>
              <a:rPr lang="fi-FI" dirty="0" err="1" smtClean="0"/>
              <a:t>InAWave</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17</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3116938898"/>
      </p:ext>
    </p:extLst>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Ratkaisu - Kate</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9" name="Content Placeholder 8"/>
          <p:cNvSpPr>
            <a:spLocks noGrp="1"/>
          </p:cNvSpPr>
          <p:nvPr>
            <p:ph idx="1"/>
          </p:nvPr>
        </p:nvSpPr>
        <p:spPr/>
        <p:txBody>
          <a:bodyPr/>
          <a:lstStyle/>
          <a:p>
            <a:r>
              <a:rPr lang="fi-FI" sz="2000" dirty="0">
                <a:latin typeface="Tahoma" panose="020B0604030504040204" pitchFamily="34" charset="0"/>
                <a:ea typeface="Tahoma" panose="020B0604030504040204" pitchFamily="34" charset="0"/>
                <a:cs typeface="Tahoma" panose="020B0604030504040204" pitchFamily="34" charset="0"/>
              </a:rPr>
              <a:t>Kate mahdollistaa ympärivuotisen ja säästä riippumattoman </a:t>
            </a:r>
            <a:r>
              <a:rPr lang="fi-FI" sz="2000" dirty="0" smtClean="0">
                <a:latin typeface="Tahoma" panose="020B0604030504040204" pitchFamily="34" charset="0"/>
                <a:ea typeface="Tahoma" panose="020B0604030504040204" pitchFamily="34" charset="0"/>
                <a:cs typeface="Tahoma" panose="020B0604030504040204" pitchFamily="34" charset="0"/>
              </a:rPr>
              <a:t>käytön.</a:t>
            </a:r>
          </a:p>
          <a:p>
            <a:pPr marL="0" indent="0">
              <a:buNone/>
            </a:pPr>
            <a:endParaRPr lang="fi-FI" sz="2000" dirty="0">
              <a:latin typeface="Tahoma" panose="020B0604030504040204" pitchFamily="34" charset="0"/>
              <a:ea typeface="Tahoma" panose="020B0604030504040204" pitchFamily="34" charset="0"/>
              <a:cs typeface="Tahoma" panose="020B0604030504040204" pitchFamily="34" charset="0"/>
            </a:endParaRPr>
          </a:p>
          <a:p>
            <a:r>
              <a:rPr lang="fi-FI" sz="2000" dirty="0">
                <a:latin typeface="Tahoma" panose="020B0604030504040204" pitchFamily="34" charset="0"/>
                <a:ea typeface="Tahoma" panose="020B0604030504040204" pitchFamily="34" charset="0"/>
                <a:cs typeface="Tahoma" panose="020B0604030504040204" pitchFamily="34" charset="0"/>
              </a:rPr>
              <a:t>Akustiset ominaisuudet voidaan huomioida </a:t>
            </a:r>
            <a:r>
              <a:rPr lang="fi-FI" sz="2000" dirty="0" smtClean="0">
                <a:latin typeface="Tahoma" panose="020B0604030504040204" pitchFamily="34" charset="0"/>
                <a:ea typeface="Tahoma" panose="020B0604030504040204" pitchFamily="34" charset="0"/>
                <a:cs typeface="Tahoma" panose="020B0604030504040204" pitchFamily="34" charset="0"/>
              </a:rPr>
              <a:t>helposti:</a:t>
            </a:r>
            <a:endParaRPr lang="fi-FI" sz="2000"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sz="2000" dirty="0">
                <a:latin typeface="Tahoma" panose="020B0604030504040204" pitchFamily="34" charset="0"/>
                <a:ea typeface="Tahoma" panose="020B0604030504040204" pitchFamily="34" charset="0"/>
                <a:cs typeface="Tahoma" panose="020B0604030504040204" pitchFamily="34" charset="0"/>
              </a:rPr>
              <a:t>Korkeus ei luo seisovia ääniaaltoja puheen </a:t>
            </a:r>
            <a:r>
              <a:rPr lang="fi-FI" sz="2000" dirty="0" smtClean="0">
                <a:latin typeface="Tahoma" panose="020B0604030504040204" pitchFamily="34" charset="0"/>
                <a:ea typeface="Tahoma" panose="020B0604030504040204" pitchFamily="34" charset="0"/>
                <a:cs typeface="Tahoma" panose="020B0604030504040204" pitchFamily="34" charset="0"/>
              </a:rPr>
              <a:t>äänitaajuudelle.</a:t>
            </a:r>
            <a:endParaRPr lang="fi-FI" sz="2000"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sz="2000" dirty="0">
                <a:latin typeface="Tahoma" panose="020B0604030504040204" pitchFamily="34" charset="0"/>
                <a:ea typeface="Tahoma" panose="020B0604030504040204" pitchFamily="34" charset="0"/>
                <a:cs typeface="Tahoma" panose="020B0604030504040204" pitchFamily="34" charset="0"/>
              </a:rPr>
              <a:t>Jättämällä sivut avoimiksi ääni pääsee myös </a:t>
            </a:r>
            <a:r>
              <a:rPr lang="fi-FI" sz="2000" dirty="0" smtClean="0">
                <a:latin typeface="Tahoma" panose="020B0604030504040204" pitchFamily="34" charset="0"/>
                <a:ea typeface="Tahoma" panose="020B0604030504040204" pitchFamily="34" charset="0"/>
                <a:cs typeface="Tahoma" panose="020B0604030504040204" pitchFamily="34" charset="0"/>
              </a:rPr>
              <a:t>poistumaan tilasta.</a:t>
            </a:r>
            <a:endParaRPr lang="fi-FI" sz="2000" dirty="0">
              <a:latin typeface="Tahoma" panose="020B0604030504040204" pitchFamily="34" charset="0"/>
              <a:ea typeface="Tahoma" panose="020B0604030504040204" pitchFamily="34" charset="0"/>
              <a:cs typeface="Tahoma" panose="020B0604030504040204" pitchFamily="34" charset="0"/>
            </a:endParaRPr>
          </a:p>
          <a:p>
            <a:pPr marL="781050" lvl="1" indent="-457200">
              <a:buFont typeface="+mj-lt"/>
              <a:buAutoNum type="arabicPeriod"/>
            </a:pPr>
            <a:r>
              <a:rPr lang="fi-FI" sz="2000" dirty="0" smtClean="0">
                <a:latin typeface="Tahoma" panose="020B0604030504040204" pitchFamily="34" charset="0"/>
                <a:ea typeface="Tahoma" panose="020B0604030504040204" pitchFamily="34" charset="0"/>
                <a:cs typeface="Tahoma" panose="020B0604030504040204" pitchFamily="34" charset="0"/>
              </a:rPr>
              <a:t>Aaltojen </a:t>
            </a:r>
            <a:r>
              <a:rPr lang="fi-FI" sz="2000" dirty="0">
                <a:latin typeface="Tahoma" panose="020B0604030504040204" pitchFamily="34" charset="0"/>
                <a:ea typeface="Tahoma" panose="020B0604030504040204" pitchFamily="34" charset="0"/>
                <a:cs typeface="Tahoma" panose="020B0604030504040204" pitchFamily="34" charset="0"/>
              </a:rPr>
              <a:t>sekä katteen vaihteleva ja pyöreä muoto estää suurimmaksi osaksi kohtisuorien heijastepintojen </a:t>
            </a:r>
            <a:r>
              <a:rPr lang="fi-FI" sz="2000" dirty="0" smtClean="0">
                <a:latin typeface="Tahoma" panose="020B0604030504040204" pitchFamily="34" charset="0"/>
                <a:ea typeface="Tahoma" panose="020B0604030504040204" pitchFamily="34" charset="0"/>
                <a:cs typeface="Tahoma" panose="020B0604030504040204" pitchFamily="34" charset="0"/>
              </a:rPr>
              <a:t>muodostumisen.</a:t>
            </a:r>
            <a:endParaRPr lang="fi-FI" sz="2000" dirty="0">
              <a:latin typeface="Tahoma" panose="020B0604030504040204" pitchFamily="34" charset="0"/>
              <a:ea typeface="Tahoma" panose="020B0604030504040204" pitchFamily="34" charset="0"/>
              <a:cs typeface="Tahoma" panose="020B0604030504040204" pitchFamily="34" charset="0"/>
            </a:endParaRPr>
          </a:p>
          <a:p>
            <a:endParaRPr lang="fi-FI" dirty="0"/>
          </a:p>
        </p:txBody>
      </p:sp>
      <p:sp>
        <p:nvSpPr>
          <p:cNvPr id="4" name="Footer Placeholder 3"/>
          <p:cNvSpPr>
            <a:spLocks noGrp="1"/>
          </p:cNvSpPr>
          <p:nvPr>
            <p:ph type="ftr" sz="quarter" idx="10"/>
          </p:nvPr>
        </p:nvSpPr>
        <p:spPr/>
        <p:txBody>
          <a:bodyPr/>
          <a:lstStyle/>
          <a:p>
            <a:pPr>
              <a:defRPr/>
            </a:pPr>
            <a:r>
              <a:rPr lang="fi-FI" smtClean="0"/>
              <a:t>InAWave</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18</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3929123040"/>
      </p:ext>
    </p:extLst>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Ratkaisu - Kate</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dirty="0">
                <a:latin typeface="Tahoma" panose="020B0604030504040204" pitchFamily="34" charset="0"/>
                <a:ea typeface="Tahoma" panose="020B0604030504040204" pitchFamily="34" charset="0"/>
                <a:cs typeface="Tahoma" panose="020B0604030504040204" pitchFamily="34" charset="0"/>
              </a:rPr>
              <a:t>Läpinäkyvyys katteessa luo avaran tilan tunteen</a:t>
            </a:r>
            <a:r>
              <a:rPr lang="fi-FI" dirty="0" smtClean="0">
                <a:latin typeface="Tahoma" panose="020B0604030504040204" pitchFamily="34" charset="0"/>
                <a:ea typeface="Tahoma" panose="020B0604030504040204" pitchFamily="34" charset="0"/>
                <a:cs typeface="Tahoma" panose="020B0604030504040204" pitchFamily="34" charset="0"/>
              </a:rPr>
              <a:t>.</a:t>
            </a:r>
          </a:p>
          <a:p>
            <a:endParaRPr lang="fi-FI" dirty="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Kate </a:t>
            </a:r>
            <a:r>
              <a:rPr lang="fi-FI" dirty="0">
                <a:latin typeface="Tahoma" panose="020B0604030504040204" pitchFamily="34" charset="0"/>
                <a:ea typeface="Tahoma" panose="020B0604030504040204" pitchFamily="34" charset="0"/>
                <a:cs typeface="Tahoma" panose="020B0604030504040204" pitchFamily="34" charset="0"/>
              </a:rPr>
              <a:t>ylittää reunat</a:t>
            </a:r>
            <a:r>
              <a:rPr lang="fi-FI" dirty="0" smtClean="0">
                <a:latin typeface="Tahoma" panose="020B0604030504040204" pitchFamily="34" charset="0"/>
                <a:ea typeface="Tahoma" panose="020B0604030504040204" pitchFamily="34" charset="0"/>
                <a:cs typeface="Tahoma" panose="020B0604030504040204" pitchFamily="34" charset="0"/>
              </a:rPr>
              <a:t>, jolloin </a:t>
            </a:r>
            <a:r>
              <a:rPr lang="fi-FI" dirty="0">
                <a:latin typeface="Tahoma" panose="020B0604030504040204" pitchFamily="34" charset="0"/>
                <a:ea typeface="Tahoma" panose="020B0604030504040204" pitchFamily="34" charset="0"/>
                <a:cs typeface="Tahoma" panose="020B0604030504040204" pitchFamily="34" charset="0"/>
              </a:rPr>
              <a:t>ikkunat ja seinät eivät kärsi lumen putoamisesta.</a:t>
            </a:r>
          </a:p>
          <a:p>
            <a:pPr lvl="1"/>
            <a:r>
              <a:rPr lang="fi-FI" dirty="0" smtClean="0">
                <a:latin typeface="Tahoma" panose="020B0604030504040204" pitchFamily="34" charset="0"/>
                <a:ea typeface="Tahoma" panose="020B0604030504040204" pitchFamily="34" charset="0"/>
                <a:cs typeface="Tahoma" panose="020B0604030504040204" pitchFamily="34" charset="0"/>
              </a:rPr>
              <a:t>Lumen putoamisalueen aitaaminen helppoa.</a:t>
            </a:r>
          </a:p>
          <a:p>
            <a:pPr lvl="1"/>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a:latin typeface="Tahoma" panose="020B0604030504040204" pitchFamily="34" charset="0"/>
                <a:ea typeface="Tahoma" panose="020B0604030504040204" pitchFamily="34" charset="0"/>
                <a:cs typeface="Tahoma" panose="020B0604030504040204" pitchFamily="34" charset="0"/>
              </a:rPr>
              <a:t>Pyöreä kate helpottaa </a:t>
            </a:r>
            <a:r>
              <a:rPr lang="fi-FI" dirty="0" smtClean="0">
                <a:latin typeface="Tahoma" panose="020B0604030504040204" pitchFamily="34" charset="0"/>
                <a:ea typeface="Tahoma" panose="020B0604030504040204" pitchFamily="34" charset="0"/>
                <a:cs typeface="Tahoma" panose="020B0604030504040204" pitchFamily="34" charset="0"/>
              </a:rPr>
              <a:t>lumenpudotusta.</a:t>
            </a:r>
            <a:endParaRPr lang="fi-FI" dirty="0">
              <a:latin typeface="Tahoma" panose="020B0604030504040204" pitchFamily="34" charset="0"/>
              <a:ea typeface="Tahoma" panose="020B0604030504040204" pitchFamily="34" charset="0"/>
              <a:cs typeface="Tahoma" panose="020B0604030504040204" pitchFamily="34" charset="0"/>
            </a:endParaRPr>
          </a:p>
          <a:p>
            <a:pPr lvl="1"/>
            <a:r>
              <a:rPr lang="fi-FI" dirty="0">
                <a:latin typeface="Tahoma" panose="020B0604030504040204" pitchFamily="34" charset="0"/>
                <a:ea typeface="Tahoma" panose="020B0604030504040204" pitchFamily="34" charset="0"/>
                <a:cs typeface="Tahoma" panose="020B0604030504040204" pitchFamily="34" charset="0"/>
              </a:rPr>
              <a:t>Putoaa itsestään katteen lämpenemisen </a:t>
            </a:r>
            <a:r>
              <a:rPr lang="fi-FI" dirty="0" smtClean="0">
                <a:latin typeface="Tahoma" panose="020B0604030504040204" pitchFamily="34" charset="0"/>
                <a:ea typeface="Tahoma" panose="020B0604030504040204" pitchFamily="34" charset="0"/>
                <a:cs typeface="Tahoma" panose="020B0604030504040204" pitchFamily="34" charset="0"/>
              </a:rPr>
              <a:t>takia.</a:t>
            </a:r>
            <a:endParaRPr lang="fi-FI" dirty="0">
              <a:latin typeface="Tahoma" panose="020B0604030504040204" pitchFamily="34" charset="0"/>
              <a:ea typeface="Tahoma" panose="020B0604030504040204" pitchFamily="34" charset="0"/>
              <a:cs typeface="Tahoma" panose="020B0604030504040204" pitchFamily="34" charset="0"/>
            </a:endParaRPr>
          </a:p>
          <a:p>
            <a:endParaRPr lang="fi-FI" dirty="0" smtClean="0">
              <a:latin typeface="Tahoma" panose="020B0604030504040204" pitchFamily="34" charset="0"/>
              <a:ea typeface="Tahoma" panose="020B0604030504040204" pitchFamily="34" charset="0"/>
              <a:cs typeface="Tahoma" panose="020B0604030504040204" pitchFamily="34" charset="0"/>
            </a:endParaRPr>
          </a:p>
          <a:p>
            <a:endParaRPr lang="fi-FI" dirty="0"/>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19</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1492045304"/>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ahoma"/>
                <a:cs typeface="Tahoma"/>
              </a:rPr>
              <a:t>Mikä</a:t>
            </a:r>
            <a:r>
              <a:rPr lang="en-US" dirty="0" smtClean="0">
                <a:latin typeface="Tahoma"/>
                <a:cs typeface="Tahoma"/>
              </a:rPr>
              <a:t> MINNO® on?</a:t>
            </a:r>
            <a:endParaRPr lang="en-US" dirty="0">
              <a:latin typeface="Tahoma"/>
              <a:cs typeface="Tahoma"/>
            </a:endParaRPr>
          </a:p>
        </p:txBody>
      </p:sp>
      <p:sp>
        <p:nvSpPr>
          <p:cNvPr id="3" name="Content Placeholder 2"/>
          <p:cNvSpPr>
            <a:spLocks noGrp="1"/>
          </p:cNvSpPr>
          <p:nvPr>
            <p:ph idx="1"/>
          </p:nvPr>
        </p:nvSpPr>
        <p:spPr/>
        <p:txBody>
          <a:bodyPr>
            <a:normAutofit lnSpcReduction="10000"/>
          </a:bodyPr>
          <a:lstStyle/>
          <a:p>
            <a:r>
              <a:rPr lang="fi-FI" dirty="0" smtClean="0">
                <a:latin typeface="Tahoma"/>
                <a:cs typeface="Tahoma"/>
              </a:rPr>
              <a:t>MINNO on Metropolian hyvinvoinnin ja kulttuurin monialainen 10 opintopisteen innovaatioprojekti, joka sisältyy koulutusohjelmien pakollisiin opintoihin.</a:t>
            </a:r>
          </a:p>
          <a:p>
            <a:endParaRPr lang="fi-FI" dirty="0" smtClean="0">
              <a:latin typeface="Tahoma"/>
              <a:cs typeface="Tahoma"/>
            </a:endParaRPr>
          </a:p>
          <a:p>
            <a:r>
              <a:rPr lang="fi-FI" dirty="0" smtClean="0">
                <a:latin typeface="Tahoma"/>
                <a:cs typeface="Tahoma"/>
              </a:rPr>
              <a:t>Toteutuksia on ollut useita vuoden 2010 keväästä lähtien.</a:t>
            </a:r>
          </a:p>
          <a:p>
            <a:endParaRPr lang="fi-FI" dirty="0" smtClean="0">
              <a:latin typeface="Tahoma"/>
              <a:cs typeface="Tahoma"/>
            </a:endParaRPr>
          </a:p>
          <a:p>
            <a:r>
              <a:rPr lang="fi-FI" dirty="0" smtClean="0">
                <a:latin typeface="Tahoma"/>
                <a:cs typeface="Tahoma"/>
              </a:rPr>
              <a:t>Tarkoituksena on monien alojen asiantuntijoiden avulla kehittää käytännöllisiä ja innovatiivisia ratkaisuja ja palveluja kaupunkialueelle.</a:t>
            </a:r>
          </a:p>
        </p:txBody>
      </p:sp>
      <p:sp>
        <p:nvSpPr>
          <p:cNvPr id="4" name="Date Placeholder 3"/>
          <p:cNvSpPr>
            <a:spLocks noGrp="1"/>
          </p:cNvSpPr>
          <p:nvPr>
            <p:ph type="dt" sz="half" idx="12"/>
          </p:nvPr>
        </p:nvSpPr>
        <p:spPr/>
        <p:txBody>
          <a:bodyPr/>
          <a:lstStyle/>
          <a:p>
            <a:pPr>
              <a:defRPr/>
            </a:pPr>
            <a:r>
              <a:rPr lang="fi-FI" smtClean="0"/>
              <a:t>14.11.2014</a:t>
            </a:r>
            <a:endParaRPr lang="fi-FI" dirty="0"/>
          </a:p>
        </p:txBody>
      </p:sp>
      <p:sp>
        <p:nvSpPr>
          <p:cNvPr id="5" name="Footer Placeholder 4"/>
          <p:cNvSpPr>
            <a:spLocks noGrp="1"/>
          </p:cNvSpPr>
          <p:nvPr>
            <p:ph type="ftr" sz="quarter" idx="10"/>
          </p:nvPr>
        </p:nvSpPr>
        <p:spPr/>
        <p:txBody>
          <a:bodyPr/>
          <a:lstStyle/>
          <a:p>
            <a:pPr>
              <a:defRPr/>
            </a:pPr>
            <a:r>
              <a:rPr lang="fi-FI" smtClean="0"/>
              <a:t>InAWave</a:t>
            </a:r>
            <a:endParaRPr lang="fi-FI"/>
          </a:p>
        </p:txBody>
      </p:sp>
      <p:sp>
        <p:nvSpPr>
          <p:cNvPr id="6" name="Slide Number Placeholder 5"/>
          <p:cNvSpPr>
            <a:spLocks noGrp="1"/>
          </p:cNvSpPr>
          <p:nvPr>
            <p:ph type="sldNum" sz="quarter" idx="11"/>
          </p:nvPr>
        </p:nvSpPr>
        <p:spPr/>
        <p:txBody>
          <a:bodyPr/>
          <a:lstStyle/>
          <a:p>
            <a:pPr>
              <a:defRPr/>
            </a:pPr>
            <a:fld id="{DD6A4AAD-F724-42AB-8557-AB427AE11B6F}" type="slidenum">
              <a:rPr lang="fi-FI" smtClean="0"/>
              <a:pPr>
                <a:defRPr/>
              </a:pPr>
              <a:t>2</a:t>
            </a:fld>
            <a:endParaRPr lang="fi-FI"/>
          </a:p>
        </p:txBody>
      </p:sp>
    </p:spTree>
    <p:extLst>
      <p:ext uri="{BB962C8B-B14F-4D97-AF65-F5344CB8AC3E}">
        <p14:creationId xmlns:p14="http://schemas.microsoft.com/office/powerpoint/2010/main" val="1389815714"/>
      </p:ext>
    </p:extLst>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Kate</a:t>
            </a:r>
            <a:endParaRPr lang="fi-FI" dirty="0">
              <a:latin typeface="Tahoma" panose="020B0604030504040204" pitchFamily="34" charset="0"/>
              <a:ea typeface="Tahoma" panose="020B0604030504040204" pitchFamily="34" charset="0"/>
              <a:cs typeface="Tahoma" panose="020B0604030504040204" pitchFamily="34" charset="0"/>
            </a:endParaRPr>
          </a:p>
        </p:txBody>
      </p:sp>
      <p:pic>
        <p:nvPicPr>
          <p:cNvPr id="7" name="Content Placeholder 6"/>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3728" t="13968" r="5994" b="29936"/>
          <a:stretch/>
        </p:blipFill>
        <p:spPr>
          <a:xfrm>
            <a:off x="784881" y="1686187"/>
            <a:ext cx="7567251" cy="3397542"/>
          </a:xfrm>
          <a:ln w="28575">
            <a:solidFill>
              <a:srgbClr val="EE8216"/>
            </a:solidFill>
          </a:ln>
        </p:spPr>
      </p:pic>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20</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
        <p:nvSpPr>
          <p:cNvPr id="8" name="TextBox 7"/>
          <p:cNvSpPr txBox="1"/>
          <p:nvPr/>
        </p:nvSpPr>
        <p:spPr>
          <a:xfrm>
            <a:off x="7206143" y="5083729"/>
            <a:ext cx="1145989" cy="215444"/>
          </a:xfrm>
          <a:prstGeom prst="rect">
            <a:avLst/>
          </a:prstGeom>
          <a:noFill/>
        </p:spPr>
        <p:txBody>
          <a:bodyPr wrap="square" rtlCol="0">
            <a:spAutoFit/>
          </a:bodyPr>
          <a:lstStyle/>
          <a:p>
            <a:pPr algn="r"/>
            <a:r>
              <a:rPr lang="fi-FI" sz="800" dirty="0" smtClean="0"/>
              <a:t>Kuva: Joonas </a:t>
            </a:r>
            <a:r>
              <a:rPr lang="fi-FI" sz="800" dirty="0" err="1" smtClean="0"/>
              <a:t>Väntti</a:t>
            </a:r>
            <a:endParaRPr lang="fi-FI" sz="800" dirty="0"/>
          </a:p>
        </p:txBody>
      </p:sp>
    </p:spTree>
    <p:extLst>
      <p:ext uri="{BB962C8B-B14F-4D97-AF65-F5344CB8AC3E}">
        <p14:creationId xmlns:p14="http://schemas.microsoft.com/office/powerpoint/2010/main" val="693146725"/>
      </p:ext>
    </p:extLst>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Ratkaisu - Valaistus</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sz="2000" dirty="0" smtClean="0">
                <a:latin typeface="Tahoma" panose="020B0604030504040204" pitchFamily="34" charset="0"/>
                <a:ea typeface="Tahoma" panose="020B0604030504040204" pitchFamily="34" charset="0"/>
                <a:cs typeface="Tahoma" panose="020B0604030504040204" pitchFamily="34" charset="0"/>
              </a:rPr>
              <a:t>Aaltokannen valaistus toteutetaan upotetuin ledein, jotka asetetaan yhden metrin välein jokaisen aallon reunaan.</a:t>
            </a:r>
          </a:p>
          <a:p>
            <a:pPr lvl="1"/>
            <a:r>
              <a:rPr lang="fi-FI" sz="2000" dirty="0" smtClean="0">
                <a:latin typeface="Tahoma" panose="020B0604030504040204" pitchFamily="34" charset="0"/>
                <a:ea typeface="Tahoma" panose="020B0604030504040204" pitchFamily="34" charset="0"/>
                <a:cs typeface="Tahoma" panose="020B0604030504040204" pitchFamily="34" charset="0"/>
              </a:rPr>
              <a:t>Lisäävät kontrastia aallon reunoissa.</a:t>
            </a:r>
          </a:p>
          <a:p>
            <a:pPr lvl="1"/>
            <a:endParaRPr lang="fi-FI" sz="2000" dirty="0" smtClean="0">
              <a:latin typeface="Tahoma" panose="020B0604030504040204" pitchFamily="34" charset="0"/>
              <a:ea typeface="Tahoma" panose="020B0604030504040204" pitchFamily="34" charset="0"/>
              <a:cs typeface="Tahoma" panose="020B0604030504040204" pitchFamily="34" charset="0"/>
            </a:endParaRPr>
          </a:p>
          <a:p>
            <a:r>
              <a:rPr lang="fi-FI" sz="2000" dirty="0" smtClean="0">
                <a:latin typeface="Tahoma" panose="020B0604030504040204" pitchFamily="34" charset="0"/>
                <a:ea typeface="Tahoma" panose="020B0604030504040204" pitchFamily="34" charset="0"/>
                <a:cs typeface="Tahoma" panose="020B0604030504040204" pitchFamily="34" charset="0"/>
              </a:rPr>
              <a:t>Pylväät, jotka kannattelevat katetta, valaistaan ja hyödynnetään tilan valaisemisessa.</a:t>
            </a:r>
          </a:p>
          <a:p>
            <a:pPr lvl="1"/>
            <a:r>
              <a:rPr lang="fi-FI" sz="2000" dirty="0" smtClean="0">
                <a:latin typeface="Tahoma" panose="020B0604030504040204" pitchFamily="34" charset="0"/>
                <a:ea typeface="Tahoma" panose="020B0604030504040204" pitchFamily="34" charset="0"/>
                <a:cs typeface="Tahoma" panose="020B0604030504040204" pitchFamily="34" charset="0"/>
              </a:rPr>
              <a:t>Värein voidaan muuttaa tilan tunnelmaa tapahtumaan liittyen.</a:t>
            </a:r>
          </a:p>
          <a:p>
            <a:pPr lvl="1"/>
            <a:endParaRPr lang="fi-FI" sz="2000" dirty="0" smtClean="0">
              <a:latin typeface="Tahoma" panose="020B0604030504040204" pitchFamily="34" charset="0"/>
              <a:ea typeface="Tahoma" panose="020B0604030504040204" pitchFamily="34" charset="0"/>
              <a:cs typeface="Tahoma" panose="020B0604030504040204" pitchFamily="34" charset="0"/>
            </a:endParaRPr>
          </a:p>
          <a:p>
            <a:r>
              <a:rPr lang="fi-FI" sz="2000" dirty="0" smtClean="0">
                <a:latin typeface="Tahoma" panose="020B0604030504040204" pitchFamily="34" charset="0"/>
                <a:ea typeface="Tahoma" panose="020B0604030504040204" pitchFamily="34" charset="0"/>
                <a:cs typeface="Tahoma" panose="020B0604030504040204" pitchFamily="34" charset="0"/>
              </a:rPr>
              <a:t>Katteen muihin tukirakenteisiin asennetaan valoja.</a:t>
            </a:r>
          </a:p>
          <a:p>
            <a:pPr lvl="1"/>
            <a:r>
              <a:rPr lang="fi-FI" sz="2000" dirty="0" smtClean="0">
                <a:latin typeface="Tahoma" panose="020B0604030504040204" pitchFamily="34" charset="0"/>
                <a:ea typeface="Tahoma" panose="020B0604030504040204" pitchFamily="34" charset="0"/>
                <a:cs typeface="Tahoma" panose="020B0604030504040204" pitchFamily="34" charset="0"/>
              </a:rPr>
              <a:t>Tilan valaistus on saatava mm. lukemiseen sopivaksi ympäri vuoden.</a:t>
            </a:r>
            <a:endParaRPr lang="fi-FI" sz="2000"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21</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1060007456"/>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Valaistus</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22</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pic>
        <p:nvPicPr>
          <p:cNvPr id="9" name="Content Placeholder 8"/>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62713" t="49878" r="257" b="28449"/>
          <a:stretch/>
        </p:blipFill>
        <p:spPr>
          <a:xfrm>
            <a:off x="3422708" y="4199410"/>
            <a:ext cx="4597167" cy="1513493"/>
          </a:xfrm>
          <a:ln w="28575">
            <a:solidFill>
              <a:srgbClr val="EE8216"/>
            </a:solidFill>
          </a:ln>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32197" t="3884" r="31192" b="62667"/>
          <a:stretch/>
        </p:blipFill>
        <p:spPr>
          <a:xfrm>
            <a:off x="3418513" y="1634412"/>
            <a:ext cx="4605556" cy="2366743"/>
          </a:xfrm>
          <a:prstGeom prst="rect">
            <a:avLst/>
          </a:prstGeom>
          <a:ln w="28575">
            <a:solidFill>
              <a:srgbClr val="EE8216"/>
            </a:solidFill>
          </a:ln>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31193" t="22966" r="59449" b="37237"/>
          <a:stretch/>
        </p:blipFill>
        <p:spPr>
          <a:xfrm>
            <a:off x="1356475" y="1630330"/>
            <a:ext cx="1706649" cy="4082573"/>
          </a:xfrm>
          <a:prstGeom prst="rect">
            <a:avLst/>
          </a:prstGeom>
          <a:ln w="28575">
            <a:solidFill>
              <a:srgbClr val="EE8216"/>
            </a:solidFill>
          </a:ln>
        </p:spPr>
      </p:pic>
      <p:sp>
        <p:nvSpPr>
          <p:cNvPr id="12" name="TextBox 11"/>
          <p:cNvSpPr txBox="1"/>
          <p:nvPr/>
        </p:nvSpPr>
        <p:spPr>
          <a:xfrm>
            <a:off x="6887361" y="5712903"/>
            <a:ext cx="1132514" cy="215444"/>
          </a:xfrm>
          <a:prstGeom prst="rect">
            <a:avLst/>
          </a:prstGeom>
          <a:noFill/>
        </p:spPr>
        <p:txBody>
          <a:bodyPr wrap="square" rtlCol="0">
            <a:spAutoFit/>
          </a:bodyPr>
          <a:lstStyle/>
          <a:p>
            <a:pPr algn="r"/>
            <a:r>
              <a:rPr lang="fi-FI" sz="800" dirty="0" smtClean="0"/>
              <a:t>Kuvat: Joonas </a:t>
            </a:r>
            <a:r>
              <a:rPr lang="fi-FI" sz="800" dirty="0" err="1" smtClean="0"/>
              <a:t>Väntti</a:t>
            </a:r>
            <a:endParaRPr lang="fi-FI" sz="800" dirty="0"/>
          </a:p>
        </p:txBody>
      </p:sp>
    </p:spTree>
    <p:extLst>
      <p:ext uri="{BB962C8B-B14F-4D97-AF65-F5344CB8AC3E}">
        <p14:creationId xmlns:p14="http://schemas.microsoft.com/office/powerpoint/2010/main" val="1110649692"/>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Ratkaisu - Kaiteet</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Metalliset käsijohteet.</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Pleksilasit, joihin kiinnitetään aaltokuvioita ikkunatarroista.</a:t>
            </a:r>
          </a:p>
          <a:p>
            <a:pPr lvl="1"/>
            <a:r>
              <a:rPr lang="fi-FI" dirty="0" smtClean="0">
                <a:latin typeface="Tahoma" panose="020B0604030504040204" pitchFamily="34" charset="0"/>
                <a:ea typeface="Tahoma" panose="020B0604030504040204" pitchFamily="34" charset="0"/>
                <a:cs typeface="Tahoma" panose="020B0604030504040204" pitchFamily="34" charset="0"/>
              </a:rPr>
              <a:t>Jatkaa aaltokannen linjoja.</a:t>
            </a:r>
          </a:p>
          <a:p>
            <a:pPr lvl="1"/>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Korkeus n. 1200 mm, </a:t>
            </a:r>
            <a:r>
              <a:rPr lang="fi-FI" dirty="0" err="1" smtClean="0">
                <a:latin typeface="Tahoma" panose="020B0604030504040204" pitchFamily="34" charset="0"/>
                <a:ea typeface="Tahoma" panose="020B0604030504040204" pitchFamily="34" charset="0"/>
                <a:cs typeface="Tahoma" panose="020B0604030504040204" pitchFamily="34" charset="0"/>
              </a:rPr>
              <a:t>pleksilevyjen</a:t>
            </a:r>
            <a:r>
              <a:rPr lang="fi-FI" dirty="0" smtClean="0">
                <a:latin typeface="Tahoma" panose="020B0604030504040204" pitchFamily="34" charset="0"/>
                <a:ea typeface="Tahoma" panose="020B0604030504040204" pitchFamily="34" charset="0"/>
                <a:cs typeface="Tahoma" panose="020B0604030504040204" pitchFamily="34" charset="0"/>
              </a:rPr>
              <a:t> ja lattian väliin n. 50 mm.</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dirty="0" err="1" smtClean="0"/>
              <a:t>InAWave</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23</a:t>
            </a:fld>
            <a:endParaRPr lang="fi-FI" dirty="0"/>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3211558583"/>
      </p:ext>
    </p:extLst>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Kaiteet</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24</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graphicFrame>
        <p:nvGraphicFramePr>
          <p:cNvPr id="7" name="Sisällön paikkamerkki 6"/>
          <p:cNvGraphicFramePr>
            <a:graphicFrameLocks noGrp="1" noChangeAspect="1"/>
          </p:cNvGraphicFramePr>
          <p:nvPr>
            <p:ph idx="1"/>
            <p:extLst>
              <p:ext uri="{D42A27DB-BD31-4B8C-83A1-F6EECF244321}">
                <p14:modId xmlns:p14="http://schemas.microsoft.com/office/powerpoint/2010/main" val="203420747"/>
              </p:ext>
            </p:extLst>
          </p:nvPr>
        </p:nvGraphicFramePr>
        <p:xfrm>
          <a:off x="684213" y="1397000"/>
          <a:ext cx="2811462" cy="3948113"/>
        </p:xfrm>
        <a:graphic>
          <a:graphicData uri="http://schemas.openxmlformats.org/presentationml/2006/ole">
            <mc:AlternateContent xmlns:mc="http://schemas.openxmlformats.org/markup-compatibility/2006">
              <mc:Choice xmlns:v="urn:schemas-microsoft-com:vml" Requires="v">
                <p:oleObj spid="_x0000_s1051" name="Acrobat Document" r:id="rId3" imgW="5705470" imgH="8010279" progId="AcroExch.Document.11">
                  <p:embed/>
                </p:oleObj>
              </mc:Choice>
              <mc:Fallback>
                <p:oleObj name="Acrobat Document" r:id="rId3" imgW="5705470" imgH="8010279" progId="AcroExch.Document.11">
                  <p:embed/>
                  <p:pic>
                    <p:nvPicPr>
                      <p:cNvPr id="0" name=""/>
                      <p:cNvPicPr/>
                      <p:nvPr/>
                    </p:nvPicPr>
                    <p:blipFill>
                      <a:blip r:embed="rId4"/>
                      <a:stretch>
                        <a:fillRect/>
                      </a:stretch>
                    </p:blipFill>
                    <p:spPr>
                      <a:xfrm>
                        <a:off x="684213" y="1397000"/>
                        <a:ext cx="2811462" cy="3948113"/>
                      </a:xfrm>
                      <a:prstGeom prst="rect">
                        <a:avLst/>
                      </a:prstGeom>
                      <a:ln w="28575">
                        <a:solidFill>
                          <a:srgbClr val="EE8216"/>
                        </a:solidFill>
                      </a:ln>
                    </p:spPr>
                  </p:pic>
                </p:oleObj>
              </mc:Fallback>
            </mc:AlternateContent>
          </a:graphicData>
        </a:graphic>
      </p:graphicFrame>
      <p:pic>
        <p:nvPicPr>
          <p:cNvPr id="8" name="Picture 3" descr="C:\Users\Ultsu\Pictures\Kuva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2235" y="1926355"/>
            <a:ext cx="4065696" cy="2889265"/>
          </a:xfrm>
          <a:prstGeom prst="rect">
            <a:avLst/>
          </a:prstGeom>
          <a:noFill/>
          <a:ln w="28575">
            <a:solidFill>
              <a:srgbClr val="EE8216"/>
            </a:solidFill>
          </a:ln>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485693" y="4815620"/>
            <a:ext cx="1342238" cy="215444"/>
          </a:xfrm>
          <a:prstGeom prst="rect">
            <a:avLst/>
          </a:prstGeom>
          <a:noFill/>
        </p:spPr>
        <p:txBody>
          <a:bodyPr wrap="square" rtlCol="0">
            <a:spAutoFit/>
          </a:bodyPr>
          <a:lstStyle/>
          <a:p>
            <a:pPr algn="r"/>
            <a:r>
              <a:rPr lang="fi-FI" sz="800" dirty="0" smtClean="0"/>
              <a:t>Kuvat: Ulla-Maija </a:t>
            </a:r>
            <a:r>
              <a:rPr lang="fi-FI" sz="800" dirty="0" err="1" smtClean="0"/>
              <a:t>Alander</a:t>
            </a:r>
            <a:endParaRPr lang="fi-FI" sz="800" dirty="0"/>
          </a:p>
        </p:txBody>
      </p:sp>
    </p:spTree>
    <p:extLst>
      <p:ext uri="{BB962C8B-B14F-4D97-AF65-F5344CB8AC3E}">
        <p14:creationId xmlns:p14="http://schemas.microsoft.com/office/powerpoint/2010/main" val="3002317895"/>
      </p:ext>
    </p:extLst>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Ratkaisu - Säilytys</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sz="2000" dirty="0" smtClean="0">
                <a:latin typeface="Tahoma" panose="020B0604030504040204" pitchFamily="34" charset="0"/>
                <a:ea typeface="Tahoma" panose="020B0604030504040204" pitchFamily="34" charset="0"/>
                <a:cs typeface="Tahoma" panose="020B0604030504040204" pitchFamily="34" charset="0"/>
              </a:rPr>
              <a:t>Säilytystilat sijoitetaan korkeimman aallon taakse.</a:t>
            </a:r>
          </a:p>
          <a:p>
            <a:endParaRPr lang="fi-FI" sz="2000" dirty="0" smtClean="0">
              <a:latin typeface="Tahoma" panose="020B0604030504040204" pitchFamily="34" charset="0"/>
              <a:ea typeface="Tahoma" panose="020B0604030504040204" pitchFamily="34" charset="0"/>
              <a:cs typeface="Tahoma" panose="020B0604030504040204" pitchFamily="34" charset="0"/>
            </a:endParaRPr>
          </a:p>
          <a:p>
            <a:r>
              <a:rPr lang="fi-FI" sz="2000" dirty="0" smtClean="0">
                <a:latin typeface="Tahoma" panose="020B0604030504040204" pitchFamily="34" charset="0"/>
                <a:ea typeface="Tahoma" panose="020B0604030504040204" pitchFamily="34" charset="0"/>
                <a:cs typeface="Tahoma" panose="020B0604030504040204" pitchFamily="34" charset="0"/>
              </a:rPr>
              <a:t>Lokerot avataan kulkukortilla tai mahdollisesti tunnuksella.</a:t>
            </a:r>
          </a:p>
          <a:p>
            <a:endParaRPr lang="fi-FI" sz="2000" dirty="0" smtClean="0">
              <a:latin typeface="Tahoma" panose="020B0604030504040204" pitchFamily="34" charset="0"/>
              <a:ea typeface="Tahoma" panose="020B0604030504040204" pitchFamily="34" charset="0"/>
              <a:cs typeface="Tahoma" panose="020B0604030504040204" pitchFamily="34" charset="0"/>
            </a:endParaRPr>
          </a:p>
          <a:p>
            <a:r>
              <a:rPr lang="fi-FI" sz="2000" dirty="0" smtClean="0">
                <a:latin typeface="Tahoma" panose="020B0604030504040204" pitchFamily="34" charset="0"/>
                <a:ea typeface="Tahoma" panose="020B0604030504040204" pitchFamily="34" charset="0"/>
                <a:cs typeface="Tahoma" panose="020B0604030504040204" pitchFamily="34" charset="0"/>
              </a:rPr>
              <a:t>Säilytyslokeroiden viereen asennetaan näyttö, josta voi tarkistaa mitä on saatavilla juuri sillä hetkellä.</a:t>
            </a:r>
          </a:p>
          <a:p>
            <a:endParaRPr lang="fi-FI" sz="2000" dirty="0" smtClean="0">
              <a:latin typeface="Tahoma" panose="020B0604030504040204" pitchFamily="34" charset="0"/>
              <a:ea typeface="Tahoma" panose="020B0604030504040204" pitchFamily="34" charset="0"/>
              <a:cs typeface="Tahoma" panose="020B0604030504040204" pitchFamily="34" charset="0"/>
            </a:endParaRPr>
          </a:p>
          <a:p>
            <a:r>
              <a:rPr lang="fi-FI" sz="2000" dirty="0" smtClean="0">
                <a:latin typeface="Tahoma" panose="020B0604030504040204" pitchFamily="34" charset="0"/>
                <a:ea typeface="Tahoma" panose="020B0604030504040204" pitchFamily="34" charset="0"/>
                <a:cs typeface="Tahoma" panose="020B0604030504040204" pitchFamily="34" charset="0"/>
              </a:rPr>
              <a:t>Tarkoitettu mm. tyynyille, varjoille, joogamatoille, seurapeleille yms.</a:t>
            </a:r>
            <a:endParaRPr lang="fi-FI" sz="2000"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25</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3698975316"/>
      </p:ext>
    </p:extLst>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Säilytys</a:t>
            </a:r>
            <a:endParaRPr lang="fi-FI" dirty="0">
              <a:latin typeface="Tahoma" panose="020B0604030504040204" pitchFamily="34" charset="0"/>
              <a:ea typeface="Tahoma" panose="020B0604030504040204" pitchFamily="34" charset="0"/>
              <a:cs typeface="Tahoma" panose="020B0604030504040204" pitchFamily="34" charset="0"/>
            </a:endParaRPr>
          </a:p>
        </p:txBody>
      </p:sp>
      <p:pic>
        <p:nvPicPr>
          <p:cNvPr id="7" name="Content Placeholder 6"/>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r="9101" b="10175"/>
          <a:stretch/>
        </p:blipFill>
        <p:spPr>
          <a:xfrm>
            <a:off x="1162385" y="1471457"/>
            <a:ext cx="6815545" cy="3788441"/>
          </a:xfrm>
          <a:ln w="28575">
            <a:solidFill>
              <a:srgbClr val="EE8216"/>
            </a:solidFill>
          </a:ln>
        </p:spPr>
      </p:pic>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26</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
        <p:nvSpPr>
          <p:cNvPr id="8" name="TextBox 7"/>
          <p:cNvSpPr txBox="1"/>
          <p:nvPr/>
        </p:nvSpPr>
        <p:spPr>
          <a:xfrm>
            <a:off x="6375633" y="5259898"/>
            <a:ext cx="1602297" cy="215444"/>
          </a:xfrm>
          <a:prstGeom prst="rect">
            <a:avLst/>
          </a:prstGeom>
          <a:noFill/>
        </p:spPr>
        <p:txBody>
          <a:bodyPr wrap="square" rtlCol="0">
            <a:spAutoFit/>
          </a:bodyPr>
          <a:lstStyle/>
          <a:p>
            <a:pPr algn="r"/>
            <a:r>
              <a:rPr lang="fi-FI" sz="800" dirty="0" smtClean="0"/>
              <a:t>Kuva: Joonas </a:t>
            </a:r>
            <a:r>
              <a:rPr lang="fi-FI" sz="800" dirty="0" err="1" smtClean="0"/>
              <a:t>Väntti</a:t>
            </a:r>
            <a:endParaRPr lang="fi-FI" sz="800" dirty="0"/>
          </a:p>
        </p:txBody>
      </p:sp>
    </p:spTree>
    <p:extLst>
      <p:ext uri="{BB962C8B-B14F-4D97-AF65-F5344CB8AC3E}">
        <p14:creationId xmlns:p14="http://schemas.microsoft.com/office/powerpoint/2010/main" val="3172971292"/>
      </p:ext>
    </p:extLst>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ahoma"/>
                <a:cs typeface="Tahoma"/>
              </a:rPr>
              <a:t>Projektin</a:t>
            </a:r>
            <a:r>
              <a:rPr lang="en-US" dirty="0" smtClean="0">
                <a:latin typeface="Tahoma"/>
                <a:cs typeface="Tahoma"/>
              </a:rPr>
              <a:t> </a:t>
            </a:r>
            <a:r>
              <a:rPr lang="en-US" dirty="0" err="1" smtClean="0">
                <a:latin typeface="Tahoma"/>
                <a:cs typeface="Tahoma"/>
              </a:rPr>
              <a:t>plussat</a:t>
            </a:r>
            <a:r>
              <a:rPr lang="en-US" dirty="0" smtClean="0">
                <a:latin typeface="Tahoma"/>
                <a:cs typeface="Tahoma"/>
              </a:rPr>
              <a:t> </a:t>
            </a:r>
            <a:r>
              <a:rPr lang="en-US" dirty="0" err="1" smtClean="0">
                <a:latin typeface="Tahoma"/>
                <a:cs typeface="Tahoma"/>
              </a:rPr>
              <a:t>ja</a:t>
            </a:r>
            <a:r>
              <a:rPr lang="en-US" dirty="0" smtClean="0">
                <a:latin typeface="Tahoma"/>
                <a:cs typeface="Tahoma"/>
              </a:rPr>
              <a:t> </a:t>
            </a:r>
            <a:r>
              <a:rPr lang="en-US" dirty="0" err="1" smtClean="0">
                <a:latin typeface="Tahoma"/>
                <a:cs typeface="Tahoma"/>
              </a:rPr>
              <a:t>miinukset</a:t>
            </a:r>
            <a:endParaRPr lang="en-US" dirty="0">
              <a:latin typeface="Tahoma"/>
              <a:cs typeface="Tahoma"/>
            </a:endParaRPr>
          </a:p>
        </p:txBody>
      </p:sp>
      <p:sp>
        <p:nvSpPr>
          <p:cNvPr id="4" name="Text Placeholder 3"/>
          <p:cNvSpPr>
            <a:spLocks noGrp="1"/>
          </p:cNvSpPr>
          <p:nvPr>
            <p:ph type="body" idx="1"/>
          </p:nvPr>
        </p:nvSpPr>
        <p:spPr>
          <a:xfrm>
            <a:off x="684213" y="1256083"/>
            <a:ext cx="3657600" cy="568607"/>
          </a:xfrm>
        </p:spPr>
        <p:txBody>
          <a:bodyPr/>
          <a:lstStyle/>
          <a:p>
            <a:r>
              <a:rPr lang="en-US" dirty="0" smtClean="0"/>
              <a:t>+</a:t>
            </a:r>
          </a:p>
        </p:txBody>
      </p:sp>
      <p:sp>
        <p:nvSpPr>
          <p:cNvPr id="5" name="Content Placeholder 4"/>
          <p:cNvSpPr>
            <a:spLocks noGrp="1"/>
          </p:cNvSpPr>
          <p:nvPr>
            <p:ph sz="half" idx="2"/>
          </p:nvPr>
        </p:nvSpPr>
        <p:spPr>
          <a:xfrm>
            <a:off x="684213" y="1824689"/>
            <a:ext cx="3657600" cy="4001246"/>
          </a:xfrm>
        </p:spPr>
        <p:txBody>
          <a:bodyPr>
            <a:normAutofit/>
          </a:bodyPr>
          <a:lstStyle/>
          <a:p>
            <a:r>
              <a:rPr lang="fi-FI" sz="2000" dirty="0" smtClean="0">
                <a:latin typeface="Tahoma" panose="020B0604030504040204" pitchFamily="34" charset="0"/>
                <a:ea typeface="Tahoma" panose="020B0604030504040204" pitchFamily="34" charset="0"/>
                <a:cs typeface="Tahoma" panose="020B0604030504040204" pitchFamily="34" charset="0"/>
              </a:rPr>
              <a:t>Selkeä tehtävänanto, joka jätti tilaa luovuudelle ja innovoimiselle</a:t>
            </a:r>
          </a:p>
          <a:p>
            <a:r>
              <a:rPr lang="fi-FI" sz="2000" dirty="0" smtClean="0">
                <a:latin typeface="Tahoma" panose="020B0604030504040204" pitchFamily="34" charset="0"/>
                <a:ea typeface="Tahoma" panose="020B0604030504040204" pitchFamily="34" charset="0"/>
                <a:cs typeface="Tahoma" panose="020B0604030504040204" pitchFamily="34" charset="0"/>
              </a:rPr>
              <a:t>Opetti </a:t>
            </a:r>
            <a:r>
              <a:rPr lang="fi-FI" sz="2000" dirty="0">
                <a:latin typeface="Tahoma" panose="020B0604030504040204" pitchFamily="34" charset="0"/>
                <a:ea typeface="Tahoma" panose="020B0604030504040204" pitchFamily="34" charset="0"/>
                <a:cs typeface="Tahoma" panose="020B0604030504040204" pitchFamily="34" charset="0"/>
              </a:rPr>
              <a:t>hyvin projektityön vaatimuksia ja </a:t>
            </a:r>
            <a:r>
              <a:rPr lang="fi-FI" sz="2000" dirty="0" smtClean="0">
                <a:latin typeface="Tahoma" panose="020B0604030504040204" pitchFamily="34" charset="0"/>
                <a:ea typeface="Tahoma" panose="020B0604030504040204" pitchFamily="34" charset="0"/>
                <a:cs typeface="Tahoma" panose="020B0604030504040204" pitchFamily="34" charset="0"/>
              </a:rPr>
              <a:t>organisointia</a:t>
            </a:r>
          </a:p>
          <a:p>
            <a:r>
              <a:rPr lang="fi-FI" sz="2000" dirty="0" smtClean="0">
                <a:latin typeface="Tahoma" panose="020B0604030504040204" pitchFamily="34" charset="0"/>
                <a:ea typeface="Tahoma" panose="020B0604030504040204" pitchFamily="34" charset="0"/>
                <a:cs typeface="Tahoma" panose="020B0604030504040204" pitchFamily="34" charset="0"/>
              </a:rPr>
              <a:t>Moniammatillinen tiimi</a:t>
            </a:r>
          </a:p>
          <a:p>
            <a:r>
              <a:rPr lang="fi-FI" sz="2000" dirty="0" smtClean="0">
                <a:latin typeface="Tahoma" panose="020B0604030504040204" pitchFamily="34" charset="0"/>
                <a:ea typeface="Tahoma" panose="020B0604030504040204" pitchFamily="34" charset="0"/>
                <a:cs typeface="Tahoma" panose="020B0604030504040204" pitchFamily="34" charset="0"/>
              </a:rPr>
              <a:t>Lopputuotos jäi paperitasolle</a:t>
            </a:r>
          </a:p>
          <a:p>
            <a:endParaRPr lang="fi-FI" sz="2000" dirty="0"/>
          </a:p>
          <a:p>
            <a:endParaRPr lang="en-US" sz="2000" dirty="0" smtClean="0">
              <a:latin typeface="Tahoma"/>
              <a:cs typeface="Tahoma"/>
            </a:endParaRPr>
          </a:p>
        </p:txBody>
      </p:sp>
      <p:sp>
        <p:nvSpPr>
          <p:cNvPr id="6" name="Text Placeholder 5"/>
          <p:cNvSpPr>
            <a:spLocks noGrp="1"/>
          </p:cNvSpPr>
          <p:nvPr>
            <p:ph type="body" sz="quarter" idx="3"/>
          </p:nvPr>
        </p:nvSpPr>
        <p:spPr>
          <a:xfrm>
            <a:off x="4719637" y="1256082"/>
            <a:ext cx="3657600" cy="568607"/>
          </a:xfrm>
        </p:spPr>
        <p:txBody>
          <a:bodyPr/>
          <a:lstStyle/>
          <a:p>
            <a:r>
              <a:rPr lang="en-US" dirty="0" smtClean="0"/>
              <a:t>-</a:t>
            </a:r>
            <a:endParaRPr lang="en-US" dirty="0"/>
          </a:p>
        </p:txBody>
      </p:sp>
      <p:sp>
        <p:nvSpPr>
          <p:cNvPr id="7" name="Content Placeholder 6"/>
          <p:cNvSpPr>
            <a:spLocks noGrp="1"/>
          </p:cNvSpPr>
          <p:nvPr>
            <p:ph sz="quarter" idx="4"/>
          </p:nvPr>
        </p:nvSpPr>
        <p:spPr>
          <a:xfrm>
            <a:off x="4719637" y="1824689"/>
            <a:ext cx="3657600" cy="4001246"/>
          </a:xfrm>
        </p:spPr>
        <p:txBody>
          <a:bodyPr>
            <a:normAutofit/>
          </a:bodyPr>
          <a:lstStyle/>
          <a:p>
            <a:r>
              <a:rPr lang="fi-FI" sz="2000" dirty="0">
                <a:latin typeface="Tahoma" panose="020B0604030504040204" pitchFamily="34" charset="0"/>
                <a:ea typeface="Tahoma" panose="020B0604030504040204" pitchFamily="34" charset="0"/>
                <a:cs typeface="Tahoma" panose="020B0604030504040204" pitchFamily="34" charset="0"/>
              </a:rPr>
              <a:t>Päällekkäisyydet opetuksessa/opinnoissa</a:t>
            </a:r>
          </a:p>
          <a:p>
            <a:r>
              <a:rPr lang="fi-FI" sz="2000" dirty="0" smtClean="0">
                <a:latin typeface="Tahoma" panose="020B0604030504040204" pitchFamily="34" charset="0"/>
                <a:ea typeface="Tahoma" panose="020B0604030504040204" pitchFamily="34" charset="0"/>
                <a:cs typeface="Tahoma" panose="020B0604030504040204" pitchFamily="34" charset="0"/>
              </a:rPr>
              <a:t>Ideointivaiheen pituus pidempi kuin varsinaisen projektivaiheen</a:t>
            </a:r>
          </a:p>
          <a:p>
            <a:r>
              <a:rPr lang="fi-FI" sz="2000" dirty="0" smtClean="0">
                <a:latin typeface="Tahoma" panose="020B0604030504040204" pitchFamily="34" charset="0"/>
                <a:ea typeface="Tahoma" panose="020B0604030504040204" pitchFamily="34" charset="0"/>
                <a:cs typeface="Tahoma" panose="020B0604030504040204" pitchFamily="34" charset="0"/>
              </a:rPr>
              <a:t>Vaatimukset muuttuivat usein projektin aikana</a:t>
            </a:r>
          </a:p>
          <a:p>
            <a:r>
              <a:rPr lang="fi-FI" sz="2000" dirty="0" smtClean="0">
                <a:latin typeface="Tahoma" panose="020B0604030504040204" pitchFamily="34" charset="0"/>
                <a:ea typeface="Tahoma" panose="020B0604030504040204" pitchFamily="34" charset="0"/>
                <a:cs typeface="Tahoma" panose="020B0604030504040204" pitchFamily="34" charset="0"/>
              </a:rPr>
              <a:t>Ei varsinaisesti omaan alaan liittyvä aihe</a:t>
            </a:r>
          </a:p>
          <a:p>
            <a:r>
              <a:rPr lang="fi-FI" sz="2000" dirty="0" smtClean="0">
                <a:latin typeface="Tahoma" panose="020B0604030504040204" pitchFamily="34" charset="0"/>
                <a:ea typeface="Tahoma" panose="020B0604030504040204" pitchFamily="34" charset="0"/>
                <a:cs typeface="Tahoma" panose="020B0604030504040204" pitchFamily="34" charset="0"/>
              </a:rPr>
              <a:t>Lopputuotos jäi paperitasolle</a:t>
            </a:r>
          </a:p>
          <a:p>
            <a:endParaRPr lang="fi-FI" sz="2000" dirty="0">
              <a:latin typeface="Tahoma" panose="020B0604030504040204" pitchFamily="34" charset="0"/>
              <a:ea typeface="Tahoma" panose="020B0604030504040204" pitchFamily="34" charset="0"/>
              <a:cs typeface="Tahoma" panose="020B0604030504040204" pitchFamily="34" charset="0"/>
            </a:endParaRPr>
          </a:p>
          <a:p>
            <a:endParaRPr lang="en-US" sz="2000" dirty="0">
              <a:latin typeface="Tahoma" panose="020B0604030504040204" pitchFamily="34" charset="0"/>
              <a:ea typeface="Tahoma" panose="020B0604030504040204" pitchFamily="34" charset="0"/>
              <a:cs typeface="Tahoma" panose="020B0604030504040204" pitchFamily="34" charset="0"/>
            </a:endParaRPr>
          </a:p>
        </p:txBody>
      </p:sp>
      <p:sp>
        <p:nvSpPr>
          <p:cNvPr id="8" name="Date Placeholder 7"/>
          <p:cNvSpPr>
            <a:spLocks noGrp="1"/>
          </p:cNvSpPr>
          <p:nvPr>
            <p:ph type="dt" sz="half" idx="10"/>
          </p:nvPr>
        </p:nvSpPr>
        <p:spPr/>
        <p:txBody>
          <a:bodyPr/>
          <a:lstStyle/>
          <a:p>
            <a:r>
              <a:rPr lang="fi-FI" smtClean="0"/>
              <a:t>14.11.2014</a:t>
            </a:r>
            <a:endParaRPr lang="fi-FI"/>
          </a:p>
        </p:txBody>
      </p:sp>
      <p:sp>
        <p:nvSpPr>
          <p:cNvPr id="9" name="Footer Placeholder 8"/>
          <p:cNvSpPr>
            <a:spLocks noGrp="1"/>
          </p:cNvSpPr>
          <p:nvPr>
            <p:ph type="ftr" sz="quarter" idx="11"/>
          </p:nvPr>
        </p:nvSpPr>
        <p:spPr/>
        <p:txBody>
          <a:bodyPr/>
          <a:lstStyle/>
          <a:p>
            <a:r>
              <a:rPr lang="fi-FI" dirty="0" err="1" smtClean="0"/>
              <a:t>InAWave</a:t>
            </a:r>
            <a:endParaRPr lang="fi-FI" dirty="0"/>
          </a:p>
        </p:txBody>
      </p:sp>
      <p:sp>
        <p:nvSpPr>
          <p:cNvPr id="10" name="Slide Number Placeholder 9"/>
          <p:cNvSpPr>
            <a:spLocks noGrp="1"/>
          </p:cNvSpPr>
          <p:nvPr>
            <p:ph type="sldNum" sz="quarter" idx="12"/>
          </p:nvPr>
        </p:nvSpPr>
        <p:spPr/>
        <p:txBody>
          <a:bodyPr/>
          <a:lstStyle/>
          <a:p>
            <a:fld id="{6FD74ECF-7A9A-4E0E-BB51-E3F504E40450}" type="slidenum">
              <a:rPr lang="fi-FI" smtClean="0"/>
              <a:t>27</a:t>
            </a:fld>
            <a:endParaRPr lang="fi-FI" dirty="0"/>
          </a:p>
        </p:txBody>
      </p:sp>
    </p:spTree>
    <p:extLst>
      <p:ext uri="{BB962C8B-B14F-4D97-AF65-F5344CB8AC3E}">
        <p14:creationId xmlns:p14="http://schemas.microsoft.com/office/powerpoint/2010/main" val="41370079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dirty="0" err="1" smtClean="0">
                <a:latin typeface="Tahoma"/>
                <a:cs typeface="Tahoma"/>
              </a:rPr>
              <a:t>Ryhmätyö</a:t>
            </a:r>
            <a:r>
              <a:rPr lang="en-US" dirty="0" smtClean="0">
                <a:latin typeface="Tahoma"/>
                <a:cs typeface="Tahoma"/>
              </a:rPr>
              <a:t> – </a:t>
            </a:r>
            <a:r>
              <a:rPr lang="en-US" dirty="0" err="1" smtClean="0">
                <a:latin typeface="Tahoma"/>
                <a:cs typeface="Tahoma"/>
              </a:rPr>
              <a:t>kuinka</a:t>
            </a:r>
            <a:r>
              <a:rPr lang="en-US" dirty="0" smtClean="0">
                <a:latin typeface="Tahoma"/>
                <a:cs typeface="Tahoma"/>
              </a:rPr>
              <a:t> </a:t>
            </a:r>
            <a:r>
              <a:rPr lang="en-US" dirty="0" err="1" smtClean="0">
                <a:latin typeface="Tahoma"/>
                <a:cs typeface="Tahoma"/>
              </a:rPr>
              <a:t>onnistui</a:t>
            </a:r>
            <a:r>
              <a:rPr lang="en-US" dirty="0" smtClean="0">
                <a:latin typeface="Tahoma"/>
                <a:cs typeface="Tahoma"/>
              </a:rPr>
              <a:t>?</a:t>
            </a:r>
            <a:endParaRPr lang="en-US" dirty="0">
              <a:latin typeface="Tahoma"/>
              <a:cs typeface="Tahoma"/>
            </a:endParaRPr>
          </a:p>
        </p:txBody>
      </p:sp>
      <p:sp>
        <p:nvSpPr>
          <p:cNvPr id="10" name="Content Placeholder 9"/>
          <p:cNvSpPr>
            <a:spLocks noGrp="1"/>
          </p:cNvSpPr>
          <p:nvPr>
            <p:ph idx="1"/>
          </p:nvPr>
        </p:nvSpPr>
        <p:spPr/>
        <p:txBody>
          <a:bodyPr>
            <a:noAutofit/>
          </a:bodyPr>
          <a:lstStyle/>
          <a:p>
            <a:r>
              <a:rPr lang="fi-FI" sz="1200" dirty="0" smtClean="0">
                <a:latin typeface="Tahoma"/>
                <a:cs typeface="Tahoma"/>
              </a:rPr>
              <a:t>”Ryhmähenki oli todella hyvä, ryhmässä oli helppo luoda omia ideoita ja mielipiteitä esim. työskentely oli tehokasta ja sovituista asioista pidettiin kiinni. Työt jaettiin tasaisesti ja varmistettiin, että kaikki olivat tyytyväisiä työnjakoon ja omiin tehtäviinsä.” – Ulla-Maija</a:t>
            </a:r>
          </a:p>
          <a:p>
            <a:endParaRPr lang="fi-FI" sz="1200" dirty="0" smtClean="0">
              <a:latin typeface="Tahoma"/>
              <a:cs typeface="Tahoma"/>
            </a:endParaRPr>
          </a:p>
          <a:p>
            <a:r>
              <a:rPr lang="fi-FI" sz="1200" dirty="0" smtClean="0">
                <a:latin typeface="Tahoma"/>
                <a:cs typeface="Tahoma"/>
              </a:rPr>
              <a:t>”Ryhmänä toimiminen onnistui mainiosti – projektipäällikköäkään ei tarvinnut valita vaan päätökset tehtiin hyvässä hengessä yhdessä.” – Kalle</a:t>
            </a:r>
          </a:p>
          <a:p>
            <a:endParaRPr lang="fi-FI" sz="1200" dirty="0" smtClean="0">
              <a:latin typeface="Tahoma"/>
              <a:cs typeface="Tahoma"/>
            </a:endParaRPr>
          </a:p>
          <a:p>
            <a:r>
              <a:rPr lang="fi-FI" sz="1200" dirty="0" smtClean="0">
                <a:latin typeface="Tahoma"/>
                <a:cs typeface="Tahoma"/>
              </a:rPr>
              <a:t>”Ryhmä toimi loistavasti yhdessä ja ryhmäläiset pidettiin hyvin ajan tasalla projektin etenemisvaiheista.” – Joonas</a:t>
            </a:r>
          </a:p>
          <a:p>
            <a:endParaRPr lang="fi-FI" sz="1200" dirty="0" smtClean="0">
              <a:latin typeface="Tahoma"/>
              <a:cs typeface="Tahoma"/>
            </a:endParaRPr>
          </a:p>
          <a:p>
            <a:r>
              <a:rPr lang="fi-FI" sz="1200" dirty="0" smtClean="0">
                <a:latin typeface="Tahoma"/>
                <a:cs typeface="Tahoma"/>
              </a:rPr>
              <a:t>”Hienoa sopeutumista ja venymistä ryhmältä, vaikka </a:t>
            </a:r>
            <a:r>
              <a:rPr lang="fi-FI" sz="1200" dirty="0" err="1" smtClean="0">
                <a:latin typeface="Tahoma"/>
                <a:cs typeface="Tahoma"/>
              </a:rPr>
              <a:t>päällekäisiä</a:t>
            </a:r>
            <a:r>
              <a:rPr lang="fi-FI" sz="1200" dirty="0" smtClean="0">
                <a:latin typeface="Tahoma"/>
                <a:cs typeface="Tahoma"/>
              </a:rPr>
              <a:t> opintoja ja elämää. Hauska kokemus, paljon erilaisia persoonia, jotka täydensivät toisiaan. Oma-aloitteisuus ja yhteinen sävel projektin tavoitteista selviä, jolloin ei tarvinnut ”kulkea käsi kädessä”.”     – </a:t>
            </a:r>
            <a:r>
              <a:rPr lang="fi-FI" sz="1200" dirty="0" err="1" smtClean="0">
                <a:latin typeface="Tahoma"/>
                <a:cs typeface="Tahoma"/>
              </a:rPr>
              <a:t>Timi</a:t>
            </a:r>
            <a:endParaRPr lang="fi-FI" sz="1200" dirty="0" smtClean="0">
              <a:latin typeface="Tahoma"/>
              <a:cs typeface="Tahoma"/>
            </a:endParaRPr>
          </a:p>
          <a:p>
            <a:endParaRPr lang="fi-FI" sz="1200" dirty="0">
              <a:latin typeface="Tahoma"/>
              <a:cs typeface="Tahoma"/>
            </a:endParaRPr>
          </a:p>
          <a:p>
            <a:r>
              <a:rPr lang="fi-FI" sz="1200" dirty="0" smtClean="0">
                <a:latin typeface="Tahoma"/>
                <a:cs typeface="Tahoma"/>
              </a:rPr>
              <a:t>”Ryhmätyö sujui mutkattomasti ja huumorilla oli suuri vaikutus onnistumiseen. Jokainen tiimin jäsen tuli kuulluksi ja antoi oman panoksensa lopputulokseen. Tiimi sitoutui yhteiseen päämäärään ja se mielestäni näkyy lopputuloksessa.” – Maarit</a:t>
            </a:r>
          </a:p>
          <a:p>
            <a:endParaRPr lang="fi-FI" sz="1200" dirty="0">
              <a:latin typeface="Tahoma"/>
              <a:cs typeface="Tahoma"/>
            </a:endParaRPr>
          </a:p>
        </p:txBody>
      </p:sp>
      <p:sp>
        <p:nvSpPr>
          <p:cNvPr id="2" name="Date Placeholder 1"/>
          <p:cNvSpPr>
            <a:spLocks noGrp="1"/>
          </p:cNvSpPr>
          <p:nvPr>
            <p:ph type="dt" sz="half" idx="12"/>
          </p:nvPr>
        </p:nvSpPr>
        <p:spPr/>
        <p:txBody>
          <a:bodyPr/>
          <a:lstStyle/>
          <a:p>
            <a:pPr>
              <a:defRPr/>
            </a:pPr>
            <a:r>
              <a:rPr lang="fi-FI" smtClean="0"/>
              <a:t>14.11.2014</a:t>
            </a:r>
            <a:endParaRPr lang="fi-FI" dirty="0"/>
          </a:p>
        </p:txBody>
      </p:sp>
      <p:sp>
        <p:nvSpPr>
          <p:cNvPr id="3" name="Footer Placeholder 2"/>
          <p:cNvSpPr>
            <a:spLocks noGrp="1"/>
          </p:cNvSpPr>
          <p:nvPr>
            <p:ph type="ftr" sz="quarter" idx="10"/>
          </p:nvPr>
        </p:nvSpPr>
        <p:spPr/>
        <p:txBody>
          <a:bodyPr/>
          <a:lstStyle/>
          <a:p>
            <a:pPr>
              <a:defRPr/>
            </a:pPr>
            <a:r>
              <a:rPr lang="fi-FI" smtClean="0"/>
              <a:t>InAWave</a:t>
            </a:r>
            <a:endParaRPr lang="fi-FI"/>
          </a:p>
        </p:txBody>
      </p:sp>
      <p:sp>
        <p:nvSpPr>
          <p:cNvPr id="4" name="Slide Number Placeholder 3"/>
          <p:cNvSpPr>
            <a:spLocks noGrp="1"/>
          </p:cNvSpPr>
          <p:nvPr>
            <p:ph type="sldNum" sz="quarter" idx="11"/>
          </p:nvPr>
        </p:nvSpPr>
        <p:spPr/>
        <p:txBody>
          <a:bodyPr/>
          <a:lstStyle/>
          <a:p>
            <a:pPr>
              <a:defRPr/>
            </a:pPr>
            <a:fld id="{DD6A4AAD-F724-42AB-8557-AB427AE11B6F}" type="slidenum">
              <a:rPr lang="fi-FI" smtClean="0"/>
              <a:pPr>
                <a:defRPr/>
              </a:pPr>
              <a:t>28</a:t>
            </a:fld>
            <a:endParaRPr lang="fi-FI"/>
          </a:p>
        </p:txBody>
      </p:sp>
    </p:spTree>
    <p:extLst>
      <p:ext uri="{BB962C8B-B14F-4D97-AF65-F5344CB8AC3E}">
        <p14:creationId xmlns:p14="http://schemas.microsoft.com/office/powerpoint/2010/main" val="3301159764"/>
      </p:ext>
    </p:extLst>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ahoma"/>
                <a:cs typeface="Tahoma"/>
              </a:rPr>
              <a:t>Mitä</a:t>
            </a:r>
            <a:r>
              <a:rPr lang="en-US" dirty="0" smtClean="0">
                <a:latin typeface="Tahoma"/>
                <a:cs typeface="Tahoma"/>
              </a:rPr>
              <a:t> </a:t>
            </a:r>
            <a:r>
              <a:rPr lang="en-US" dirty="0" err="1" smtClean="0">
                <a:latin typeface="Tahoma"/>
                <a:cs typeface="Tahoma"/>
              </a:rPr>
              <a:t>opimme</a:t>
            </a:r>
            <a:endParaRPr lang="en-US" dirty="0">
              <a:latin typeface="Tahoma"/>
              <a:cs typeface="Tahoma"/>
            </a:endParaRPr>
          </a:p>
        </p:txBody>
      </p:sp>
      <p:sp>
        <p:nvSpPr>
          <p:cNvPr id="3" name="Content Placeholder 2"/>
          <p:cNvSpPr>
            <a:spLocks noGrp="1"/>
          </p:cNvSpPr>
          <p:nvPr>
            <p:ph idx="1"/>
          </p:nvPr>
        </p:nvSpPr>
        <p:spPr/>
        <p:txBody>
          <a:bodyPr>
            <a:normAutofit fontScale="47500" lnSpcReduction="20000"/>
          </a:bodyPr>
          <a:lstStyle/>
          <a:p>
            <a:r>
              <a:rPr lang="fi-FI" dirty="0" smtClean="0">
                <a:latin typeface="Tahoma"/>
                <a:cs typeface="Tahoma"/>
              </a:rPr>
              <a:t>Ryhmätyö voi olla antoisaa hyvin toimivassa ja innostavassa ryhmässä, jossa kenenkään mielipiteitä ei jätetä huomiotta.</a:t>
            </a:r>
          </a:p>
          <a:p>
            <a:r>
              <a:rPr lang="fi-FI" dirty="0" smtClean="0">
                <a:latin typeface="Tahoma"/>
                <a:cs typeface="Tahoma"/>
              </a:rPr>
              <a:t>Projekti kehitti myös ryhmätyöskentelytaitoja entisestään.</a:t>
            </a:r>
          </a:p>
          <a:p>
            <a:r>
              <a:rPr lang="fi-FI" dirty="0" smtClean="0">
                <a:latin typeface="Tahoma"/>
                <a:cs typeface="Tahoma"/>
              </a:rPr>
              <a:t>Monialaisuus näkyi erilaisina lähtökohtina suunnitteluun ja ajatteluun, mikä oli mieltä avartavaa.</a:t>
            </a:r>
          </a:p>
          <a:p>
            <a:r>
              <a:rPr lang="fi-FI" dirty="0" smtClean="0">
                <a:latin typeface="Tahoma"/>
                <a:cs typeface="Tahoma"/>
              </a:rPr>
              <a:t>Oli mukava huomata eri aloja yhdistäviä tekijöitä.</a:t>
            </a:r>
          </a:p>
          <a:p>
            <a:r>
              <a:rPr lang="fi-FI" dirty="0">
                <a:latin typeface="Tahoma"/>
                <a:cs typeface="Tahoma"/>
              </a:rPr>
              <a:t>E</a:t>
            </a:r>
            <a:r>
              <a:rPr lang="fi-FI" dirty="0" smtClean="0">
                <a:latin typeface="Tahoma"/>
                <a:cs typeface="Tahoma"/>
              </a:rPr>
              <a:t>rilaisia tapoja työstää aineistoa ja suunnitelmallista projektia.</a:t>
            </a:r>
          </a:p>
          <a:p>
            <a:r>
              <a:rPr lang="fi-FI" dirty="0" smtClean="0">
                <a:latin typeface="Tahoma"/>
                <a:cs typeface="Tahoma"/>
              </a:rPr>
              <a:t>Monialaisessa projektissa oli mukava huomata omat vahvuutensa, ja että muu ryhmä korjasi omat heikkoudet.</a:t>
            </a:r>
          </a:p>
          <a:p>
            <a:r>
              <a:rPr lang="fi-FI" dirty="0" smtClean="0">
                <a:latin typeface="Tahoma"/>
                <a:cs typeface="Tahoma"/>
              </a:rPr>
              <a:t>Muiden alojen opinnoista kuuli myös paljon projektityöskentelyn aikana.</a:t>
            </a:r>
          </a:p>
          <a:p>
            <a:r>
              <a:rPr lang="fi-FI" dirty="0" smtClean="0">
                <a:latin typeface="Tahoma"/>
                <a:cs typeface="Tahoma"/>
              </a:rPr>
              <a:t>Projektisuunnitelman teko sekä ylipäänsä projektityöskentely on ollut osalle ryhmästä vähäistä ennen tätä, joten paljon uutta asiaa tuli sen suunnalta.</a:t>
            </a:r>
          </a:p>
          <a:p>
            <a:r>
              <a:rPr lang="fi-FI" dirty="0">
                <a:latin typeface="Tahoma"/>
                <a:cs typeface="Tahoma"/>
              </a:rPr>
              <a:t>O</a:t>
            </a:r>
            <a:r>
              <a:rPr lang="fi-FI" dirty="0" smtClean="0">
                <a:latin typeface="Tahoma"/>
                <a:cs typeface="Tahoma"/>
              </a:rPr>
              <a:t>ma kuva osana ryhmää selkiytyi. </a:t>
            </a:r>
          </a:p>
          <a:p>
            <a:r>
              <a:rPr lang="fi-FI" dirty="0" smtClean="0">
                <a:latin typeface="Tahoma"/>
                <a:cs typeface="Tahoma"/>
              </a:rPr>
              <a:t>Stressinsietokyky sekä organisointikyvyt joutuivat koetukselle ja kehittyivät.</a:t>
            </a:r>
          </a:p>
          <a:p>
            <a:r>
              <a:rPr lang="fi-FI" dirty="0" smtClean="0">
                <a:latin typeface="Tahoma"/>
                <a:cs typeface="Tahoma"/>
              </a:rPr>
              <a:t>Työelämässä, tee sopimus ja selvitä tarkalleen mihin lähdet mukaan, ettei tule yllätyksiä.</a:t>
            </a:r>
          </a:p>
          <a:p>
            <a:r>
              <a:rPr lang="fi-FI" dirty="0" smtClean="0">
                <a:latin typeface="Tahoma"/>
                <a:cs typeface="Tahoma"/>
              </a:rPr>
              <a:t>Projektityössä omien vastuualueiden hoitaminen ryhmän etujen mukaisesti vie yllättävän paljon aikaa ja opettaa itsekuria.</a:t>
            </a:r>
          </a:p>
          <a:p>
            <a:r>
              <a:rPr lang="fi-FI" dirty="0" smtClean="0">
                <a:latin typeface="Tahoma"/>
                <a:cs typeface="Tahoma"/>
              </a:rPr>
              <a:t>Aikataulujen sopimisesta, aloitus- ja lopetusaika on hyvä sopia etukäteen.</a:t>
            </a:r>
          </a:p>
          <a:p>
            <a:r>
              <a:rPr lang="fi-FI" dirty="0">
                <a:latin typeface="Tahoma"/>
                <a:cs typeface="Tahoma"/>
              </a:rPr>
              <a:t>I</a:t>
            </a:r>
            <a:r>
              <a:rPr lang="fi-FI" dirty="0" smtClean="0">
                <a:latin typeface="Tahoma"/>
                <a:cs typeface="Tahoma"/>
              </a:rPr>
              <a:t>deointitekniikoita ja olemaan vähemmän itsekriittinen.</a:t>
            </a:r>
          </a:p>
          <a:p>
            <a:r>
              <a:rPr lang="fi-FI" dirty="0">
                <a:latin typeface="Tahoma"/>
                <a:cs typeface="Tahoma"/>
              </a:rPr>
              <a:t>T</a:t>
            </a:r>
            <a:r>
              <a:rPr lang="fi-FI" dirty="0" smtClean="0">
                <a:latin typeface="Tahoma"/>
                <a:cs typeface="Tahoma"/>
              </a:rPr>
              <a:t>ekemään projektimuistion ja käyttämään To </a:t>
            </a:r>
            <a:r>
              <a:rPr lang="fi-FI" dirty="0" err="1" smtClean="0">
                <a:latin typeface="Tahoma"/>
                <a:cs typeface="Tahoma"/>
              </a:rPr>
              <a:t>Do</a:t>
            </a:r>
            <a:r>
              <a:rPr lang="fi-FI" dirty="0" smtClean="0">
                <a:latin typeface="Tahoma"/>
                <a:cs typeface="Tahoma"/>
              </a:rPr>
              <a:t> –listaa.</a:t>
            </a:r>
          </a:p>
          <a:p>
            <a:r>
              <a:rPr lang="fi-FI" dirty="0" smtClean="0">
                <a:latin typeface="Tahoma"/>
                <a:cs typeface="Tahoma"/>
              </a:rPr>
              <a:t>Mitään ei pidä olettaa, vaan sanoa asiansa ääneen muulle ryhmälle.</a:t>
            </a:r>
          </a:p>
          <a:p>
            <a:r>
              <a:rPr lang="fi-FI" dirty="0" smtClean="0">
                <a:latin typeface="Tahoma"/>
                <a:cs typeface="Tahoma"/>
              </a:rPr>
              <a:t>Ottaa asioista selvää – tiedonhakua.</a:t>
            </a:r>
          </a:p>
          <a:p>
            <a:r>
              <a:rPr lang="fi-FI" dirty="0" smtClean="0">
                <a:latin typeface="Tahoma"/>
                <a:cs typeface="Tahoma"/>
              </a:rPr>
              <a:t>Kuuntelemaan ja olemaan vähemmän äänessä.</a:t>
            </a:r>
          </a:p>
          <a:p>
            <a:r>
              <a:rPr lang="fi-FI" dirty="0" smtClean="0">
                <a:latin typeface="Tahoma"/>
                <a:cs typeface="Tahoma"/>
              </a:rPr>
              <a:t>Kannustamista ja antamaan korjaavaa palautetta ja kritiikkiä.</a:t>
            </a:r>
          </a:p>
          <a:p>
            <a:r>
              <a:rPr lang="fi-FI" dirty="0" smtClean="0">
                <a:latin typeface="Tahoma"/>
                <a:cs typeface="Tahoma"/>
              </a:rPr>
              <a:t>Tekemään päätöksiä.</a:t>
            </a:r>
          </a:p>
          <a:p>
            <a:endParaRPr lang="fi-FI" dirty="0" smtClean="0">
              <a:latin typeface="Tahoma"/>
              <a:cs typeface="Tahoma"/>
            </a:endParaRPr>
          </a:p>
          <a:p>
            <a:endParaRPr lang="fi-FI" dirty="0" smtClean="0">
              <a:latin typeface="Tahoma"/>
              <a:cs typeface="Tahoma"/>
            </a:endParaRPr>
          </a:p>
          <a:p>
            <a:endParaRPr lang="fi-FI" dirty="0" smtClean="0">
              <a:latin typeface="Tahoma"/>
              <a:cs typeface="Tahoma"/>
            </a:endParaRPr>
          </a:p>
        </p:txBody>
      </p:sp>
      <p:sp>
        <p:nvSpPr>
          <p:cNvPr id="4" name="Date Placeholder 3"/>
          <p:cNvSpPr>
            <a:spLocks noGrp="1"/>
          </p:cNvSpPr>
          <p:nvPr>
            <p:ph type="dt" sz="half" idx="12"/>
          </p:nvPr>
        </p:nvSpPr>
        <p:spPr/>
        <p:txBody>
          <a:bodyPr/>
          <a:lstStyle/>
          <a:p>
            <a:pPr>
              <a:defRPr/>
            </a:pPr>
            <a:r>
              <a:rPr lang="fi-FI" smtClean="0"/>
              <a:t>14.11.2014</a:t>
            </a:r>
            <a:endParaRPr lang="fi-FI" dirty="0"/>
          </a:p>
        </p:txBody>
      </p:sp>
      <p:sp>
        <p:nvSpPr>
          <p:cNvPr id="5" name="Footer Placeholder 4"/>
          <p:cNvSpPr>
            <a:spLocks noGrp="1"/>
          </p:cNvSpPr>
          <p:nvPr>
            <p:ph type="ftr" sz="quarter" idx="10"/>
          </p:nvPr>
        </p:nvSpPr>
        <p:spPr/>
        <p:txBody>
          <a:bodyPr/>
          <a:lstStyle/>
          <a:p>
            <a:pPr>
              <a:defRPr/>
            </a:pPr>
            <a:r>
              <a:rPr lang="fi-FI" smtClean="0"/>
              <a:t>InAWave</a:t>
            </a:r>
            <a:endParaRPr lang="fi-FI"/>
          </a:p>
        </p:txBody>
      </p:sp>
      <p:sp>
        <p:nvSpPr>
          <p:cNvPr id="6" name="Slide Number Placeholder 5"/>
          <p:cNvSpPr>
            <a:spLocks noGrp="1"/>
          </p:cNvSpPr>
          <p:nvPr>
            <p:ph type="sldNum" sz="quarter" idx="11"/>
          </p:nvPr>
        </p:nvSpPr>
        <p:spPr/>
        <p:txBody>
          <a:bodyPr/>
          <a:lstStyle/>
          <a:p>
            <a:pPr>
              <a:defRPr/>
            </a:pPr>
            <a:fld id="{DD6A4AAD-F724-42AB-8557-AB427AE11B6F}" type="slidenum">
              <a:rPr lang="fi-FI" smtClean="0"/>
              <a:pPr>
                <a:defRPr/>
              </a:pPr>
              <a:t>29</a:t>
            </a:fld>
            <a:endParaRPr lang="fi-FI"/>
          </a:p>
        </p:txBody>
      </p:sp>
    </p:spTree>
    <p:extLst>
      <p:ext uri="{BB962C8B-B14F-4D97-AF65-F5344CB8AC3E}">
        <p14:creationId xmlns:p14="http://schemas.microsoft.com/office/powerpoint/2010/main" val="4117709958"/>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ahoma"/>
                <a:cs typeface="Tahoma"/>
              </a:rPr>
              <a:t>InAWave</a:t>
            </a:r>
            <a:endParaRPr lang="en-US" dirty="0">
              <a:latin typeface="Tahoma"/>
              <a:cs typeface="Tahoma"/>
            </a:endParaRPr>
          </a:p>
        </p:txBody>
      </p:sp>
      <p:sp>
        <p:nvSpPr>
          <p:cNvPr id="3" name="Content Placeholder 2"/>
          <p:cNvSpPr>
            <a:spLocks noGrp="1"/>
          </p:cNvSpPr>
          <p:nvPr>
            <p:ph idx="1"/>
          </p:nvPr>
        </p:nvSpPr>
        <p:spPr/>
        <p:txBody>
          <a:bodyPr/>
          <a:lstStyle/>
          <a:p>
            <a:r>
              <a:rPr lang="fi-FI" dirty="0" smtClean="0">
                <a:latin typeface="Tahoma"/>
                <a:cs typeface="Tahoma"/>
              </a:rPr>
              <a:t>Ulla-Maija </a:t>
            </a:r>
            <a:r>
              <a:rPr lang="fi-FI" dirty="0" err="1" smtClean="0">
                <a:latin typeface="Tahoma"/>
                <a:cs typeface="Tahoma"/>
              </a:rPr>
              <a:t>Alander</a:t>
            </a:r>
            <a:r>
              <a:rPr lang="fi-FI" dirty="0" smtClean="0">
                <a:latin typeface="Tahoma"/>
                <a:cs typeface="Tahoma"/>
              </a:rPr>
              <a:t>, </a:t>
            </a:r>
            <a:r>
              <a:rPr lang="fi-FI" sz="2000" dirty="0" smtClean="0">
                <a:latin typeface="Tahoma"/>
                <a:cs typeface="Tahoma"/>
              </a:rPr>
              <a:t>SO12S1</a:t>
            </a:r>
          </a:p>
          <a:p>
            <a:r>
              <a:rPr lang="fi-FI" dirty="0" smtClean="0">
                <a:latin typeface="Tahoma"/>
                <a:cs typeface="Tahoma"/>
              </a:rPr>
              <a:t>Maarit Jaakkola, </a:t>
            </a:r>
            <a:r>
              <a:rPr lang="fi-FI" sz="2000" dirty="0" smtClean="0">
                <a:latin typeface="Tahoma"/>
                <a:cs typeface="Tahoma"/>
              </a:rPr>
              <a:t>H12A</a:t>
            </a:r>
          </a:p>
          <a:p>
            <a:r>
              <a:rPr lang="fi-FI" dirty="0" smtClean="0">
                <a:latin typeface="Tahoma"/>
                <a:cs typeface="Tahoma"/>
              </a:rPr>
              <a:t>Irene Kontio, </a:t>
            </a:r>
            <a:r>
              <a:rPr lang="fi-FI" sz="2000" dirty="0" smtClean="0">
                <a:latin typeface="Tahoma"/>
                <a:cs typeface="Tahoma"/>
              </a:rPr>
              <a:t>SO12S1</a:t>
            </a:r>
          </a:p>
          <a:p>
            <a:r>
              <a:rPr lang="fi-FI" dirty="0" smtClean="0">
                <a:latin typeface="Tahoma"/>
                <a:cs typeface="Tahoma"/>
              </a:rPr>
              <a:t>Kalle Montonen, </a:t>
            </a:r>
            <a:r>
              <a:rPr lang="fi-FI" sz="2000" dirty="0" smtClean="0">
                <a:latin typeface="Tahoma"/>
                <a:cs typeface="Tahoma"/>
              </a:rPr>
              <a:t>H11A</a:t>
            </a:r>
          </a:p>
          <a:p>
            <a:r>
              <a:rPr lang="fi-FI" dirty="0" err="1" smtClean="0">
                <a:latin typeface="Tahoma"/>
                <a:cs typeface="Tahoma"/>
              </a:rPr>
              <a:t>Timi</a:t>
            </a:r>
            <a:r>
              <a:rPr lang="fi-FI" dirty="0" smtClean="0">
                <a:latin typeface="Tahoma"/>
                <a:cs typeface="Tahoma"/>
              </a:rPr>
              <a:t> Suovuo, </a:t>
            </a:r>
            <a:r>
              <a:rPr lang="fi-FI" sz="2000" dirty="0" smtClean="0">
                <a:latin typeface="Tahoma"/>
                <a:cs typeface="Tahoma"/>
              </a:rPr>
              <a:t>SF12S1</a:t>
            </a:r>
          </a:p>
          <a:p>
            <a:r>
              <a:rPr lang="fi-FI" dirty="0" smtClean="0">
                <a:latin typeface="Tahoma"/>
                <a:cs typeface="Tahoma"/>
              </a:rPr>
              <a:t>Joonas </a:t>
            </a:r>
            <a:r>
              <a:rPr lang="fi-FI" dirty="0" err="1" smtClean="0">
                <a:latin typeface="Tahoma"/>
                <a:cs typeface="Tahoma"/>
              </a:rPr>
              <a:t>Väntti</a:t>
            </a:r>
            <a:r>
              <a:rPr lang="fi-FI" dirty="0" smtClean="0">
                <a:latin typeface="Tahoma"/>
                <a:cs typeface="Tahoma"/>
              </a:rPr>
              <a:t>, </a:t>
            </a:r>
            <a:r>
              <a:rPr lang="fi-FI" sz="2000" dirty="0" smtClean="0">
                <a:latin typeface="Tahoma"/>
                <a:cs typeface="Tahoma"/>
              </a:rPr>
              <a:t>SF12S1</a:t>
            </a:r>
          </a:p>
          <a:p>
            <a:endParaRPr lang="fi-FI" dirty="0" smtClean="0">
              <a:latin typeface="Tahoma"/>
              <a:cs typeface="Tahoma"/>
            </a:endParaRPr>
          </a:p>
          <a:p>
            <a:r>
              <a:rPr lang="fi-FI" dirty="0" smtClean="0">
                <a:latin typeface="Tahoma"/>
                <a:cs typeface="Tahoma"/>
              </a:rPr>
              <a:t>Jokainen ryhmän jäsen toimi vuorollaan mm. sihteerinä, projektipäällikkönä ja viestittäjänä.</a:t>
            </a:r>
          </a:p>
          <a:p>
            <a:r>
              <a:rPr lang="fi-FI" dirty="0" smtClean="0">
                <a:latin typeface="Tahoma"/>
                <a:cs typeface="Tahoma"/>
              </a:rPr>
              <a:t>Etunimi.sukunimi@metropolia.fi</a:t>
            </a:r>
          </a:p>
          <a:p>
            <a:endParaRPr lang="en-US" dirty="0">
              <a:latin typeface="Tahoma"/>
              <a:cs typeface="Tahoma"/>
            </a:endParaRPr>
          </a:p>
        </p:txBody>
      </p:sp>
      <p:sp>
        <p:nvSpPr>
          <p:cNvPr id="4" name="Date Placeholder 3"/>
          <p:cNvSpPr>
            <a:spLocks noGrp="1"/>
          </p:cNvSpPr>
          <p:nvPr>
            <p:ph type="dt" sz="half" idx="12"/>
          </p:nvPr>
        </p:nvSpPr>
        <p:spPr/>
        <p:txBody>
          <a:bodyPr/>
          <a:lstStyle/>
          <a:p>
            <a:pPr>
              <a:defRPr/>
            </a:pPr>
            <a:r>
              <a:rPr lang="fi-FI" smtClean="0"/>
              <a:t>14.11.2014</a:t>
            </a:r>
            <a:endParaRPr lang="fi-FI" dirty="0"/>
          </a:p>
        </p:txBody>
      </p:sp>
      <p:sp>
        <p:nvSpPr>
          <p:cNvPr id="5" name="Footer Placeholder 4"/>
          <p:cNvSpPr>
            <a:spLocks noGrp="1"/>
          </p:cNvSpPr>
          <p:nvPr>
            <p:ph type="ftr" sz="quarter" idx="10"/>
          </p:nvPr>
        </p:nvSpPr>
        <p:spPr/>
        <p:txBody>
          <a:bodyPr/>
          <a:lstStyle/>
          <a:p>
            <a:pPr>
              <a:defRPr/>
            </a:pPr>
            <a:r>
              <a:rPr lang="fi-FI" smtClean="0"/>
              <a:t>InAWave</a:t>
            </a:r>
            <a:endParaRPr lang="fi-FI"/>
          </a:p>
        </p:txBody>
      </p:sp>
      <p:sp>
        <p:nvSpPr>
          <p:cNvPr id="6" name="Slide Number Placeholder 5"/>
          <p:cNvSpPr>
            <a:spLocks noGrp="1"/>
          </p:cNvSpPr>
          <p:nvPr>
            <p:ph type="sldNum" sz="quarter" idx="11"/>
          </p:nvPr>
        </p:nvSpPr>
        <p:spPr/>
        <p:txBody>
          <a:bodyPr/>
          <a:lstStyle/>
          <a:p>
            <a:pPr>
              <a:defRPr/>
            </a:pPr>
            <a:fld id="{DD6A4AAD-F724-42AB-8557-AB427AE11B6F}" type="slidenum">
              <a:rPr lang="fi-FI" smtClean="0"/>
              <a:pPr>
                <a:defRPr/>
              </a:pPr>
              <a:t>3</a:t>
            </a:fld>
            <a:endParaRPr lang="fi-FI"/>
          </a:p>
        </p:txBody>
      </p:sp>
    </p:spTree>
    <p:extLst>
      <p:ext uri="{BB962C8B-B14F-4D97-AF65-F5344CB8AC3E}">
        <p14:creationId xmlns:p14="http://schemas.microsoft.com/office/powerpoint/2010/main" val="754360331"/>
      </p:ext>
    </p:extLst>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err="1" smtClean="0">
                <a:latin typeface="Tahoma"/>
                <a:cs typeface="Tahoma"/>
              </a:rPr>
              <a:t>Kuinka</a:t>
            </a:r>
            <a:r>
              <a:rPr lang="en-US" dirty="0" smtClean="0">
                <a:latin typeface="Tahoma"/>
                <a:cs typeface="Tahoma"/>
              </a:rPr>
              <a:t> </a:t>
            </a:r>
            <a:r>
              <a:rPr lang="en-US" dirty="0" err="1" smtClean="0">
                <a:latin typeface="Tahoma"/>
                <a:cs typeface="Tahoma"/>
              </a:rPr>
              <a:t>monialaista</a:t>
            </a:r>
            <a:r>
              <a:rPr lang="en-US" dirty="0" smtClean="0">
                <a:latin typeface="Tahoma"/>
                <a:cs typeface="Tahoma"/>
              </a:rPr>
              <a:t> </a:t>
            </a:r>
            <a:r>
              <a:rPr lang="en-US" dirty="0" err="1" smtClean="0">
                <a:latin typeface="Tahoma"/>
                <a:cs typeface="Tahoma"/>
              </a:rPr>
              <a:t>Innovaatioprojektia</a:t>
            </a:r>
            <a:r>
              <a:rPr lang="en-US" dirty="0" smtClean="0">
                <a:latin typeface="Tahoma"/>
                <a:cs typeface="Tahoma"/>
              </a:rPr>
              <a:t> </a:t>
            </a:r>
            <a:r>
              <a:rPr lang="en-US" dirty="0" err="1" smtClean="0">
                <a:latin typeface="Tahoma"/>
                <a:cs typeface="Tahoma"/>
              </a:rPr>
              <a:t>voisi</a:t>
            </a:r>
            <a:r>
              <a:rPr lang="en-US" dirty="0" smtClean="0">
                <a:latin typeface="Tahoma"/>
                <a:cs typeface="Tahoma"/>
              </a:rPr>
              <a:t> </a:t>
            </a:r>
            <a:r>
              <a:rPr lang="en-US" dirty="0" err="1" smtClean="0">
                <a:latin typeface="Tahoma"/>
                <a:cs typeface="Tahoma"/>
              </a:rPr>
              <a:t>kehittää</a:t>
            </a:r>
            <a:r>
              <a:rPr lang="en-US" dirty="0" smtClean="0">
                <a:latin typeface="Tahoma"/>
                <a:cs typeface="Tahoma"/>
              </a:rPr>
              <a:t>?</a:t>
            </a:r>
            <a:endParaRPr lang="en-US" dirty="0">
              <a:latin typeface="Tahoma"/>
              <a:cs typeface="Tahoma"/>
            </a:endParaRPr>
          </a:p>
        </p:txBody>
      </p:sp>
      <p:sp>
        <p:nvSpPr>
          <p:cNvPr id="3" name="Content Placeholder 2"/>
          <p:cNvSpPr>
            <a:spLocks noGrp="1"/>
          </p:cNvSpPr>
          <p:nvPr>
            <p:ph idx="1"/>
          </p:nvPr>
        </p:nvSpPr>
        <p:spPr>
          <a:xfrm>
            <a:off x="684213" y="1784995"/>
            <a:ext cx="7772400" cy="3948112"/>
          </a:xfrm>
        </p:spPr>
        <p:txBody>
          <a:bodyPr>
            <a:normAutofit/>
          </a:bodyPr>
          <a:lstStyle/>
          <a:p>
            <a:r>
              <a:rPr lang="fi-FI" sz="2000" dirty="0" smtClean="0">
                <a:latin typeface="Tahoma"/>
                <a:cs typeface="Tahoma"/>
              </a:rPr>
              <a:t>Yhtenäisemmät ja selkeämmät ohjeistukset</a:t>
            </a:r>
          </a:p>
          <a:p>
            <a:pPr lvl="1"/>
            <a:r>
              <a:rPr lang="fi-FI" sz="2000" dirty="0" smtClean="0">
                <a:latin typeface="Tahoma"/>
                <a:cs typeface="Tahoma"/>
              </a:rPr>
              <a:t>Kaikilla projekteilla on samat työmäärät.</a:t>
            </a:r>
          </a:p>
          <a:p>
            <a:pPr lvl="1"/>
            <a:r>
              <a:rPr lang="fi-FI" sz="2000" dirty="0" smtClean="0">
                <a:latin typeface="Tahoma"/>
                <a:cs typeface="Tahoma"/>
              </a:rPr>
              <a:t>Ei oleteta, että kaikki käyttävät samoja työkaluja, kuten esim. Wiki ja </a:t>
            </a:r>
            <a:r>
              <a:rPr lang="fi-FI" sz="2000" dirty="0" err="1" smtClean="0">
                <a:latin typeface="Tahoma"/>
                <a:cs typeface="Tahoma"/>
              </a:rPr>
              <a:t>Drive</a:t>
            </a:r>
            <a:r>
              <a:rPr lang="fi-FI" sz="2000" dirty="0" smtClean="0">
                <a:latin typeface="Tahoma"/>
                <a:cs typeface="Tahoma"/>
              </a:rPr>
              <a:t>.</a:t>
            </a:r>
          </a:p>
          <a:p>
            <a:r>
              <a:rPr lang="fi-FI" sz="2000" dirty="0" smtClean="0">
                <a:latin typeface="Tahoma"/>
                <a:cs typeface="Tahoma"/>
              </a:rPr>
              <a:t>Selkeät vaatimukset – Tutkintosäännön noudattaminen</a:t>
            </a:r>
          </a:p>
          <a:p>
            <a:pPr lvl="1"/>
            <a:r>
              <a:rPr lang="fi-FI" sz="2000" dirty="0" smtClean="0">
                <a:latin typeface="Tahoma"/>
                <a:cs typeface="Tahoma"/>
              </a:rPr>
              <a:t>Palautettavat dokumentit eivät voi muuttua kesken työn.</a:t>
            </a:r>
          </a:p>
          <a:p>
            <a:pPr lvl="1"/>
            <a:r>
              <a:rPr lang="fi-FI" sz="2000" dirty="0" smtClean="0">
                <a:latin typeface="Tahoma"/>
                <a:cs typeface="Tahoma"/>
              </a:rPr>
              <a:t>Ainakin deadlinet on pysyttävä tai ei ainakaan voi aikaistua.</a:t>
            </a:r>
          </a:p>
          <a:p>
            <a:r>
              <a:rPr lang="fi-FI" sz="2000" dirty="0" smtClean="0">
                <a:latin typeface="Tahoma"/>
                <a:cs typeface="Tahoma"/>
              </a:rPr>
              <a:t>Enemmän yhteistyötä työelämän edustajien kanssa.</a:t>
            </a:r>
          </a:p>
          <a:p>
            <a:r>
              <a:rPr lang="fi-FI" sz="2000" dirty="0" smtClean="0">
                <a:latin typeface="Tahoma"/>
                <a:cs typeface="Tahoma"/>
              </a:rPr>
              <a:t>Työkalut ja resurssit käyttöön projekteissa.</a:t>
            </a:r>
          </a:p>
          <a:p>
            <a:pPr marL="127000" indent="0">
              <a:buNone/>
            </a:pPr>
            <a:endParaRPr lang="en-US" dirty="0">
              <a:latin typeface="Tahoma"/>
              <a:cs typeface="Tahoma"/>
            </a:endParaRPr>
          </a:p>
        </p:txBody>
      </p:sp>
      <p:sp>
        <p:nvSpPr>
          <p:cNvPr id="4" name="Date Placeholder 3"/>
          <p:cNvSpPr>
            <a:spLocks noGrp="1"/>
          </p:cNvSpPr>
          <p:nvPr>
            <p:ph type="dt" sz="half" idx="12"/>
          </p:nvPr>
        </p:nvSpPr>
        <p:spPr/>
        <p:txBody>
          <a:bodyPr/>
          <a:lstStyle/>
          <a:p>
            <a:pPr>
              <a:defRPr/>
            </a:pPr>
            <a:r>
              <a:rPr lang="fi-FI" smtClean="0"/>
              <a:t>14.11.2014</a:t>
            </a:r>
            <a:endParaRPr lang="fi-FI" dirty="0"/>
          </a:p>
        </p:txBody>
      </p:sp>
      <p:sp>
        <p:nvSpPr>
          <p:cNvPr id="5" name="Footer Placeholder 4"/>
          <p:cNvSpPr>
            <a:spLocks noGrp="1"/>
          </p:cNvSpPr>
          <p:nvPr>
            <p:ph type="ftr" sz="quarter" idx="10"/>
          </p:nvPr>
        </p:nvSpPr>
        <p:spPr/>
        <p:txBody>
          <a:bodyPr/>
          <a:lstStyle/>
          <a:p>
            <a:pPr>
              <a:defRPr/>
            </a:pPr>
            <a:r>
              <a:rPr lang="fi-FI" smtClean="0"/>
              <a:t>InAWave</a:t>
            </a:r>
            <a:endParaRPr lang="fi-FI"/>
          </a:p>
        </p:txBody>
      </p:sp>
      <p:sp>
        <p:nvSpPr>
          <p:cNvPr id="6" name="Slide Number Placeholder 5"/>
          <p:cNvSpPr>
            <a:spLocks noGrp="1"/>
          </p:cNvSpPr>
          <p:nvPr>
            <p:ph type="sldNum" sz="quarter" idx="11"/>
          </p:nvPr>
        </p:nvSpPr>
        <p:spPr/>
        <p:txBody>
          <a:bodyPr/>
          <a:lstStyle/>
          <a:p>
            <a:pPr>
              <a:defRPr/>
            </a:pPr>
            <a:fld id="{DD6A4AAD-F724-42AB-8557-AB427AE11B6F}" type="slidenum">
              <a:rPr lang="fi-FI" smtClean="0"/>
              <a:pPr>
                <a:defRPr/>
              </a:pPr>
              <a:t>30</a:t>
            </a:fld>
            <a:endParaRPr lang="fi-FI"/>
          </a:p>
        </p:txBody>
      </p:sp>
    </p:spTree>
    <p:extLst>
      <p:ext uri="{BB962C8B-B14F-4D97-AF65-F5344CB8AC3E}">
        <p14:creationId xmlns:p14="http://schemas.microsoft.com/office/powerpoint/2010/main" val="2090743932"/>
      </p:ext>
    </p:extLst>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24675"/>
            <a:ext cx="5477305" cy="533400"/>
          </a:xfrm>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Aaltokansi – Tilasuunnitelma Myllypuron kampuksen kattoterassille</a:t>
            </a:r>
            <a:r>
              <a:rPr lang="fi-FI" dirty="0">
                <a:latin typeface="Tahoma" panose="020B0604030504040204" pitchFamily="34" charset="0"/>
                <a:ea typeface="Tahoma" panose="020B0604030504040204" pitchFamily="34" charset="0"/>
                <a:cs typeface="Tahoma" panose="020B0604030504040204" pitchFamily="34" charset="0"/>
              </a:rPr>
              <a:t/>
            </a:r>
            <a:br>
              <a:rPr lang="fi-FI" dirty="0">
                <a:latin typeface="Tahoma" panose="020B0604030504040204" pitchFamily="34" charset="0"/>
                <a:ea typeface="Tahoma" panose="020B0604030504040204" pitchFamily="34" charset="0"/>
                <a:cs typeface="Tahoma" panose="020B0604030504040204" pitchFamily="34" charset="0"/>
              </a:rPr>
            </a:b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614362" y="2202442"/>
            <a:ext cx="7772400" cy="3948112"/>
          </a:xfrm>
        </p:spPr>
        <p:txBody>
          <a:bodyPr/>
          <a:lstStyle/>
          <a:p>
            <a:pPr>
              <a:defRPr/>
            </a:pPr>
            <a:r>
              <a:rPr lang="fi-FI" sz="1800" dirty="0" smtClean="0">
                <a:latin typeface="Tahoma" panose="020B0604030504040204" pitchFamily="34" charset="0"/>
                <a:ea typeface="Tahoma" panose="020B0604030504040204" pitchFamily="34" charset="0"/>
                <a:cs typeface="Tahoma" panose="020B0604030504040204" pitchFamily="34" charset="0"/>
              </a:rPr>
              <a:t>Työelämän haaste: Tuottaa Myllypuron kampuksen kattoterassille tilaratkaisu, joka palvelisi käyttäjiään monipuolisesti.</a:t>
            </a:r>
          </a:p>
          <a:p>
            <a:pPr>
              <a:defRPr/>
            </a:pPr>
            <a:r>
              <a:rPr lang="fi-FI" sz="1800" dirty="0" smtClean="0">
                <a:latin typeface="Tahoma" panose="020B0604030504040204" pitchFamily="34" charset="0"/>
                <a:ea typeface="Tahoma" panose="020B0604030504040204" pitchFamily="34" charset="0"/>
                <a:cs typeface="Tahoma" panose="020B0604030504040204" pitchFamily="34" charset="0"/>
              </a:rPr>
              <a:t>Tulokset: Tilassa on huomioitu monikäyttöisyyden lisäksi kustannustehokkuus ja helppohoitoisuus </a:t>
            </a:r>
            <a:r>
              <a:rPr lang="fi-FI" sz="1800" dirty="0">
                <a:latin typeface="Tahoma" panose="020B0604030504040204" pitchFamily="34" charset="0"/>
                <a:ea typeface="Tahoma" panose="020B0604030504040204" pitchFamily="34" charset="0"/>
                <a:cs typeface="Tahoma" panose="020B0604030504040204" pitchFamily="34" charset="0"/>
              </a:rPr>
              <a:t> </a:t>
            </a:r>
            <a:r>
              <a:rPr lang="fi-FI" sz="1800" dirty="0" smtClean="0">
                <a:latin typeface="Tahoma" panose="020B0604030504040204" pitchFamily="34" charset="0"/>
                <a:ea typeface="Tahoma" panose="020B0604030504040204" pitchFamily="34" charset="0"/>
                <a:cs typeface="Tahoma" panose="020B0604030504040204" pitchFamily="34" charset="0"/>
              </a:rPr>
              <a:t>hyvillä materiaalivalinnoilla, tilan tehokas hyödyntäminen varastoratkaisuilla sekä turvallisuusnäkymät.</a:t>
            </a:r>
          </a:p>
          <a:p>
            <a:pPr>
              <a:defRPr/>
            </a:pPr>
            <a:r>
              <a:rPr lang="fi-FI" sz="1800" dirty="0" smtClean="0">
                <a:latin typeface="Tahoma" panose="020B0604030504040204" pitchFamily="34" charset="0"/>
                <a:ea typeface="Tahoma" panose="020B0604030504040204" pitchFamily="34" charset="0"/>
                <a:cs typeface="Tahoma" panose="020B0604030504040204" pitchFamily="34" charset="0"/>
              </a:rPr>
              <a:t>Tilaaja: Metropolia/Hybridikampushanke</a:t>
            </a:r>
            <a:endParaRPr lang="fi-FI" sz="1800" dirty="0">
              <a:latin typeface="Tahoma" panose="020B0604030504040204" pitchFamily="34" charset="0"/>
              <a:ea typeface="Tahoma" panose="020B0604030504040204" pitchFamily="34" charset="0"/>
              <a:cs typeface="Tahoma" panose="020B0604030504040204" pitchFamily="34" charset="0"/>
            </a:endParaRPr>
          </a:p>
          <a:p>
            <a:pPr>
              <a:defRPr/>
            </a:pPr>
            <a:r>
              <a:rPr lang="fi-FI" sz="1800" dirty="0" smtClean="0">
                <a:latin typeface="Tahoma" panose="020B0604030504040204" pitchFamily="34" charset="0"/>
                <a:ea typeface="Tahoma" panose="020B0604030504040204" pitchFamily="34" charset="0"/>
                <a:cs typeface="Tahoma" panose="020B0604030504040204" pitchFamily="34" charset="0"/>
              </a:rPr>
              <a:t>Koulutusalat: Fysioterapia, Hyvinvointiteknologia, Optometria</a:t>
            </a:r>
          </a:p>
          <a:p>
            <a:pPr>
              <a:defRPr/>
            </a:pPr>
            <a:r>
              <a:rPr lang="fi-FI" sz="1800" dirty="0" smtClean="0">
                <a:latin typeface="Tahoma" panose="020B0604030504040204" pitchFamily="34" charset="0"/>
                <a:ea typeface="Tahoma" panose="020B0604030504040204" pitchFamily="34" charset="0"/>
                <a:cs typeface="Tahoma" panose="020B0604030504040204" pitchFamily="34" charset="0"/>
              </a:rPr>
              <a:t>Ohjaavat opettajat: </a:t>
            </a:r>
            <a:r>
              <a:rPr lang="fi-FI" sz="1800" dirty="0" err="1" smtClean="0">
                <a:latin typeface="Tahoma" panose="020B0604030504040204" pitchFamily="34" charset="0"/>
                <a:ea typeface="Tahoma" panose="020B0604030504040204" pitchFamily="34" charset="0"/>
                <a:cs typeface="Tahoma" panose="020B0604030504040204" pitchFamily="34" charset="0"/>
              </a:rPr>
              <a:t>Kajsa</a:t>
            </a:r>
            <a:r>
              <a:rPr lang="fi-FI" sz="1800" dirty="0" smtClean="0">
                <a:latin typeface="Tahoma" panose="020B0604030504040204" pitchFamily="34" charset="0"/>
                <a:ea typeface="Tahoma" panose="020B0604030504040204" pitchFamily="34" charset="0"/>
                <a:cs typeface="Tahoma" panose="020B0604030504040204" pitchFamily="34" charset="0"/>
              </a:rPr>
              <a:t> Sten / Optometria ja Anne Talvenheimo-Pesu / Toimintaterapia</a:t>
            </a:r>
          </a:p>
          <a:p>
            <a:pPr marL="0" indent="0">
              <a:buNone/>
              <a:defRPr/>
            </a:pPr>
            <a:endParaRPr lang="fi-FI" sz="1800" dirty="0" smtClean="0">
              <a:latin typeface="Tahoma" panose="020B0604030504040204" pitchFamily="34" charset="0"/>
              <a:ea typeface="Tahoma" panose="020B0604030504040204" pitchFamily="34" charset="0"/>
              <a:cs typeface="Tahoma" panose="020B0604030504040204" pitchFamily="34" charset="0"/>
            </a:endParaRPr>
          </a:p>
          <a:p>
            <a:pPr marL="0" indent="0">
              <a:buNone/>
              <a:defRPr/>
            </a:pPr>
            <a:endParaRPr lang="fi-FI" sz="1800" dirty="0" smtClean="0">
              <a:latin typeface="Tahoma" panose="020B0604030504040204" pitchFamily="34" charset="0"/>
              <a:ea typeface="Tahoma" panose="020B0604030504040204" pitchFamily="34" charset="0"/>
              <a:cs typeface="Tahoma" panose="020B0604030504040204" pitchFamily="34" charset="0"/>
            </a:endParaRPr>
          </a:p>
          <a:p>
            <a:pPr eaLnBrk="1" hangingPunct="1">
              <a:defRPr/>
            </a:pPr>
            <a:endParaRPr lang="fi-FI" sz="1600" dirty="0">
              <a:latin typeface="Tahoma" panose="020B0604030504040204" pitchFamily="34" charset="0"/>
              <a:ea typeface="Tahoma" panose="020B0604030504040204" pitchFamily="34" charset="0"/>
              <a:cs typeface="Tahoma" panose="020B0604030504040204" pitchFamily="34" charset="0"/>
            </a:endParaRPr>
          </a:p>
          <a:p>
            <a:endParaRPr lang="fi-FI" sz="1600" dirty="0">
              <a:latin typeface="Tahoma" panose="020B0604030504040204" pitchFamily="34" charset="0"/>
              <a:ea typeface="Tahoma" panose="020B0604030504040204" pitchFamily="34" charset="0"/>
              <a:cs typeface="Tahoma" panose="020B0604030504040204" pitchFamily="34" charset="0"/>
            </a:endParaRPr>
          </a:p>
        </p:txBody>
      </p:sp>
      <p:sp>
        <p:nvSpPr>
          <p:cNvPr id="6" name="Footer Placeholder 5"/>
          <p:cNvSpPr>
            <a:spLocks noGrp="1"/>
          </p:cNvSpPr>
          <p:nvPr>
            <p:ph type="ftr" sz="quarter" idx="10"/>
          </p:nvPr>
        </p:nvSpPr>
        <p:spPr/>
        <p:txBody>
          <a:bodyPr/>
          <a:lstStyle/>
          <a:p>
            <a:pPr>
              <a:defRPr/>
            </a:pPr>
            <a:r>
              <a:rPr lang="fi-FI" dirty="0" err="1" smtClean="0"/>
              <a:t>InAWave</a:t>
            </a:r>
            <a:endParaRPr lang="fi-FI" dirty="0"/>
          </a:p>
        </p:txBody>
      </p:sp>
      <p:sp>
        <p:nvSpPr>
          <p:cNvPr id="4" name="Tekstiruutu 3"/>
          <p:cNvSpPr txBox="1"/>
          <p:nvPr/>
        </p:nvSpPr>
        <p:spPr>
          <a:xfrm>
            <a:off x="6721434" y="1270660"/>
            <a:ext cx="1793824" cy="461665"/>
          </a:xfrm>
          <a:prstGeom prst="rect">
            <a:avLst/>
          </a:prstGeom>
          <a:noFill/>
        </p:spPr>
        <p:txBody>
          <a:bodyPr wrap="none" rtlCol="0">
            <a:spAutoFit/>
          </a:bodyPr>
          <a:lstStyle/>
          <a:p>
            <a:r>
              <a:rPr lang="fi-FI" dirty="0" smtClean="0">
                <a:solidFill>
                  <a:schemeClr val="bg1"/>
                </a:solidFill>
              </a:rPr>
              <a:t>KUVA tähän</a:t>
            </a:r>
            <a:endParaRPr lang="fi-FI" dirty="0">
              <a:solidFill>
                <a:schemeClr val="bg1"/>
              </a:solidFill>
            </a:endParaRPr>
          </a:p>
        </p:txBody>
      </p:sp>
      <p:sp>
        <p:nvSpPr>
          <p:cNvPr id="5" name="Date Placeholder 4"/>
          <p:cNvSpPr>
            <a:spLocks noGrp="1"/>
          </p:cNvSpPr>
          <p:nvPr>
            <p:ph type="dt" sz="half" idx="12"/>
          </p:nvPr>
        </p:nvSpPr>
        <p:spPr/>
        <p:txBody>
          <a:bodyPr/>
          <a:lstStyle/>
          <a:p>
            <a:pPr>
              <a:defRPr/>
            </a:pPr>
            <a:r>
              <a:rPr lang="fi-FI" smtClean="0"/>
              <a:t>14.11.2014</a:t>
            </a:r>
            <a:endParaRPr lang="fi-FI" dirty="0"/>
          </a:p>
        </p:txBody>
      </p:sp>
      <p:sp>
        <p:nvSpPr>
          <p:cNvPr id="7" name="Slide Number Placeholder 6"/>
          <p:cNvSpPr>
            <a:spLocks noGrp="1"/>
          </p:cNvSpPr>
          <p:nvPr>
            <p:ph type="sldNum" sz="quarter" idx="11"/>
          </p:nvPr>
        </p:nvSpPr>
        <p:spPr/>
        <p:txBody>
          <a:bodyPr/>
          <a:lstStyle/>
          <a:p>
            <a:pPr>
              <a:defRPr/>
            </a:pPr>
            <a:fld id="{DD6A4AAD-F724-42AB-8557-AB427AE11B6F}" type="slidenum">
              <a:rPr lang="fi-FI" smtClean="0"/>
              <a:pPr>
                <a:defRPr/>
              </a:pPr>
              <a:t>31</a:t>
            </a:fld>
            <a:endParaRPr lang="fi-FI"/>
          </a:p>
        </p:txBody>
      </p:sp>
      <p:pic>
        <p:nvPicPr>
          <p:cNvPr id="11"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6228214" y="524675"/>
            <a:ext cx="2576667" cy="1449375"/>
          </a:xfrm>
          <a:prstGeom prst="rect">
            <a:avLst/>
          </a:prstGeom>
          <a:noFill/>
          <a:ln w="28575">
            <a:solidFill>
              <a:srgbClr val="EE8216"/>
            </a:solidFill>
            <a:miter lim="800000"/>
            <a:headEnd/>
            <a:tailEnd/>
          </a:ln>
        </p:spPr>
      </p:pic>
      <p:sp>
        <p:nvSpPr>
          <p:cNvPr id="8" name="TextBox 7"/>
          <p:cNvSpPr txBox="1"/>
          <p:nvPr/>
        </p:nvSpPr>
        <p:spPr>
          <a:xfrm>
            <a:off x="7207285" y="1987190"/>
            <a:ext cx="1615516" cy="215444"/>
          </a:xfrm>
          <a:prstGeom prst="rect">
            <a:avLst/>
          </a:prstGeom>
          <a:noFill/>
        </p:spPr>
        <p:txBody>
          <a:bodyPr wrap="square" rtlCol="0">
            <a:spAutoFit/>
          </a:bodyPr>
          <a:lstStyle/>
          <a:p>
            <a:pPr algn="r"/>
            <a:r>
              <a:rPr lang="fi-FI" sz="800" dirty="0" smtClean="0"/>
              <a:t>Kuva: Joonas </a:t>
            </a:r>
            <a:r>
              <a:rPr lang="fi-FI" sz="800" dirty="0" err="1" smtClean="0"/>
              <a:t>Väntti</a:t>
            </a:r>
            <a:endParaRPr lang="fi-FI" sz="800" dirty="0"/>
          </a:p>
        </p:txBody>
      </p:sp>
    </p:spTree>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355099"/>
            <a:ext cx="5787282" cy="533400"/>
          </a:xfrm>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Aaltokansi – </a:t>
            </a:r>
            <a:r>
              <a:rPr lang="fi-FI" dirty="0" err="1" smtClean="0">
                <a:latin typeface="Tahoma" panose="020B0604030504040204" pitchFamily="34" charset="0"/>
                <a:ea typeface="Tahoma" panose="020B0604030504040204" pitchFamily="34" charset="0"/>
                <a:cs typeface="Tahoma" panose="020B0604030504040204" pitchFamily="34" charset="0"/>
              </a:rPr>
              <a:t>Innovative</a:t>
            </a:r>
            <a:r>
              <a:rPr lang="fi-FI" dirty="0" smtClean="0">
                <a:latin typeface="Tahoma" panose="020B0604030504040204" pitchFamily="34" charset="0"/>
                <a:ea typeface="Tahoma" panose="020B0604030504040204" pitchFamily="34" charset="0"/>
                <a:cs typeface="Tahoma" panose="020B0604030504040204" pitchFamily="34" charset="0"/>
              </a:rPr>
              <a:t> design for </a:t>
            </a:r>
            <a:r>
              <a:rPr lang="fi-FI" dirty="0" err="1" smtClean="0">
                <a:latin typeface="Tahoma" panose="020B0604030504040204" pitchFamily="34" charset="0"/>
                <a:ea typeface="Tahoma" panose="020B0604030504040204" pitchFamily="34" charset="0"/>
                <a:cs typeface="Tahoma" panose="020B0604030504040204" pitchFamily="34" charset="0"/>
              </a:rPr>
              <a:t>the</a:t>
            </a:r>
            <a:r>
              <a:rPr lang="fi-FI" dirty="0" smtClean="0">
                <a:latin typeface="Tahoma" panose="020B0604030504040204" pitchFamily="34" charset="0"/>
                <a:ea typeface="Tahoma" panose="020B0604030504040204" pitchFamily="34" charset="0"/>
                <a:cs typeface="Tahoma" panose="020B0604030504040204" pitchFamily="34" charset="0"/>
              </a:rPr>
              <a:t> </a:t>
            </a:r>
            <a:r>
              <a:rPr lang="fi-FI" dirty="0" err="1" smtClean="0">
                <a:latin typeface="Tahoma" panose="020B0604030504040204" pitchFamily="34" charset="0"/>
                <a:ea typeface="Tahoma" panose="020B0604030504040204" pitchFamily="34" charset="0"/>
                <a:cs typeface="Tahoma" panose="020B0604030504040204" pitchFamily="34" charset="0"/>
              </a:rPr>
              <a:t>rooftop</a:t>
            </a:r>
            <a:r>
              <a:rPr lang="fi-FI" dirty="0" smtClean="0">
                <a:latin typeface="Tahoma" panose="020B0604030504040204" pitchFamily="34" charset="0"/>
                <a:ea typeface="Tahoma" panose="020B0604030504040204" pitchFamily="34" charset="0"/>
                <a:cs typeface="Tahoma" panose="020B0604030504040204" pitchFamily="34" charset="0"/>
              </a:rPr>
              <a:t> of Myllypuro Campus </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684213" y="1981974"/>
            <a:ext cx="7772400" cy="3948112"/>
          </a:xfrm>
        </p:spPr>
        <p:txBody>
          <a:bodyPr/>
          <a:lstStyle/>
          <a:p>
            <a:r>
              <a:rPr lang="en-US" sz="1800" dirty="0">
                <a:latin typeface="Tahoma" panose="020B0604030504040204" pitchFamily="34" charset="0"/>
                <a:ea typeface="Tahoma" panose="020B0604030504040204" pitchFamily="34" charset="0"/>
                <a:cs typeface="Tahoma" panose="020B0604030504040204" pitchFamily="34" charset="0"/>
              </a:rPr>
              <a:t>Challenge: To create </a:t>
            </a:r>
            <a:r>
              <a:rPr lang="en-US" sz="1800" dirty="0" smtClean="0">
                <a:latin typeface="Tahoma" panose="020B0604030504040204" pitchFamily="34" charset="0"/>
                <a:ea typeface="Tahoma" panose="020B0604030504040204" pitchFamily="34" charset="0"/>
                <a:cs typeface="Tahoma" panose="020B0604030504040204" pitchFamily="34" charset="0"/>
              </a:rPr>
              <a:t>a </a:t>
            </a:r>
            <a:r>
              <a:rPr lang="en-US" sz="1800" dirty="0">
                <a:latin typeface="Tahoma" panose="020B0604030504040204" pitchFamily="34" charset="0"/>
                <a:ea typeface="Tahoma" panose="020B0604030504040204" pitchFamily="34" charset="0"/>
                <a:cs typeface="Tahoma" panose="020B0604030504040204" pitchFamily="34" charset="0"/>
              </a:rPr>
              <a:t>space that can serve it's users in various different </a:t>
            </a:r>
            <a:r>
              <a:rPr lang="en-US" sz="1800" dirty="0" smtClean="0">
                <a:latin typeface="Tahoma" panose="020B0604030504040204" pitchFamily="34" charset="0"/>
                <a:ea typeface="Tahoma" panose="020B0604030504040204" pitchFamily="34" charset="0"/>
                <a:cs typeface="Tahoma" panose="020B0604030504040204" pitchFamily="34" charset="0"/>
              </a:rPr>
              <a:t>ways.</a:t>
            </a:r>
          </a:p>
          <a:p>
            <a:r>
              <a:rPr lang="en-US" sz="1800" dirty="0" smtClean="0">
                <a:latin typeface="Tahoma" panose="020B0604030504040204" pitchFamily="34" charset="0"/>
                <a:ea typeface="Tahoma" panose="020B0604030504040204" pitchFamily="34" charset="0"/>
                <a:cs typeface="Tahoma" panose="020B0604030504040204" pitchFamily="34" charset="0"/>
              </a:rPr>
              <a:t>Results</a:t>
            </a:r>
            <a:r>
              <a:rPr lang="en-US" sz="1800" dirty="0">
                <a:latin typeface="Tahoma" panose="020B0604030504040204" pitchFamily="34" charset="0"/>
                <a:ea typeface="Tahoma" panose="020B0604030504040204" pitchFamily="34" charset="0"/>
                <a:cs typeface="Tahoma" panose="020B0604030504040204" pitchFamily="34" charset="0"/>
              </a:rPr>
              <a:t>: In </a:t>
            </a:r>
            <a:r>
              <a:rPr lang="en-US" sz="1800" dirty="0" smtClean="0">
                <a:latin typeface="Tahoma" panose="020B0604030504040204" pitchFamily="34" charset="0"/>
                <a:ea typeface="Tahoma" panose="020B0604030504040204" pitchFamily="34" charset="0"/>
                <a:cs typeface="Tahoma" panose="020B0604030504040204" pitchFamily="34" charset="0"/>
              </a:rPr>
              <a:t>addition </a:t>
            </a:r>
            <a:r>
              <a:rPr lang="en-US" sz="1800" dirty="0">
                <a:latin typeface="Tahoma" panose="020B0604030504040204" pitchFamily="34" charset="0"/>
                <a:ea typeface="Tahoma" panose="020B0604030504040204" pitchFamily="34" charset="0"/>
                <a:cs typeface="Tahoma" panose="020B0604030504040204" pitchFamily="34" charset="0"/>
              </a:rPr>
              <a:t>to </a:t>
            </a:r>
            <a:r>
              <a:rPr lang="en-US" sz="1800" dirty="0" err="1">
                <a:latin typeface="Tahoma" panose="020B0604030504040204" pitchFamily="34" charset="0"/>
                <a:ea typeface="Tahoma" panose="020B0604030504040204" pitchFamily="34" charset="0"/>
                <a:cs typeface="Tahoma" panose="020B0604030504040204" pitchFamily="34" charset="0"/>
              </a:rPr>
              <a:t>wavedecks</a:t>
            </a:r>
            <a:r>
              <a:rPr lang="en-US" sz="1800" dirty="0">
                <a:latin typeface="Tahoma" panose="020B0604030504040204" pitchFamily="34" charset="0"/>
                <a:ea typeface="Tahoma" panose="020B0604030504040204" pitchFamily="34" charset="0"/>
                <a:cs typeface="Tahoma" panose="020B0604030504040204" pitchFamily="34" charset="0"/>
              </a:rPr>
              <a:t> versatility, cost effectiveness has been taken into account in the use of profitable and strong materials, safety in the form of lighting and rails and practical use of space in the form of storage capacity </a:t>
            </a:r>
            <a:r>
              <a:rPr lang="en-US" sz="1800" dirty="0" smtClean="0">
                <a:latin typeface="Tahoma" panose="020B0604030504040204" pitchFamily="34" charset="0"/>
                <a:ea typeface="Tahoma" panose="020B0604030504040204" pitchFamily="34" charset="0"/>
                <a:cs typeface="Tahoma" panose="020B0604030504040204" pitchFamily="34" charset="0"/>
              </a:rPr>
              <a:t>underneath </a:t>
            </a:r>
            <a:r>
              <a:rPr lang="en-US" sz="1800" dirty="0">
                <a:latin typeface="Tahoma" panose="020B0604030504040204" pitchFamily="34" charset="0"/>
                <a:ea typeface="Tahoma" panose="020B0604030504040204" pitchFamily="34" charset="0"/>
                <a:cs typeface="Tahoma" panose="020B0604030504040204" pitchFamily="34" charset="0"/>
              </a:rPr>
              <a:t>the </a:t>
            </a:r>
            <a:r>
              <a:rPr lang="en-US" sz="1800" dirty="0" smtClean="0">
                <a:latin typeface="Tahoma" panose="020B0604030504040204" pitchFamily="34" charset="0"/>
                <a:ea typeface="Tahoma" panose="020B0604030504040204" pitchFamily="34" charset="0"/>
                <a:cs typeface="Tahoma" panose="020B0604030504040204" pitchFamily="34" charset="0"/>
              </a:rPr>
              <a:t>waves.</a:t>
            </a:r>
          </a:p>
          <a:p>
            <a:r>
              <a:rPr lang="en-US" sz="1800" dirty="0" smtClean="0">
                <a:latin typeface="Tahoma" panose="020B0604030504040204" pitchFamily="34" charset="0"/>
                <a:ea typeface="Tahoma" panose="020B0604030504040204" pitchFamily="34" charset="0"/>
                <a:cs typeface="Tahoma" panose="020B0604030504040204" pitchFamily="34" charset="0"/>
              </a:rPr>
              <a:t>Partner</a:t>
            </a:r>
            <a:r>
              <a:rPr lang="en-US" sz="1800" dirty="0">
                <a:latin typeface="Tahoma" panose="020B0604030504040204" pitchFamily="34" charset="0"/>
                <a:ea typeface="Tahoma" panose="020B0604030504040204" pitchFamily="34" charset="0"/>
                <a:cs typeface="Tahoma" panose="020B0604030504040204" pitchFamily="34" charset="0"/>
              </a:rPr>
              <a:t>: </a:t>
            </a:r>
            <a:r>
              <a:rPr lang="en-US" sz="1800" dirty="0" err="1">
                <a:latin typeface="Tahoma" panose="020B0604030504040204" pitchFamily="34" charset="0"/>
                <a:ea typeface="Tahoma" panose="020B0604030504040204" pitchFamily="34" charset="0"/>
                <a:cs typeface="Tahoma" panose="020B0604030504040204" pitchFamily="34" charset="0"/>
              </a:rPr>
              <a:t>Metropolia</a:t>
            </a:r>
            <a:r>
              <a:rPr lang="en-US" sz="1800" dirty="0">
                <a:latin typeface="Tahoma" panose="020B0604030504040204" pitchFamily="34" charset="0"/>
                <a:ea typeface="Tahoma" panose="020B0604030504040204" pitchFamily="34" charset="0"/>
                <a:cs typeface="Tahoma" panose="020B0604030504040204" pitchFamily="34" charset="0"/>
              </a:rPr>
              <a:t>/hybrid campus </a:t>
            </a:r>
            <a:r>
              <a:rPr lang="en-US" sz="1800" dirty="0" smtClean="0">
                <a:latin typeface="Tahoma" panose="020B0604030504040204" pitchFamily="34" charset="0"/>
                <a:ea typeface="Tahoma" panose="020B0604030504040204" pitchFamily="34" charset="0"/>
                <a:cs typeface="Tahoma" panose="020B0604030504040204" pitchFamily="34" charset="0"/>
              </a:rPr>
              <a:t>project</a:t>
            </a:r>
          </a:p>
          <a:p>
            <a:r>
              <a:rPr lang="en-US" sz="1800" dirty="0" smtClean="0">
                <a:latin typeface="Tahoma" panose="020B0604030504040204" pitchFamily="34" charset="0"/>
                <a:ea typeface="Tahoma" panose="020B0604030504040204" pitchFamily="34" charset="0"/>
                <a:cs typeface="Tahoma" panose="020B0604030504040204" pitchFamily="34" charset="0"/>
              </a:rPr>
              <a:t>Field </a:t>
            </a:r>
            <a:r>
              <a:rPr lang="en-US" sz="1800" dirty="0">
                <a:latin typeface="Tahoma" panose="020B0604030504040204" pitchFamily="34" charset="0"/>
                <a:ea typeface="Tahoma" panose="020B0604030504040204" pitchFamily="34" charset="0"/>
                <a:cs typeface="Tahoma" panose="020B0604030504040204" pitchFamily="34" charset="0"/>
              </a:rPr>
              <a:t>of study: Physiotherapy, Health Informatics, </a:t>
            </a:r>
            <a:r>
              <a:rPr lang="en-US" sz="1800" dirty="0" smtClean="0">
                <a:latin typeface="Tahoma" panose="020B0604030504040204" pitchFamily="34" charset="0"/>
                <a:ea typeface="Tahoma" panose="020B0604030504040204" pitchFamily="34" charset="0"/>
                <a:cs typeface="Tahoma" panose="020B0604030504040204" pitchFamily="34" charset="0"/>
              </a:rPr>
              <a:t>Optometry</a:t>
            </a:r>
          </a:p>
          <a:p>
            <a:r>
              <a:rPr lang="en-US" sz="1800" dirty="0" err="1" smtClean="0">
                <a:latin typeface="Tahoma" panose="020B0604030504040204" pitchFamily="34" charset="0"/>
                <a:ea typeface="Tahoma" panose="020B0604030504040204" pitchFamily="34" charset="0"/>
                <a:cs typeface="Tahoma" panose="020B0604030504040204" pitchFamily="34" charset="0"/>
              </a:rPr>
              <a:t>Kajsa</a:t>
            </a:r>
            <a:r>
              <a:rPr lang="en-US" sz="1800" dirty="0" smtClean="0">
                <a:latin typeface="Tahoma" panose="020B0604030504040204" pitchFamily="34" charset="0"/>
                <a:ea typeface="Tahoma" panose="020B0604030504040204" pitchFamily="34" charset="0"/>
                <a:cs typeface="Tahoma" panose="020B0604030504040204" pitchFamily="34" charset="0"/>
              </a:rPr>
              <a:t> </a:t>
            </a:r>
            <a:r>
              <a:rPr lang="en-US" sz="1800" dirty="0" err="1">
                <a:latin typeface="Tahoma" panose="020B0604030504040204" pitchFamily="34" charset="0"/>
                <a:ea typeface="Tahoma" panose="020B0604030504040204" pitchFamily="34" charset="0"/>
                <a:cs typeface="Tahoma" panose="020B0604030504040204" pitchFamily="34" charset="0"/>
              </a:rPr>
              <a:t>Sten</a:t>
            </a:r>
            <a:r>
              <a:rPr lang="en-US" sz="1800" dirty="0">
                <a:latin typeface="Tahoma" panose="020B0604030504040204" pitchFamily="34" charset="0"/>
                <a:ea typeface="Tahoma" panose="020B0604030504040204" pitchFamily="34" charset="0"/>
                <a:cs typeface="Tahoma" panose="020B0604030504040204" pitchFamily="34" charset="0"/>
              </a:rPr>
              <a:t>/ Optometry ja Anne </a:t>
            </a:r>
            <a:r>
              <a:rPr lang="en-US" sz="1800" dirty="0" err="1">
                <a:latin typeface="Tahoma" panose="020B0604030504040204" pitchFamily="34" charset="0"/>
                <a:ea typeface="Tahoma" panose="020B0604030504040204" pitchFamily="34" charset="0"/>
                <a:cs typeface="Tahoma" panose="020B0604030504040204" pitchFamily="34" charset="0"/>
              </a:rPr>
              <a:t>Talvenheimo-Pesu</a:t>
            </a:r>
            <a:r>
              <a:rPr lang="en-US" sz="1800" dirty="0">
                <a:latin typeface="Tahoma" panose="020B0604030504040204" pitchFamily="34" charset="0"/>
                <a:ea typeface="Tahoma" panose="020B0604030504040204" pitchFamily="34" charset="0"/>
                <a:cs typeface="Tahoma" panose="020B0604030504040204" pitchFamily="34" charset="0"/>
              </a:rPr>
              <a:t>/ Occupational therapy</a:t>
            </a:r>
            <a:endParaRPr lang="fi-FI" sz="1800"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32</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pic>
        <p:nvPicPr>
          <p:cNvPr id="7" name="Content Placeholder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228214" y="387921"/>
            <a:ext cx="2576667" cy="1449375"/>
          </a:xfrm>
          <a:prstGeom prst="rect">
            <a:avLst/>
          </a:prstGeom>
          <a:noFill/>
          <a:ln w="28575">
            <a:solidFill>
              <a:srgbClr val="EE8216"/>
            </a:solidFill>
            <a:miter lim="800000"/>
            <a:headEnd/>
            <a:tailEnd/>
          </a:ln>
        </p:spPr>
      </p:pic>
      <p:sp>
        <p:nvSpPr>
          <p:cNvPr id="8" name="TextBox 7"/>
          <p:cNvSpPr txBox="1"/>
          <p:nvPr/>
        </p:nvSpPr>
        <p:spPr>
          <a:xfrm>
            <a:off x="6845417" y="1837296"/>
            <a:ext cx="1959464" cy="215444"/>
          </a:xfrm>
          <a:prstGeom prst="rect">
            <a:avLst/>
          </a:prstGeom>
          <a:noFill/>
        </p:spPr>
        <p:txBody>
          <a:bodyPr wrap="square" rtlCol="0">
            <a:spAutoFit/>
          </a:bodyPr>
          <a:lstStyle/>
          <a:p>
            <a:pPr algn="r"/>
            <a:r>
              <a:rPr lang="fi-FI" sz="800" dirty="0" smtClean="0"/>
              <a:t>Photo: Joonas </a:t>
            </a:r>
            <a:r>
              <a:rPr lang="fi-FI" sz="800" dirty="0" err="1" smtClean="0"/>
              <a:t>Vaentti</a:t>
            </a:r>
            <a:endParaRPr lang="fi-FI" sz="800" dirty="0"/>
          </a:p>
        </p:txBody>
      </p:sp>
    </p:spTree>
    <p:extLst>
      <p:ext uri="{BB962C8B-B14F-4D97-AF65-F5344CB8AC3E}">
        <p14:creationId xmlns:p14="http://schemas.microsoft.com/office/powerpoint/2010/main" val="3939973824"/>
      </p:ext>
    </p:extLst>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2"/>
          </p:nvPr>
        </p:nvSpPr>
        <p:spPr/>
        <p:txBody>
          <a:bodyPr/>
          <a:lstStyle/>
          <a:p>
            <a:pPr>
              <a:defRPr/>
            </a:pPr>
            <a:r>
              <a:rPr lang="fi-FI" dirty="0" smtClean="0"/>
              <a:t>14.11.2014</a:t>
            </a:r>
            <a:endParaRPr lang="fi-FI" dirty="0"/>
          </a:p>
        </p:txBody>
      </p:sp>
      <p:sp>
        <p:nvSpPr>
          <p:cNvPr id="2" name="Title 1"/>
          <p:cNvSpPr>
            <a:spLocks noGrp="1"/>
          </p:cNvSpPr>
          <p:nvPr>
            <p:ph type="title"/>
          </p:nvPr>
        </p:nvSpPr>
        <p:spPr/>
        <p:txBody>
          <a:bodyPr/>
          <a:lstStyle/>
          <a:p>
            <a:endParaRPr lang="fi-FI"/>
          </a:p>
        </p:txBody>
      </p:sp>
      <p:sp>
        <p:nvSpPr>
          <p:cNvPr id="3" name="Content Placeholder 2"/>
          <p:cNvSpPr>
            <a:spLocks noGrp="1"/>
          </p:cNvSpPr>
          <p:nvPr>
            <p:ph sz="half" idx="2"/>
          </p:nvPr>
        </p:nvSpPr>
        <p:spPr/>
        <p:txBody>
          <a:bodyPr/>
          <a:lstStyle/>
          <a:p>
            <a:endParaRPr lang="fi-FI"/>
          </a:p>
        </p:txBody>
      </p:sp>
      <p:sp>
        <p:nvSpPr>
          <p:cNvPr id="4" name="Content Placeholder 3"/>
          <p:cNvSpPr>
            <a:spLocks noGrp="1"/>
          </p:cNvSpPr>
          <p:nvPr>
            <p:ph sz="quarter" idx="4"/>
          </p:nvPr>
        </p:nvSpPr>
        <p:spPr/>
        <p:txBody>
          <a:bodyPr/>
          <a:lstStyle/>
          <a:p>
            <a:endParaRPr lang="fi-FI"/>
          </a:p>
        </p:txBody>
      </p:sp>
      <p:sp>
        <p:nvSpPr>
          <p:cNvPr id="5" name="Footer Placeholder 4"/>
          <p:cNvSpPr>
            <a:spLocks noGrp="1"/>
          </p:cNvSpPr>
          <p:nvPr>
            <p:ph type="ftr" sz="quarter" idx="10"/>
          </p:nvPr>
        </p:nvSpPr>
        <p:spPr/>
        <p:txBody>
          <a:bodyPr/>
          <a:lstStyle/>
          <a:p>
            <a:pPr>
              <a:defRPr/>
            </a:pPr>
            <a:r>
              <a:rPr lang="fi-FI" smtClean="0"/>
              <a:t>InAWave</a:t>
            </a:r>
            <a:endParaRPr lang="fi-FI" dirty="0"/>
          </a:p>
        </p:txBody>
      </p:sp>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33</a:t>
            </a:fld>
            <a:endParaRPr lang="fi-FI"/>
          </a:p>
        </p:txBody>
      </p:sp>
      <p:pic>
        <p:nvPicPr>
          <p:cNvPr id="1026"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999" t="11585" r="16000" b="5288"/>
          <a:stretch/>
        </p:blipFill>
        <p:spPr bwMode="auto">
          <a:xfrm>
            <a:off x="457207" y="124381"/>
            <a:ext cx="8403021" cy="65485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3535196"/>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Tahoma"/>
                <a:cs typeface="Tahoma"/>
              </a:rPr>
              <a:t>Uusi</a:t>
            </a:r>
            <a:r>
              <a:rPr lang="en-US" dirty="0" smtClean="0">
                <a:latin typeface="Tahoma"/>
                <a:cs typeface="Tahoma"/>
              </a:rPr>
              <a:t> </a:t>
            </a:r>
            <a:r>
              <a:rPr lang="en-US" dirty="0" err="1" smtClean="0">
                <a:latin typeface="Tahoma"/>
                <a:cs typeface="Tahoma"/>
              </a:rPr>
              <a:t>kampus</a:t>
            </a:r>
            <a:r>
              <a:rPr lang="en-US" dirty="0" smtClean="0">
                <a:latin typeface="Tahoma"/>
                <a:cs typeface="Tahoma"/>
              </a:rPr>
              <a:t>, </a:t>
            </a:r>
            <a:r>
              <a:rPr lang="en-US" dirty="0" err="1" smtClean="0">
                <a:latin typeface="Tahoma"/>
                <a:cs typeface="Tahoma"/>
              </a:rPr>
              <a:t>uudet</a:t>
            </a:r>
            <a:r>
              <a:rPr lang="en-US" dirty="0" smtClean="0">
                <a:latin typeface="Tahoma"/>
                <a:cs typeface="Tahoma"/>
              </a:rPr>
              <a:t> </a:t>
            </a:r>
            <a:r>
              <a:rPr lang="en-US" dirty="0" err="1" smtClean="0">
                <a:latin typeface="Tahoma"/>
                <a:cs typeface="Tahoma"/>
              </a:rPr>
              <a:t>haasteet</a:t>
            </a:r>
            <a:endParaRPr lang="en-US" dirty="0">
              <a:latin typeface="Tahoma"/>
              <a:cs typeface="Tahoma"/>
            </a:endParaRPr>
          </a:p>
        </p:txBody>
      </p:sp>
      <p:sp>
        <p:nvSpPr>
          <p:cNvPr id="3" name="Content Placeholder 2"/>
          <p:cNvSpPr>
            <a:spLocks noGrp="1"/>
          </p:cNvSpPr>
          <p:nvPr>
            <p:ph idx="1"/>
          </p:nvPr>
        </p:nvSpPr>
        <p:spPr/>
        <p:txBody>
          <a:bodyPr>
            <a:normAutofit/>
          </a:bodyPr>
          <a:lstStyle/>
          <a:p>
            <a:r>
              <a:rPr lang="fi-FI" sz="2000" dirty="0" smtClean="0">
                <a:latin typeface="Tahoma"/>
                <a:cs typeface="Tahoma"/>
              </a:rPr>
              <a:t>Metropolian kampusrakenne muuttuu lähivuosina siten, että toiminta keskittyy neljälle kampusalueelle yli 20 toimipisteen sijaan.</a:t>
            </a:r>
          </a:p>
          <a:p>
            <a:endParaRPr lang="fi-FI" sz="2000" dirty="0" smtClean="0">
              <a:latin typeface="Tahoma"/>
              <a:cs typeface="Tahoma"/>
            </a:endParaRPr>
          </a:p>
          <a:p>
            <a:r>
              <a:rPr lang="fi-FI" sz="2000" dirty="0" smtClean="0">
                <a:latin typeface="Tahoma"/>
                <a:cs typeface="Tahoma"/>
              </a:rPr>
              <a:t>Tavoitteena on koulutusohjelmien yhteistyön lisääminen sekä Metropolian talouden</a:t>
            </a:r>
            <a:r>
              <a:rPr lang="fi-FI" sz="2000" dirty="0">
                <a:latin typeface="Tahoma"/>
                <a:cs typeface="Tahoma"/>
              </a:rPr>
              <a:t> </a:t>
            </a:r>
            <a:r>
              <a:rPr lang="fi-FI" sz="2000" dirty="0" smtClean="0">
                <a:latin typeface="Tahoma"/>
                <a:cs typeface="Tahoma"/>
              </a:rPr>
              <a:t>vahvistaminen.</a:t>
            </a:r>
          </a:p>
          <a:p>
            <a:endParaRPr lang="fi-FI" sz="2000" dirty="0" smtClean="0">
              <a:latin typeface="Tahoma"/>
              <a:cs typeface="Tahoma"/>
            </a:endParaRPr>
          </a:p>
          <a:p>
            <a:r>
              <a:rPr lang="fi-FI" sz="2000" dirty="0" smtClean="0">
                <a:latin typeface="Tahoma"/>
                <a:cs typeface="Tahoma"/>
              </a:rPr>
              <a:t>Myllypuroon rakennetaan uusi kampus </a:t>
            </a:r>
            <a:r>
              <a:rPr lang="fi-FI" sz="2000" dirty="0" err="1" smtClean="0">
                <a:latin typeface="Tahoma"/>
                <a:cs typeface="Tahoma"/>
              </a:rPr>
              <a:t>sosiaali</a:t>
            </a:r>
            <a:r>
              <a:rPr lang="fi-FI" sz="2000" dirty="0" smtClean="0">
                <a:latin typeface="Tahoma"/>
                <a:cs typeface="Tahoma"/>
              </a:rPr>
              <a:t>- ja terveysalojen sekä rakennus- ja kiinteistöalojen koulutusohjelmille. Myyrmäen, Arabianrannan sekä Leppävaaran toimitiloja uudistetaan.</a:t>
            </a:r>
            <a:endParaRPr lang="fi-FI" sz="2000" dirty="0">
              <a:latin typeface="Tahoma"/>
              <a:cs typeface="Tahoma"/>
            </a:endParaRPr>
          </a:p>
        </p:txBody>
      </p:sp>
      <p:sp>
        <p:nvSpPr>
          <p:cNvPr id="4" name="Date Placeholder 3"/>
          <p:cNvSpPr>
            <a:spLocks noGrp="1"/>
          </p:cNvSpPr>
          <p:nvPr>
            <p:ph type="dt" sz="half" idx="12"/>
          </p:nvPr>
        </p:nvSpPr>
        <p:spPr/>
        <p:txBody>
          <a:bodyPr/>
          <a:lstStyle/>
          <a:p>
            <a:pPr>
              <a:defRPr/>
            </a:pPr>
            <a:r>
              <a:rPr lang="fi-FI" smtClean="0"/>
              <a:t>14.11.2014</a:t>
            </a:r>
            <a:endParaRPr lang="fi-FI" dirty="0"/>
          </a:p>
        </p:txBody>
      </p:sp>
      <p:sp>
        <p:nvSpPr>
          <p:cNvPr id="5" name="Footer Placeholder 4"/>
          <p:cNvSpPr>
            <a:spLocks noGrp="1"/>
          </p:cNvSpPr>
          <p:nvPr>
            <p:ph type="ftr" sz="quarter" idx="10"/>
          </p:nvPr>
        </p:nvSpPr>
        <p:spPr/>
        <p:txBody>
          <a:bodyPr/>
          <a:lstStyle/>
          <a:p>
            <a:pPr>
              <a:defRPr/>
            </a:pPr>
            <a:r>
              <a:rPr lang="fi-FI" smtClean="0"/>
              <a:t>InAWave</a:t>
            </a:r>
            <a:endParaRPr lang="fi-FI"/>
          </a:p>
        </p:txBody>
      </p:sp>
      <p:sp>
        <p:nvSpPr>
          <p:cNvPr id="6" name="Slide Number Placeholder 5"/>
          <p:cNvSpPr>
            <a:spLocks noGrp="1"/>
          </p:cNvSpPr>
          <p:nvPr>
            <p:ph type="sldNum" sz="quarter" idx="11"/>
          </p:nvPr>
        </p:nvSpPr>
        <p:spPr/>
        <p:txBody>
          <a:bodyPr/>
          <a:lstStyle/>
          <a:p>
            <a:pPr>
              <a:defRPr/>
            </a:pPr>
            <a:fld id="{DD6A4AAD-F724-42AB-8557-AB427AE11B6F}" type="slidenum">
              <a:rPr lang="fi-FI" smtClean="0"/>
              <a:pPr>
                <a:defRPr/>
              </a:pPr>
              <a:t>4</a:t>
            </a:fld>
            <a:endParaRPr lang="fi-FI"/>
          </a:p>
        </p:txBody>
      </p:sp>
    </p:spTree>
    <p:extLst>
      <p:ext uri="{BB962C8B-B14F-4D97-AF65-F5344CB8AC3E}">
        <p14:creationId xmlns:p14="http://schemas.microsoft.com/office/powerpoint/2010/main" val="2863279072"/>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Metropolian Myllypuron kampus</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dirty="0" err="1" smtClean="0"/>
              <a:t>InAWave</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5</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4213" y="1596968"/>
            <a:ext cx="7772400" cy="3627551"/>
          </a:xfrm>
          <a:ln w="28575">
            <a:solidFill>
              <a:srgbClr val="EE8216"/>
            </a:solidFill>
          </a:ln>
        </p:spPr>
      </p:pic>
      <p:sp>
        <p:nvSpPr>
          <p:cNvPr id="3" name="TextBox 2"/>
          <p:cNvSpPr txBox="1"/>
          <p:nvPr/>
        </p:nvSpPr>
        <p:spPr>
          <a:xfrm>
            <a:off x="6543170" y="5224519"/>
            <a:ext cx="1946756" cy="215444"/>
          </a:xfrm>
          <a:prstGeom prst="rect">
            <a:avLst/>
          </a:prstGeom>
          <a:noFill/>
        </p:spPr>
        <p:txBody>
          <a:bodyPr wrap="square" rtlCol="0">
            <a:spAutoFit/>
          </a:bodyPr>
          <a:lstStyle/>
          <a:p>
            <a:pPr algn="r"/>
            <a:r>
              <a:rPr lang="fi-FI" sz="800" dirty="0" smtClean="0"/>
              <a:t>Kuva: Hybridikampus-hanke</a:t>
            </a:r>
            <a:endParaRPr lang="fi-FI" sz="800" dirty="0"/>
          </a:p>
        </p:txBody>
      </p:sp>
    </p:spTree>
    <p:extLst>
      <p:ext uri="{BB962C8B-B14F-4D97-AF65-F5344CB8AC3E}">
        <p14:creationId xmlns:p14="http://schemas.microsoft.com/office/powerpoint/2010/main" val="3813031426"/>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Tilaaja</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684213" y="1249363"/>
            <a:ext cx="7772400" cy="3948112"/>
          </a:xfrm>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Projektin tilaaja on Hybridikampus-hanke.</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Hybridikampus-hankkeella kartoitetaan asukkaiden, alueen yrittäjien ja palveluntarjoajien sekä opiskelijoiden avulla tarpeita, ideoita ja ratkaisumalleja kampussuunnittelua varten.</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Hankkeen yhtenä rahoittajana toimii Helsingin kaupunki ja se toteutetaan 2013-2016 välisenä aikana.</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6</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2194943803"/>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Hybridikampuksen keskeiset kysymykset</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Kuinka elämyksellisyyttä lisätään tilojen ja teknisten ratkaisujen avulla?</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Kuinka ihmisten välistä yhteenkuuluvuutta ja osallisuutta tuetaan kampuksen tilaratkaisujen avulla?</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Kuinka tilojen monikäyttöisyyttä ja viihtyvyyttä lisätään?</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7</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3268396443"/>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Kattoterassi</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Projektin tarkoituksena on tuottaa Myllypuroon rakennettavan kampuksen kattoterassille tilaratkaisu.</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Tilan tulisi palvella monipuolisesti eri käyttäjäryhmiä elämyksellisyyttä, </a:t>
            </a:r>
            <a:r>
              <a:rPr lang="fi-FI" dirty="0" err="1" smtClean="0">
                <a:latin typeface="Tahoma" panose="020B0604030504040204" pitchFamily="34" charset="0"/>
                <a:ea typeface="Tahoma" panose="020B0604030504040204" pitchFamily="34" charset="0"/>
                <a:cs typeface="Tahoma" panose="020B0604030504040204" pitchFamily="34" charset="0"/>
              </a:rPr>
              <a:t>hengailullisuutta</a:t>
            </a:r>
            <a:r>
              <a:rPr lang="fi-FI" dirty="0" smtClean="0">
                <a:latin typeface="Tahoma" panose="020B0604030504040204" pitchFamily="34" charset="0"/>
                <a:ea typeface="Tahoma" panose="020B0604030504040204" pitchFamily="34" charset="0"/>
                <a:cs typeface="Tahoma" panose="020B0604030504040204" pitchFamily="34" charset="0"/>
              </a:rPr>
              <a:t> ja yhteenkuuluvuutta lisäten.</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8</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pic>
        <p:nvPicPr>
          <p:cNvPr id="7" name="Content Placeholder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3004122" y="4193326"/>
            <a:ext cx="2992880" cy="1957936"/>
          </a:xfrm>
          <a:prstGeom prst="rect">
            <a:avLst/>
          </a:prstGeom>
          <a:noFill/>
          <a:ln w="28575">
            <a:solidFill>
              <a:srgbClr val="EE8216"/>
            </a:solidFill>
            <a:miter lim="800000"/>
            <a:headEnd/>
            <a:tailEnd/>
          </a:ln>
        </p:spPr>
      </p:pic>
      <p:sp>
        <p:nvSpPr>
          <p:cNvPr id="8" name="TextBox 7"/>
          <p:cNvSpPr txBox="1"/>
          <p:nvPr/>
        </p:nvSpPr>
        <p:spPr>
          <a:xfrm>
            <a:off x="4452542" y="6135993"/>
            <a:ext cx="1544460" cy="215444"/>
          </a:xfrm>
          <a:prstGeom prst="rect">
            <a:avLst/>
          </a:prstGeom>
          <a:noFill/>
        </p:spPr>
        <p:txBody>
          <a:bodyPr wrap="square" rtlCol="0">
            <a:spAutoFit/>
          </a:bodyPr>
          <a:lstStyle/>
          <a:p>
            <a:pPr algn="r"/>
            <a:r>
              <a:rPr lang="fi-FI" sz="800" dirty="0" smtClean="0"/>
              <a:t>Kuva: Hybridikampus-hanke</a:t>
            </a:r>
            <a:endParaRPr lang="fi-FI" sz="800" dirty="0"/>
          </a:p>
        </p:txBody>
      </p:sp>
    </p:spTree>
    <p:extLst>
      <p:ext uri="{BB962C8B-B14F-4D97-AF65-F5344CB8AC3E}">
        <p14:creationId xmlns:p14="http://schemas.microsoft.com/office/powerpoint/2010/main" val="2341670430"/>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Tahoma" panose="020B0604030504040204" pitchFamily="34" charset="0"/>
                <a:ea typeface="Tahoma" panose="020B0604030504040204" pitchFamily="34" charset="0"/>
                <a:cs typeface="Tahoma" panose="020B0604030504040204" pitchFamily="34" charset="0"/>
              </a:rPr>
              <a:t>Kattoterassin tilasuunnitelma</a:t>
            </a:r>
            <a:endParaRPr lang="fi-FI"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r>
              <a:rPr lang="fi-FI" dirty="0">
                <a:latin typeface="Tahoma" panose="020B0604030504040204" pitchFamily="34" charset="0"/>
                <a:ea typeface="Tahoma" panose="020B0604030504040204" pitchFamily="34" charset="0"/>
                <a:cs typeface="Tahoma" panose="020B0604030504040204" pitchFamily="34" charset="0"/>
              </a:rPr>
              <a:t>S</a:t>
            </a:r>
            <a:r>
              <a:rPr lang="fi-FI" dirty="0" smtClean="0">
                <a:latin typeface="Tahoma" panose="020B0604030504040204" pitchFamily="34" charset="0"/>
                <a:ea typeface="Tahoma" panose="020B0604030504040204" pitchFamily="34" charset="0"/>
                <a:cs typeface="Tahoma" panose="020B0604030504040204" pitchFamily="34" charset="0"/>
              </a:rPr>
              <a:t>uunnittelun </a:t>
            </a:r>
            <a:r>
              <a:rPr lang="fi-FI" dirty="0">
                <a:latin typeface="Tahoma" panose="020B0604030504040204" pitchFamily="34" charset="0"/>
                <a:ea typeface="Tahoma" panose="020B0604030504040204" pitchFamily="34" charset="0"/>
                <a:cs typeface="Tahoma" panose="020B0604030504040204" pitchFamily="34" charset="0"/>
              </a:rPr>
              <a:t>lähtökohtana </a:t>
            </a:r>
            <a:r>
              <a:rPr lang="fi-FI" dirty="0" smtClean="0">
                <a:latin typeface="Tahoma" panose="020B0604030504040204" pitchFamily="34" charset="0"/>
                <a:ea typeface="Tahoma" panose="020B0604030504040204" pitchFamily="34" charset="0"/>
                <a:cs typeface="Tahoma" panose="020B0604030504040204" pitchFamily="34" charset="0"/>
              </a:rPr>
              <a:t>toimi </a:t>
            </a:r>
            <a:r>
              <a:rPr lang="fi-FI" dirty="0">
                <a:latin typeface="Tahoma" panose="020B0604030504040204" pitchFamily="34" charset="0"/>
                <a:ea typeface="Tahoma" panose="020B0604030504040204" pitchFamily="34" charset="0"/>
                <a:cs typeface="Tahoma" panose="020B0604030504040204" pitchFamily="34" charset="0"/>
              </a:rPr>
              <a:t>tasaisten pintojen </a:t>
            </a:r>
            <a:r>
              <a:rPr lang="fi-FI" dirty="0" smtClean="0">
                <a:latin typeface="Tahoma" panose="020B0604030504040204" pitchFamily="34" charset="0"/>
                <a:ea typeface="Tahoma" panose="020B0604030504040204" pitchFamily="34" charset="0"/>
                <a:cs typeface="Tahoma" panose="020B0604030504040204" pitchFamily="34" charset="0"/>
              </a:rPr>
              <a:t>rikkominen.</a:t>
            </a:r>
          </a:p>
          <a:p>
            <a:endParaRPr lang="fi-FI" dirty="0">
              <a:latin typeface="Tahoma" panose="020B0604030504040204" pitchFamily="34" charset="0"/>
              <a:ea typeface="Tahoma" panose="020B0604030504040204" pitchFamily="34" charset="0"/>
              <a:cs typeface="Tahoma" panose="020B0604030504040204" pitchFamily="34" charset="0"/>
            </a:endParaRPr>
          </a:p>
          <a:p>
            <a:r>
              <a:rPr lang="fi-FI" dirty="0">
                <a:latin typeface="Tahoma" panose="020B0604030504040204" pitchFamily="34" charset="0"/>
                <a:ea typeface="Tahoma" panose="020B0604030504040204" pitchFamily="34" charset="0"/>
                <a:cs typeface="Tahoma" panose="020B0604030504040204" pitchFamily="34" charset="0"/>
              </a:rPr>
              <a:t>O</a:t>
            </a:r>
            <a:r>
              <a:rPr lang="fi-FI" dirty="0" smtClean="0">
                <a:latin typeface="Tahoma" panose="020B0604030504040204" pitchFamily="34" charset="0"/>
                <a:ea typeface="Tahoma" panose="020B0604030504040204" pitchFamily="34" charset="0"/>
                <a:cs typeface="Tahoma" panose="020B0604030504040204" pitchFamily="34" charset="0"/>
              </a:rPr>
              <a:t>timme huomioon materiaalien kestävyyden ja ekologisuuden.</a:t>
            </a:r>
          </a:p>
          <a:p>
            <a:endParaRPr lang="fi-FI" dirty="0" smtClean="0">
              <a:latin typeface="Tahoma" panose="020B0604030504040204" pitchFamily="34" charset="0"/>
              <a:ea typeface="Tahoma" panose="020B0604030504040204" pitchFamily="34" charset="0"/>
              <a:cs typeface="Tahoma" panose="020B0604030504040204" pitchFamily="34" charset="0"/>
            </a:endParaRPr>
          </a:p>
          <a:p>
            <a:r>
              <a:rPr lang="fi-FI" dirty="0" smtClean="0">
                <a:latin typeface="Tahoma" panose="020B0604030504040204" pitchFamily="34" charset="0"/>
                <a:ea typeface="Tahoma" panose="020B0604030504040204" pitchFamily="34" charset="0"/>
                <a:cs typeface="Tahoma" panose="020B0604030504040204" pitchFamily="34" charset="0"/>
              </a:rPr>
              <a:t>Tavoitteena oli luoda käyttömahdollisuuksiltaan monipuolinen sekä ympärivuotisessa käytössä oleva tila.</a:t>
            </a:r>
          </a:p>
          <a:p>
            <a:endParaRPr lang="fi-FI" dirty="0" smtClean="0">
              <a:latin typeface="Tahoma" panose="020B0604030504040204" pitchFamily="34" charset="0"/>
              <a:ea typeface="Tahoma" panose="020B0604030504040204" pitchFamily="34" charset="0"/>
              <a:cs typeface="Tahoma" panose="020B0604030504040204" pitchFamily="34" charset="0"/>
            </a:endParaRPr>
          </a:p>
        </p:txBody>
      </p:sp>
      <p:sp>
        <p:nvSpPr>
          <p:cNvPr id="4" name="Footer Placeholder 3"/>
          <p:cNvSpPr>
            <a:spLocks noGrp="1"/>
          </p:cNvSpPr>
          <p:nvPr>
            <p:ph type="ftr" sz="quarter" idx="10"/>
          </p:nvPr>
        </p:nvSpPr>
        <p:spPr/>
        <p:txBody>
          <a:bodyPr/>
          <a:lstStyle/>
          <a:p>
            <a:pPr>
              <a:defRPr/>
            </a:pPr>
            <a:r>
              <a:rPr lang="fi-FI" smtClean="0"/>
              <a:t>InAWave</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9</a:t>
            </a:fld>
            <a:endParaRPr lang="fi-FI"/>
          </a:p>
        </p:txBody>
      </p:sp>
      <p:sp>
        <p:nvSpPr>
          <p:cNvPr id="6" name="Date Placeholder 5"/>
          <p:cNvSpPr>
            <a:spLocks noGrp="1"/>
          </p:cNvSpPr>
          <p:nvPr>
            <p:ph type="dt" sz="half" idx="12"/>
          </p:nvPr>
        </p:nvSpPr>
        <p:spPr/>
        <p:txBody>
          <a:bodyPr/>
          <a:lstStyle/>
          <a:p>
            <a:pPr>
              <a:defRPr/>
            </a:pPr>
            <a:r>
              <a:rPr lang="fi-FI" smtClean="0"/>
              <a:t>14.11.2014</a:t>
            </a:r>
            <a:endParaRPr lang="fi-FI" dirty="0"/>
          </a:p>
        </p:txBody>
      </p:sp>
    </p:spTree>
    <p:extLst>
      <p:ext uri="{BB962C8B-B14F-4D97-AF65-F5344CB8AC3E}">
        <p14:creationId xmlns:p14="http://schemas.microsoft.com/office/powerpoint/2010/main" val="240687747"/>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6024</TotalTime>
  <Words>1621</Words>
  <Application>Microsoft Office PowerPoint</Application>
  <PresentationFormat>Näytössä katseltava diaesitys (4:3)</PresentationFormat>
  <Paragraphs>319</Paragraphs>
  <Slides>33</Slides>
  <Notes>3</Notes>
  <HiddenSlides>0</HiddenSlides>
  <MMClips>0</MMClips>
  <ScaleCrop>false</ScaleCrop>
  <HeadingPairs>
    <vt:vector size="8" baseType="variant">
      <vt:variant>
        <vt:lpstr>Teema</vt:lpstr>
      </vt:variant>
      <vt:variant>
        <vt:i4>1</vt:i4>
      </vt:variant>
      <vt:variant>
        <vt:lpstr>Upotetut OLE-palvelimet</vt:lpstr>
      </vt:variant>
      <vt:variant>
        <vt:i4>1</vt:i4>
      </vt:variant>
      <vt:variant>
        <vt:lpstr>Dian otsikot</vt:lpstr>
      </vt:variant>
      <vt:variant>
        <vt:i4>33</vt:i4>
      </vt:variant>
      <vt:variant>
        <vt:lpstr>Mukautetut diaesitykset</vt:lpstr>
      </vt:variant>
      <vt:variant>
        <vt:i4>18</vt:i4>
      </vt:variant>
    </vt:vector>
  </HeadingPairs>
  <TitlesOfParts>
    <vt:vector size="53" baseType="lpstr">
      <vt:lpstr>2_Metropolia_strategia</vt:lpstr>
      <vt:lpstr>Acrobat Document</vt:lpstr>
      <vt:lpstr>MINNO® Innovaatioprojekti 2014 - Loppukatselmus</vt:lpstr>
      <vt:lpstr>Mikä MINNO® on?</vt:lpstr>
      <vt:lpstr>InAWave</vt:lpstr>
      <vt:lpstr>Uusi kampus, uudet haasteet</vt:lpstr>
      <vt:lpstr>Metropolian Myllypuron kampus</vt:lpstr>
      <vt:lpstr>Tilaaja</vt:lpstr>
      <vt:lpstr>Hybridikampuksen keskeiset kysymykset</vt:lpstr>
      <vt:lpstr>Kattoterassi</vt:lpstr>
      <vt:lpstr>Kattoterassin tilasuunnitelma</vt:lpstr>
      <vt:lpstr>Inspiraatiosta innovaatioon</vt:lpstr>
      <vt:lpstr>Aaltokansi</vt:lpstr>
      <vt:lpstr>Elämyksiä ja yhteenkuuluvuutta</vt:lpstr>
      <vt:lpstr>Muokattavuus ja monikäyttöisyys</vt:lpstr>
      <vt:lpstr>Ratkaisu - Aaltokansi</vt:lpstr>
      <vt:lpstr>Ratkaisu - Aaltokansi</vt:lpstr>
      <vt:lpstr>Aaltokansi</vt:lpstr>
      <vt:lpstr>Ratkaisu - Kate</vt:lpstr>
      <vt:lpstr>Ratkaisu - Kate</vt:lpstr>
      <vt:lpstr>Ratkaisu - Kate</vt:lpstr>
      <vt:lpstr>Kate</vt:lpstr>
      <vt:lpstr>Ratkaisu - Valaistus</vt:lpstr>
      <vt:lpstr>Valaistus</vt:lpstr>
      <vt:lpstr>Ratkaisu - Kaiteet</vt:lpstr>
      <vt:lpstr>Kaiteet</vt:lpstr>
      <vt:lpstr>Ratkaisu - Säilytys</vt:lpstr>
      <vt:lpstr>Säilytys</vt:lpstr>
      <vt:lpstr>Projektin plussat ja miinukset</vt:lpstr>
      <vt:lpstr>Ryhmätyö – kuinka onnistui?</vt:lpstr>
      <vt:lpstr>Mitä opimme</vt:lpstr>
      <vt:lpstr>Kuinka monialaista Innovaatioprojektia voisi kehittää?</vt:lpstr>
      <vt:lpstr>Aaltokansi – Tilasuunnitelma Myllypuron kampuksen kattoterassille </vt:lpstr>
      <vt:lpstr>Aaltokansi – Innovative design for the rooftop of Myllypuro Campus </vt:lpstr>
      <vt:lpstr>PowerPoint-esitys</vt:lpstr>
      <vt:lpstr>bulevardi</vt:lpstr>
      <vt:lpstr>tikkurila</vt:lpstr>
      <vt:lpstr>arabiankatu</vt:lpstr>
      <vt:lpstr>tukholmankatu</vt:lpstr>
      <vt:lpstr>sofianlehdonkatu</vt:lpstr>
      <vt:lpstr>Vanha maantie</vt:lpstr>
      <vt:lpstr>bulevardi 29</vt:lpstr>
      <vt:lpstr>kalevankatu</vt:lpstr>
      <vt:lpstr>agricolankatu</vt:lpstr>
      <vt:lpstr>ruoholahti</vt:lpstr>
      <vt:lpstr>vanha viertotie</vt:lpstr>
      <vt:lpstr>mannerheimintie</vt:lpstr>
      <vt:lpstr>myyrmäki</vt:lpstr>
      <vt:lpstr>onnentie</vt:lpstr>
      <vt:lpstr>teknobulevardi</vt:lpstr>
      <vt:lpstr>hämeentie</vt:lpstr>
      <vt:lpstr>albertinkatu</vt:lpstr>
      <vt:lpstr>era</vt:lpstr>
    </vt:vector>
  </TitlesOfParts>
  <Company>A4 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Metropolia Ammattikorkeakoulu</dc:title>
  <dc:creator>tanja.kyynarainen</dc:creator>
  <cp:lastModifiedBy>Administrator</cp:lastModifiedBy>
  <cp:revision>223</cp:revision>
  <dcterms:created xsi:type="dcterms:W3CDTF">2012-03-26T07:11:52Z</dcterms:created>
  <dcterms:modified xsi:type="dcterms:W3CDTF">2014-11-14T19:42:22Z</dcterms:modified>
</cp:coreProperties>
</file>