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3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794500" cy="99314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115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4813" cy="4968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849687" y="0"/>
            <a:ext cx="2944811" cy="4968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914400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36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360"/>
              </a:spcBef>
              <a:spcAft>
                <a:spcPts val="0"/>
              </a:spcAft>
              <a:defRPr/>
            </a:lvl2pPr>
            <a:lvl3pPr marL="914400" marR="0" indent="0" algn="l" rtl="0">
              <a:spcBef>
                <a:spcPts val="360"/>
              </a:spcBef>
              <a:spcAft>
                <a:spcPts val="0"/>
              </a:spcAft>
              <a:defRPr/>
            </a:lvl3pPr>
            <a:lvl4pPr marL="1371600" marR="0" indent="0" algn="l" rtl="0">
              <a:spcBef>
                <a:spcPts val="360"/>
              </a:spcBef>
              <a:spcAft>
                <a:spcPts val="0"/>
              </a:spcAft>
              <a:defRPr/>
            </a:lvl4pPr>
            <a:lvl5pPr marL="1828800" marR="0" indent="0" algn="l" rtl="0">
              <a:spcBef>
                <a:spcPts val="360"/>
              </a:spcBef>
              <a:spcAft>
                <a:spcPts val="0"/>
              </a:spcAft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9434513"/>
            <a:ext cx="2944813" cy="4968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49687" y="9434513"/>
            <a:ext cx="2944811" cy="4968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71712185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5567138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4" name="Shape 164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2559450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Susanna Tikkanen DEVELOPER, COMMUNICATIONS SHERIFF susanna.tikkanen@iki.fi</a:t>
            </a: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SzPct val="25000"/>
              <a:buNone/>
            </a:pPr>
            <a:r>
              <a:rPr lang="fi-FI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Heini Honkaniemi DEVELOPER, CONTENT MANAGER heinihonkaniemi@gmail.com</a:t>
            </a: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SzPct val="25000"/>
              <a:buNone/>
            </a:pPr>
            <a:r>
              <a:rPr lang="fi-FI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Arttu Volanto DEVELOPER, PROJECT MANAGER arttu.volanto@gmail.com</a:t>
            </a: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Shape 173"/>
          <p:cNvSpPr txBox="1">
            <a:spLocks noGrp="1"/>
          </p:cNvSpPr>
          <p:nvPr>
            <p:ph type="sldNum" idx="12"/>
          </p:nvPr>
        </p:nvSpPr>
        <p:spPr>
          <a:xfrm>
            <a:off x="3849687" y="9434513"/>
            <a:ext cx="2944811" cy="4968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694256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83" name="Shape 18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42383470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2" name="Shape 112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0276975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8" name="Shape 118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031325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6174000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6758840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7636489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1068865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7867898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8" name="Shape 158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3536955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1649934" y="4708551"/>
            <a:ext cx="7125833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/>
          <p:nvPr/>
        </p:nvSpPr>
        <p:spPr>
          <a:xfrm>
            <a:off x="-1586" y="5441421"/>
            <a:ext cx="9144000" cy="14165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" name="Shape 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450667" y="5847580"/>
            <a:ext cx="1473199" cy="78470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1" name="Shape 21"/>
          <p:cNvGrpSpPr/>
          <p:nvPr/>
        </p:nvGrpSpPr>
        <p:grpSpPr>
          <a:xfrm>
            <a:off x="0" y="0"/>
            <a:ext cx="9144000" cy="4356664"/>
            <a:chOff x="0" y="0"/>
            <a:chExt cx="9144000" cy="4356664"/>
          </a:xfrm>
        </p:grpSpPr>
        <p:pic>
          <p:nvPicPr>
            <p:cNvPr id="22" name="Shape 22"/>
            <p:cNvPicPr preferRelativeResize="0"/>
            <p:nvPr/>
          </p:nvPicPr>
          <p:blipFill rotWithShape="1">
            <a:blip r:embed="rId3">
              <a:alphaModFix/>
            </a:blip>
            <a:srcRect t="16333" b="8712"/>
            <a:stretch/>
          </p:blipFill>
          <p:spPr>
            <a:xfrm>
              <a:off x="0" y="0"/>
              <a:ext cx="9144000" cy="42544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" name="Shape 23"/>
            <p:cNvSpPr/>
            <p:nvPr/>
          </p:nvSpPr>
          <p:spPr>
            <a:xfrm>
              <a:off x="8500713" y="4127369"/>
              <a:ext cx="275058" cy="185201"/>
            </a:xfrm>
            <a:prstGeom prst="triangle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ahoma"/>
                <a:buNone/>
              </a:pPr>
              <a:endPara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Shape 24"/>
            <p:cNvSpPr/>
            <p:nvPr/>
          </p:nvSpPr>
          <p:spPr>
            <a:xfrm>
              <a:off x="8634653" y="4145005"/>
              <a:ext cx="509347" cy="211658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ahoma"/>
                <a:buNone/>
              </a:pPr>
              <a:endPara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5" name="Shape 25"/>
            <p:cNvPicPr preferRelativeResize="0"/>
            <p:nvPr/>
          </p:nvPicPr>
          <p:blipFill rotWithShape="1">
            <a:blip r:embed="rId4">
              <a:alphaModFix/>
            </a:blip>
            <a:srcRect t="47965"/>
            <a:stretch/>
          </p:blipFill>
          <p:spPr>
            <a:xfrm>
              <a:off x="0" y="3985328"/>
              <a:ext cx="9144000" cy="3420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" name="Shape 26"/>
            <p:cNvPicPr preferRelativeResize="0"/>
            <p:nvPr/>
          </p:nvPicPr>
          <p:blipFill rotWithShape="1">
            <a:blip r:embed="rId5">
              <a:alphaModFix/>
            </a:blip>
            <a:srcRect r="4805"/>
            <a:stretch/>
          </p:blipFill>
          <p:spPr>
            <a:xfrm>
              <a:off x="5621867" y="377359"/>
              <a:ext cx="3522132" cy="175141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1658588" y="5389035"/>
            <a:ext cx="7011986" cy="5381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Font typeface="Arial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Custom Layou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8" name="Shape 68"/>
          <p:cNvSpPr/>
          <p:nvPr/>
        </p:nvSpPr>
        <p:spPr>
          <a:xfrm>
            <a:off x="0" y="5441421"/>
            <a:ext cx="9144000" cy="14165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9" name="Shape 6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975" y="5837762"/>
            <a:ext cx="1495424" cy="794522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Shape 7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04" y="0"/>
            <a:ext cx="9136588" cy="37878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Custom Layou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Shape 7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04" y="0"/>
            <a:ext cx="9136588" cy="3787877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4" name="Shape 74"/>
          <p:cNvSpPr/>
          <p:nvPr/>
        </p:nvSpPr>
        <p:spPr>
          <a:xfrm>
            <a:off x="0" y="5441421"/>
            <a:ext cx="9144000" cy="14165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5" name="Shape 7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8975" y="5837762"/>
            <a:ext cx="1495424" cy="7945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Custom Layou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8" name="Shape 78"/>
          <p:cNvSpPr/>
          <p:nvPr/>
        </p:nvSpPr>
        <p:spPr>
          <a:xfrm>
            <a:off x="0" y="5441421"/>
            <a:ext cx="9144000" cy="14165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9" name="Shape 7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975" y="5837762"/>
            <a:ext cx="1495424" cy="794522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Shape 8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04" y="0"/>
            <a:ext cx="9136588" cy="37878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Custom Layout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hape 8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04" y="0"/>
            <a:ext cx="9136588" cy="3787877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4" name="Shape 84"/>
          <p:cNvSpPr/>
          <p:nvPr/>
        </p:nvSpPr>
        <p:spPr>
          <a:xfrm>
            <a:off x="0" y="5441421"/>
            <a:ext cx="9144000" cy="14165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5" name="Shape 8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8975" y="5837762"/>
            <a:ext cx="1495424" cy="7945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  <a:defRPr/>
            </a:lvl1pPr>
            <a:lvl2pPr marL="457200" marR="0" indent="0" algn="ctr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  <a:defRPr/>
            </a:lvl2pPr>
            <a:lvl3pPr marL="914400" marR="0" indent="0" algn="ctr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  <a:defRPr/>
            </a:lvl3pPr>
            <a:lvl4pPr marL="1371600" marR="0" indent="0" algn="ctr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  <a:defRPr/>
            </a:lvl4pPr>
            <a:lvl5pPr marL="1828800" marR="0" indent="0" algn="ctr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  <a:defRPr/>
            </a:lvl5pPr>
            <a:lvl6pPr marL="2286000" marR="0" indent="0" algn="ctr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None/>
              <a:defRPr/>
            </a:lvl6pPr>
            <a:lvl7pPr marL="2743200" marR="0" indent="0" algn="ctr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None/>
              <a:defRPr/>
            </a:lvl7pPr>
            <a:lvl8pPr marL="3200400" marR="0" indent="0" algn="ctr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None/>
              <a:defRPr/>
            </a:lvl8pPr>
            <a:lvl9pPr marL="3657600" marR="0" indent="0" algn="ctr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None/>
              <a:defRPr/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124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59969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684212" y="72390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95" name="Shape 95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97" name="Shape 97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8" name="Shape 98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124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59969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Otsikko ja sisältö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684212" y="1436688"/>
            <a:ext cx="7772400" cy="39481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905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/>
            </a:lvl1pPr>
            <a:lvl2pPr marL="539750" indent="-6985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/>
            </a:lvl2pPr>
            <a:lvl3pPr marL="719138" indent="-96837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/>
            </a:lvl3pPr>
            <a:lvl4pPr marL="898525" indent="-111125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/>
            </a:lvl4pPr>
            <a:lvl5pPr marL="1079500" indent="-1143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/>
            </a:lvl5pPr>
            <a:lvl6pPr marL="2514600" indent="-114300" algn="l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/>
            </a:lvl6pPr>
            <a:lvl7pPr marL="2971800" indent="-114300" algn="l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/>
            </a:lvl7pPr>
            <a:lvl8pPr marL="3429000" indent="-114300" algn="l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/>
            </a:lvl8pPr>
            <a:lvl9pPr marL="3886200" indent="-114300" algn="l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124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59969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yhjä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124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59969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Vertailu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688974" y="715962"/>
            <a:ext cx="7767638" cy="103683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688974" y="2003425"/>
            <a:ext cx="3808413" cy="331787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2"/>
          </p:nvPr>
        </p:nvSpPr>
        <p:spPr>
          <a:xfrm>
            <a:off x="4645026" y="2003425"/>
            <a:ext cx="3811588" cy="33293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124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59969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tsikkodia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ustom Layou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Shape 4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36588" cy="3787877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9" name="Shape 49"/>
          <p:cNvSpPr/>
          <p:nvPr/>
        </p:nvSpPr>
        <p:spPr>
          <a:xfrm>
            <a:off x="0" y="5441421"/>
            <a:ext cx="9144000" cy="14165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0" name="Shape 5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8975" y="5837762"/>
            <a:ext cx="1495424" cy="7945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ustom Layou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Shape 5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04" y="0"/>
            <a:ext cx="9136588" cy="3787877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4" name="Shape 54"/>
          <p:cNvSpPr/>
          <p:nvPr/>
        </p:nvSpPr>
        <p:spPr>
          <a:xfrm>
            <a:off x="0" y="5441421"/>
            <a:ext cx="9144000" cy="14165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5" name="Shape 5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8975" y="5837762"/>
            <a:ext cx="1495424" cy="7945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Custom Layout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Shape 5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04" y="0"/>
            <a:ext cx="9136588" cy="3787877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9" name="Shape 59"/>
          <p:cNvSpPr/>
          <p:nvPr/>
        </p:nvSpPr>
        <p:spPr>
          <a:xfrm>
            <a:off x="0" y="5441421"/>
            <a:ext cx="9144000" cy="14165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0" name="Shape 6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8975" y="5837762"/>
            <a:ext cx="1495424" cy="7945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Custom Layou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Shape 6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04" y="0"/>
            <a:ext cx="9136588" cy="3787877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4" name="Shape 64"/>
          <p:cNvSpPr/>
          <p:nvPr/>
        </p:nvSpPr>
        <p:spPr>
          <a:xfrm>
            <a:off x="0" y="5441421"/>
            <a:ext cx="9144000" cy="14165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Shape 6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8975" y="5837762"/>
            <a:ext cx="1495424" cy="7945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hape 9"/>
          <p:cNvPicPr preferRelativeResize="0"/>
          <p:nvPr/>
        </p:nvPicPr>
        <p:blipFill rotWithShape="1">
          <a:blip r:embed="rId17">
            <a:alphaModFix/>
          </a:blip>
          <a:srcRect t="44934"/>
          <a:stretch/>
        </p:blipFill>
        <p:spPr>
          <a:xfrm>
            <a:off x="0" y="6045200"/>
            <a:ext cx="9144000" cy="36195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684212" y="72390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684212" y="1444625"/>
            <a:ext cx="7772400" cy="39528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905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/>
            </a:lvl1pPr>
            <a:lvl2pPr marL="539750" marR="0" indent="-6985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/>
            </a:lvl2pPr>
            <a:lvl3pPr marL="719138" marR="0" indent="-96837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/>
            </a:lvl3pPr>
            <a:lvl4pPr marL="898525" marR="0" indent="-111125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/>
            </a:lvl4pPr>
            <a:lvl5pPr marL="1079500" marR="0" indent="-1143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/>
            </a:lvl5pPr>
            <a:lvl6pPr marL="2514600" marR="0" indent="-114300" algn="l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/>
            </a:lvl6pPr>
            <a:lvl7pPr marL="2971800" marR="0" indent="-114300" algn="l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/>
            </a:lvl7pPr>
            <a:lvl8pPr marL="3429000" marR="0" indent="-114300" algn="l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/>
            </a:lvl8pPr>
            <a:lvl9pPr marL="3886200" marR="0" indent="-114300" algn="l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124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59969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1750" cap="flat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6" name="Shape 16"/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679450" y="5587998"/>
            <a:ext cx="1238396" cy="659634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apinlahdenlahde.fi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ctrTitle"/>
          </p:nvPr>
        </p:nvSpPr>
        <p:spPr>
          <a:xfrm>
            <a:off x="685800" y="214127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37160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800" b="0" i="0" u="none" strike="noStrike" cap="none" baseline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rPr>
              <a:t>MINNO®</a:t>
            </a:r>
            <a:r>
              <a:rPr lang="fi-FI" sz="2800">
                <a:solidFill>
                  <a:srgbClr val="F08A00"/>
                </a:solidFill>
              </a:rPr>
              <a:t> </a:t>
            </a:r>
            <a:r>
              <a:rPr lang="fi-FI" sz="2800" b="0" i="0" u="none" strike="noStrike" cap="none" baseline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rPr>
              <a:t>Innovaatioprojekti 2014</a:t>
            </a:r>
          </a:p>
          <a:p>
            <a:pPr marR="0" lvl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800" b="0" i="0" u="none" strike="noStrike" cap="none" baseline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rPr>
              <a:t>Loppukatselmus</a:t>
            </a:r>
          </a:p>
        </p:txBody>
      </p:sp>
      <p:sp>
        <p:nvSpPr>
          <p:cNvPr id="103" name="Shape 10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24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MOLA - Moniammatillinen Lapinlahti</a:t>
            </a:r>
          </a:p>
          <a:p>
            <a:pPr marL="0" marR="0" lvl="0" indent="0" algn="ctr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24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Lapinlahden </a:t>
            </a:r>
            <a:r>
              <a:rPr lang="fi-FI" sz="2400">
                <a:solidFill>
                  <a:srgbClr val="888888"/>
                </a:solidFill>
              </a:rPr>
              <a:t>L</a:t>
            </a:r>
            <a:r>
              <a:rPr lang="fi-FI" sz="24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ähde - Ravintolapäivä</a:t>
            </a:r>
          </a:p>
          <a:p>
            <a:pPr marL="0" marR="0" lvl="0" indent="0" algn="ctr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24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7.11.2014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5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rPr>
              <a:t>Innovaatioprojektin kehittämisideoita</a:t>
            </a:r>
          </a:p>
        </p:txBody>
      </p:sp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801437" y="1777383"/>
            <a:ext cx="7772400" cy="3947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Projektin keston pidentäminen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Tahoma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Ryhmäkohtaista ohjausta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Tahoma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Enemmän mielenkiintoisia yhteistyökumppaneita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Tahoma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Hankkeiden sisältöjen tarkempi esittely</a:t>
            </a:r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5587278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800" b="1" i="0" u="none" strike="noStrike" cap="none" baseline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rPr>
              <a:t>Lapinlahden </a:t>
            </a:r>
            <a:r>
              <a:rPr lang="fi-FI" sz="2800" b="1">
                <a:solidFill>
                  <a:srgbClr val="F08A00"/>
                </a:solidFill>
              </a:rPr>
              <a:t>L</a:t>
            </a:r>
            <a:r>
              <a:rPr lang="fi-FI" sz="2800" b="1" i="0" u="none" strike="noStrike" cap="none" baseline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rPr>
              <a:t>ähde - Ravintolapäivä</a:t>
            </a:r>
            <a:br>
              <a:rPr lang="fi-FI" sz="2800" b="1" i="0" u="none" strike="noStrike" cap="none" baseline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rPr>
            </a:br>
            <a:endParaRPr lang="fi-FI" sz="2800" b="1" i="0" u="none" strike="noStrike" cap="none" baseline="0">
              <a:solidFill>
                <a:srgbClr val="F08A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547110" y="2001106"/>
            <a:ext cx="7772400" cy="39481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18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Lapinlahden Lähde on hanke, jonka tavoitteena on luoda Lapinlahden </a:t>
            </a:r>
            <a:r>
              <a:rPr lang="fi-FI" sz="1800">
                <a:solidFill>
                  <a:srgbClr val="4F5150"/>
                </a:solidFill>
              </a:rPr>
              <a:t>vanhasta</a:t>
            </a:r>
            <a:r>
              <a:rPr lang="fi-FI" sz="18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 sairaala</a:t>
            </a:r>
            <a:r>
              <a:rPr lang="fi-FI" sz="1800">
                <a:solidFill>
                  <a:srgbClr val="4F5150"/>
                </a:solidFill>
              </a:rPr>
              <a:t>-alueesta</a:t>
            </a:r>
            <a:r>
              <a:rPr lang="fi-FI" sz="18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 mielen hyvinvoinnin ja kulttuurin kohtaamispaikka.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1800">
                <a:solidFill>
                  <a:srgbClr val="4F5150"/>
                </a:solidFill>
              </a:rPr>
              <a:t>Suunnitelma kansainvälisen Ravintolapäivän keittiön toteutuksesta Lapinlahteen ja samalla</a:t>
            </a:r>
            <a:r>
              <a:rPr lang="fi-FI" sz="18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 Lapinlahden </a:t>
            </a:r>
            <a:r>
              <a:rPr lang="fi-FI" sz="1800">
                <a:solidFill>
                  <a:srgbClr val="4F5150"/>
                </a:solidFill>
              </a:rPr>
              <a:t>L</a:t>
            </a:r>
            <a:r>
              <a:rPr lang="fi-FI" sz="18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ä</a:t>
            </a:r>
            <a:r>
              <a:rPr lang="fi-FI" sz="1800">
                <a:solidFill>
                  <a:srgbClr val="4F5150"/>
                </a:solidFill>
              </a:rPr>
              <a:t>hde -hankkeen tunnettuuden ja vetovoiman lisääminen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18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Jukka Koponen, sosiaaliala; Jukka Sinisalo, </a:t>
            </a:r>
            <a:r>
              <a:rPr lang="fi-FI" sz="1800">
                <a:solidFill>
                  <a:srgbClr val="4F5150"/>
                </a:solidFill>
              </a:rPr>
              <a:t>h</a:t>
            </a:r>
            <a:r>
              <a:rPr lang="fi-FI" sz="18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yvinvointiteknologia</a:t>
            </a:r>
            <a:r>
              <a:rPr lang="fi-FI" sz="1800">
                <a:solidFill>
                  <a:srgbClr val="4F5150"/>
                </a:solidFill>
              </a:rPr>
              <a:t>; Saila Kuusisto, toimintaterapia; Onni Huusko, sosiaaliala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1800" u="sng">
                <a:solidFill>
                  <a:schemeClr val="hlink"/>
                </a:solidFill>
                <a:hlinkClick r:id="rId3"/>
              </a:rPr>
              <a:t>http://www.lapinlahdenlahde.fi/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18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Ohjaavat opettajat: Päivi Eskelinen-Roos, sosiaaliala</a:t>
            </a:r>
            <a:r>
              <a:rPr lang="fi-FI" sz="1800">
                <a:solidFill>
                  <a:srgbClr val="4F5150"/>
                </a:solidFill>
              </a:rPr>
              <a:t>;</a:t>
            </a:r>
            <a:r>
              <a:rPr lang="fi-FI" sz="18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 Katriina Rantala-Nenonen, sosiaaliala</a:t>
            </a:r>
          </a:p>
          <a:p>
            <a:pPr marL="0" marR="0" lvl="0" indent="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800" b="0" i="0" u="none" strike="noStrike" cap="none" baseline="0">
              <a:solidFill>
                <a:srgbClr val="4F515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413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600" b="0" i="0" u="none" strike="noStrike" cap="none" baseline="0">
              <a:solidFill>
                <a:srgbClr val="4F515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413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600" b="0" i="0" u="none" strike="noStrike" cap="none" baseline="0">
              <a:solidFill>
                <a:srgbClr val="4F51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Shape 168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124" cy="3063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fi-FI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rPr>
              <a:t>MOLA</a:t>
            </a:r>
          </a:p>
        </p:txBody>
      </p:sp>
      <p:pic>
        <p:nvPicPr>
          <p:cNvPr id="169" name="Shape 16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982196" y="311722"/>
            <a:ext cx="2252400" cy="1689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>
            <a:spLocks noGrp="1"/>
          </p:cNvSpPr>
          <p:nvPr>
            <p:ph type="title"/>
          </p:nvPr>
        </p:nvSpPr>
        <p:spPr>
          <a:xfrm>
            <a:off x="688974" y="715962"/>
            <a:ext cx="7767638" cy="103683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b="0" i="0" u="none" strike="noStrike" cap="none" baseline="0">
              <a:solidFill>
                <a:srgbClr val="F08A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688974" y="2003425"/>
            <a:ext cx="3808413" cy="331787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905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2400" b="0" i="0" u="none" strike="noStrike" cap="none" baseline="0">
              <a:solidFill>
                <a:srgbClr val="4F51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Shape 177"/>
          <p:cNvSpPr txBox="1">
            <a:spLocks noGrp="1"/>
          </p:cNvSpPr>
          <p:nvPr>
            <p:ph type="body" idx="2"/>
          </p:nvPr>
        </p:nvSpPr>
        <p:spPr>
          <a:xfrm>
            <a:off x="4645026" y="2003425"/>
            <a:ext cx="3811588" cy="332939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905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2400" b="0" i="0" u="none" strike="noStrike" cap="none" baseline="0">
              <a:solidFill>
                <a:srgbClr val="4F51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Shape 178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124" cy="3063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fi-FI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rPr>
              <a:t>Kalvosarjan tekijän nimi</a:t>
            </a:r>
          </a:p>
        </p:txBody>
      </p:sp>
      <p:sp>
        <p:nvSpPr>
          <p:cNvPr id="179" name="Shape 179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59969" cy="3063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fi-FI"/>
              <a:t> </a:t>
            </a:r>
          </a:p>
        </p:txBody>
      </p:sp>
      <p:pic>
        <p:nvPicPr>
          <p:cNvPr id="180" name="Shape 180"/>
          <p:cNvPicPr preferRelativeResize="0"/>
          <p:nvPr/>
        </p:nvPicPr>
        <p:blipFill rotWithShape="1">
          <a:blip r:embed="rId3">
            <a:alphaModFix/>
          </a:blip>
          <a:srcRect l="23999" t="11585" r="15999" b="5288"/>
          <a:stretch/>
        </p:blipFill>
        <p:spPr>
          <a:xfrm>
            <a:off x="457206" y="124381"/>
            <a:ext cx="8403021" cy="65485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80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rPr>
              <a:t>MOLA</a:t>
            </a:r>
          </a:p>
        </p:txBody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06062" y="1827464"/>
            <a:ext cx="7772400" cy="3947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1800" b="1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Tiimin jäsenet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80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Jukka Koponen, </a:t>
            </a: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p</a:t>
            </a:r>
            <a:r>
              <a:rPr lang="fi-FI" sz="24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rojektipäällikkö   </a:t>
            </a:r>
            <a:r>
              <a:rPr lang="fi-FI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jukka.koponen@metropolia.fi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Jukka Sinisalo, </a:t>
            </a: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s</a:t>
            </a:r>
            <a:r>
              <a:rPr lang="fi-FI" sz="24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ihteeri     			</a:t>
            </a:r>
            <a:r>
              <a:rPr lang="fi-FI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jukka.sinisalo@metropolia.fi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Onni Huusko </a:t>
            </a:r>
            <a:r>
              <a:rPr lang="fi-FI"/>
              <a:t>                                     			</a:t>
            </a:r>
            <a:r>
              <a:rPr lang="fi-FI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onni.huusko@metropolia.fi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Saila Kuusist</a:t>
            </a: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o							</a:t>
            </a:r>
            <a:r>
              <a:rPr lang="fi-FI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saila.kuusisto@metropolia.fi</a:t>
            </a:r>
          </a:p>
          <a:p>
            <a:pPr marL="342900" marR="0" lvl="0" indent="-1905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2400" b="0" i="0" u="none" strike="noStrike" cap="none" baseline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rPr>
              <a:t>Kenelle ja miksi?</a:t>
            </a:r>
          </a:p>
        </p:txBody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4212" y="1436688"/>
            <a:ext cx="7772400" cy="39481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Lapinlahden Läh</a:t>
            </a:r>
            <a:r>
              <a:rPr lang="fi-FI" sz="2400">
                <a:solidFill>
                  <a:srgbClr val="4F5150"/>
                </a:solidFill>
              </a:rPr>
              <a:t>teen </a:t>
            </a:r>
            <a:r>
              <a:rPr lang="fi-FI" sz="24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tavoitteena on luoda Lapinlahden tyhjillään olevasta entisestä sairaalarakennuksesta sekä sitä ympäröivästä puistosta uudenlainen mielen hyvinvoinnin, yhteisöllisen toiminnan, yhteiskunnallisen yrittäjyyden ja kulttuurin kohtaamispaikka.</a:t>
            </a:r>
            <a:br>
              <a:rPr lang="fi-FI" sz="24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</a:br>
            <a:endParaRPr lang="fi-FI" sz="2400" b="0" i="0" u="none" strike="noStrike" cap="none" baseline="0">
              <a:solidFill>
                <a:srgbClr val="4F515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Innovaatiotyön tarkoituksena on tehdä Lapinlahden Lähde -hanketta tunnetuksi ja lisätä sen näkyvyyttä.</a:t>
            </a:r>
            <a:br>
              <a:rPr lang="fi-FI" sz="24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</a:br>
            <a:endParaRPr lang="fi-FI" sz="2400" b="0" i="0" u="none" strike="noStrike" cap="none" baseline="0">
              <a:solidFill>
                <a:srgbClr val="4F515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rPr>
              <a:t>Mitä ja miten?</a:t>
            </a:r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684212" y="1436688"/>
            <a:ext cx="7772400" cy="39481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Tarkoituksena on suunnitella ja järjestää kansainvälisenä Ravintolapäivänä pop</a:t>
            </a:r>
            <a:r>
              <a:rPr lang="fi-FI" sz="2400">
                <a:solidFill>
                  <a:srgbClr val="4F5150"/>
                </a:solidFill>
              </a:rPr>
              <a:t> </a:t>
            </a:r>
            <a:r>
              <a:rPr lang="fi-FI" sz="24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up -ravintola Lapinlahden sairaalaan.</a:t>
            </a:r>
            <a:br>
              <a:rPr lang="fi-FI" sz="24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</a:br>
            <a:endParaRPr lang="fi-FI" sz="2400" b="0" i="0" u="none" strike="noStrike" cap="none" baseline="0">
              <a:solidFill>
                <a:srgbClr val="4F515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Mielen hyvinvointia luomuru</a:t>
            </a:r>
            <a:r>
              <a:rPr lang="fi-FI" sz="2400">
                <a:solidFill>
                  <a:srgbClr val="4F5150"/>
                </a:solidFill>
              </a:rPr>
              <a:t>o</a:t>
            </a:r>
            <a:r>
              <a:rPr lang="fi-FI" sz="24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an, taiteen,</a:t>
            </a:r>
            <a:r>
              <a:rPr lang="fi-FI" sz="2400">
                <a:solidFill>
                  <a:srgbClr val="4F5150"/>
                </a:solidFill>
              </a:rPr>
              <a:t> sekä</a:t>
            </a:r>
            <a:r>
              <a:rPr lang="fi-FI" sz="24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 yhteisöllisyyden avulla.</a:t>
            </a:r>
            <a:br>
              <a:rPr lang="fi-FI" sz="24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</a:br>
            <a:endParaRPr lang="fi-FI" sz="2400" b="0" i="0" u="none" strike="noStrike" cap="none" baseline="0">
              <a:solidFill>
                <a:srgbClr val="4F515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rPr>
              <a:t>Ravintolapäivä</a:t>
            </a:r>
          </a:p>
        </p:txBody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755575" y="1556791"/>
            <a:ext cx="7612064" cy="41820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381000" algn="l" rtl="0">
              <a:spcBef>
                <a:spcPts val="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Terveellistä luomuruokaa</a:t>
            </a:r>
          </a:p>
          <a:p>
            <a:pPr marL="457200" marR="0" lvl="0" indent="-381000" algn="l" rtl="0">
              <a:spcBef>
                <a:spcPts val="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Elävää musiikkia</a:t>
            </a:r>
          </a:p>
          <a:p>
            <a:pPr marL="457200" marR="0" lvl="0" indent="-381000" algn="l" rtl="0">
              <a:spcBef>
                <a:spcPts val="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Kuvataidetta</a:t>
            </a:r>
          </a:p>
          <a:p>
            <a:pPr marL="457200" marR="0" lvl="0" indent="-381000" algn="l" rtl="0">
              <a:spcBef>
                <a:spcPts val="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Lapinlahden Lähteen toiminnan esittely</a:t>
            </a:r>
          </a:p>
          <a:p>
            <a:pPr marL="457200" marR="0" lvl="0" indent="-381000" algn="l" rtl="0">
              <a:spcBef>
                <a:spcPts val="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Mitä haluaisin Lapinlahden Lähteeseen -kysely</a:t>
            </a:r>
          </a:p>
          <a:p>
            <a:pPr marL="457200" marR="0" lvl="0" indent="-381000" algn="l" rtl="0">
              <a:spcBef>
                <a:spcPts val="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Toteutetaan yhteistyössä sellaisten toimijoiden kanssa, joiden ideologiat mukailevat Lapinlahden Lähteen tarkoitusperiä.</a:t>
            </a:r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title"/>
          </p:nvPr>
        </p:nvSpPr>
        <p:spPr>
          <a:xfrm>
            <a:off x="684212" y="72390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rPr>
              <a:t>Plussat ja miinukset</a:t>
            </a:r>
          </a:p>
        </p:txBody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755399" y="1472411"/>
            <a:ext cx="3657600" cy="568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2400" b="1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</a:p>
        </p:txBody>
      </p:sp>
      <p:sp>
        <p:nvSpPr>
          <p:cNvPr id="134" name="Shape 134"/>
          <p:cNvSpPr txBox="1">
            <a:spLocks noGrp="1"/>
          </p:cNvSpPr>
          <p:nvPr>
            <p:ph type="body" idx="2"/>
          </p:nvPr>
        </p:nvSpPr>
        <p:spPr>
          <a:xfrm>
            <a:off x="600820" y="2256117"/>
            <a:ext cx="3657600" cy="400124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Uusia tuttavuuksia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Tahoma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Toimiva ryhmä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Tahoma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Thinking outside the box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Tahoma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Kehittyminen projektityöskentelyssä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Tahoma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Työelämälähtöisyys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Tahoma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Kiinnostava hanke</a:t>
            </a:r>
          </a:p>
        </p:txBody>
      </p:sp>
      <p:sp>
        <p:nvSpPr>
          <p:cNvPr id="135" name="Shape 135"/>
          <p:cNvSpPr txBox="1">
            <a:spLocks noGrp="1"/>
          </p:cNvSpPr>
          <p:nvPr>
            <p:ph type="body" idx="3"/>
          </p:nvPr>
        </p:nvSpPr>
        <p:spPr>
          <a:xfrm>
            <a:off x="4719637" y="1472411"/>
            <a:ext cx="3657600" cy="568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2400" b="1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</a:p>
        </p:txBody>
      </p:sp>
      <p:sp>
        <p:nvSpPr>
          <p:cNvPr id="136" name="Shape 136"/>
          <p:cNvSpPr txBox="1">
            <a:spLocks noGrp="1"/>
          </p:cNvSpPr>
          <p:nvPr>
            <p:ph type="body" idx="4"/>
          </p:nvPr>
        </p:nvSpPr>
        <p:spPr>
          <a:xfrm>
            <a:off x="4719624" y="2256125"/>
            <a:ext cx="3848099" cy="4001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T</a:t>
            </a:r>
            <a:r>
              <a:rPr lang="fi-FI" sz="24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iukka aikataulu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Tahoma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Epävarmuus hankkeen jatkosta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Tahoma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Ongelmia tilojen vuokraamisessa ja käytössä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Tahoma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Vuodenajan rajoittavuus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Tahoma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Ohjauksen puute</a:t>
            </a:r>
          </a:p>
        </p:txBody>
      </p:sp>
      <p:sp>
        <p:nvSpPr>
          <p:cNvPr id="137" name="Shape 137"/>
          <p:cNvSpPr txBox="1"/>
          <p:nvPr/>
        </p:nvSpPr>
        <p:spPr>
          <a:xfrm>
            <a:off x="3705101" y="6419348"/>
            <a:ext cx="4279057" cy="40010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 baseline="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rPr>
              <a:t>Ryhmä</a:t>
            </a:r>
            <a:r>
              <a:rPr lang="fi-FI"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rPr>
              <a:t>työskentely</a:t>
            </a:r>
          </a:p>
        </p:txBody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684212" y="1436688"/>
            <a:ext cx="7772400" cy="39481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Ryhmädynamiikka alusta asti toimiva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Roolien ja työnjaon selkeys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Jokainen sai äänensä kuuluviin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Tahoma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Tasavertaisuus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Ideoiden runsaus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Tahoma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Kirjallisen tuottamisen sujuvuus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Tahoma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Kannustava ilmapiiri</a:t>
            </a:r>
          </a:p>
          <a:p>
            <a:pPr marL="0" marR="0" indent="0" algn="l" rtl="0">
              <a:spcBef>
                <a:spcPts val="200"/>
              </a:spcBef>
              <a:spcAft>
                <a:spcPts val="0"/>
              </a:spcAft>
              <a:buNone/>
            </a:pPr>
            <a:endParaRPr sz="240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spcBef>
                <a:spcPts val="200"/>
              </a:spcBef>
              <a:spcAft>
                <a:spcPts val="0"/>
              </a:spcAft>
              <a:buNone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Ryhmän toiminta on ollut koko projektin ajan sulavaa, eikä suurempia konflikteja ole esiintynyt.</a:t>
            </a:r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800">
                <a:solidFill>
                  <a:srgbClr val="F08A00"/>
                </a:solidFill>
              </a:rPr>
              <a:t>Viestintä</a:t>
            </a:r>
          </a:p>
        </p:txBody>
      </p:sp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684212" y="1436688"/>
            <a:ext cx="7772400" cy="39481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Facebook-ryhmä</a:t>
            </a:r>
          </a:p>
          <a:p>
            <a:pPr marL="0" marR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800">
                <a:solidFill>
                  <a:srgbClr val="4F5150"/>
                </a:solidFill>
              </a:rPr>
              <a:t>Tiimimme ilmoitustaulu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Sähköposti</a:t>
            </a:r>
          </a:p>
          <a:p>
            <a:pPr marL="457200" marR="0" lvl="0" indent="0" algn="l" rtl="0">
              <a:spcBef>
                <a:spcPts val="200"/>
              </a:spcBef>
              <a:spcAft>
                <a:spcPts val="0"/>
              </a:spcAft>
              <a:buNone/>
            </a:pPr>
            <a:r>
              <a:rPr lang="fi-FI" sz="1800">
                <a:solidFill>
                  <a:srgbClr val="4F5150"/>
                </a:solidFill>
              </a:rPr>
              <a:t>Yhteysväline viestinnässä tilaajan, muiden yhteistyökumppaneiden ja opettajien kanssa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Google Drive</a:t>
            </a:r>
          </a:p>
          <a:p>
            <a:pPr marL="457200" marR="0" lvl="0" indent="0" algn="l" rtl="0">
              <a:spcBef>
                <a:spcPts val="200"/>
              </a:spcBef>
              <a:spcAft>
                <a:spcPts val="0"/>
              </a:spcAft>
              <a:buNone/>
            </a:pPr>
            <a:r>
              <a:rPr lang="fi-FI" sz="1800">
                <a:solidFill>
                  <a:srgbClr val="4F5150"/>
                </a:solidFill>
              </a:rPr>
              <a:t>Tiimin yhteisten asiakirjojen säilytys- ja muokkauspaikka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Puhelinkeskustelut</a:t>
            </a:r>
            <a:r>
              <a:rPr lang="fi-FI" sz="2400">
                <a:solidFill>
                  <a:srgbClr val="4F5150"/>
                </a:solidFill>
              </a:rPr>
              <a:t> ja </a:t>
            </a:r>
            <a:r>
              <a:rPr lang="fi-FI" sz="24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tekstiviestit</a:t>
            </a:r>
          </a:p>
          <a:p>
            <a:pPr marL="0" marR="0" lvl="0" indent="457200" algn="l" rtl="0">
              <a:spcBef>
                <a:spcPts val="200"/>
              </a:spcBef>
              <a:spcAft>
                <a:spcPts val="0"/>
              </a:spcAft>
              <a:buNone/>
            </a:pPr>
            <a:r>
              <a:rPr lang="fi-FI" sz="1800">
                <a:solidFill>
                  <a:srgbClr val="4F5150"/>
                </a:solidFill>
              </a:rPr>
              <a:t>Tarpeen mukaan</a:t>
            </a:r>
            <a:r>
              <a:rPr lang="fi-FI" sz="24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fi-FI" sz="24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</a:br>
            <a:endParaRPr lang="fi-FI" sz="2400" b="0" i="0" u="none" strike="noStrike" cap="none" baseline="0">
              <a:solidFill>
                <a:srgbClr val="4F515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1905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2400" b="0" i="0" u="none" strike="noStrike" cap="none" baseline="0">
              <a:solidFill>
                <a:srgbClr val="4F515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rPr>
              <a:t>Opittua</a:t>
            </a:r>
          </a:p>
        </p:txBody>
      </p:sp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684212" y="1436688"/>
            <a:ext cx="7772400" cy="39481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Lapinlahden sairaalan historiaa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Ryhmätyöskentely monialaisessa ryhmässä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Tiukan aikataulun mukaan toimimi</a:t>
            </a: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nen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Tahoma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Projektityöskentely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Tahoma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Organisointitaidot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Tahoma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Raporttien ja muistioiden laatiminen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Tahoma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Verkostoituminen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Tahoma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Aloitteellisuus ja uskaltaminen</a:t>
            </a: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2_Metropolia_strategia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334</Words>
  <Application>Microsoft Office PowerPoint</Application>
  <PresentationFormat>Näytössä katseltava diaesitys (4:3)</PresentationFormat>
  <Paragraphs>86</Paragraphs>
  <Slides>12</Slides>
  <Notes>12</Notes>
  <HiddenSlides>0</HiddenSlides>
  <MMClips>0</MMClips>
  <ScaleCrop>false</ScaleCrop>
  <HeadingPairs>
    <vt:vector size="6" baseType="variant">
      <vt:variant>
        <vt:lpstr>Käytetyt fontit</vt:lpstr>
      </vt:variant>
      <vt:variant>
        <vt:i4>6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12</vt:i4>
      </vt:variant>
    </vt:vector>
  </HeadingPairs>
  <TitlesOfParts>
    <vt:vector size="19" baseType="lpstr">
      <vt:lpstr>Arial</vt:lpstr>
      <vt:lpstr>Courier New</vt:lpstr>
      <vt:lpstr>Noto Symbol</vt:lpstr>
      <vt:lpstr>Tahoma</vt:lpstr>
      <vt:lpstr>Times New Roman</vt:lpstr>
      <vt:lpstr>Wingdings</vt:lpstr>
      <vt:lpstr>2_Metropolia_strategia</vt:lpstr>
      <vt:lpstr>MINNO® Innovaatioprojekti 2014 Loppukatselmus</vt:lpstr>
      <vt:lpstr>MOLA</vt:lpstr>
      <vt:lpstr>Kenelle ja miksi?</vt:lpstr>
      <vt:lpstr>Mitä ja miten?</vt:lpstr>
      <vt:lpstr>Ravintolapäivä</vt:lpstr>
      <vt:lpstr>Plussat ja miinukset</vt:lpstr>
      <vt:lpstr>Ryhmätyöskentely</vt:lpstr>
      <vt:lpstr>Viestintä</vt:lpstr>
      <vt:lpstr>Opittua</vt:lpstr>
      <vt:lpstr>Innovaatioprojektin kehittämisideoita</vt:lpstr>
      <vt:lpstr>Lapinlahden Lähde - Ravintolapäivä </vt:lpstr>
      <vt:lpstr>PowerPoint-esitys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MINNO® Innovaatioprojekti 2014 Loppukatselmus</dc:title>
  <dc:creator>Katriina Rantala-Nenonen</dc:creator>
  <cp:lastModifiedBy>Katriina Rantala-Nenonen</cp:lastModifiedBy>
  <cp:revision>2</cp:revision>
  <dcterms:modified xsi:type="dcterms:W3CDTF">2014-12-04T12:37:30Z</dcterms:modified>
</cp:coreProperties>
</file>