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8"/>
  </p:notesMasterIdLst>
  <p:handoutMasterIdLst>
    <p:handoutMasterId r:id="rId19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1" r:id="rId9"/>
    <p:sldId id="322" r:id="rId10"/>
    <p:sldId id="323" r:id="rId11"/>
    <p:sldId id="328" r:id="rId12"/>
    <p:sldId id="324" r:id="rId13"/>
    <p:sldId id="325" r:id="rId14"/>
    <p:sldId id="259" r:id="rId15"/>
    <p:sldId id="313" r:id="rId16"/>
    <p:sldId id="296" r:id="rId17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custDataLst>
    <p:tags r:id="rId21"/>
  </p:custData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96" d="100"/>
          <a:sy n="96" d="100"/>
        </p:scale>
        <p:origin x="-128" y="-416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tags" Target="tags/tag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24.4.15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0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1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Relationship Id="rId3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Relationship Id="rId3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metropolia.fi/innovaatioprojektit" TargetMode="External"/><Relationship Id="rId3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lisa.dromberg@metropolia.fi" TargetMode="External"/><Relationship Id="rId4" Type="http://schemas.openxmlformats.org/officeDocument/2006/relationships/hyperlink" Target="mailto:taru.levomaki@metropolia.fi" TargetMode="External"/><Relationship Id="rId5" Type="http://schemas.openxmlformats.org/officeDocument/2006/relationships/hyperlink" Target="mailto:maria.t.ojala@metropolia.fi" TargetMode="External"/><Relationship Id="rId6" Type="http://schemas.openxmlformats.org/officeDocument/2006/relationships/hyperlink" Target="mailto:sini.pursiainen@metropolia.fi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athaniel.anderson@metropolia.f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83632"/>
            <a:ext cx="7772400" cy="1288500"/>
          </a:xfrm>
        </p:spPr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Tapahtumatiimi</a:t>
            </a:r>
          </a:p>
          <a:p>
            <a:r>
              <a:rPr lang="fi-FI" dirty="0" smtClean="0"/>
              <a:t>Käpyrinne Ry</a:t>
            </a:r>
          </a:p>
          <a:p>
            <a:r>
              <a:rPr lang="fi-FI" dirty="0" smtClean="0"/>
              <a:t>Vantterat, vapaaehtoistoiminnan uudistaminen</a:t>
            </a:r>
          </a:p>
          <a:p>
            <a:r>
              <a:rPr lang="fi-FI" dirty="0" smtClean="0"/>
              <a:t>24.4.2015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579" r="963"/>
          <a:stretch/>
        </p:blipFill>
        <p:spPr>
          <a:xfrm>
            <a:off x="0" y="128600"/>
            <a:ext cx="9144000" cy="2067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310125"/>
            <a:ext cx="7772400" cy="4074676"/>
          </a:xfrm>
        </p:spPr>
        <p:txBody>
          <a:bodyPr/>
          <a:lstStyle/>
          <a:p>
            <a:r>
              <a:rPr lang="fi-FI" b="1" dirty="0" smtClean="0"/>
              <a:t>Ryhmän sisäinen viestintä</a:t>
            </a:r>
          </a:p>
          <a:p>
            <a:pPr marL="0" indent="0">
              <a:buNone/>
            </a:pPr>
            <a:endParaRPr lang="fi-FI" dirty="0" smtClean="0"/>
          </a:p>
          <a:p>
            <a:pPr lvl="1"/>
            <a:r>
              <a:rPr lang="fi-FI" dirty="0"/>
              <a:t>V</a:t>
            </a:r>
            <a:r>
              <a:rPr lang="fi-FI" dirty="0" smtClean="0"/>
              <a:t>iikoittaiset tapaamiset</a:t>
            </a:r>
          </a:p>
          <a:p>
            <a:pPr lvl="1"/>
            <a:r>
              <a:rPr lang="fi-FI" dirty="0" err="1" smtClean="0"/>
              <a:t>Facebook</a:t>
            </a:r>
            <a:r>
              <a:rPr lang="fi-FI" dirty="0" smtClean="0"/>
              <a:t> ja sähköposti</a:t>
            </a:r>
          </a:p>
          <a:p>
            <a:pPr lvl="1"/>
            <a:r>
              <a:rPr lang="fi-FI" dirty="0" smtClean="0"/>
              <a:t>Google </a:t>
            </a:r>
            <a:r>
              <a:rPr lang="fi-FI" dirty="0" err="1" smtClean="0"/>
              <a:t>Docs</a:t>
            </a:r>
            <a:endParaRPr lang="fi-FI" dirty="0"/>
          </a:p>
          <a:p>
            <a:pPr lvl="1"/>
            <a:r>
              <a:rPr lang="fi-FI" dirty="0"/>
              <a:t>K</a:t>
            </a:r>
            <a:r>
              <a:rPr lang="fi-FI" dirty="0" smtClean="0"/>
              <a:t>okousmuistiot </a:t>
            </a:r>
            <a:r>
              <a:rPr lang="fi-FI" dirty="0" err="1" smtClean="0"/>
              <a:t>Moodlessa</a:t>
            </a:r>
            <a:endParaRPr lang="fi-FI" dirty="0" smtClean="0"/>
          </a:p>
          <a:p>
            <a:pPr marL="323850" lvl="1" indent="0">
              <a:buNone/>
            </a:pPr>
            <a:endParaRPr lang="fi-FI" dirty="0" smtClean="0"/>
          </a:p>
          <a:p>
            <a:r>
              <a:rPr lang="fi-FI" dirty="0" smtClean="0"/>
              <a:t>Ryhmämme hyvä yhteishenki auttoi projektin tuottamisessa ja kaikki olivat täydellä panoksella mukana</a:t>
            </a:r>
            <a:endParaRPr lang="fi-FI" dirty="0"/>
          </a:p>
          <a:p>
            <a:r>
              <a:rPr lang="fi-FI" dirty="0" smtClean="0"/>
              <a:t>Yhteinen tavoite yhdisti ryhmää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382961"/>
            <a:ext cx="7772400" cy="5704740"/>
          </a:xfrm>
        </p:spPr>
        <p:txBody>
          <a:bodyPr/>
          <a:lstStyle/>
          <a:p>
            <a:r>
              <a:rPr lang="fi-FI" sz="2300" b="1" dirty="0" smtClean="0"/>
              <a:t>Ulkoinen viestintä</a:t>
            </a:r>
          </a:p>
          <a:p>
            <a:pPr marL="0" indent="0">
              <a:buNone/>
            </a:pPr>
            <a:endParaRPr lang="fi-FI" sz="2300" b="1" dirty="0" smtClean="0"/>
          </a:p>
          <a:p>
            <a:pPr lvl="1"/>
            <a:r>
              <a:rPr lang="fi-FI" sz="2300" dirty="0" smtClean="0"/>
              <a:t>Käpyrinteen edustajat</a:t>
            </a:r>
          </a:p>
          <a:p>
            <a:pPr lvl="2"/>
            <a:r>
              <a:rPr lang="fi-FI" sz="2300" dirty="0"/>
              <a:t>Sähköpostit ja tapaamiset</a:t>
            </a:r>
          </a:p>
          <a:p>
            <a:pPr lvl="3"/>
            <a:r>
              <a:rPr lang="fi-FI" sz="2300" dirty="0"/>
              <a:t>Viestittely kävi ongelmitta, mutta projektin alkuvaiheessa sähköposteihin vastauksien saaminen hidasti projektin aloitusta</a:t>
            </a:r>
          </a:p>
          <a:p>
            <a:pPr lvl="3"/>
            <a:r>
              <a:rPr lang="fi-FI" sz="2300" dirty="0"/>
              <a:t>Vapaaehtoistyökoordinaattorin aloitettua työnsä yhteistyö oli erittäin sujuvaa </a:t>
            </a:r>
            <a:endParaRPr lang="fi-FI" sz="2300" dirty="0" smtClean="0"/>
          </a:p>
          <a:p>
            <a:pPr marL="682625" lvl="3" indent="0">
              <a:buNone/>
            </a:pPr>
            <a:endParaRPr lang="fi-FI" sz="2300" dirty="0"/>
          </a:p>
          <a:p>
            <a:pPr lvl="1"/>
            <a:r>
              <a:rPr lang="fi-FI" sz="2300" dirty="0" smtClean="0"/>
              <a:t>Ohjaavat opettajat</a:t>
            </a:r>
          </a:p>
          <a:p>
            <a:pPr lvl="2"/>
            <a:r>
              <a:rPr lang="fi-FI" sz="2300" dirty="0" smtClean="0"/>
              <a:t>Sähköposti</a:t>
            </a:r>
            <a:r>
              <a:rPr lang="fi-FI" sz="2300" dirty="0"/>
              <a:t>, </a:t>
            </a:r>
            <a:r>
              <a:rPr lang="fi-FI" sz="2300" dirty="0" err="1"/>
              <a:t>Moodle</a:t>
            </a:r>
            <a:r>
              <a:rPr lang="fi-FI" sz="2300" dirty="0"/>
              <a:t>, </a:t>
            </a:r>
            <a:r>
              <a:rPr lang="fi-FI" sz="2300" dirty="0" smtClean="0"/>
              <a:t>tapaamiset</a:t>
            </a:r>
          </a:p>
          <a:p>
            <a:pPr marL="682625" lvl="3" indent="0">
              <a:buNone/>
            </a:pPr>
            <a:endParaRPr lang="fi-FI" sz="2300" dirty="0" smtClean="0"/>
          </a:p>
          <a:p>
            <a:pPr lvl="1"/>
            <a:r>
              <a:rPr lang="fi-FI" sz="2300" dirty="0"/>
              <a:t>Yhteistyötä myös muiden Käpyrinne-tiimien kanssa</a:t>
            </a:r>
          </a:p>
          <a:p>
            <a:pPr lvl="1"/>
            <a:endParaRPr lang="fi-FI" sz="2200" dirty="0" smtClean="0"/>
          </a:p>
          <a:p>
            <a:pPr lvl="3"/>
            <a:endParaRPr lang="fi-FI" sz="2400" dirty="0"/>
          </a:p>
          <a:p>
            <a:pPr lvl="3"/>
            <a:endParaRPr lang="fi-FI" sz="2400" dirty="0" smtClean="0"/>
          </a:p>
          <a:p>
            <a:pPr marL="682625" lvl="3" indent="0">
              <a:buNone/>
            </a:pPr>
            <a:endParaRPr lang="fi-FI" sz="2400" dirty="0" smtClean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7895605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opimme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Yhteistyötä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moniammatillisessa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ympäristössä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Yhteistyötä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yhteistyökumppanin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Tapahtuman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suunnittelua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>
                <a:latin typeface="Tahoma"/>
                <a:cs typeface="Tahoma"/>
              </a:rPr>
              <a:t>I</a:t>
            </a:r>
            <a:r>
              <a:rPr lang="en-US" dirty="0" err="1" smtClean="0">
                <a:latin typeface="Tahoma"/>
                <a:cs typeface="Tahoma"/>
              </a:rPr>
              <a:t>kääntyneiden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toimimista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Innovatiivista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ajattelua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Aikataulutusta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Joustokykyä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Ideapankin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eri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toimintojen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tavoitteita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toteutusmalleja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752176"/>
            <a:ext cx="7772400" cy="4333269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Kaikilla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olla </a:t>
            </a:r>
            <a:r>
              <a:rPr lang="en-US" dirty="0" err="1" smtClean="0">
                <a:latin typeface="Tahoma"/>
                <a:cs typeface="Tahoma"/>
              </a:rPr>
              <a:t>samat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pelisäännöt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liittyen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Ohjeistus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olla </a:t>
            </a:r>
            <a:r>
              <a:rPr lang="en-US" dirty="0" err="1" smtClean="0">
                <a:latin typeface="Tahoma"/>
                <a:cs typeface="Tahoma"/>
              </a:rPr>
              <a:t>selkeämpi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tasaaminen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että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kaikissa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innovaatioprojekteissa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verran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opintopisteiden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eteen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Meidän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selkeät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linjaukset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palautuspäivät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sekä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kerralle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varatut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työskentelytilat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  <a:sym typeface="Wingdings" panose="05000000000000000000" pitchFamily="2" charset="2"/>
              </a:rPr>
              <a:t></a:t>
            </a:r>
          </a:p>
          <a:p>
            <a:r>
              <a:rPr lang="en-US" dirty="0" err="1" smtClean="0">
                <a:latin typeface="Tahoma"/>
                <a:cs typeface="Tahoma"/>
                <a:sym typeface="Wingdings" panose="05000000000000000000" pitchFamily="2" charset="2"/>
              </a:rPr>
              <a:t>Moniammatillinen</a:t>
            </a:r>
            <a:r>
              <a:rPr lang="en-US" dirty="0" smtClean="0">
                <a:latin typeface="Tahoma"/>
                <a:cs typeface="Tahoma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Tahoma"/>
                <a:cs typeface="Tahoma"/>
                <a:sym typeface="Wingdings" panose="05000000000000000000" pitchFamily="2" charset="2"/>
              </a:rPr>
              <a:t>ryhmäjako</a:t>
            </a:r>
            <a:r>
              <a:rPr lang="en-US" dirty="0" smtClean="0">
                <a:latin typeface="Tahoma"/>
                <a:cs typeface="Tahoma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Tahoma"/>
                <a:cs typeface="Tahoma"/>
                <a:sym typeface="Wingdings" panose="05000000000000000000" pitchFamily="2" charset="2"/>
              </a:rPr>
              <a:t>toimi</a:t>
            </a:r>
            <a:r>
              <a:rPr lang="en-US" dirty="0" smtClean="0">
                <a:latin typeface="Tahoma"/>
                <a:cs typeface="Tahoma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Tahoma"/>
                <a:cs typeface="Tahoma"/>
                <a:sym typeface="Wingdings" panose="05000000000000000000" pitchFamily="2" charset="2"/>
              </a:rPr>
              <a:t>hyvin</a:t>
            </a:r>
            <a:endParaRPr lang="en-US" dirty="0" smtClean="0">
              <a:latin typeface="Tahoma"/>
              <a:cs typeface="Tahoma"/>
              <a:sym typeface="Wingdings" panose="05000000000000000000" pitchFamily="2" charset="2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1299500"/>
            <a:ext cx="7772400" cy="533400"/>
          </a:xfrm>
        </p:spPr>
        <p:txBody>
          <a:bodyPr/>
          <a:lstStyle/>
          <a:p>
            <a:r>
              <a:rPr lang="fi-FI" b="1" dirty="0" smtClean="0">
                <a:cs typeface="Tahoma" pitchFamily="34" charset="0"/>
              </a:rPr>
              <a:t>Ideapankki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39" y="1918628"/>
            <a:ext cx="7772400" cy="3948112"/>
          </a:xfrm>
        </p:spPr>
        <p:txBody>
          <a:bodyPr/>
          <a:lstStyle/>
          <a:p>
            <a:pPr marL="0" indent="0">
              <a:buNone/>
              <a:defRPr/>
            </a:pP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Lisää vapaaehtoistyöntekijöitä ja vapaaehtoistoiminnan kehittäminen</a:t>
            </a:r>
          </a:p>
          <a:p>
            <a:pPr>
              <a:defRPr/>
            </a:pPr>
            <a:r>
              <a:rPr lang="fi-FI" sz="1800" dirty="0" smtClean="0"/>
              <a:t>Tulokset: Ideapankki – tapahtumamalli ja kahden tuokion toteutus Käpyrinteen Avoimien ovien päivässä. </a:t>
            </a:r>
          </a:p>
          <a:p>
            <a:pPr>
              <a:defRPr/>
            </a:pPr>
            <a:r>
              <a:rPr lang="fi-FI" sz="1800" dirty="0" smtClean="0"/>
              <a:t>Käpyrinne Ry ja Vantterat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Nate Anderson (sosionomi), Sini Pursiainen (sosionomi), Taru Levomäki (toimintaterapeutti), Elisa Dromberg (optometristi) ja Maria Ojala (optometristi).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Ulla Saukkonen ja Anne Talvenheimo-Pesu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Katri Äikiä (Käpyrinne Ry vapaaehtoistyökoordinaattori)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0" y="6551613"/>
            <a:ext cx="4762870" cy="306387"/>
          </a:xfrm>
        </p:spPr>
        <p:txBody>
          <a:bodyPr/>
          <a:lstStyle/>
          <a:p>
            <a:pPr>
              <a:defRPr/>
            </a:pPr>
            <a:r>
              <a:rPr lang="it-IT" dirty="0"/>
              <a:t>Nate Anderson, Maria Ojala, Elisa Dromberg, Taru Levomäki &amp; Sini Pursiainen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6721434" y="1270660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940" y="644732"/>
            <a:ext cx="2384305" cy="15906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113" y="737069"/>
            <a:ext cx="1488228" cy="1488228"/>
          </a:xfrm>
          <a:prstGeom prst="rect">
            <a:avLst/>
          </a:prstGeom>
        </p:spPr>
      </p:pic>
      <p:pic>
        <p:nvPicPr>
          <p:cNvPr id="11" name="Kuva 10"/>
          <p:cNvPicPr/>
          <p:nvPr/>
        </p:nvPicPr>
        <p:blipFill>
          <a:blip r:embed="rId5"/>
          <a:stretch>
            <a:fillRect/>
          </a:stretch>
        </p:blipFill>
        <p:spPr>
          <a:xfrm>
            <a:off x="7109022" y="222681"/>
            <a:ext cx="1797873" cy="2350615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Ideapankin tuokiot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30" y="1340528"/>
            <a:ext cx="8611340" cy="4733618"/>
          </a:xfrm>
        </p:spPr>
        <p:txBody>
          <a:bodyPr numCol="2"/>
          <a:lstStyle/>
          <a:p>
            <a:pPr>
              <a:defRPr/>
            </a:pPr>
            <a:r>
              <a:rPr lang="fi-FI" sz="1700" dirty="0" smtClean="0">
                <a:cs typeface="Tahoma" pitchFamily="34" charset="0"/>
              </a:rPr>
              <a:t>Haaste: </a:t>
            </a:r>
            <a:r>
              <a:rPr lang="fi-FI" sz="1700" dirty="0">
                <a:cs typeface="Tahoma" pitchFamily="34" charset="0"/>
              </a:rPr>
              <a:t>M</a:t>
            </a:r>
            <a:r>
              <a:rPr lang="fi-FI" sz="1700" dirty="0" smtClean="0">
                <a:cs typeface="Tahoma" pitchFamily="34" charset="0"/>
              </a:rPr>
              <a:t>atalakynnyksinen tapahtumamalli, joka on sovellettavissa asiakasryhmän ja ohjaajan osaamisen mukaan</a:t>
            </a:r>
          </a:p>
          <a:p>
            <a:pPr>
              <a:defRPr/>
            </a:pPr>
            <a:r>
              <a:rPr lang="fi-FI" sz="1700" dirty="0" smtClean="0">
                <a:cs typeface="Tahoma" pitchFamily="34" charset="0"/>
              </a:rPr>
              <a:t>Tavoite: Osallistuminen, virkistäytyminen ja yhteinen tekeminen</a:t>
            </a:r>
          </a:p>
          <a:p>
            <a:pPr>
              <a:defRPr/>
            </a:pPr>
            <a:r>
              <a:rPr lang="fi-FI" sz="1700" dirty="0" smtClean="0"/>
              <a:t>Jokaiseen toimintaan on valmiiksi määritelty toiminnan kuvaus, tavoitteet, tarvittavat välineet sekä tuokioon kuluva aika ja kustannukset.</a:t>
            </a:r>
          </a:p>
          <a:p>
            <a:pPr>
              <a:defRPr/>
            </a:pPr>
            <a:r>
              <a:rPr lang="fi-FI" sz="1700" dirty="0" smtClean="0"/>
              <a:t>Ohjaavat opettajat Ulla Saukkonen /Sosiaaliala ja Anne Talvenheimo-Pesu /Toimintaterapia</a:t>
            </a:r>
          </a:p>
          <a:p>
            <a:pPr>
              <a:defRPr/>
            </a:pPr>
            <a:endParaRPr lang="fi-FI" sz="1700" dirty="0"/>
          </a:p>
          <a:p>
            <a:pPr>
              <a:defRPr/>
            </a:pPr>
            <a:endParaRPr lang="fi-FI" sz="1700" dirty="0" smtClean="0"/>
          </a:p>
          <a:p>
            <a:pPr>
              <a:defRPr/>
            </a:pPr>
            <a:r>
              <a:rPr lang="fi-FI" sz="1700" dirty="0" smtClean="0"/>
              <a:t>Ideapankin tuokiot:</a:t>
            </a:r>
          </a:p>
          <a:p>
            <a:pPr lvl="1">
              <a:defRPr/>
            </a:pPr>
            <a:r>
              <a:rPr lang="fi-FI" sz="1200" dirty="0" smtClean="0"/>
              <a:t>Aivojumppa</a:t>
            </a:r>
            <a:endParaRPr lang="fi-FI" sz="1200" dirty="0"/>
          </a:p>
          <a:p>
            <a:pPr lvl="1">
              <a:defRPr/>
            </a:pPr>
            <a:r>
              <a:rPr lang="fi-FI" sz="1200" dirty="0"/>
              <a:t>Muistelupaja</a:t>
            </a:r>
          </a:p>
          <a:p>
            <a:pPr lvl="1">
              <a:defRPr/>
            </a:pPr>
            <a:r>
              <a:rPr lang="fi-FI" sz="1200" dirty="0"/>
              <a:t>Levyraati</a:t>
            </a:r>
          </a:p>
          <a:p>
            <a:pPr lvl="1">
              <a:defRPr/>
            </a:pPr>
            <a:r>
              <a:rPr lang="fi-FI" sz="1200" dirty="0"/>
              <a:t>Pelituokio</a:t>
            </a:r>
          </a:p>
          <a:p>
            <a:pPr lvl="1">
              <a:defRPr/>
            </a:pPr>
            <a:r>
              <a:rPr lang="fi-FI" sz="1200" dirty="0" smtClean="0"/>
              <a:t>Jumppa/tuolitanssi</a:t>
            </a:r>
            <a:endParaRPr lang="fi-FI" sz="1200" dirty="0"/>
          </a:p>
          <a:p>
            <a:pPr lvl="1">
              <a:defRPr/>
            </a:pPr>
            <a:r>
              <a:rPr lang="fi-FI" sz="1200" dirty="0"/>
              <a:t>Runojen lausunta</a:t>
            </a:r>
          </a:p>
          <a:p>
            <a:pPr lvl="1">
              <a:defRPr/>
            </a:pPr>
            <a:r>
              <a:rPr lang="fi-FI" sz="1200" dirty="0"/>
              <a:t>Draama/näytelmä</a:t>
            </a:r>
          </a:p>
          <a:p>
            <a:pPr lvl="1">
              <a:defRPr/>
            </a:pPr>
            <a:r>
              <a:rPr lang="fi-FI" sz="1200" dirty="0"/>
              <a:t>Aistihetki/kävelyretki</a:t>
            </a:r>
          </a:p>
          <a:p>
            <a:pPr lvl="1">
              <a:defRPr/>
            </a:pPr>
            <a:r>
              <a:rPr lang="fi-FI" sz="1200" dirty="0" smtClean="0"/>
              <a:t>Bingo/kilpailuhetki</a:t>
            </a:r>
          </a:p>
          <a:p>
            <a:pPr lvl="1">
              <a:defRPr/>
            </a:pPr>
            <a:r>
              <a:rPr lang="fi-FI" sz="1200" dirty="0"/>
              <a:t>Elokuvailta</a:t>
            </a:r>
          </a:p>
          <a:p>
            <a:pPr lvl="1">
              <a:defRPr/>
            </a:pPr>
            <a:r>
              <a:rPr lang="fi-FI" sz="1200" dirty="0"/>
              <a:t>Brunssi tai picnic</a:t>
            </a:r>
          </a:p>
          <a:p>
            <a:pPr lvl="1">
              <a:defRPr/>
            </a:pPr>
            <a:r>
              <a:rPr lang="fi-FI" sz="1200" dirty="0"/>
              <a:t>Kisakatsomo</a:t>
            </a:r>
          </a:p>
          <a:p>
            <a:pPr lvl="1">
              <a:defRPr/>
            </a:pPr>
            <a:r>
              <a:rPr lang="fi-FI" sz="1200" dirty="0"/>
              <a:t>Keskustelupiiri ”</a:t>
            </a:r>
            <a:r>
              <a:rPr lang="fi-FI" sz="1200" dirty="0" err="1"/>
              <a:t>Speed</a:t>
            </a:r>
            <a:r>
              <a:rPr lang="fi-FI" sz="1200" dirty="0"/>
              <a:t> </a:t>
            </a:r>
            <a:r>
              <a:rPr lang="fi-FI" sz="1200" dirty="0" err="1"/>
              <a:t>dating</a:t>
            </a:r>
            <a:r>
              <a:rPr lang="fi-FI" sz="1200" dirty="0"/>
              <a:t>” – idealla/Ystäväpeli</a:t>
            </a:r>
          </a:p>
          <a:p>
            <a:pPr lvl="1">
              <a:defRPr/>
            </a:pPr>
            <a:r>
              <a:rPr lang="fi-FI" sz="1200" dirty="0"/>
              <a:t>Karaoke/lauluhetki</a:t>
            </a:r>
          </a:p>
          <a:p>
            <a:pPr lvl="1">
              <a:defRPr/>
            </a:pPr>
            <a:r>
              <a:rPr lang="fi-FI" sz="1200" dirty="0"/>
              <a:t>Perhepäivä</a:t>
            </a:r>
          </a:p>
          <a:p>
            <a:pPr lvl="1">
              <a:defRPr/>
            </a:pPr>
            <a:r>
              <a:rPr lang="fi-FI" sz="1200" dirty="0"/>
              <a:t>Leivonta/kahvihetki</a:t>
            </a:r>
          </a:p>
          <a:p>
            <a:pPr lvl="1">
              <a:defRPr/>
            </a:pPr>
            <a:r>
              <a:rPr lang="fi-FI" sz="1200" dirty="0" smtClean="0"/>
              <a:t>Arvoitukset/tietovisa</a:t>
            </a:r>
          </a:p>
          <a:p>
            <a:pPr marL="0" indent="0">
              <a:buNone/>
              <a:defRPr/>
            </a:pPr>
            <a:endParaRPr lang="fi-FI" sz="12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0" y="6551613"/>
            <a:ext cx="4940423" cy="306387"/>
          </a:xfrm>
        </p:spPr>
        <p:txBody>
          <a:bodyPr/>
          <a:lstStyle/>
          <a:p>
            <a:pPr>
              <a:defRPr/>
            </a:pPr>
            <a:r>
              <a:rPr lang="it-IT" dirty="0"/>
              <a:t>Nate Anderson, Maria Ojala, Elisa Dromberg, Taru Levomäki &amp; Sini Pursiainen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193" y="0"/>
            <a:ext cx="1880471" cy="1372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973" y="0"/>
            <a:ext cx="1646063" cy="164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3833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16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545161"/>
          </a:xfrm>
        </p:spPr>
        <p:txBody>
          <a:bodyPr/>
          <a:lstStyle/>
          <a:p>
            <a:r>
              <a:rPr lang="fi-FI" dirty="0" smtClean="0"/>
              <a:t>Ideapankki ja ohjelmatuokiot Avoimet ovet– tapahtumassa. Kulttuurin ja hyvinvoinnin innovaatioprojektit, </a:t>
            </a:r>
            <a:r>
              <a:rPr lang="fi-FI" dirty="0"/>
              <a:t>k</a:t>
            </a:r>
            <a:r>
              <a:rPr lang="fi-FI" dirty="0" smtClean="0"/>
              <a:t>evät 2015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274021" y="3199160"/>
            <a:ext cx="6972511" cy="2056422"/>
          </a:xfrm>
        </p:spPr>
        <p:txBody>
          <a:bodyPr/>
          <a:lstStyle/>
          <a:p>
            <a:pPr algn="r"/>
            <a:r>
              <a:rPr lang="fi-FI" dirty="0" smtClean="0"/>
              <a:t>Tässä tiimimme koko projektia kuvaava loppuraportti sekä tuotoksemme on toimitettu Käpyrinteen vapaaehtoiskoordinaattorille Katri Äikiälle sekä opettajallemme Ulla Saukkoselle.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24.4.2015</a:t>
            </a:r>
            <a:endParaRPr lang="fi-FI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>
          <a:xfrm>
            <a:off x="2286000" y="6551613"/>
            <a:ext cx="4762870" cy="306387"/>
          </a:xfrm>
        </p:spPr>
        <p:txBody>
          <a:bodyPr/>
          <a:lstStyle/>
          <a:p>
            <a:r>
              <a:rPr lang="it-IT" dirty="0"/>
              <a:t>Nate Anderson, Maria Ojala, Elisa Dromberg, Taru Levomäki &amp; Sini Pursiainen</a:t>
            </a:r>
          </a:p>
          <a:p>
            <a:endParaRPr lang="fi-FI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Kulttuurin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hyvinvoinnin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Tavoitteena</a:t>
            </a:r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 err="1">
                <a:latin typeface="Tahoma"/>
                <a:cs typeface="Tahoma"/>
              </a:rPr>
              <a:t>S</a:t>
            </a:r>
            <a:r>
              <a:rPr lang="en-US" dirty="0" err="1" smtClean="0">
                <a:latin typeface="Tahoma"/>
                <a:cs typeface="Tahoma"/>
              </a:rPr>
              <a:t>oveltaa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- ja </a:t>
            </a:r>
            <a:r>
              <a:rPr lang="en-US" dirty="0" err="1" smtClean="0">
                <a:latin typeface="Tahoma"/>
                <a:cs typeface="Tahoma"/>
              </a:rPr>
              <a:t>verkostotyöskentelyä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Hyödyntää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asiantuntijaosaamista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ja </a:t>
            </a:r>
            <a:r>
              <a:rPr lang="en-US" dirty="0" err="1" smtClean="0">
                <a:latin typeface="Tahoma"/>
                <a:cs typeface="Tahoma"/>
              </a:rPr>
              <a:t>tuoda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moniammatillista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tiimiä</a:t>
            </a:r>
            <a:endParaRPr lang="en-US" dirty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Innovatiivisten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työmenetelmien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hallitseminen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Yhteistyötaitojen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karttuminen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Käpyrinteen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tapahtumatiimi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Nate Anderson, 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nathaniel.anderson@metropolia.fi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ryhmänjohtaja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Elisa </a:t>
            </a:r>
            <a:r>
              <a:rPr lang="en-US" sz="1800" dirty="0" err="1" smtClean="0">
                <a:latin typeface="Tahoma"/>
                <a:cs typeface="Tahoma"/>
              </a:rPr>
              <a:t>Dromberg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elisa.dromberg@metropolia.fi</a:t>
            </a: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Taru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Levomäki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taru.levomaki@metropolia.fi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Maria Ojala, 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maria.t.ojala@metropolia.fi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Sini </a:t>
            </a:r>
            <a:r>
              <a:rPr lang="en-US" sz="1800" dirty="0" err="1" smtClean="0">
                <a:latin typeface="Tahoma"/>
                <a:cs typeface="Tahoma"/>
              </a:rPr>
              <a:t>Pursiainen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sini.pursiainen@metropolia.fi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Vuorottelimme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sihteerin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tehtävässä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tapaamiskerroillamme</a:t>
            </a:r>
            <a:r>
              <a:rPr lang="en-US" sz="1800" dirty="0" smtClean="0">
                <a:latin typeface="Tahoma"/>
                <a:cs typeface="Tahoma"/>
              </a:rPr>
              <a:t>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Vapaaehtoistyön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uusien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vapaaehtoisten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hankkiminen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Entuudestaan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aktiivista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toimintaa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dirty="0" err="1" smtClean="0">
                <a:latin typeface="Tahoma"/>
                <a:cs typeface="Tahoma"/>
              </a:rPr>
              <a:t>Tavoitteena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innostaa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uusia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vapaaehtoisia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antaa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ideoita</a:t>
            </a:r>
            <a:endParaRPr lang="en-US" dirty="0" smtClean="0">
              <a:latin typeface="Tahoma"/>
              <a:cs typeface="Tahoma"/>
            </a:endParaRPr>
          </a:p>
          <a:p>
            <a:pPr lvl="1"/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Tilaajana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Käpyrinne</a:t>
            </a:r>
            <a:r>
              <a:rPr lang="en-US" dirty="0" smtClean="0">
                <a:latin typeface="Tahoma"/>
                <a:cs typeface="Tahoma"/>
              </a:rPr>
              <a:t> Ry ja </a:t>
            </a:r>
            <a:r>
              <a:rPr lang="en-US" dirty="0" err="1" smtClean="0">
                <a:latin typeface="Tahoma"/>
                <a:cs typeface="Tahoma"/>
              </a:rPr>
              <a:t>vapaaehtoistyötä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tekevät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Vantterat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>
                <a:latin typeface="Tahoma"/>
                <a:cs typeface="Tahoma"/>
              </a:rPr>
              <a:t>Valmis vapaaehtoistyön tapahtumamalli (ideapankki) PDF-tiedostona</a:t>
            </a:r>
          </a:p>
          <a:p>
            <a:pPr lvl="1"/>
            <a:r>
              <a:rPr lang="fi-FI" dirty="0" smtClean="0">
                <a:latin typeface="Tahoma"/>
                <a:cs typeface="Tahoma"/>
              </a:rPr>
              <a:t>Ideapankissa on </a:t>
            </a:r>
            <a:r>
              <a:rPr lang="fi-FI" dirty="0">
                <a:latin typeface="Tahoma"/>
                <a:cs typeface="Tahoma"/>
              </a:rPr>
              <a:t>ideoita </a:t>
            </a:r>
            <a:r>
              <a:rPr lang="fi-FI" dirty="0" smtClean="0">
                <a:latin typeface="Tahoma"/>
                <a:cs typeface="Tahoma"/>
              </a:rPr>
              <a:t>tapahtumiin ja tuokioihin</a:t>
            </a:r>
            <a:endParaRPr lang="fi-FI" dirty="0">
              <a:latin typeface="Tahoma"/>
              <a:cs typeface="Tahoma"/>
            </a:endParaRPr>
          </a:p>
          <a:p>
            <a:pPr lvl="1"/>
            <a:r>
              <a:rPr lang="fi-FI" dirty="0">
                <a:latin typeface="Tahoma"/>
                <a:cs typeface="Tahoma"/>
              </a:rPr>
              <a:t>Sisältää tapahtuman mallin, tarvittavat resurssit, tapahtuman tavoitteet</a:t>
            </a:r>
          </a:p>
          <a:p>
            <a:r>
              <a:rPr lang="fi-FI" dirty="0">
                <a:latin typeface="Tahoma"/>
                <a:cs typeface="Tahoma"/>
              </a:rPr>
              <a:t>Helposti vapaaehtoistyöntekijöiden käytettävissä</a:t>
            </a:r>
          </a:p>
          <a:p>
            <a:pPr lvl="1"/>
            <a:r>
              <a:rPr lang="fi-FI" dirty="0">
                <a:latin typeface="Tahoma"/>
                <a:cs typeface="Tahoma"/>
              </a:rPr>
              <a:t>Esimerkiksi Pop up – tyylisesti </a:t>
            </a:r>
            <a:endParaRPr lang="fi-FI" dirty="0" smtClean="0">
              <a:latin typeface="Tahoma"/>
              <a:cs typeface="Tahoma"/>
            </a:endParaRPr>
          </a:p>
          <a:p>
            <a:pPr lvl="1"/>
            <a:endParaRPr lang="fi-FI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5" y="1556792"/>
            <a:ext cx="8148727" cy="1656925"/>
          </a:xfrm>
        </p:spPr>
        <p:txBody>
          <a:bodyPr/>
          <a:lstStyle/>
          <a:p>
            <a:r>
              <a:rPr lang="en-US" sz="2000" dirty="0" err="1" smtClean="0">
                <a:latin typeface="Tahoma"/>
                <a:cs typeface="Tahoma"/>
              </a:rPr>
              <a:t>Toteutimme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kaksi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tuokiota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Ideapankistamme</a:t>
            </a:r>
            <a:r>
              <a:rPr lang="en-US" sz="2000" dirty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Käpyrinteen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Avoimien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ovien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päivässä</a:t>
            </a:r>
            <a:endParaRPr lang="en-US" sz="2000" dirty="0" smtClean="0">
              <a:latin typeface="Tahoma"/>
              <a:cs typeface="Tahoma"/>
            </a:endParaRP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Tuolitanssi</a:t>
            </a:r>
            <a:r>
              <a:rPr lang="en-US" sz="2000" dirty="0" smtClean="0">
                <a:latin typeface="Tahoma"/>
                <a:cs typeface="Tahoma"/>
              </a:rPr>
              <a:t> ja </a:t>
            </a:r>
            <a:r>
              <a:rPr lang="en-US" sz="2000" dirty="0" err="1" smtClean="0">
                <a:latin typeface="Tahoma"/>
                <a:cs typeface="Tahoma"/>
              </a:rPr>
              <a:t>arvoitustuokio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sz="2000" dirty="0" err="1" smtClean="0">
                <a:latin typeface="Tahoma"/>
                <a:cs typeface="Tahoma"/>
              </a:rPr>
              <a:t>Ideapankki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tulossa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Käpyrinne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Ry:n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nettisivuille</a:t>
            </a:r>
            <a:endParaRPr lang="en-US" sz="2000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5419" y="3213717"/>
            <a:ext cx="3734455" cy="2686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61516" y="5891373"/>
            <a:ext cx="17932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/>
              <a:t>Kuvaaja: Vesa Laitinen</a:t>
            </a:r>
            <a:endParaRPr lang="fi-FI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5" y="2886228"/>
            <a:ext cx="42869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hangingPunct="0">
              <a:spcBef>
                <a:spcPts val="200"/>
              </a:spcBef>
              <a:buClr>
                <a:srgbClr val="F08A00"/>
              </a:buClr>
              <a:buFont typeface="Wingdings" pitchFamily="2" charset="2"/>
              <a:buChar char="§"/>
            </a:pPr>
            <a:r>
              <a:rPr lang="fi-FI" sz="2000" kern="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Hyvää aktiviteettia </a:t>
            </a:r>
            <a:r>
              <a:rPr lang="fi-FI" sz="2000" kern="0" spc="100" dirty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palvelutalon asukkaille. </a:t>
            </a:r>
            <a:r>
              <a:rPr lang="fi-FI" sz="2000" kern="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Tuokiot onnistuivat </a:t>
            </a:r>
            <a:r>
              <a:rPr lang="fi-FI" sz="2000" kern="0" spc="100" dirty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ja meille jäi hyvä </a:t>
            </a:r>
            <a:r>
              <a:rPr lang="fi-FI" sz="2000" kern="0" spc="100" dirty="0" smtClean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fiilis tapahtumasta. Asukkaat </a:t>
            </a:r>
            <a:r>
              <a:rPr lang="fi-FI" sz="2000" kern="0" spc="100" dirty="0">
                <a:solidFill>
                  <a:srgbClr val="4F5150"/>
                </a:solidFill>
                <a:latin typeface="Tahoma"/>
                <a:ea typeface="+mn-ea"/>
                <a:cs typeface="Tahoma"/>
              </a:rPr>
              <a:t>vaikuttivat iloisilta kun palvelutaloon saatiin uusia kasvoja!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65174" y="1195132"/>
            <a:ext cx="3657600" cy="616239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1867393"/>
            <a:ext cx="3657600" cy="3787683"/>
          </a:xfrm>
        </p:spPr>
        <p:txBody>
          <a:bodyPr>
            <a:normAutofit fontScale="85000" lnSpcReduction="10000"/>
          </a:bodyPr>
          <a:lstStyle/>
          <a:p>
            <a:r>
              <a:rPr lang="en-US" sz="1600" dirty="0" err="1" smtClean="0">
                <a:latin typeface="Tahoma"/>
                <a:cs typeface="Tahoma"/>
              </a:rPr>
              <a:t>Aiheen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mielenkiintoisuus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Pysyimme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hyvin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aikataulussa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Projekti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hyödyllinen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tulee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oikeasti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käyttöön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Pääsimme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itse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tekemään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töitä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asiakkaiden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kanssa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Ei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pelkästään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kirjallista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tuotosta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Yhteistyö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yhteydenpito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>
                <a:latin typeface="Tahoma"/>
                <a:cs typeface="Tahoma"/>
              </a:rPr>
              <a:t>v</a:t>
            </a:r>
            <a:r>
              <a:rPr lang="en-US" sz="1600" dirty="0" err="1" smtClean="0">
                <a:latin typeface="Tahoma"/>
                <a:cs typeface="Tahoma"/>
              </a:rPr>
              <a:t>apaaehtoiskoordinaattorin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kanssa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sujuvaa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Jokaisen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ryhmäläisen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työpanos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smtClean="0">
                <a:latin typeface="Tahoma"/>
                <a:cs typeface="Tahoma"/>
              </a:rPr>
              <a:t>Facebook ja Moodle -</a:t>
            </a:r>
            <a:r>
              <a:rPr lang="en-US" sz="1600" dirty="0" err="1" smtClean="0">
                <a:latin typeface="Tahoma"/>
                <a:cs typeface="Tahoma"/>
              </a:rPr>
              <a:t>yhteydenpito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Ohjauskokemusta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ikääntyneiden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parissa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>
                <a:latin typeface="Tahoma"/>
                <a:cs typeface="Tahoma"/>
              </a:rPr>
              <a:t>M</a:t>
            </a:r>
            <a:r>
              <a:rPr lang="en-US" sz="1600" dirty="0" err="1" smtClean="0">
                <a:latin typeface="Tahoma"/>
                <a:cs typeface="Tahoma"/>
              </a:rPr>
              <a:t>ahdollisuus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ideointiin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pidemmällä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aikavälillä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ja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riittävästi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aikaa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Ideapankkia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kehittäessä</a:t>
            </a:r>
            <a:endParaRPr lang="en-US" sz="1600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195132"/>
            <a:ext cx="3657600" cy="616239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1811371"/>
            <a:ext cx="3657600" cy="4445994"/>
          </a:xfrm>
        </p:spPr>
        <p:txBody>
          <a:bodyPr>
            <a:normAutofit/>
          </a:bodyPr>
          <a:lstStyle/>
          <a:p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alussa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ryhmiin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jakaminen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tuotti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ongelmia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käynnistyminen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hidasta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yhteistyökumppaneiden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kanssa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Alussa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vastuunjakautuminen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epäilytti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tuntui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työläältä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Muistisairaat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asukkaat</a:t>
            </a:r>
            <a:r>
              <a:rPr lang="en-US" sz="1600" dirty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olivat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haasteellinen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kohderyhmä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Yhteistyö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vähäisempää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Vantteroiden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kanssa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mitä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oletimme</a:t>
            </a:r>
            <a:endParaRPr lang="en-US" sz="16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3" y="1436688"/>
            <a:ext cx="7772400" cy="4165121"/>
          </a:xfrm>
        </p:spPr>
        <p:txBody>
          <a:bodyPr numCol="2"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Tosi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  <a:sym typeface="Wingdings" panose="05000000000000000000" pitchFamily="2" charset="2"/>
              </a:rPr>
              <a:t>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Pullakahvit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Mukavaa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Hauskaa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eteni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mutkattomasti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Ilman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isoja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paineita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Kaikki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samalla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aaltopituudella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konflikteja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sisällä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smtClean="0">
                <a:latin typeface="Tahoma"/>
                <a:cs typeface="Tahoma"/>
              </a:rPr>
              <a:t>Facebook -</a:t>
            </a:r>
            <a:r>
              <a:rPr lang="en-US" dirty="0" err="1" smtClean="0">
                <a:latin typeface="Tahoma"/>
                <a:cs typeface="Tahoma"/>
              </a:rPr>
              <a:t>keskustelu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Kaikki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hoitivat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vastuunsa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Kaikki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rohkeasti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mukana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tapahtumapäivänä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Hyvä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ryhmähenki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4423&quot;&gt;&lt;object type=&quot;3&quot; unique_id=&quot;14424&quot;&gt;&lt;property id=&quot;20148&quot; value=&quot;5&quot;/&gt;&lt;property id=&quot;20300&quot; value=&quot;Slide 1 - &amp;quot;MINNO® Innovaatioprojekti 2015 - Loppukatselmus&amp;quot;&quot;/&gt;&lt;property id=&quot;20307&quot; value=&quot;314&quot;/&gt;&lt;/object&gt;&lt;object type=&quot;3&quot; unique_id=&quot;14425&quot;&gt;&lt;property id=&quot;20148&quot; value=&quot;5&quot;/&gt;&lt;property id=&quot;20300&quot; value=&quot;Slide 2 - &amp;quot;Tässä kalvosetissä tiimimme esittelee projektin ja siitä opitut asiat. (tämä dokumentti on laitettu Wikiin: Kulttuu&quot;/&gt;&lt;property id=&quot;20307&quot; value=&quot;327&quot;/&gt;&lt;/object&gt;&lt;object type=&quot;3&quot; unique_id=&quot;14426&quot;&gt;&lt;property id=&quot;20148&quot; value=&quot;5&quot;/&gt;&lt;property id=&quot;20300&quot; value=&quot;Slide 3 - &amp;quot;Mikä MINNO® on?&amp;quot;&quot;/&gt;&lt;property id=&quot;20307&quot; value=&quot;315&quot;/&gt;&lt;/object&gt;&lt;object type=&quot;3&quot; unique_id=&quot;14427&quot;&gt;&lt;property id=&quot;20148&quot; value=&quot;5&quot;/&gt;&lt;property id=&quot;20300&quot; value=&quot;Slide 4 - &amp;quot;Tiimin nimi&amp;quot;&quot;/&gt;&lt;property id=&quot;20307&quot; value=&quot;316&quot;/&gt;&lt;/object&gt;&lt;object type=&quot;3&quot; unique_id=&quot;14428&quot;&gt;&lt;property id=&quot;20148&quot; value=&quot;5&quot;/&gt;&lt;property id=&quot;20300&quot; value=&quot;Slide 5 - &amp;quot;Ryhmänne vastaanottama haaste ja tilaaja&amp;quot;&quot;/&gt;&lt;property id=&quot;20307&quot; value=&quot;317&quot;/&gt;&lt;/object&gt;&lt;object type=&quot;3&quot; unique_id=&quot;14429&quot;&gt;&lt;property id=&quot;20148&quot; value=&quot;5&quot;/&gt;&lt;property id=&quot;20300&quot; value=&quot;Slide 6 - &amp;quot;Ratkaisu - Projektikuvaus&amp;quot;&quot;/&gt;&lt;property id=&quot;20307&quot; value=&quot;318&quot;/&gt;&lt;/object&gt;&lt;object type=&quot;3&quot; unique_id=&quot;14430&quot;&gt;&lt;property id=&quot;20148&quot; value=&quot;5&quot;/&gt;&lt;property id=&quot;20300&quot; value=&quot;Slide 7 - &amp;quot;Lopputulos – mikä? Ja kuvia, linkkejä&amp;quot;&quot;/&gt;&lt;property id=&quot;20307&quot; value=&quot;319&quot;/&gt;&lt;/object&gt;&lt;object type=&quot;3&quot; unique_id=&quot;14431&quot;&gt;&lt;property id=&quot;20148&quot; value=&quot;5&quot;/&gt;&lt;property id=&quot;20300&quot; value=&quot;Slide 8&quot;/&gt;&lt;property id=&quot;20307&quot; value=&quot;320&quot;/&gt;&lt;/object&gt;&lt;object type=&quot;3&quot; unique_id=&quot;14432&quot;&gt;&lt;property id=&quot;20148&quot; value=&quot;5&quot;/&gt;&lt;property id=&quot;20300&quot; value=&quot;Slide 9 - &amp;quot;Projektin plussat ja miinukset&amp;quot;&quot;/&gt;&lt;property id=&quot;20307&quot; value=&quot;321&quot;/&gt;&lt;/object&gt;&lt;object type=&quot;3&quot; unique_id=&quot;14433&quot;&gt;&lt;property id=&quot;20148&quot; value=&quot;5&quot;/&gt;&lt;property id=&quot;20300&quot; value=&quot;Slide 10 - &amp;quot;Ryhmätyö – kuinka onnistui?&amp;quot;&quot;/&gt;&lt;property id=&quot;20307&quot; value=&quot;322&quot;/&gt;&lt;/object&gt;&lt;object type=&quot;3&quot; unique_id=&quot;14434&quot;&gt;&lt;property id=&quot;20148&quot; value=&quot;5&quot;/&gt;&lt;property id=&quot;20300&quot; value=&quot;Slide 11 - &amp;quot;Sisäinen ja ulkoinen viestintä&amp;quot;&quot;/&gt;&lt;property id=&quot;20307&quot; value=&quot;323&quot;/&gt;&lt;/object&gt;&lt;object type=&quot;3&quot; unique_id=&quot;14435&quot;&gt;&lt;property id=&quot;20148&quot; value=&quot;5&quot;/&gt;&lt;property id=&quot;20300&quot; value=&quot;Slide 12 - &amp;quot;Mitä opitte? Jokainen listaa&amp;quot;&quot;/&gt;&lt;property id=&quot;20307&quot; value=&quot;324&quot;/&gt;&lt;/object&gt;&lt;object type=&quot;3&quot; unique_id=&quot;14436&quot;&gt;&lt;property id=&quot;20148&quot; value=&quot;5&quot;/&gt;&lt;property id=&quot;20300&quot; value=&quot;Slide 13 - &amp;quot;Kuinka monialaista Innovaatioprojektia voisi kehittää?&amp;quot;&quot;/&gt;&lt;property id=&quot;20307&quot; value=&quot;325&quot;/&gt;&lt;/object&gt;&lt;object type=&quot;3&quot; unique_id=&quot;14437&quot;&gt;&lt;property id=&quot;20148&quot; value=&quot;5&quot;/&gt;&lt;property id=&quot;20300&quot; value=&quot;Slide 14&quot;/&gt;&lt;property id=&quot;20307&quot; value=&quot;332&quot;/&gt;&lt;/object&gt;&lt;object type=&quot;3&quot; unique_id=&quot;14438&quot;&gt;&lt;property id=&quot;20148&quot; value=&quot;5&quot;/&gt;&lt;property id=&quot;20300&quot; value=&quot;Slide 15 - &amp;quot;Tiivistelmä kalvot suomi &amp;amp; englanti&amp;quot;&quot;/&gt;&lt;property id=&quot;20307&quot; value=&quot;326&quot;/&gt;&lt;/object&gt;&lt;object type=&quot;3&quot; unique_id=&quot;14439&quot;&gt;&lt;property id=&quot;20148&quot; value=&quot;5&quot;/&gt;&lt;property id=&quot;20300&quot; value=&quot;Slide 16 - &amp;quot;Lopputuotoksen nimi tai kuvaus &amp;quot;&quot;/&gt;&lt;property id=&quot;20307&quot; value=&quot;259&quot;/&gt;&lt;/object&gt;&lt;object type=&quot;3&quot; unique_id=&quot;14440&quot;&gt;&lt;property id=&quot;20148&quot; value=&quot;5&quot;/&gt;&lt;property id=&quot;20300&quot; value=&quot;Slide 17 - &amp;quot;Laulunopetussovellus &amp;quot;&quot;/&gt;&lt;property id=&quot;20307&quot; value=&quot;313&quot;/&gt;&lt;/object&gt;&lt;object type=&quot;3&quot; unique_id=&quot;14441&quot;&gt;&lt;property id=&quot;20148&quot; value=&quot;5&quot;/&gt;&lt;property id=&quot;20300&quot; value=&quot;Slide 18&quot;/&gt;&lt;property id=&quot;20307&quot; value=&quot;296&quot;/&gt;&lt;/object&gt;&lt;/object&gt;&lt;object type=&quot;8&quot; unique_id=&quot;14461&quot;&gt;&lt;/object&gt;&lt;/object&gt;&lt;/database&gt;"/>
  <p:tag name="MMPROD_NEXTUNIQUEID" val="10012"/>
  <p:tag name="SECTOMILLISECCONVERTED" val="1"/>
</p:tagLst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6004</TotalTime>
  <Words>771</Words>
  <Application>Microsoft Macintosh PowerPoint</Application>
  <PresentationFormat>Näytössä katseltava diaesitys (4:3)</PresentationFormat>
  <Paragraphs>165</Paragraphs>
  <Slides>16</Slides>
  <Notes>2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16</vt:i4>
      </vt:variant>
      <vt:variant>
        <vt:lpstr>Mukautetut diaesitykset</vt:lpstr>
      </vt:variant>
      <vt:variant>
        <vt:i4>18</vt:i4>
      </vt:variant>
    </vt:vector>
  </HeadingPairs>
  <TitlesOfParts>
    <vt:vector size="35" baseType="lpstr">
      <vt:lpstr>2_Metropolia_strategia</vt:lpstr>
      <vt:lpstr>MINNO® Innovaatioprojekti 2015 - Loppukatselmus</vt:lpstr>
      <vt:lpstr>Ideapankki ja ohjelmatuokiot Avoimet ovet– tapahtumassa. Kulttuurin ja hyvinvoinnin innovaatioprojektit, kevät 2015</vt:lpstr>
      <vt:lpstr>Mikä MINNO® on?</vt:lpstr>
      <vt:lpstr>Käpyrinteen tapahtumatiimi</vt:lpstr>
      <vt:lpstr>Ryhmämme vastaanottama haaste ja tilaaja</vt:lpstr>
      <vt:lpstr>Ratkaisu - Projektikuvaus</vt:lpstr>
      <vt:lpstr>Lopputulos</vt:lpstr>
      <vt:lpstr>Projektin plussat ja miinukset</vt:lpstr>
      <vt:lpstr>Ryhmätyö – kuinka onnistui?</vt:lpstr>
      <vt:lpstr>Sisäinen ja ulkoinen viestintä</vt:lpstr>
      <vt:lpstr>PowerPoint-esitys</vt:lpstr>
      <vt:lpstr>Mitä opimme?</vt:lpstr>
      <vt:lpstr>Kuinka monialaista Innovaatioprojektia voisi kehittää?</vt:lpstr>
      <vt:lpstr>Ideapankki </vt:lpstr>
      <vt:lpstr>Ideapankin tuokiot 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Sini Pursiainen</cp:lastModifiedBy>
  <cp:revision>244</cp:revision>
  <dcterms:created xsi:type="dcterms:W3CDTF">2012-03-26T07:11:52Z</dcterms:created>
  <dcterms:modified xsi:type="dcterms:W3CDTF">2015-04-24T08:32:01Z</dcterms:modified>
</cp:coreProperties>
</file>