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23"/>
  </p:notesMasterIdLst>
  <p:handoutMasterIdLst>
    <p:handoutMasterId r:id="rId24"/>
  </p:handoutMasterIdLst>
  <p:sldIdLst>
    <p:sldId id="314" r:id="rId2"/>
    <p:sldId id="315" r:id="rId3"/>
    <p:sldId id="316" r:id="rId4"/>
    <p:sldId id="317" r:id="rId5"/>
    <p:sldId id="333" r:id="rId6"/>
    <p:sldId id="335" r:id="rId7"/>
    <p:sldId id="318" r:id="rId8"/>
    <p:sldId id="319" r:id="rId9"/>
    <p:sldId id="337" r:id="rId10"/>
    <p:sldId id="338" r:id="rId11"/>
    <p:sldId id="339" r:id="rId12"/>
    <p:sldId id="320" r:id="rId13"/>
    <p:sldId id="336" r:id="rId14"/>
    <p:sldId id="322" r:id="rId15"/>
    <p:sldId id="323" r:id="rId16"/>
    <p:sldId id="324" r:id="rId17"/>
    <p:sldId id="321" r:id="rId18"/>
    <p:sldId id="325" r:id="rId19"/>
    <p:sldId id="259" r:id="rId20"/>
    <p:sldId id="334" r:id="rId21"/>
    <p:sldId id="296" r:id="rId22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8216"/>
    <a:srgbClr val="F0F0F0"/>
    <a:srgbClr val="EAEAEA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40" autoAdjust="0"/>
    <p:restoredTop sz="96667" autoAdjust="0"/>
  </p:normalViewPr>
  <p:slideViewPr>
    <p:cSldViewPr snapToGrid="0" showGuides="1">
      <p:cViewPr varScale="1">
        <p:scale>
          <a:sx n="108" d="100"/>
          <a:sy n="108" d="100"/>
        </p:scale>
        <p:origin x="1356" y="108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4/17/2015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 Tikkanen DEVELOPER, COMMUNICATIONS SHERIFF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susanna.tikkanen@iki.fi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 Honkaniemi DEVELOPER, CONTENT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heinihonkaniemi@gmail.com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Volanto</a:t>
            </a:r>
            <a:r>
              <a:rPr lang="fi-FI" sz="1200" kern="1200" dirty="0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 DEVELOPER, PROJECT MANAGER </a:t>
            </a:r>
            <a:r>
              <a:rPr lang="fi-FI" sz="1200" kern="1200" dirty="0" err="1" smtClean="0"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  <a:cs typeface="ＭＳ Ｐゴシック" pitchFamily="-110" charset="-128"/>
              </a:rPr>
              <a:t>arttu.volanto@gmail.com</a:t>
            </a:r>
            <a:endParaRPr lang="fi-FI" sz="1200" kern="1200" dirty="0" smtClean="0"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  <a:cs typeface="ＭＳ Ｐゴシック" pitchFamily="-110" charset="-128"/>
            </a:endParaRPr>
          </a:p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19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10017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296564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17.4.2015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41464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7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1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  <p:sldLayoutId id="2147484008" r:id="rId12"/>
    <p:sldLayoutId id="2147484009" r:id="rId13"/>
    <p:sldLayoutId id="2147484012" r:id="rId14"/>
    <p:sldLayoutId id="2147484013" r:id="rId15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metropolia.fi/innovaatioprojektit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ofia.hartikka@metropolia.fi" TargetMode="External"/><Relationship Id="rId2" Type="http://schemas.openxmlformats.org/officeDocument/2006/relationships/hyperlink" Target="mailto:minna.bla@metropolia.fi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johanna.lukkala@metropolia.fi" TargetMode="External"/><Relationship Id="rId5" Type="http://schemas.openxmlformats.org/officeDocument/2006/relationships/hyperlink" Target="mailto:malla.lappetelainen@metropolia.fi" TargetMode="External"/><Relationship Id="rId4" Type="http://schemas.openxmlformats.org/officeDocument/2006/relationships/hyperlink" Target="mailto:emmi.ilvespalo@metropolia.fi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MINNO® Innovaatioprojekti 2015 - Loppukatselmus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Luovijat</a:t>
            </a:r>
          </a:p>
          <a:p>
            <a:r>
              <a:rPr lang="fi-FI" dirty="0" err="1" smtClean="0"/>
              <a:t>LuoMet-</a:t>
            </a:r>
            <a:r>
              <a:rPr lang="fi-FI" dirty="0" smtClean="0"/>
              <a:t> hanke</a:t>
            </a:r>
          </a:p>
          <a:p>
            <a:r>
              <a:rPr lang="fi-FI" dirty="0" smtClean="0"/>
              <a:t>10.4.2015</a:t>
            </a:r>
          </a:p>
        </p:txBody>
      </p:sp>
    </p:spTree>
    <p:extLst>
      <p:ext uri="{BB962C8B-B14F-4D97-AF65-F5344CB8AC3E}">
        <p14:creationId xmlns:p14="http://schemas.microsoft.com/office/powerpoint/2010/main" val="19800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Ergonomian opintojen toteutusehdotuksia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Lyhyt </a:t>
            </a:r>
            <a:r>
              <a:rPr lang="fi-FI" dirty="0" smtClean="0"/>
              <a:t>infotilaisuus opiskelijoille ergonomiaan liittyen sekä yksilöllinen </a:t>
            </a:r>
            <a:r>
              <a:rPr lang="fi-FI" dirty="0"/>
              <a:t>työtapojen ja –asentojen arviointi sekä </a:t>
            </a:r>
            <a:r>
              <a:rPr lang="fi-FI" dirty="0" smtClean="0"/>
              <a:t>ohjaus</a:t>
            </a:r>
          </a:p>
          <a:p>
            <a:r>
              <a:rPr lang="fi-FI" dirty="0"/>
              <a:t>Koulutustilaisuus Ammattiopisto Luovin opettajille </a:t>
            </a:r>
            <a:r>
              <a:rPr lang="fi-FI" dirty="0" smtClean="0"/>
              <a:t>ergonomiasta, keinoja opiskelijoiden motivointiin ergonomian huomioimiseksi</a:t>
            </a:r>
          </a:p>
          <a:p>
            <a:r>
              <a:rPr lang="fi-FI" dirty="0"/>
              <a:t>Opiskelijoiden kanssa yhteistyössä toteutettava </a:t>
            </a:r>
            <a:r>
              <a:rPr lang="fi-FI" dirty="0" smtClean="0"/>
              <a:t>valokuva- tai videonäyttely ergonomiasta</a:t>
            </a:r>
          </a:p>
          <a:p>
            <a:r>
              <a:rPr lang="fi-FI" dirty="0"/>
              <a:t>Taukojumpan suunnittelu ja toteuttaminen yhdessä ammattiopiston opiskelijoiden </a:t>
            </a:r>
            <a:r>
              <a:rPr lang="fi-FI" dirty="0" smtClean="0"/>
              <a:t>kanssa</a:t>
            </a:r>
          </a:p>
          <a:p>
            <a:pPr marL="0" indent="0">
              <a:buNone/>
            </a:pP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711021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133" y="319882"/>
            <a:ext cx="7772400" cy="533400"/>
          </a:xfrm>
        </p:spPr>
        <p:txBody>
          <a:bodyPr/>
          <a:lstStyle/>
          <a:p>
            <a:r>
              <a:rPr lang="fi-FI" dirty="0" smtClean="0"/>
              <a:t>Fysioterapiapalvelujen palautelomake</a:t>
            </a:r>
            <a:endParaRPr lang="fi-FI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664" y="829951"/>
            <a:ext cx="3790271" cy="5378841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11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333" y="812659"/>
            <a:ext cx="3933744" cy="539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84534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457201" y="139041"/>
            <a:ext cx="7894319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latin typeface="Tahoma"/>
              <a:cs typeface="Tahoma"/>
            </a:endParaRPr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793941" y="177141"/>
            <a:ext cx="7772400" cy="533400"/>
          </a:xfrm>
        </p:spPr>
        <p:txBody>
          <a:bodyPr/>
          <a:lstStyle/>
          <a:p>
            <a:r>
              <a:rPr lang="fi-FI" dirty="0" smtClean="0"/>
              <a:t>Innostaja - toiminnan aloittaminen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idx="1"/>
          </p:nvPr>
        </p:nvSpPr>
        <p:spPr>
          <a:xfrm>
            <a:off x="457201" y="1173837"/>
            <a:ext cx="4474464" cy="366839"/>
          </a:xfrm>
        </p:spPr>
        <p:txBody>
          <a:bodyPr/>
          <a:lstStyle/>
          <a:p>
            <a:r>
              <a:rPr lang="fi-FI" dirty="0" smtClean="0"/>
              <a:t>	Posteri Luovin 	opiskelijoille</a:t>
            </a:r>
            <a:endParaRPr lang="fi-FI" dirty="0"/>
          </a:p>
        </p:txBody>
      </p:sp>
      <p:sp>
        <p:nvSpPr>
          <p:cNvPr id="7" name="Tekstin paikkamerkki 6"/>
          <p:cNvSpPr>
            <a:spLocks noGrp="1"/>
          </p:cNvSpPr>
          <p:nvPr>
            <p:ph type="body" sz="quarter" idx="3"/>
          </p:nvPr>
        </p:nvSpPr>
        <p:spPr>
          <a:xfrm>
            <a:off x="4852416" y="1234797"/>
            <a:ext cx="4157472" cy="366839"/>
          </a:xfrm>
        </p:spPr>
        <p:txBody>
          <a:bodyPr/>
          <a:lstStyle/>
          <a:p>
            <a:r>
              <a:rPr lang="fi-FI" dirty="0" smtClean="0"/>
              <a:t>Posteri sosionomeille</a:t>
            </a:r>
          </a:p>
          <a:p>
            <a:r>
              <a:rPr lang="fi-FI" dirty="0" smtClean="0"/>
              <a:t>vapaaehtoistoimintaan</a:t>
            </a:r>
            <a:endParaRPr lang="fi-FI" dirty="0"/>
          </a:p>
        </p:txBody>
      </p:sp>
      <p:pic>
        <p:nvPicPr>
          <p:cNvPr id="11" name="Picture 2" descr="Posteri_sosionomien vapaaehtoistyöhön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011" y="1675003"/>
            <a:ext cx="2770509" cy="3951288"/>
          </a:xfrm>
          <a:prstGeom prst="rect">
            <a:avLst/>
          </a:prstGeom>
          <a:noFill/>
          <a:ln w="3175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4429" y="1650619"/>
            <a:ext cx="2795819" cy="395128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5431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25716" y="175260"/>
            <a:ext cx="8215947" cy="533400"/>
          </a:xfrm>
        </p:spPr>
        <p:txBody>
          <a:bodyPr/>
          <a:lstStyle/>
          <a:p>
            <a:r>
              <a:rPr lang="fi-FI" dirty="0" smtClean="0"/>
              <a:t>Innostaja -toiminnan arviointi ja kehittäminen</a:t>
            </a:r>
            <a:endParaRPr lang="fi-FI" dirty="0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81584" y="731519"/>
            <a:ext cx="8223504" cy="419227"/>
          </a:xfrm>
        </p:spPr>
        <p:txBody>
          <a:bodyPr/>
          <a:lstStyle/>
          <a:p>
            <a:r>
              <a:rPr lang="fi-FI" sz="2000" dirty="0" smtClean="0"/>
              <a:t>Kyselylomake Luovin opiskelijoille Innostaja- toiminnasta</a:t>
            </a:r>
            <a:endParaRPr lang="fi-FI" sz="2000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82A1CE-2DED-45E9-B25F-107C04B16484}" type="datetime1">
              <a:rPr lang="fi-FI" smtClean="0"/>
              <a:t>17.4.2015</a:t>
            </a:fld>
            <a:endParaRPr lang="fi-FI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13</a:t>
            </a:fld>
            <a:endParaRPr lang="fi-FI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9440" y="1281982"/>
            <a:ext cx="3958388" cy="4999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Content Placeholder 1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25" y="1120704"/>
            <a:ext cx="3629985" cy="5160863"/>
          </a:xfrm>
        </p:spPr>
      </p:pic>
    </p:spTree>
    <p:extLst>
      <p:ext uri="{BB962C8B-B14F-4D97-AF65-F5344CB8AC3E}">
        <p14:creationId xmlns:p14="http://schemas.microsoft.com/office/powerpoint/2010/main" val="290402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684213" y="228853"/>
            <a:ext cx="7772400" cy="533400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Pohdintaa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ryhmätyön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onnistumisesta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684213" y="1129039"/>
            <a:ext cx="7772400" cy="4690647"/>
          </a:xfrm>
        </p:spPr>
        <p:txBody>
          <a:bodyPr>
            <a:normAutofit/>
          </a:bodyPr>
          <a:lstStyle/>
          <a:p>
            <a:r>
              <a:rPr lang="en-US" sz="1600" dirty="0" err="1" smtClean="0">
                <a:latin typeface="Tahoma"/>
                <a:cs typeface="Tahoma"/>
              </a:rPr>
              <a:t>Moniammatillinen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yhteistyö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ollut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opettavaista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antoisaa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Ryhmäydyimme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todella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nopeasti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ryhmähenki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kantanut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läpi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koko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projektin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Olemme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huomanneet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projektin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eri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vaiheita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työskentelyssämme</a:t>
            </a:r>
            <a:r>
              <a:rPr lang="en-US" sz="1600" dirty="0" smtClean="0">
                <a:latin typeface="Tahoma"/>
                <a:cs typeface="Tahoma"/>
              </a:rPr>
              <a:t>. </a:t>
            </a:r>
          </a:p>
          <a:p>
            <a:r>
              <a:rPr lang="en-US" sz="1600" dirty="0" err="1" smtClean="0">
                <a:latin typeface="Tahoma"/>
                <a:cs typeface="Tahoma"/>
              </a:rPr>
              <a:t>Suurimman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osan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ajasta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olemme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olleet</a:t>
            </a:r>
            <a:r>
              <a:rPr lang="en-US" sz="1600" dirty="0" smtClean="0">
                <a:latin typeface="Tahoma"/>
                <a:cs typeface="Tahoma"/>
              </a:rPr>
              <a:t> “</a:t>
            </a:r>
            <a:r>
              <a:rPr lang="en-US" sz="1600" dirty="0" err="1" smtClean="0">
                <a:latin typeface="Tahoma"/>
                <a:cs typeface="Tahoma"/>
              </a:rPr>
              <a:t>hyvin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toimivan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ryhmän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vaiheessa</a:t>
            </a:r>
            <a:r>
              <a:rPr lang="en-US" sz="1600" dirty="0" smtClean="0">
                <a:latin typeface="Tahoma"/>
                <a:cs typeface="Tahoma"/>
              </a:rPr>
              <a:t>”, </a:t>
            </a:r>
            <a:r>
              <a:rPr lang="en-US" sz="1600" dirty="0" err="1" smtClean="0">
                <a:latin typeface="Tahoma"/>
                <a:cs typeface="Tahoma"/>
              </a:rPr>
              <a:t>mikä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mahdollistanut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demokratian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emmekä</a:t>
            </a:r>
            <a:r>
              <a:rPr lang="en-US" sz="1600" dirty="0" smtClean="0">
                <a:latin typeface="Tahoma"/>
                <a:cs typeface="Tahoma"/>
              </a:rPr>
              <a:t> ole </a:t>
            </a:r>
            <a:r>
              <a:rPr lang="en-US" sz="1600" dirty="0" err="1" smtClean="0">
                <a:latin typeface="Tahoma"/>
                <a:cs typeface="Tahoma"/>
              </a:rPr>
              <a:t>kokeneet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tarvitsevamme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esim</a:t>
            </a:r>
            <a:r>
              <a:rPr lang="en-US" sz="1600" dirty="0" smtClean="0">
                <a:latin typeface="Tahoma"/>
                <a:cs typeface="Tahoma"/>
              </a:rPr>
              <a:t>. </a:t>
            </a:r>
            <a:r>
              <a:rPr lang="en-US" sz="1600" dirty="0" err="1" smtClean="0">
                <a:latin typeface="Tahoma"/>
                <a:cs typeface="Tahoma"/>
              </a:rPr>
              <a:t>projektinjohtajaa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Ryhmä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toiminut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sosiaalisena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tukena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muutoinkin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kuin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projektin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tiimoilta</a:t>
            </a:r>
            <a:r>
              <a:rPr lang="en-US" sz="1600" dirty="0" smtClean="0">
                <a:latin typeface="Tahoma"/>
                <a:cs typeface="Tahoma"/>
              </a:rPr>
              <a:t>. </a:t>
            </a:r>
            <a:r>
              <a:rPr lang="en-US" sz="1600" dirty="0" err="1" smtClean="0">
                <a:latin typeface="Tahoma"/>
                <a:cs typeface="Tahoma"/>
              </a:rPr>
              <a:t>Olemme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tutustuneet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muutenkin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kuin</a:t>
            </a:r>
            <a:r>
              <a:rPr lang="en-US" sz="1600" dirty="0" smtClean="0">
                <a:latin typeface="Tahoma"/>
                <a:cs typeface="Tahoma"/>
              </a:rPr>
              <a:t> vain </a:t>
            </a:r>
            <a:r>
              <a:rPr lang="en-US" sz="1600" dirty="0" err="1" smtClean="0">
                <a:latin typeface="Tahoma"/>
                <a:cs typeface="Tahoma"/>
              </a:rPr>
              <a:t>Metropolian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opiskelijoina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Olemme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huomioineet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toistemme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eriävätkin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mielipiteet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olemme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voineet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avoimesti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keskustella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projektin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haasteista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ongelmakohdista</a:t>
            </a:r>
            <a:r>
              <a:rPr lang="en-US" sz="1600" dirty="0" smtClean="0">
                <a:latin typeface="Tahoma"/>
                <a:cs typeface="Tahoma"/>
              </a:rPr>
              <a:t>.</a:t>
            </a:r>
          </a:p>
          <a:p>
            <a:r>
              <a:rPr lang="en-US" sz="1600" dirty="0" err="1" smtClean="0">
                <a:latin typeface="Tahoma"/>
                <a:cs typeface="Tahoma"/>
              </a:rPr>
              <a:t>Jokainen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ryhmän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jäsen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kantanut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vastuun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panostanut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projektiin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samanarvoisesti</a:t>
            </a:r>
            <a:endParaRPr lang="en-US" sz="1600" dirty="0" smtClean="0">
              <a:latin typeface="Tahoma"/>
              <a:cs typeface="Tahoma"/>
            </a:endParaRPr>
          </a:p>
          <a:p>
            <a:r>
              <a:rPr lang="en-US" sz="1600" dirty="0" err="1" smtClean="0">
                <a:latin typeface="Tahoma"/>
                <a:cs typeface="Tahoma"/>
              </a:rPr>
              <a:t>Jokaisella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ryhmäläisellä</a:t>
            </a:r>
            <a:r>
              <a:rPr lang="en-US" sz="1600" dirty="0" smtClean="0">
                <a:latin typeface="Tahoma"/>
                <a:cs typeface="Tahoma"/>
              </a:rPr>
              <a:t> on </a:t>
            </a:r>
            <a:r>
              <a:rPr lang="en-US" sz="1600" dirty="0" err="1" smtClean="0">
                <a:latin typeface="Tahoma"/>
                <a:cs typeface="Tahoma"/>
              </a:rPr>
              <a:t>ollut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korkea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motivaatio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työskennellä</a:t>
            </a:r>
            <a:r>
              <a:rPr lang="en-US" sz="1600" dirty="0" smtClean="0">
                <a:latin typeface="Tahoma"/>
                <a:cs typeface="Tahoma"/>
              </a:rPr>
              <a:t> ja </a:t>
            </a:r>
            <a:r>
              <a:rPr lang="en-US" sz="1600" dirty="0" err="1" smtClean="0">
                <a:latin typeface="Tahoma"/>
                <a:cs typeface="Tahoma"/>
              </a:rPr>
              <a:t>saada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aikaan</a:t>
            </a:r>
            <a:r>
              <a:rPr lang="en-US" sz="1600" dirty="0" smtClean="0">
                <a:latin typeface="Tahoma"/>
                <a:cs typeface="Tahoma"/>
              </a:rPr>
              <a:t> paras </a:t>
            </a:r>
            <a:r>
              <a:rPr lang="en-US" sz="1600" dirty="0" err="1" smtClean="0">
                <a:latin typeface="Tahoma"/>
                <a:cs typeface="Tahoma"/>
              </a:rPr>
              <a:t>mahdollinen</a:t>
            </a:r>
            <a:r>
              <a:rPr lang="en-US" sz="1600" dirty="0" smtClean="0">
                <a:latin typeface="Tahoma"/>
                <a:cs typeface="Tahoma"/>
              </a:rPr>
              <a:t> </a:t>
            </a:r>
            <a:r>
              <a:rPr lang="en-US" sz="1600" dirty="0" err="1" smtClean="0">
                <a:latin typeface="Tahoma"/>
                <a:cs typeface="Tahoma"/>
              </a:rPr>
              <a:t>lopputulos</a:t>
            </a:r>
            <a:endParaRPr lang="en-US" sz="16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600" dirty="0" smtClean="0">
              <a:latin typeface="Tahoma"/>
              <a:cs typeface="Tahoma"/>
            </a:endParaRPr>
          </a:p>
          <a:p>
            <a:endParaRPr lang="en-US" sz="1600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330115976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Sisäinen ja ulkoinen viestintä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Sisäinen viestintä ryhmän jäsenten kesken tapahtui sähköpostitse, </a:t>
            </a:r>
            <a:r>
              <a:rPr lang="fi-FI" dirty="0" err="1" smtClean="0"/>
              <a:t>Whatsupin</a:t>
            </a:r>
            <a:r>
              <a:rPr lang="fi-FI" dirty="0" smtClean="0"/>
              <a:t> ja Google </a:t>
            </a:r>
            <a:r>
              <a:rPr lang="fi-FI" dirty="0" err="1" smtClean="0"/>
              <a:t>Driven</a:t>
            </a:r>
            <a:r>
              <a:rPr lang="fi-FI" dirty="0" smtClean="0"/>
              <a:t> välityksellä</a:t>
            </a:r>
          </a:p>
          <a:p>
            <a:pPr marL="0" indent="0">
              <a:buNone/>
            </a:pPr>
            <a:endParaRPr lang="fi-FI" dirty="0" smtClean="0"/>
          </a:p>
          <a:p>
            <a:r>
              <a:rPr lang="fi-FI" dirty="0" smtClean="0"/>
              <a:t>Ulkoinen viestintä tapahtui kasvokkain yhteistyötaho Luovin työntekijöiden kanssa sekä sähköpostiviestien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586818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opimme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Projektityön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tekemistä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moniammatillisessa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työryhmässä</a:t>
            </a:r>
            <a:endParaRPr lang="en-US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ideoinnin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suunnittelun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jatkotyöstämisen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juurruttamisen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vaiheiden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ymmärtäminen</a:t>
            </a:r>
            <a:r>
              <a:rPr lang="en-US" dirty="0" smtClean="0">
                <a:latin typeface="Tahoma"/>
                <a:cs typeface="Tahoma"/>
              </a:rPr>
              <a:t>, </a:t>
            </a:r>
            <a:r>
              <a:rPr lang="en-US" dirty="0" err="1" smtClean="0">
                <a:latin typeface="Tahoma"/>
                <a:cs typeface="Tahoma"/>
              </a:rPr>
              <a:t>työstäminen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toteutus</a:t>
            </a:r>
            <a:r>
              <a:rPr lang="en-US" dirty="0" smtClean="0">
                <a:latin typeface="Tahoma"/>
                <a:cs typeface="Tahoma"/>
              </a:rPr>
              <a:t>.</a:t>
            </a: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Työelämälähtöistä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projektityöskentelyä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käytännössä</a:t>
            </a:r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177099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Innovaatioprojektin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plussat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miinukset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600821" y="1407199"/>
            <a:ext cx="3657600" cy="568607"/>
          </a:xfrm>
        </p:spPr>
        <p:txBody>
          <a:bodyPr/>
          <a:lstStyle/>
          <a:p>
            <a:r>
              <a:rPr lang="en-US" dirty="0" smtClean="0"/>
              <a:t>+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0821" y="1971815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Tiivis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yhteistyö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Aikataulussa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pysyminen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Ryhmän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sisäinen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kemia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Kantava</a:t>
            </a:r>
            <a:r>
              <a:rPr lang="en-US" dirty="0" smtClean="0">
                <a:latin typeface="Tahoma"/>
                <a:cs typeface="Tahoma"/>
              </a:rPr>
              <a:t> idea</a:t>
            </a:r>
          </a:p>
          <a:p>
            <a:endParaRPr lang="en-US" dirty="0" smtClean="0">
              <a:latin typeface="Tahoma"/>
              <a:cs typeface="Tahoma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719637" y="1299464"/>
            <a:ext cx="3657600" cy="568607"/>
          </a:xfrm>
        </p:spPr>
        <p:txBody>
          <a:bodyPr/>
          <a:lstStyle/>
          <a:p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719637" y="1971815"/>
            <a:ext cx="3657600" cy="4001246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Abstraktin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idean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vuoksi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konkretia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vaikea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työstää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hahmottaa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Yhteistyömalli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välttämättä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takaa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hankkeen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aloittamista</a:t>
            </a:r>
            <a:r>
              <a:rPr lang="en-US" dirty="0" smtClean="0">
                <a:latin typeface="Tahoma"/>
                <a:cs typeface="Tahoma"/>
              </a:rPr>
              <a:t> tai </a:t>
            </a:r>
            <a:r>
              <a:rPr lang="en-US" dirty="0" err="1" smtClean="0">
                <a:latin typeface="Tahoma"/>
                <a:cs typeface="Tahoma"/>
              </a:rPr>
              <a:t>juurtumista</a:t>
            </a:r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413700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538410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Kuinka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monialaista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voisi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kehittää</a:t>
            </a:r>
            <a:r>
              <a:rPr lang="en-US" dirty="0" smtClean="0">
                <a:latin typeface="Tahoma"/>
                <a:cs typeface="Tahoma"/>
              </a:rPr>
              <a:t>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1571348"/>
            <a:ext cx="7772400" cy="4407565"/>
          </a:xfrm>
        </p:spPr>
        <p:txBody>
          <a:bodyPr>
            <a:normAutofit lnSpcReduction="1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Jatkossa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hyödyllistä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järjestää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pienryhmien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tapaamisia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mentoreiden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kanssa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useamman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kerran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innovaatio-opintojen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aikana</a:t>
            </a:r>
            <a:endParaRPr lang="en-US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Mielestämme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jokaiselta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suorittavalta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opiskelijalta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tulisi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vaatia</a:t>
            </a:r>
            <a:r>
              <a:rPr lang="en-US" dirty="0" smtClean="0">
                <a:latin typeface="Tahoma"/>
                <a:cs typeface="Tahoma"/>
              </a:rPr>
              <a:t> TÄYSIN </a:t>
            </a:r>
            <a:r>
              <a:rPr lang="en-US" dirty="0" err="1" smtClean="0">
                <a:latin typeface="Tahoma"/>
                <a:cs typeface="Tahoma"/>
              </a:rPr>
              <a:t>samat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tuotokset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esim</a:t>
            </a:r>
            <a:r>
              <a:rPr lang="en-US" dirty="0" smtClean="0">
                <a:latin typeface="Tahoma"/>
                <a:cs typeface="Tahoma"/>
              </a:rPr>
              <a:t>. </a:t>
            </a:r>
            <a:r>
              <a:rPr lang="en-US" dirty="0" err="1">
                <a:latin typeface="Tahoma"/>
                <a:cs typeface="Tahoma"/>
              </a:rPr>
              <a:t>o</a:t>
            </a:r>
            <a:r>
              <a:rPr lang="en-US" dirty="0" err="1" smtClean="0">
                <a:latin typeface="Tahoma"/>
                <a:cs typeface="Tahoma"/>
              </a:rPr>
              <a:t>ppimispäiväkirjaan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kokousmuistioihin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liittyen</a:t>
            </a:r>
            <a:r>
              <a:rPr lang="en-US" dirty="0" smtClean="0">
                <a:latin typeface="Tahoma"/>
                <a:cs typeface="Tahoma"/>
              </a:rPr>
              <a:t> </a:t>
            </a:r>
            <a:endParaRPr lang="en-US" dirty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Miten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mahdollistetaan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samanlaiset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arviointikriteerit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innovaatioprojektista</a:t>
            </a:r>
            <a:r>
              <a:rPr lang="en-US" dirty="0" smtClean="0">
                <a:latin typeface="Tahoma"/>
                <a:cs typeface="Tahoma"/>
              </a:rPr>
              <a:t> tai </a:t>
            </a:r>
            <a:r>
              <a:rPr lang="en-US" dirty="0" err="1" smtClean="0">
                <a:latin typeface="Tahoma"/>
                <a:cs typeface="Tahoma"/>
              </a:rPr>
              <a:t>ohjaavista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opettajista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riippumatta</a:t>
            </a:r>
            <a:r>
              <a:rPr lang="en-US" dirty="0" smtClean="0">
                <a:latin typeface="Tahoma"/>
                <a:cs typeface="Tahoma"/>
              </a:rPr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0907439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5216" y="1337754"/>
            <a:ext cx="5693663" cy="1137221"/>
          </a:xfrm>
        </p:spPr>
        <p:txBody>
          <a:bodyPr/>
          <a:lstStyle/>
          <a:p>
            <a:r>
              <a:rPr lang="fi-FI" b="1" dirty="0" smtClean="0">
                <a:cs typeface="Tahoma" pitchFamily="34" charset="0"/>
              </a:rPr>
              <a:t>LuoMet- hanke</a:t>
            </a:r>
            <a:br>
              <a:rPr lang="fi-FI" b="1" dirty="0" smtClean="0">
                <a:cs typeface="Tahoma" pitchFamily="34" charset="0"/>
              </a:rPr>
            </a:br>
            <a:r>
              <a:rPr lang="fi-FI" b="1" dirty="0" smtClean="0">
                <a:cs typeface="Tahoma" pitchFamily="34" charset="0"/>
              </a:rPr>
              <a:t>Silmät auki mahdollisuuksille!</a:t>
            </a:r>
            <a:br>
              <a:rPr lang="fi-FI" b="1" dirty="0" smtClean="0">
                <a:cs typeface="Tahoma" pitchFamily="34" charset="0"/>
              </a:rPr>
            </a:br>
            <a:r>
              <a:rPr lang="fi-FI" b="1" dirty="0">
                <a:cs typeface="Tahoma" pitchFamily="34" charset="0"/>
              </a:rPr>
              <a:t/>
            </a:r>
            <a:br>
              <a:rPr lang="fi-FI" b="1" dirty="0">
                <a:cs typeface="Tahoma" pitchFamily="34" charset="0"/>
              </a:rPr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3186" y="2574130"/>
            <a:ext cx="7772400" cy="3948112"/>
          </a:xfrm>
        </p:spPr>
        <p:txBody>
          <a:bodyPr/>
          <a:lstStyle/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Ammattiopisto Luovin haaste lisätä opiskelijoiden ergonomiaosaamista ja opiskelijahyvinvointia</a:t>
            </a:r>
          </a:p>
          <a:p>
            <a:pPr>
              <a:defRPr/>
            </a:pPr>
            <a:r>
              <a:rPr lang="fi-FI" sz="1800" dirty="0" smtClean="0"/>
              <a:t>Yhteistyöhanke, jossa Metropolian opiskelijat tuottavat hyvinvointipalveluja Ammattiopisto Luoviin</a:t>
            </a:r>
          </a:p>
          <a:p>
            <a:pPr>
              <a:defRPr/>
            </a:pPr>
            <a:r>
              <a:rPr lang="fi-FI" sz="1800" dirty="0" smtClean="0"/>
              <a:t>Innostaja-toimintaa sekä ergonomian ohjausta ja opetusta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Malla Lappeteläinen ja Johanna Lukkala (fysioterapian ko.)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Minna </a:t>
            </a:r>
            <a:r>
              <a:rPr lang="fi-FI" sz="1800" dirty="0" err="1" smtClean="0">
                <a:cs typeface="Tahoma" pitchFamily="34" charset="0"/>
              </a:rPr>
              <a:t>Blå</a:t>
            </a:r>
            <a:r>
              <a:rPr lang="fi-FI" sz="1800" dirty="0" smtClean="0">
                <a:cs typeface="Tahoma" pitchFamily="34" charset="0"/>
              </a:rPr>
              <a:t>, Sofia </a:t>
            </a:r>
            <a:r>
              <a:rPr lang="fi-FI" sz="1800" dirty="0" err="1" smtClean="0">
                <a:cs typeface="Tahoma" pitchFamily="34" charset="0"/>
              </a:rPr>
              <a:t>Hartikka</a:t>
            </a:r>
            <a:r>
              <a:rPr lang="fi-FI" sz="1800" dirty="0" smtClean="0">
                <a:cs typeface="Tahoma" pitchFamily="34" charset="0"/>
              </a:rPr>
              <a:t>, Emmi Ilvespalo (sosiaalialan ko.)</a:t>
            </a:r>
          </a:p>
          <a:p>
            <a:pPr>
              <a:defRPr/>
            </a:pPr>
            <a:r>
              <a:rPr lang="fi-FI" sz="1800" dirty="0" smtClean="0">
                <a:cs typeface="Tahoma" pitchFamily="34" charset="0"/>
              </a:rPr>
              <a:t>Anita Ahlstrand, Tuija Jokinen</a:t>
            </a:r>
          </a:p>
          <a:p>
            <a:pPr marL="0" indent="0">
              <a:buNone/>
              <a:defRPr/>
            </a:pPr>
            <a:endParaRPr lang="fi-FI" sz="1800" dirty="0" smtClean="0">
              <a:cs typeface="Tahoma" pitchFamily="34" charset="0"/>
            </a:endParaRPr>
          </a:p>
          <a:p>
            <a:pPr eaLnBrk="1" hangingPunct="1">
              <a:defRPr/>
            </a:pPr>
            <a:endParaRPr lang="fi-FI" sz="1600" dirty="0">
              <a:cs typeface="Tahoma" pitchFamily="34" charset="0"/>
            </a:endParaRPr>
          </a:p>
          <a:p>
            <a:endParaRPr lang="fi-FI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3612474" y="374355"/>
            <a:ext cx="1793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KUVA tähän</a:t>
            </a:r>
            <a:endParaRPr lang="fi-FI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s://lh4.googleusercontent.com/5KI_xyi4RPXg4Pd4E6d3vBKU6fpnfORpKt2OstqGRe7JMf0Hf_8c50EC82yzKAuZm7QmWfPzrG6rq-2sS4nyDvFejlofnUxno4xgdCEuQWADSgEhXTPsc81hhtMluaKecm5YX8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03" y="136745"/>
            <a:ext cx="8324409" cy="118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Kuvahaun tulos haulle Luovi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3711" y="5139538"/>
            <a:ext cx="11811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Mikä</a:t>
            </a:r>
            <a:r>
              <a:rPr lang="en-US" dirty="0" smtClean="0">
                <a:latin typeface="Tahoma"/>
                <a:cs typeface="Tahoma"/>
              </a:rPr>
              <a:t> MINNO® on?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436688"/>
            <a:ext cx="8033067" cy="4513007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>
                <a:latin typeface="Tahoma"/>
                <a:cs typeface="Tahoma"/>
              </a:rPr>
              <a:t>Työelämälähtöisesti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toteutettava</a:t>
            </a:r>
            <a:r>
              <a:rPr lang="en-US" dirty="0" smtClean="0">
                <a:latin typeface="Tahoma"/>
                <a:cs typeface="Tahoma"/>
              </a:rPr>
              <a:t> Metropolian </a:t>
            </a:r>
            <a:r>
              <a:rPr lang="en-US" dirty="0" err="1" smtClean="0">
                <a:latin typeface="Tahoma"/>
                <a:cs typeface="Tahoma"/>
              </a:rPr>
              <a:t>kulttuurin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>
                <a:latin typeface="Tahoma"/>
                <a:cs typeface="Tahoma"/>
              </a:rPr>
              <a:t>ja </a:t>
            </a:r>
            <a:r>
              <a:rPr lang="en-US" dirty="0" err="1">
                <a:latin typeface="Tahoma"/>
                <a:cs typeface="Tahoma"/>
              </a:rPr>
              <a:t>hyvinvointialan</a:t>
            </a:r>
            <a:r>
              <a:rPr lang="en-US" dirty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opiskelijoille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suunnattu</a:t>
            </a:r>
            <a:r>
              <a:rPr lang="en-US" dirty="0" smtClean="0">
                <a:latin typeface="Tahoma"/>
                <a:cs typeface="Tahoma"/>
              </a:rPr>
              <a:t> moniammatillinen </a:t>
            </a:r>
            <a:r>
              <a:rPr lang="en-US" dirty="0" err="1" smtClean="0">
                <a:latin typeface="Tahoma"/>
                <a:cs typeface="Tahoma"/>
              </a:rPr>
              <a:t>innovaatioprojekti</a:t>
            </a: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Innovaatioprojektin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tarkoituksena</a:t>
            </a:r>
            <a:r>
              <a:rPr lang="en-US" dirty="0" smtClean="0">
                <a:latin typeface="Tahoma"/>
                <a:cs typeface="Tahoma"/>
              </a:rPr>
              <a:t> on </a:t>
            </a:r>
            <a:r>
              <a:rPr lang="en-US" dirty="0" err="1" smtClean="0">
                <a:latin typeface="Tahoma"/>
                <a:cs typeface="Tahoma"/>
              </a:rPr>
              <a:t>hyödyntää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omaa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asiantuntijaosaamistaan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projektissa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myötä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oppia</a:t>
            </a:r>
            <a:r>
              <a:rPr lang="en-US" dirty="0" smtClean="0">
                <a:latin typeface="Tahoma"/>
                <a:cs typeface="Tahoma"/>
              </a:rPr>
              <a:t>:</a:t>
            </a:r>
          </a:p>
          <a:p>
            <a:pPr lvl="1"/>
            <a:r>
              <a:rPr lang="fi-FI" dirty="0"/>
              <a:t>Projekti- ja innovaatiotyöskentelyn perusteet </a:t>
            </a:r>
            <a:endParaRPr lang="fi-FI" dirty="0" smtClean="0"/>
          </a:p>
          <a:p>
            <a:pPr lvl="1"/>
            <a:r>
              <a:rPr lang="fi-FI" dirty="0" smtClean="0"/>
              <a:t>Yhteistyötaitoja, sidosryhmätoimintaa </a:t>
            </a:r>
            <a:r>
              <a:rPr lang="fi-FI" dirty="0"/>
              <a:t>ja </a:t>
            </a:r>
            <a:r>
              <a:rPr lang="fi-FI" dirty="0" smtClean="0"/>
              <a:t>verkostotyöskentelyä</a:t>
            </a:r>
            <a:endParaRPr lang="fi-FI" dirty="0"/>
          </a:p>
          <a:p>
            <a:pPr lvl="1"/>
            <a:r>
              <a:rPr lang="fi-FI" dirty="0" smtClean="0"/>
              <a:t>Innovatiivisia työmenetelmiä</a:t>
            </a:r>
            <a:endParaRPr lang="fi-FI" dirty="0"/>
          </a:p>
          <a:p>
            <a:pPr lvl="1"/>
            <a:r>
              <a:rPr lang="fi-FI" dirty="0"/>
              <a:t>Yhteisöllisen kehittämisosaamisen </a:t>
            </a:r>
            <a:r>
              <a:rPr lang="fi-FI" dirty="0" smtClean="0"/>
              <a:t>alueiden tunteminen: kehittämisen </a:t>
            </a:r>
            <a:r>
              <a:rPr lang="fi-FI" dirty="0"/>
              <a:t>prosessit, kehittämisen koordinointi ja hallinta, </a:t>
            </a:r>
            <a:r>
              <a:rPr lang="fi-FI" dirty="0" smtClean="0"/>
              <a:t>kehittämismallien </a:t>
            </a:r>
            <a:r>
              <a:rPr lang="fi-FI" dirty="0"/>
              <a:t>uudistaminen</a:t>
            </a:r>
          </a:p>
          <a:p>
            <a:pPr lvl="1"/>
            <a:r>
              <a:rPr lang="fi-FI" dirty="0" smtClean="0"/>
              <a:t>Asiantuntijakeskustelu </a:t>
            </a:r>
            <a:r>
              <a:rPr lang="fi-FI" dirty="0"/>
              <a:t>työelämän edustajien kanssa</a:t>
            </a:r>
          </a:p>
          <a:p>
            <a:endParaRPr lang="en-US" dirty="0" smtClean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13898157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Lähteet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Launis</a:t>
            </a:r>
            <a:r>
              <a:rPr lang="fi-FI" dirty="0" smtClean="0"/>
              <a:t>, Martti – Lehtelä, Jouni. Ergonomia. Työterveyslaitos. Tampere; </a:t>
            </a:r>
            <a:r>
              <a:rPr lang="fi-FI" dirty="0" err="1" smtClean="0"/>
              <a:t>Tammerprint</a:t>
            </a:r>
            <a:r>
              <a:rPr lang="fi-FI" dirty="0" smtClean="0"/>
              <a:t> Oy. 2011:19.</a:t>
            </a:r>
          </a:p>
          <a:p>
            <a:endParaRPr lang="fi-FI" dirty="0"/>
          </a:p>
          <a:p>
            <a:r>
              <a:rPr lang="fi-FI" dirty="0"/>
              <a:t>Lehtelä, Jouni 2012. Työterveyslaitos. Verkkodokumentti. &lt;</a:t>
            </a:r>
            <a:r>
              <a:rPr lang="fi-FI" u="sng" dirty="0"/>
              <a:t>http://www.ergonomiayhdistys.fi/ergonomia_maaritelma.html</a:t>
            </a:r>
            <a:r>
              <a:rPr lang="fi-FI" i="1" dirty="0"/>
              <a:t>&gt; </a:t>
            </a:r>
            <a:r>
              <a:rPr lang="fi-FI" dirty="0"/>
              <a:t>Luettu 10.4.2015.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20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40961999"/>
      </p:ext>
    </p:extLst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21</a:t>
            </a:fld>
            <a:endParaRPr lang="fi-FI"/>
          </a:p>
        </p:txBody>
      </p:sp>
      <p:pic>
        <p:nvPicPr>
          <p:cNvPr id="1026" name="Picture 2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99" t="11585" r="16000" b="5288"/>
          <a:stretch/>
        </p:blipFill>
        <p:spPr bwMode="auto">
          <a:xfrm>
            <a:off x="457207" y="124381"/>
            <a:ext cx="8403021" cy="6548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353519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Tahoma"/>
                <a:cs typeface="Tahoma"/>
              </a:rPr>
              <a:t>Luovijat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Minna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Blå</a:t>
            </a:r>
            <a:r>
              <a:rPr lang="en-US" sz="1800" dirty="0" smtClean="0">
                <a:latin typeface="Tahoma"/>
                <a:cs typeface="Tahoma"/>
              </a:rPr>
              <a:t>, 1300759, </a:t>
            </a:r>
            <a:r>
              <a:rPr lang="en-US" sz="1800" dirty="0" smtClean="0">
                <a:latin typeface="Tahoma"/>
                <a:cs typeface="Tahoma"/>
                <a:hlinkClick r:id="rId2"/>
              </a:rPr>
              <a:t>minna.bla@metropolia.fi</a:t>
            </a:r>
            <a:r>
              <a:rPr lang="en-US" sz="1800" dirty="0" smtClean="0">
                <a:latin typeface="Tahoma"/>
                <a:cs typeface="Tahoma"/>
              </a:rPr>
              <a:t> 	</a:t>
            </a: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Sofia </a:t>
            </a:r>
            <a:r>
              <a:rPr lang="en-US" sz="1800" dirty="0" err="1" smtClean="0">
                <a:latin typeface="Tahoma"/>
                <a:cs typeface="Tahoma"/>
              </a:rPr>
              <a:t>Hartikka</a:t>
            </a:r>
            <a:r>
              <a:rPr lang="en-US" sz="1800" dirty="0" smtClean="0">
                <a:latin typeface="Tahoma"/>
                <a:cs typeface="Tahoma"/>
              </a:rPr>
              <a:t>, 1300735, </a:t>
            </a:r>
            <a:r>
              <a:rPr lang="en-US" sz="1800" dirty="0" smtClean="0">
                <a:latin typeface="Tahoma"/>
                <a:cs typeface="Tahoma"/>
                <a:hlinkClick r:id="rId3"/>
              </a:rPr>
              <a:t>sofia.hartikka@metropolia.fi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Emmi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Ilvespalo</a:t>
            </a:r>
            <a:r>
              <a:rPr lang="en-US" sz="1800" dirty="0" smtClean="0">
                <a:latin typeface="Tahoma"/>
                <a:cs typeface="Tahoma"/>
              </a:rPr>
              <a:t>, 1300793, </a:t>
            </a:r>
            <a:r>
              <a:rPr lang="en-US" sz="1800" dirty="0" smtClean="0">
                <a:latin typeface="Tahoma"/>
                <a:cs typeface="Tahoma"/>
                <a:hlinkClick r:id="rId4"/>
              </a:rPr>
              <a:t>emmi.ilvespalo@metropolia.fi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Malla Lappeteläinen, 1300373, </a:t>
            </a:r>
            <a:r>
              <a:rPr lang="en-US" sz="1800" dirty="0" smtClean="0">
                <a:latin typeface="Tahoma"/>
                <a:cs typeface="Tahoma"/>
                <a:hlinkClick r:id="rId5"/>
              </a:rPr>
              <a:t>malla.lappetelainen@metropolia.fi</a:t>
            </a: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smtClean="0">
                <a:latin typeface="Tahoma"/>
                <a:cs typeface="Tahoma"/>
              </a:rPr>
              <a:t>Johanna </a:t>
            </a:r>
            <a:r>
              <a:rPr lang="en-US" sz="1800" dirty="0" err="1" smtClean="0">
                <a:latin typeface="Tahoma"/>
                <a:cs typeface="Tahoma"/>
              </a:rPr>
              <a:t>Lukkala</a:t>
            </a:r>
            <a:r>
              <a:rPr lang="en-US" sz="1800" dirty="0" smtClean="0">
                <a:latin typeface="Tahoma"/>
                <a:cs typeface="Tahoma"/>
              </a:rPr>
              <a:t>, 1300374, </a:t>
            </a:r>
            <a:r>
              <a:rPr lang="en-US" sz="1800" dirty="0" smtClean="0">
                <a:latin typeface="Tahoma"/>
                <a:cs typeface="Tahoma"/>
                <a:hlinkClick r:id="rId6"/>
              </a:rPr>
              <a:t>johanna.lukkala@metropolia.fi</a:t>
            </a: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>
              <a:latin typeface="Tahoma"/>
              <a:cs typeface="Tahoma"/>
            </a:endParaRPr>
          </a:p>
          <a:p>
            <a:pPr marL="0" indent="0">
              <a:buNone/>
            </a:pPr>
            <a:endParaRPr lang="en-US" sz="1800" dirty="0" smtClean="0">
              <a:latin typeface="Tahoma"/>
              <a:cs typeface="Tahoma"/>
            </a:endParaRPr>
          </a:p>
          <a:p>
            <a:pPr marL="0" indent="0">
              <a:buNone/>
            </a:pPr>
            <a:r>
              <a:rPr lang="en-US" sz="1800" dirty="0" err="1" smtClean="0">
                <a:latin typeface="Tahoma"/>
                <a:cs typeface="Tahoma"/>
              </a:rPr>
              <a:t>Olemme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toimineet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kaikki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samanarvoisina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ryhmän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jäseninä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ilman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varsinaista</a:t>
            </a:r>
            <a:r>
              <a:rPr lang="en-US" sz="1800" dirty="0" smtClean="0">
                <a:latin typeface="Tahoma"/>
                <a:cs typeface="Tahoma"/>
              </a:rPr>
              <a:t> </a:t>
            </a:r>
            <a:r>
              <a:rPr lang="en-US" sz="1800" dirty="0" err="1" smtClean="0">
                <a:latin typeface="Tahoma"/>
                <a:cs typeface="Tahoma"/>
              </a:rPr>
              <a:t>projektinjohtajaa</a:t>
            </a:r>
            <a:endParaRPr lang="en-US" sz="1800" dirty="0" smtClean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75436033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Haaste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Innovaatiomme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tilaaja</a:t>
            </a:r>
            <a:r>
              <a:rPr lang="en-US" dirty="0" smtClean="0">
                <a:latin typeface="Tahoma"/>
                <a:cs typeface="Tahoma"/>
              </a:rPr>
              <a:t> on </a:t>
            </a:r>
            <a:r>
              <a:rPr lang="en-US" dirty="0" err="1">
                <a:latin typeface="Tahoma"/>
                <a:cs typeface="Tahoma"/>
              </a:rPr>
              <a:t>A</a:t>
            </a:r>
            <a:r>
              <a:rPr lang="en-US" dirty="0" err="1" smtClean="0">
                <a:latin typeface="Tahoma"/>
                <a:cs typeface="Tahoma"/>
              </a:rPr>
              <a:t>mmattiopisto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Luovin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Helsingin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yksikkö</a:t>
            </a:r>
            <a:endParaRPr lang="en-US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en-US" dirty="0" smtClean="0">
              <a:latin typeface="Tahoma"/>
              <a:cs typeface="Tahoma"/>
            </a:endParaRPr>
          </a:p>
          <a:p>
            <a:r>
              <a:rPr lang="en-US" dirty="0" err="1" smtClean="0">
                <a:latin typeface="Tahoma"/>
                <a:cs typeface="Tahoma"/>
              </a:rPr>
              <a:t>Projektin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kohderyhmänä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audiovisuaalisen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viestinnän</a:t>
            </a:r>
            <a:r>
              <a:rPr lang="en-US" dirty="0" smtClean="0">
                <a:latin typeface="Tahoma"/>
                <a:cs typeface="Tahoma"/>
              </a:rPr>
              <a:t> ja </a:t>
            </a:r>
            <a:r>
              <a:rPr lang="en-US" dirty="0" err="1" smtClean="0">
                <a:latin typeface="Tahoma"/>
                <a:cs typeface="Tahoma"/>
              </a:rPr>
              <a:t>liiketalouden</a:t>
            </a:r>
            <a:r>
              <a:rPr lang="en-US" dirty="0" smtClean="0">
                <a:latin typeface="Tahoma"/>
                <a:cs typeface="Tahoma"/>
              </a:rPr>
              <a:t> </a:t>
            </a:r>
            <a:r>
              <a:rPr lang="en-US" dirty="0" err="1" smtClean="0">
                <a:latin typeface="Tahoma"/>
                <a:cs typeface="Tahoma"/>
              </a:rPr>
              <a:t>opiskelijat</a:t>
            </a:r>
            <a:endParaRPr lang="en-US" dirty="0" smtClean="0">
              <a:latin typeface="Tahoma"/>
              <a:cs typeface="Tahoma"/>
            </a:endParaRPr>
          </a:p>
          <a:p>
            <a:pPr marL="0" indent="0">
              <a:buNone/>
            </a:pPr>
            <a:endParaRPr lang="fi-FI" dirty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Haasteena on ergonomiaosaamisen lisääminen ammatillisten perustutkintojen opiskelijoilla</a:t>
            </a:r>
          </a:p>
          <a:p>
            <a:endParaRPr lang="fi-FI" dirty="0">
              <a:latin typeface="Tahoma"/>
              <a:cs typeface="Tahoma"/>
            </a:endParaRPr>
          </a:p>
          <a:p>
            <a:endParaRPr lang="fi-FI" dirty="0" smtClean="0">
              <a:latin typeface="Tahoma"/>
              <a:cs typeface="Tahoma"/>
            </a:endParaRPr>
          </a:p>
          <a:p>
            <a:endParaRPr lang="fi-FI" dirty="0">
              <a:latin typeface="Tahoma"/>
              <a:cs typeface="Tahoma"/>
            </a:endParaRPr>
          </a:p>
          <a:p>
            <a:endParaRPr lang="fi-FI" dirty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86327907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T</a:t>
            </a:r>
            <a:r>
              <a:rPr lang="fi-FI" dirty="0" smtClean="0"/>
              <a:t>eoreettinen tausta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endParaRPr lang="fi-FI" dirty="0"/>
          </a:p>
          <a:p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Kalvosarjan tekijän nimi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8" name="Oval 7"/>
          <p:cNvSpPr/>
          <p:nvPr/>
        </p:nvSpPr>
        <p:spPr bwMode="auto">
          <a:xfrm>
            <a:off x="1800984" y="2449925"/>
            <a:ext cx="2930168" cy="2769397"/>
          </a:xfrm>
          <a:prstGeom prst="ellipse">
            <a:avLst/>
          </a:prstGeom>
          <a:solidFill>
            <a:schemeClr val="tx2">
              <a:lumMod val="60000"/>
              <a:lumOff val="40000"/>
              <a:alpha val="3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630006" y="1352136"/>
            <a:ext cx="2851479" cy="2700374"/>
          </a:xfrm>
          <a:prstGeom prst="ellipse">
            <a:avLst/>
          </a:prstGeom>
          <a:solidFill>
            <a:schemeClr val="tx2">
              <a:lumMod val="75000"/>
              <a:alpha val="3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3253580" y="2425590"/>
            <a:ext cx="2955144" cy="2731741"/>
          </a:xfrm>
          <a:prstGeom prst="ellipse">
            <a:avLst/>
          </a:prstGeom>
          <a:solidFill>
            <a:schemeClr val="tx2">
              <a:lumMod val="40000"/>
              <a:lumOff val="60000"/>
              <a:alpha val="31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87449" y="1851687"/>
            <a:ext cx="1136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tekniikka</a:t>
            </a:r>
            <a:endParaRPr lang="fi-FI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987894" y="3796913"/>
            <a:ext cx="132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fysiologia</a:t>
            </a:r>
            <a:endParaRPr lang="fi-FI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4916896" y="3867844"/>
            <a:ext cx="13983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800" dirty="0" smtClean="0"/>
              <a:t>psykologia</a:t>
            </a:r>
            <a:endParaRPr lang="fi-FI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3451812" y="3277069"/>
            <a:ext cx="13936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ERGONOMIA</a:t>
            </a:r>
            <a:endParaRPr lang="fi-FI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6229938" y="4125399"/>
            <a:ext cx="1748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200" dirty="0" smtClean="0"/>
              <a:t>Ergonomian tiedon alueet</a:t>
            </a:r>
          </a:p>
          <a:p>
            <a:r>
              <a:rPr lang="fi-FI" sz="1200" dirty="0" err="1" smtClean="0"/>
              <a:t>Launis</a:t>
            </a:r>
            <a:r>
              <a:rPr lang="fi-FI" sz="1200" dirty="0" smtClean="0"/>
              <a:t>, Lehtelä, 2011</a:t>
            </a:r>
            <a:endParaRPr lang="fi-FI" sz="1200" dirty="0"/>
          </a:p>
        </p:txBody>
      </p:sp>
    </p:spTree>
    <p:extLst>
      <p:ext uri="{BB962C8B-B14F-4D97-AF65-F5344CB8AC3E}">
        <p14:creationId xmlns:p14="http://schemas.microsoft.com/office/powerpoint/2010/main" val="66176090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78611"/>
            <a:ext cx="7772400" cy="533400"/>
          </a:xfrm>
        </p:spPr>
        <p:txBody>
          <a:bodyPr/>
          <a:lstStyle/>
          <a:p>
            <a:r>
              <a:rPr lang="fi-FI" dirty="0" smtClean="0"/>
              <a:t>Hankkeen tausta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048" y="1161481"/>
            <a:ext cx="7772400" cy="3948112"/>
          </a:xfrm>
        </p:spPr>
        <p:txBody>
          <a:bodyPr/>
          <a:lstStyle/>
          <a:p>
            <a:pPr lvl="0"/>
            <a:r>
              <a:rPr lang="fi-FI" sz="2000" dirty="0"/>
              <a:t>LuoMet-hankkeessa olemme rajanneet ergonomian käsittämään asiakkaan omat työtavat ja –</a:t>
            </a:r>
            <a:r>
              <a:rPr lang="fi-FI" sz="2000" dirty="0" smtClean="0"/>
              <a:t>asennot, työvälineiden säädöt ja opiskelijahyvinvoinnin</a:t>
            </a:r>
          </a:p>
          <a:p>
            <a:pPr lvl="0"/>
            <a:endParaRPr lang="fi-FI" sz="2000" dirty="0"/>
          </a:p>
          <a:p>
            <a:r>
              <a:rPr lang="fi-FI" sz="2000" dirty="0" smtClean="0"/>
              <a:t>Ergonomia</a:t>
            </a:r>
            <a:r>
              <a:rPr lang="fi-FI" sz="2000" b="1" dirty="0" smtClean="0"/>
              <a:t> </a:t>
            </a:r>
            <a:r>
              <a:rPr lang="fi-FI" sz="2000" dirty="0"/>
              <a:t>on tieteenala, jonka kohteena on ihmisen ja järjestelmän muiden osien vuorovaikutuksen ymmärtäminen, sekä osaamisalue, joka soveltaa teoriaa, periaatteita, tietoja ja menetelmiä suunnitteluun ihmisen hyvinvoinnin ja järjestelmän </a:t>
            </a:r>
            <a:r>
              <a:rPr lang="fi-FI" sz="2000" dirty="0" smtClean="0"/>
              <a:t>kokonaissuorituskyvyn optimoimiseksi. Tavoitteena </a:t>
            </a:r>
            <a:r>
              <a:rPr lang="fi-FI" sz="2000" dirty="0"/>
              <a:t>on kehittää työtä ja työoloja vastaamaan työntekijän fyysisiä, psyykkisiä ja sosiaalisia ominaisuuksia ja </a:t>
            </a:r>
            <a:r>
              <a:rPr lang="fi-FI" sz="2000" dirty="0" smtClean="0"/>
              <a:t>tarpeita </a:t>
            </a:r>
            <a:r>
              <a:rPr lang="fi-FI" sz="1600" dirty="0" smtClean="0"/>
              <a:t>(Lehtelä</a:t>
            </a:r>
            <a:r>
              <a:rPr lang="fi-FI" sz="1600" dirty="0"/>
              <a:t>, Jouni 2012. </a:t>
            </a:r>
            <a:r>
              <a:rPr lang="fi-FI" sz="1600" dirty="0" smtClean="0"/>
              <a:t>Työterveyslaitos)</a:t>
            </a:r>
            <a:endParaRPr lang="fi-FI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Kalvosarjan tekijän nimi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6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1517860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Ratkaisu</a:t>
            </a:r>
            <a:r>
              <a:rPr lang="en-US" dirty="0" smtClean="0">
                <a:latin typeface="Tahoma"/>
                <a:cs typeface="Tahoma"/>
              </a:rPr>
              <a:t> - </a:t>
            </a:r>
            <a:r>
              <a:rPr lang="en-US" dirty="0" err="1" smtClean="0">
                <a:latin typeface="Tahoma"/>
                <a:cs typeface="Tahoma"/>
              </a:rPr>
              <a:t>Projektikuvaus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>
                <a:latin typeface="Tahoma"/>
                <a:cs typeface="Tahoma"/>
              </a:rPr>
              <a:t>Ratkaisumme on käyttäjälähtöinen toimintamalli</a:t>
            </a:r>
            <a:r>
              <a:rPr lang="fi-FI" dirty="0">
                <a:latin typeface="Tahoma"/>
                <a:cs typeface="Tahoma"/>
              </a:rPr>
              <a:t>, jossa Metropolian opiskelijat tuottavat ammattialansa </a:t>
            </a:r>
            <a:r>
              <a:rPr lang="fi-FI" dirty="0" smtClean="0">
                <a:latin typeface="Tahoma"/>
                <a:cs typeface="Tahoma"/>
              </a:rPr>
              <a:t>mukaisia hyvinvointipalveluja </a:t>
            </a:r>
            <a:r>
              <a:rPr lang="fi-FI" dirty="0">
                <a:latin typeface="Tahoma"/>
                <a:cs typeface="Tahoma"/>
              </a:rPr>
              <a:t>Luovin </a:t>
            </a:r>
            <a:r>
              <a:rPr lang="fi-FI" dirty="0" smtClean="0">
                <a:latin typeface="Tahoma"/>
                <a:cs typeface="Tahoma"/>
              </a:rPr>
              <a:t>opiskelijoille</a:t>
            </a:r>
          </a:p>
          <a:p>
            <a:endParaRPr lang="fi-FI" dirty="0">
              <a:latin typeface="Tahoma"/>
              <a:cs typeface="Tahoma"/>
            </a:endParaRPr>
          </a:p>
          <a:p>
            <a:r>
              <a:rPr lang="fi-FI" dirty="0" smtClean="0">
                <a:latin typeface="Tahoma"/>
                <a:cs typeface="Tahoma"/>
              </a:rPr>
              <a:t>Fysioterapeuttiopiskelijat </a:t>
            </a:r>
            <a:r>
              <a:rPr lang="fi-FI" dirty="0">
                <a:latin typeface="Tahoma"/>
                <a:cs typeface="Tahoma"/>
              </a:rPr>
              <a:t>tekisivät henkilökohtaisen ergonomiakartoituksen Luovin </a:t>
            </a:r>
            <a:r>
              <a:rPr lang="fi-FI" dirty="0" smtClean="0">
                <a:latin typeface="Tahoma"/>
                <a:cs typeface="Tahoma"/>
              </a:rPr>
              <a:t>opiskelijoille osana ergonomiaopintoja</a:t>
            </a:r>
          </a:p>
          <a:p>
            <a:pPr marL="0" indent="0">
              <a:buNone/>
            </a:pPr>
            <a:endParaRPr lang="fi-FI" dirty="0" smtClean="0">
              <a:latin typeface="Tahoma"/>
              <a:cs typeface="Tahoma"/>
            </a:endParaRPr>
          </a:p>
          <a:p>
            <a:r>
              <a:rPr lang="fi-FI" dirty="0">
                <a:latin typeface="Tahoma"/>
                <a:cs typeface="Tahoma"/>
              </a:rPr>
              <a:t>S</a:t>
            </a:r>
            <a:r>
              <a:rPr lang="fi-FI" dirty="0" smtClean="0">
                <a:latin typeface="Tahoma"/>
                <a:cs typeface="Tahoma"/>
              </a:rPr>
              <a:t>osionomiopiskelijat </a:t>
            </a:r>
            <a:r>
              <a:rPr lang="fi-FI" dirty="0">
                <a:latin typeface="Tahoma"/>
                <a:cs typeface="Tahoma"/>
              </a:rPr>
              <a:t>toimisivat opiskelijoiden sosiaalisen tuen </a:t>
            </a:r>
            <a:r>
              <a:rPr lang="fi-FI" dirty="0" smtClean="0">
                <a:latin typeface="Tahoma"/>
                <a:cs typeface="Tahoma"/>
              </a:rPr>
              <a:t>vahvistajina ja </a:t>
            </a:r>
            <a:r>
              <a:rPr lang="fi-FI" dirty="0">
                <a:latin typeface="Tahoma"/>
                <a:cs typeface="Tahoma"/>
              </a:rPr>
              <a:t>voisivat </a:t>
            </a:r>
            <a:r>
              <a:rPr lang="fi-FI" dirty="0" smtClean="0">
                <a:latin typeface="Tahoma"/>
                <a:cs typeface="Tahoma"/>
              </a:rPr>
              <a:t>toteuttaa samalla </a:t>
            </a:r>
            <a:r>
              <a:rPr lang="fi-FI" dirty="0">
                <a:latin typeface="Tahoma"/>
                <a:cs typeface="Tahoma"/>
              </a:rPr>
              <a:t>neljännen vapaaehtoistyön harjoittelun </a:t>
            </a:r>
            <a:r>
              <a:rPr lang="fi-FI" dirty="0" smtClean="0">
                <a:latin typeface="Tahoma"/>
                <a:cs typeface="Tahoma"/>
              </a:rPr>
              <a:t>Luovissa</a:t>
            </a:r>
            <a:endParaRPr lang="fi-FI" dirty="0">
              <a:latin typeface="Tahoma"/>
              <a:cs typeface="Tahoma"/>
            </a:endParaRPr>
          </a:p>
          <a:p>
            <a:endParaRPr lang="fi-FI" dirty="0">
              <a:latin typeface="Tahoma"/>
              <a:cs typeface="Tahoma"/>
            </a:endParaRPr>
          </a:p>
          <a:p>
            <a:endParaRPr lang="en-US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35468061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>
                <a:latin typeface="Tahoma"/>
                <a:cs typeface="Tahoma"/>
              </a:rPr>
              <a:t>Lopputulos</a:t>
            </a:r>
            <a:r>
              <a:rPr lang="en-US" dirty="0" smtClean="0">
                <a:latin typeface="Tahoma"/>
                <a:cs typeface="Tahoma"/>
              </a:rPr>
              <a:t>: </a:t>
            </a:r>
            <a:r>
              <a:rPr lang="en-US" dirty="0" err="1" smtClean="0">
                <a:latin typeface="Tahoma"/>
                <a:cs typeface="Tahoma"/>
              </a:rPr>
              <a:t>LuoMet-yhteistyömalli</a:t>
            </a:r>
            <a:endParaRPr lang="en-US" dirty="0">
              <a:latin typeface="Tahoma"/>
              <a:cs typeface="Tahoma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760261" y="1354901"/>
            <a:ext cx="2926334" cy="29263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1600874" y="3037580"/>
            <a:ext cx="2926334" cy="29263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795103" y="3079410"/>
            <a:ext cx="2926334" cy="29263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64889" y="3058495"/>
            <a:ext cx="2384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i-FI" sz="1800" dirty="0">
                <a:solidFill>
                  <a:srgbClr val="404040"/>
                </a:solidFill>
                <a:latin typeface="Tahoma"/>
                <a:ea typeface="+mn-ea"/>
              </a:rPr>
              <a:t>Opiskelijoiden koordinointi Luoviin päin ja motivointi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79252" y="1752347"/>
            <a:ext cx="2717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i-FI" sz="1800" dirty="0">
                <a:solidFill>
                  <a:srgbClr val="404040"/>
                </a:solidFill>
                <a:latin typeface="Tahoma"/>
                <a:ea typeface="+mn-ea"/>
              </a:rPr>
              <a:t>Yhteistyökumppaneiden yhteen saattaminen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i-FI" sz="1800" dirty="0">
                <a:solidFill>
                  <a:srgbClr val="404040"/>
                </a:solidFill>
                <a:latin typeface="Tahoma"/>
                <a:ea typeface="+mn-ea"/>
              </a:rPr>
              <a:t>Markkinointi ja tiedotus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14120" y="4805415"/>
            <a:ext cx="22817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fi-FI" sz="1800" dirty="0">
                <a:solidFill>
                  <a:srgbClr val="404040"/>
                </a:solidFill>
                <a:latin typeface="Tahoma"/>
                <a:ea typeface="+mn-ea"/>
              </a:rPr>
              <a:t>Projektin toteuttaminen osaksi opetussuunnitelmaa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64041" y="3405281"/>
            <a:ext cx="26225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LuoMet</a:t>
            </a:r>
            <a:r>
              <a:rPr lang="fi-FI" dirty="0" smtClean="0"/>
              <a:t>-hanke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3686344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Fysioterapeuttiopiskelijoiden rooli ergonomian ohjauksessa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371" y="1926432"/>
            <a:ext cx="7772400" cy="3948112"/>
          </a:xfrm>
        </p:spPr>
        <p:txBody>
          <a:bodyPr/>
          <a:lstStyle/>
          <a:p>
            <a:r>
              <a:rPr lang="fi-FI" kern="1200" spc="0" dirty="0" smtClean="0">
                <a:solidFill>
                  <a:srgbClr val="404040"/>
                </a:solidFill>
                <a:latin typeface="Tahoma"/>
              </a:rPr>
              <a:t>Fysioterapeuttiopiskelija </a:t>
            </a:r>
            <a:r>
              <a:rPr lang="fi-FI" kern="1200" spc="0" dirty="0">
                <a:solidFill>
                  <a:srgbClr val="404040"/>
                </a:solidFill>
                <a:latin typeface="Tahoma"/>
              </a:rPr>
              <a:t>toimii </a:t>
            </a:r>
            <a:r>
              <a:rPr lang="fi-FI" kern="1200" spc="0" dirty="0" smtClean="0">
                <a:solidFill>
                  <a:srgbClr val="404040"/>
                </a:solidFill>
                <a:latin typeface="Tahoma"/>
              </a:rPr>
              <a:t>ergonomian asiantuntijaroolissa</a:t>
            </a:r>
            <a:r>
              <a:rPr lang="fi-FI" kern="1200" spc="0" dirty="0">
                <a:solidFill>
                  <a:srgbClr val="404040"/>
                </a:solidFill>
                <a:latin typeface="Tahoma"/>
              </a:rPr>
              <a:t>, jolloin opiskelija huomioi asiakastilanteen yksilöllisyyden ja asiakkaan henkilökohtaiset tarpeet. </a:t>
            </a:r>
            <a:r>
              <a:rPr lang="fi-FI" kern="1200" spc="0" dirty="0" smtClean="0">
                <a:solidFill>
                  <a:srgbClr val="404040"/>
                </a:solidFill>
                <a:latin typeface="Tahoma"/>
              </a:rPr>
              <a:t>Fysioterapeuttiopiskelijan </a:t>
            </a:r>
            <a:r>
              <a:rPr lang="fi-FI" kern="1200" spc="0" dirty="0">
                <a:solidFill>
                  <a:srgbClr val="404040"/>
                </a:solidFill>
                <a:latin typeface="Tahoma"/>
              </a:rPr>
              <a:t>tulee motivoida asiakas innostumaan omasta </a:t>
            </a:r>
            <a:r>
              <a:rPr lang="fi-FI" kern="1200" spc="0" dirty="0" smtClean="0">
                <a:solidFill>
                  <a:srgbClr val="404040"/>
                </a:solidFill>
                <a:latin typeface="Tahoma"/>
              </a:rPr>
              <a:t>ergonomiastaan</a:t>
            </a:r>
          </a:p>
          <a:p>
            <a:pPr marL="0" indent="0">
              <a:buNone/>
            </a:pPr>
            <a:endParaRPr lang="fi-FI" kern="1200" spc="0" dirty="0">
              <a:solidFill>
                <a:srgbClr val="404040"/>
              </a:solidFill>
              <a:latin typeface="Tahoma"/>
            </a:endParaRPr>
          </a:p>
          <a:p>
            <a:r>
              <a:rPr lang="fi-FI" kern="1200" spc="0" dirty="0" smtClean="0">
                <a:solidFill>
                  <a:srgbClr val="404040"/>
                </a:solidFill>
                <a:latin typeface="Tahoma"/>
              </a:rPr>
              <a:t>Toteutusehdotukset viety eteenpäin projektin toteutuksen vastuuhenkilöille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9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7086533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5820</TotalTime>
  <Words>721</Words>
  <Application>Microsoft Office PowerPoint</Application>
  <PresentationFormat>On-screen Show (4:3)</PresentationFormat>
  <Paragraphs>146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  <vt:variant>
        <vt:lpstr>Custom Shows</vt:lpstr>
      </vt:variant>
      <vt:variant>
        <vt:i4>18</vt:i4>
      </vt:variant>
    </vt:vector>
  </HeadingPairs>
  <TitlesOfParts>
    <vt:vector size="45" baseType="lpstr">
      <vt:lpstr>ＭＳ Ｐゴシック</vt:lpstr>
      <vt:lpstr>Arial</vt:lpstr>
      <vt:lpstr>Tahoma</vt:lpstr>
      <vt:lpstr>Times</vt:lpstr>
      <vt:lpstr>Wingdings</vt:lpstr>
      <vt:lpstr>2_Metropolia_strategia</vt:lpstr>
      <vt:lpstr>MINNO® Innovaatioprojekti 2015 - Loppukatselmus</vt:lpstr>
      <vt:lpstr>Mikä MINNO® on?</vt:lpstr>
      <vt:lpstr>Luovijat</vt:lpstr>
      <vt:lpstr>Haaste ja tilaaja</vt:lpstr>
      <vt:lpstr>Teoreettinen tausta</vt:lpstr>
      <vt:lpstr>Hankkeen tausta</vt:lpstr>
      <vt:lpstr>Ratkaisu - Projektikuvaus</vt:lpstr>
      <vt:lpstr>Lopputulos: LuoMet-yhteistyömalli</vt:lpstr>
      <vt:lpstr>Fysioterapeuttiopiskelijoiden rooli ergonomian ohjauksessa</vt:lpstr>
      <vt:lpstr>Ergonomian opintojen toteutusehdotuksia</vt:lpstr>
      <vt:lpstr>Fysioterapiapalvelujen palautelomake</vt:lpstr>
      <vt:lpstr>Innostaja - toiminnan aloittaminen</vt:lpstr>
      <vt:lpstr>Innostaja -toiminnan arviointi ja kehittäminen</vt:lpstr>
      <vt:lpstr>Pohdintaa ryhmätyön onnistumisesta</vt:lpstr>
      <vt:lpstr>Sisäinen ja ulkoinen viestintä</vt:lpstr>
      <vt:lpstr>Mitä opimme</vt:lpstr>
      <vt:lpstr>Innovaatioprojektin plussat ja miinukset</vt:lpstr>
      <vt:lpstr>Kuinka monialaista Innovaatioprojektia voisi kehittää?</vt:lpstr>
      <vt:lpstr>LuoMet- hanke Silmät auki mahdollisuuksille!  </vt:lpstr>
      <vt:lpstr>Lähteet</vt:lpstr>
      <vt:lpstr>PowerPoint Presentation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Luovijat</dc:creator>
  <cp:lastModifiedBy>Malla Lappeteläinen</cp:lastModifiedBy>
  <cp:revision>260</cp:revision>
  <dcterms:created xsi:type="dcterms:W3CDTF">2012-03-26T07:11:52Z</dcterms:created>
  <dcterms:modified xsi:type="dcterms:W3CDTF">2015-04-17T09:56:34Z</dcterms:modified>
</cp:coreProperties>
</file>