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3"/>
  </p:notesMasterIdLst>
  <p:handoutMasterIdLst>
    <p:handoutMasterId r:id="rId24"/>
  </p:handoutMasterIdLst>
  <p:sldIdLst>
    <p:sldId id="314" r:id="rId2"/>
    <p:sldId id="315" r:id="rId3"/>
    <p:sldId id="316" r:id="rId4"/>
    <p:sldId id="317" r:id="rId5"/>
    <p:sldId id="333" r:id="rId6"/>
    <p:sldId id="335" r:id="rId7"/>
    <p:sldId id="318" r:id="rId8"/>
    <p:sldId id="319" r:id="rId9"/>
    <p:sldId id="337" r:id="rId10"/>
    <p:sldId id="338" r:id="rId11"/>
    <p:sldId id="339" r:id="rId12"/>
    <p:sldId id="320" r:id="rId13"/>
    <p:sldId id="336" r:id="rId14"/>
    <p:sldId id="322" r:id="rId15"/>
    <p:sldId id="323" r:id="rId16"/>
    <p:sldId id="324" r:id="rId17"/>
    <p:sldId id="321" r:id="rId18"/>
    <p:sldId id="325" r:id="rId19"/>
    <p:sldId id="259" r:id="rId20"/>
    <p:sldId id="334" r:id="rId21"/>
    <p:sldId id="296" r:id="rId22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100" d="100"/>
          <a:sy n="100" d="100"/>
        </p:scale>
        <p:origin x="-1600" y="-10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23.4.15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23.4.15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23.4.15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3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metropolia.fi/innovaatioprojektit" TargetMode="External"/><Relationship Id="rId3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ofia.hartikka@metropolia.fi" TargetMode="External"/><Relationship Id="rId4" Type="http://schemas.openxmlformats.org/officeDocument/2006/relationships/hyperlink" Target="mailto:emmi.ilvespalo@metropolia.fi" TargetMode="External"/><Relationship Id="rId5" Type="http://schemas.openxmlformats.org/officeDocument/2006/relationships/hyperlink" Target="mailto:malla.lappetelainen@metropolia.fi" TargetMode="External"/><Relationship Id="rId6" Type="http://schemas.openxmlformats.org/officeDocument/2006/relationships/hyperlink" Target="mailto:johanna.lukkala@metropolia.f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inna.bla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Luovijat</a:t>
            </a:r>
          </a:p>
          <a:p>
            <a:r>
              <a:rPr lang="fi-FI" dirty="0" err="1" smtClean="0"/>
              <a:t>LuoMet-</a:t>
            </a:r>
            <a:r>
              <a:rPr lang="fi-FI" dirty="0" smtClean="0"/>
              <a:t> hanke</a:t>
            </a:r>
          </a:p>
          <a:p>
            <a:r>
              <a:rPr lang="fi-FI" dirty="0" smtClean="0"/>
              <a:t>10.4.2015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Ergonomian opintojen toteutusehdotuksia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Lyhyt </a:t>
            </a:r>
            <a:r>
              <a:rPr lang="fi-FI" dirty="0" smtClean="0"/>
              <a:t>infotilaisuus opiskelijoille ergonomiaan liittyen sekä yksilöllinen </a:t>
            </a:r>
            <a:r>
              <a:rPr lang="fi-FI" dirty="0"/>
              <a:t>työtapojen ja –asentojen arviointi sekä </a:t>
            </a:r>
            <a:r>
              <a:rPr lang="fi-FI" dirty="0" smtClean="0"/>
              <a:t>ohjaus</a:t>
            </a:r>
          </a:p>
          <a:p>
            <a:r>
              <a:rPr lang="fi-FI" dirty="0"/>
              <a:t>Koulutustilaisuus Ammattiopisto Luovin opettajille </a:t>
            </a:r>
            <a:r>
              <a:rPr lang="fi-FI" dirty="0" smtClean="0"/>
              <a:t>ergonomiasta, keinoja opiskelijoiden motivointiin ergonomian huomioimiseksi</a:t>
            </a:r>
          </a:p>
          <a:p>
            <a:r>
              <a:rPr lang="fi-FI" dirty="0"/>
              <a:t>Opiskelijoiden kanssa yhteistyössä toteutettava </a:t>
            </a:r>
            <a:r>
              <a:rPr lang="fi-FI" dirty="0" smtClean="0"/>
              <a:t>valokuva- tai videonäyttely ergonomiasta</a:t>
            </a:r>
          </a:p>
          <a:p>
            <a:r>
              <a:rPr lang="fi-FI" dirty="0"/>
              <a:t>Taukojumpan suunnittelu ja toteuttaminen yhdessä ammattiopiston opiskelijoiden </a:t>
            </a:r>
            <a:r>
              <a:rPr lang="fi-FI" dirty="0" smtClean="0"/>
              <a:t>kanssa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110217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3" y="319882"/>
            <a:ext cx="7772400" cy="533400"/>
          </a:xfrm>
        </p:spPr>
        <p:txBody>
          <a:bodyPr/>
          <a:lstStyle/>
          <a:p>
            <a:r>
              <a:rPr lang="fi-FI" dirty="0" smtClean="0"/>
              <a:t>Fysioterapiapalvelujen palautelomake</a:t>
            </a:r>
            <a:endParaRPr lang="fi-F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4" y="829951"/>
            <a:ext cx="3790271" cy="537884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333" y="812659"/>
            <a:ext cx="3933744" cy="53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4534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1" y="139041"/>
            <a:ext cx="7894319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793941" y="177141"/>
            <a:ext cx="7772400" cy="533400"/>
          </a:xfrm>
        </p:spPr>
        <p:txBody>
          <a:bodyPr/>
          <a:lstStyle/>
          <a:p>
            <a:r>
              <a:rPr lang="fi-FI" dirty="0" smtClean="0"/>
              <a:t>Innostaja - toiminnan aloittaminen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idx="1"/>
          </p:nvPr>
        </p:nvSpPr>
        <p:spPr>
          <a:xfrm>
            <a:off x="457201" y="1173837"/>
            <a:ext cx="4474464" cy="366839"/>
          </a:xfrm>
        </p:spPr>
        <p:txBody>
          <a:bodyPr/>
          <a:lstStyle/>
          <a:p>
            <a:r>
              <a:rPr lang="fi-FI" dirty="0" smtClean="0"/>
              <a:t>	Posteri Luovin 	opiskelijoille</a:t>
            </a:r>
            <a:endParaRPr lang="fi-FI" dirty="0"/>
          </a:p>
        </p:txBody>
      </p:sp>
      <p:sp>
        <p:nvSpPr>
          <p:cNvPr id="7" name="Tekstin paikkamerkki 6"/>
          <p:cNvSpPr>
            <a:spLocks noGrp="1"/>
          </p:cNvSpPr>
          <p:nvPr>
            <p:ph type="body" sz="quarter" idx="3"/>
          </p:nvPr>
        </p:nvSpPr>
        <p:spPr>
          <a:xfrm>
            <a:off x="4852416" y="1234797"/>
            <a:ext cx="4157472" cy="366839"/>
          </a:xfrm>
        </p:spPr>
        <p:txBody>
          <a:bodyPr/>
          <a:lstStyle/>
          <a:p>
            <a:r>
              <a:rPr lang="fi-FI" dirty="0" smtClean="0"/>
              <a:t>Posteri sosionomeille</a:t>
            </a:r>
          </a:p>
          <a:p>
            <a:r>
              <a:rPr lang="fi-FI" dirty="0" smtClean="0"/>
              <a:t>vapaaehtoistoimintaan</a:t>
            </a:r>
            <a:endParaRPr lang="fi-FI" dirty="0"/>
          </a:p>
        </p:txBody>
      </p:sp>
      <p:pic>
        <p:nvPicPr>
          <p:cNvPr id="11" name="Picture 2" descr="Posteri_sosionomien vapaaehtoistyöhö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011" y="1675003"/>
            <a:ext cx="2770509" cy="3951288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429" y="1650619"/>
            <a:ext cx="2795819" cy="39512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25716" y="175260"/>
            <a:ext cx="8215947" cy="533400"/>
          </a:xfrm>
        </p:spPr>
        <p:txBody>
          <a:bodyPr/>
          <a:lstStyle/>
          <a:p>
            <a:r>
              <a:rPr lang="fi-FI" dirty="0" smtClean="0"/>
              <a:t>Innostaja -toiminnan arviointi ja kehittäminen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81584" y="731519"/>
            <a:ext cx="8223504" cy="419227"/>
          </a:xfrm>
        </p:spPr>
        <p:txBody>
          <a:bodyPr/>
          <a:lstStyle/>
          <a:p>
            <a:r>
              <a:rPr lang="fi-FI" sz="2000" dirty="0" smtClean="0"/>
              <a:t>Kyselylomake Luovin opiskelijoille Innostaja- toiminnasta</a:t>
            </a:r>
            <a:endParaRPr lang="fi-FI" sz="2000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A1CE-2DED-45E9-B25F-107C04B16484}" type="datetime1">
              <a:rPr lang="fi-FI" smtClean="0"/>
              <a:t>23.4.15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13</a:t>
            </a:fld>
            <a:endParaRPr lang="fi-FI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440" y="1281982"/>
            <a:ext cx="3958388" cy="499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5" y="1120704"/>
            <a:ext cx="3629985" cy="5160863"/>
          </a:xfrm>
        </p:spPr>
      </p:pic>
    </p:spTree>
    <p:extLst>
      <p:ext uri="{BB962C8B-B14F-4D97-AF65-F5344CB8AC3E}">
        <p14:creationId xmlns:p14="http://schemas.microsoft.com/office/powerpoint/2010/main" val="2904024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4213" y="228853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Pohdintaa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onnistumisesta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3" y="1129039"/>
            <a:ext cx="7772400" cy="4690647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Moniammatillinen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yhteistyö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ollut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opettavaista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antoisaa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Ryhmäydyimme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todella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nopeasti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ryhmähenki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kantanut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läpi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koko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huomanneet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eri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vaiheita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työskentelyssämme</a:t>
            </a:r>
            <a:r>
              <a:rPr lang="en-US" sz="1600" dirty="0" smtClean="0">
                <a:latin typeface="Tahoma"/>
                <a:cs typeface="Tahoma"/>
              </a:rPr>
              <a:t>. </a:t>
            </a:r>
          </a:p>
          <a:p>
            <a:r>
              <a:rPr lang="en-US" sz="1600" dirty="0" err="1" smtClean="0">
                <a:latin typeface="Tahoma"/>
                <a:cs typeface="Tahoma"/>
              </a:rPr>
              <a:t>Suurimman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osan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ajasta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olleet</a:t>
            </a:r>
            <a:r>
              <a:rPr lang="en-US" sz="1600" dirty="0" smtClean="0">
                <a:latin typeface="Tahoma"/>
                <a:cs typeface="Tahoma"/>
              </a:rPr>
              <a:t> “</a:t>
            </a:r>
            <a:r>
              <a:rPr lang="en-US" sz="1600" dirty="0" err="1" smtClean="0">
                <a:latin typeface="Tahoma"/>
                <a:cs typeface="Tahoma"/>
              </a:rPr>
              <a:t>hyvin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toimivan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vaiheessa</a:t>
            </a:r>
            <a:r>
              <a:rPr lang="en-US" sz="1600" dirty="0" smtClean="0">
                <a:latin typeface="Tahoma"/>
                <a:cs typeface="Tahoma"/>
              </a:rPr>
              <a:t>”, </a:t>
            </a:r>
            <a:r>
              <a:rPr lang="en-US" sz="1600" dirty="0" err="1" smtClean="0">
                <a:latin typeface="Tahoma"/>
                <a:cs typeface="Tahoma"/>
              </a:rPr>
              <a:t>mikä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mahdollistanut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demokratian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emmekä</a:t>
            </a:r>
            <a:r>
              <a:rPr lang="en-US" sz="1600" dirty="0" smtClean="0">
                <a:latin typeface="Tahoma"/>
                <a:cs typeface="Tahoma"/>
              </a:rPr>
              <a:t> ole </a:t>
            </a:r>
            <a:r>
              <a:rPr lang="en-US" sz="1600" dirty="0" err="1" smtClean="0">
                <a:latin typeface="Tahoma"/>
                <a:cs typeface="Tahoma"/>
              </a:rPr>
              <a:t>kokeneet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tarvitsevamme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esim</a:t>
            </a:r>
            <a:r>
              <a:rPr lang="en-US" sz="1600" dirty="0" smtClean="0">
                <a:latin typeface="Tahoma"/>
                <a:cs typeface="Tahoma"/>
              </a:rPr>
              <a:t>. </a:t>
            </a:r>
            <a:r>
              <a:rPr lang="en-US" sz="1600" dirty="0" err="1" smtClean="0">
                <a:latin typeface="Tahoma"/>
                <a:cs typeface="Tahoma"/>
              </a:rPr>
              <a:t>projektinjohtajaa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Ryhmä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toiminut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sosiaalisena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tukena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muutoinkin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kuin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tiimoilta</a:t>
            </a:r>
            <a:r>
              <a:rPr lang="en-US" sz="1600" dirty="0" smtClean="0">
                <a:latin typeface="Tahoma"/>
                <a:cs typeface="Tahoma"/>
              </a:rPr>
              <a:t>.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tutustuneet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muutenkin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kuin</a:t>
            </a:r>
            <a:r>
              <a:rPr lang="en-US" sz="1600" dirty="0" smtClean="0">
                <a:latin typeface="Tahoma"/>
                <a:cs typeface="Tahoma"/>
              </a:rPr>
              <a:t> vain </a:t>
            </a:r>
            <a:r>
              <a:rPr lang="en-US" sz="1600" dirty="0" err="1" smtClean="0">
                <a:latin typeface="Tahoma"/>
                <a:cs typeface="Tahoma"/>
              </a:rPr>
              <a:t>Metropolian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opiskelijoina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huomioineet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toistemme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eriävätkin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mielipiteet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voineet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avoimesti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keskustella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haasteista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ongelmakohdista</a:t>
            </a:r>
            <a:r>
              <a:rPr lang="en-US" sz="1600" dirty="0" smtClean="0">
                <a:latin typeface="Tahoma"/>
                <a:cs typeface="Tahoma"/>
              </a:rPr>
              <a:t>.</a:t>
            </a:r>
          </a:p>
          <a:p>
            <a:r>
              <a:rPr lang="en-US" sz="1600" dirty="0" err="1" smtClean="0">
                <a:latin typeface="Tahoma"/>
                <a:cs typeface="Tahoma"/>
              </a:rPr>
              <a:t>Jokainen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jäsen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kantanut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vastuun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panostanut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samanarvoisesti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Jokaisella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ryhmäläisellä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ollut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korkea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motivaatio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työskennellä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saada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aikaan</a:t>
            </a:r>
            <a:r>
              <a:rPr lang="en-US" sz="1600" dirty="0" smtClean="0">
                <a:latin typeface="Tahoma"/>
                <a:cs typeface="Tahoma"/>
              </a:rPr>
              <a:t> paras </a:t>
            </a:r>
            <a:r>
              <a:rPr lang="en-US" sz="1600" dirty="0" err="1" smtClean="0">
                <a:latin typeface="Tahoma"/>
                <a:cs typeface="Tahoma"/>
              </a:rPr>
              <a:t>mahdollinen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lopputulos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600" dirty="0" smtClean="0">
              <a:latin typeface="Tahoma"/>
              <a:cs typeface="Tahoma"/>
            </a:endParaRPr>
          </a:p>
          <a:p>
            <a:endParaRPr lang="en-US" sz="16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Sisäinen viestintä ryhmän jäsenten kesken tapahtui sähköpostitse, </a:t>
            </a:r>
            <a:r>
              <a:rPr lang="fi-FI" dirty="0" err="1" smtClean="0"/>
              <a:t>Whatsupin</a:t>
            </a:r>
            <a:r>
              <a:rPr lang="fi-FI" dirty="0" smtClean="0"/>
              <a:t> ja Google </a:t>
            </a:r>
            <a:r>
              <a:rPr lang="fi-FI" dirty="0" err="1" smtClean="0"/>
              <a:t>Driven</a:t>
            </a:r>
            <a:r>
              <a:rPr lang="fi-FI" dirty="0" smtClean="0"/>
              <a:t> välityksellä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Ulkoinen viestintä tapahtui kasvokkain yhteistyötaho Luovin työntekijöiden kanssa sekä sähköpostiviestien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opimme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Projektityön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moniammatillisessa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työryhmässä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ideoinnin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suunnittelun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jatkotyöstämisen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juurruttamisen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vaiheiden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ymmärtäminen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työstäminen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Työelämälähtöistä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projektityöskentelyä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käytännössä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0821" y="1407199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1971815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Tiivis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Aikataulussa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pysyminen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kemia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Kantava</a:t>
            </a:r>
            <a:r>
              <a:rPr lang="en-US" dirty="0" smtClean="0">
                <a:latin typeface="Tahoma"/>
                <a:cs typeface="Tahoma"/>
              </a:rPr>
              <a:t> idea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299464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1971815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Abstraktin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konkretia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vaikea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työstää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hahmottaa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Yhteistyömalli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välttämättä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hankkeen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aloittamista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juurtumista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53841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571348"/>
            <a:ext cx="7772400" cy="4407565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Jatkossa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hyödyllistä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järjestää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pienryhmien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tapaamisia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mentoreiden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useamman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kerran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innovaatio-opintojen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aikana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Mielestämme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suorittavalta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vaatia</a:t>
            </a:r>
            <a:r>
              <a:rPr lang="en-US" dirty="0" smtClean="0">
                <a:latin typeface="Tahoma"/>
                <a:cs typeface="Tahoma"/>
              </a:rPr>
              <a:t> TÄYSIN </a:t>
            </a:r>
            <a:r>
              <a:rPr lang="en-US" dirty="0" err="1" smtClean="0">
                <a:latin typeface="Tahoma"/>
                <a:cs typeface="Tahoma"/>
              </a:rPr>
              <a:t>samat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tuotokset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esim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>
                <a:latin typeface="Tahoma"/>
                <a:cs typeface="Tahoma"/>
              </a:rPr>
              <a:t>o</a:t>
            </a:r>
            <a:r>
              <a:rPr lang="en-US" dirty="0" err="1" smtClean="0">
                <a:latin typeface="Tahoma"/>
                <a:cs typeface="Tahoma"/>
              </a:rPr>
              <a:t>ppimispäiväkirjaan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kokousmuistioihin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liittyen</a:t>
            </a:r>
            <a:r>
              <a:rPr lang="en-US" dirty="0" smtClean="0">
                <a:latin typeface="Tahoma"/>
                <a:cs typeface="Tahoma"/>
              </a:rPr>
              <a:t> </a:t>
            </a:r>
            <a:endParaRPr lang="en-US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Miten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mahdollistetaan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samanlaiset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arviointikriteerit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innovaatioprojektista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ohjaavista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riippumatta</a:t>
            </a:r>
            <a:r>
              <a:rPr lang="en-US" dirty="0" smtClean="0">
                <a:latin typeface="Tahoma"/>
                <a:cs typeface="Tahoma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1337754"/>
            <a:ext cx="5693663" cy="1137221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LuoMet- hanke</a:t>
            </a:r>
            <a:br>
              <a:rPr lang="fi-FI" b="1" dirty="0" smtClean="0"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Silmät auki mahdollisuuksille!</a:t>
            </a:r>
            <a:br>
              <a:rPr lang="fi-FI" b="1" dirty="0" smtClean="0">
                <a:cs typeface="Tahoma" pitchFamily="34" charset="0"/>
              </a:rPr>
            </a:b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186" y="2574130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Ammattiopisto Luovin haaste lisätä opiskelijoiden ergonomiaosaamista ja opiskelijahyvinvointia</a:t>
            </a:r>
          </a:p>
          <a:p>
            <a:pPr>
              <a:defRPr/>
            </a:pPr>
            <a:r>
              <a:rPr lang="fi-FI" sz="1800" dirty="0" smtClean="0"/>
              <a:t>Yhteistyöhanke, jossa Metropolian opiskelijat tuottavat hyvinvointipalveluja Ammattiopisto Luoviin</a:t>
            </a:r>
          </a:p>
          <a:p>
            <a:pPr>
              <a:defRPr/>
            </a:pPr>
            <a:r>
              <a:rPr lang="fi-FI" sz="1800" dirty="0" smtClean="0"/>
              <a:t>Innostaja-toimintaa sekä ergonomian ohjausta ja opetusta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Malla Lappeteläinen ja Johanna Lukkala (fysioterapian ko.)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Minna </a:t>
            </a:r>
            <a:r>
              <a:rPr lang="fi-FI" sz="1800" dirty="0" err="1" smtClean="0">
                <a:cs typeface="Tahoma" pitchFamily="34" charset="0"/>
              </a:rPr>
              <a:t>Blå</a:t>
            </a:r>
            <a:r>
              <a:rPr lang="fi-FI" sz="1800" dirty="0" smtClean="0">
                <a:cs typeface="Tahoma" pitchFamily="34" charset="0"/>
              </a:rPr>
              <a:t>, Sofia </a:t>
            </a:r>
            <a:r>
              <a:rPr lang="fi-FI" sz="1800" dirty="0" err="1" smtClean="0">
                <a:cs typeface="Tahoma" pitchFamily="34" charset="0"/>
              </a:rPr>
              <a:t>Hartikka</a:t>
            </a:r>
            <a:r>
              <a:rPr lang="fi-FI" sz="1800" dirty="0" smtClean="0">
                <a:cs typeface="Tahoma" pitchFamily="34" charset="0"/>
              </a:rPr>
              <a:t>, Emmi Ilvespalo (sosiaalialan ko.)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Anita Ahlstrand, Tuija Jokinen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3612474" y="374355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lh4.googleusercontent.com/5KI_xyi4RPXg4Pd4E6d3vBKU6fpnfORpKt2OstqGRe7JMf0Hf_8c50EC82yzKAuZm7QmWfPzrG6rq-2sS4nyDvFejlofnUxno4xgdCEuQWADSgEhXTPsc81hhtMluaKecm5YX8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03" y="136745"/>
            <a:ext cx="8324409" cy="118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Kuvahaun tulos haulle Luovi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711" y="5139538"/>
            <a:ext cx="1181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436688"/>
            <a:ext cx="8033067" cy="451300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Työelämälähtöisesti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toteutettava</a:t>
            </a:r>
            <a:r>
              <a:rPr lang="en-US" dirty="0" smtClean="0">
                <a:latin typeface="Tahoma"/>
                <a:cs typeface="Tahoma"/>
              </a:rPr>
              <a:t> Metropolian </a:t>
            </a:r>
            <a:r>
              <a:rPr lang="en-US" dirty="0" err="1" smtClean="0">
                <a:latin typeface="Tahoma"/>
                <a:cs typeface="Tahoma"/>
              </a:rPr>
              <a:t>kulttuurin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>
                <a:latin typeface="Tahoma"/>
                <a:cs typeface="Tahoma"/>
              </a:rPr>
              <a:t>ja </a:t>
            </a:r>
            <a:r>
              <a:rPr lang="en-US" dirty="0" err="1">
                <a:latin typeface="Tahoma"/>
                <a:cs typeface="Tahoma"/>
              </a:rPr>
              <a:t>hyvinvointialan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suunnattu</a:t>
            </a:r>
            <a:r>
              <a:rPr lang="en-US" dirty="0" smtClean="0">
                <a:latin typeface="Tahoma"/>
                <a:cs typeface="Tahoma"/>
              </a:rPr>
              <a:t> moniammatillinen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tarkoituksena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hyödyntää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asiantuntijaosaamistaan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oppia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fi-FI" dirty="0"/>
              <a:t>Projekti- ja innovaatiotyöskentelyn perusteet </a:t>
            </a:r>
            <a:endParaRPr lang="fi-FI" dirty="0" smtClean="0"/>
          </a:p>
          <a:p>
            <a:pPr lvl="1"/>
            <a:r>
              <a:rPr lang="fi-FI" dirty="0" smtClean="0"/>
              <a:t>Yhteistyötaitoja, sidosryhmätoimintaa </a:t>
            </a:r>
            <a:r>
              <a:rPr lang="fi-FI" dirty="0"/>
              <a:t>ja </a:t>
            </a:r>
            <a:r>
              <a:rPr lang="fi-FI" dirty="0" smtClean="0"/>
              <a:t>verkostotyöskentelyä</a:t>
            </a:r>
            <a:endParaRPr lang="fi-FI" dirty="0"/>
          </a:p>
          <a:p>
            <a:pPr lvl="1"/>
            <a:r>
              <a:rPr lang="fi-FI" dirty="0" smtClean="0"/>
              <a:t>Innovatiivisia työmenetelmiä</a:t>
            </a:r>
            <a:endParaRPr lang="fi-FI" dirty="0"/>
          </a:p>
          <a:p>
            <a:pPr lvl="1"/>
            <a:r>
              <a:rPr lang="fi-FI" dirty="0"/>
              <a:t>Yhteisöllisen kehittämisosaamisen </a:t>
            </a:r>
            <a:r>
              <a:rPr lang="fi-FI" dirty="0" smtClean="0"/>
              <a:t>alueiden tunteminen: kehittämisen </a:t>
            </a:r>
            <a:r>
              <a:rPr lang="fi-FI" dirty="0"/>
              <a:t>prosessit, kehittämisen koordinointi ja hallinta, </a:t>
            </a:r>
            <a:r>
              <a:rPr lang="fi-FI" dirty="0" smtClean="0"/>
              <a:t>kehittämismallien </a:t>
            </a:r>
            <a:r>
              <a:rPr lang="fi-FI" dirty="0"/>
              <a:t>uudistaminen</a:t>
            </a:r>
          </a:p>
          <a:p>
            <a:pPr lvl="1"/>
            <a:r>
              <a:rPr lang="fi-FI" dirty="0" smtClean="0"/>
              <a:t>Asiantuntijakeskustelu </a:t>
            </a:r>
            <a:r>
              <a:rPr lang="fi-FI" dirty="0"/>
              <a:t>työelämän edustajien kanssa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Lähteet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Launis</a:t>
            </a:r>
            <a:r>
              <a:rPr lang="fi-FI" dirty="0" smtClean="0"/>
              <a:t>, Martti – Lehtelä, Jouni. Ergonomia. Työterveyslaitos. Tampere; </a:t>
            </a:r>
            <a:r>
              <a:rPr lang="fi-FI" dirty="0" err="1" smtClean="0"/>
              <a:t>Tammerprint</a:t>
            </a:r>
            <a:r>
              <a:rPr lang="fi-FI" dirty="0" smtClean="0"/>
              <a:t> Oy. 2011:19.</a:t>
            </a:r>
          </a:p>
          <a:p>
            <a:endParaRPr lang="fi-FI" dirty="0"/>
          </a:p>
          <a:p>
            <a:r>
              <a:rPr lang="fi-FI" dirty="0"/>
              <a:t>Lehtelä, Jouni 2012. Työterveyslaitos. Verkkodokumentti. &lt;</a:t>
            </a:r>
            <a:r>
              <a:rPr lang="fi-FI" u="sng" dirty="0"/>
              <a:t>http://www.ergonomiayhdistys.fi/ergonomia_maaritelma.html</a:t>
            </a:r>
            <a:r>
              <a:rPr lang="fi-FI" i="1" dirty="0"/>
              <a:t>&gt; </a:t>
            </a:r>
            <a:r>
              <a:rPr lang="fi-FI" dirty="0"/>
              <a:t>Luettu 10.4.2015.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40961999"/>
      </p:ext>
    </p:extLst>
  </p:cSld>
  <p:clrMapOvr>
    <a:masterClrMapping/>
  </p:clrMapOvr>
  <p:transition xmlns:p14="http://schemas.microsoft.com/office/powerpoint/2010/main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Luovijat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Minna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Blå</a:t>
            </a:r>
            <a:r>
              <a:rPr lang="en-US" sz="1800" dirty="0" smtClean="0">
                <a:latin typeface="Tahoma"/>
                <a:cs typeface="Tahoma"/>
              </a:rPr>
              <a:t>, 1300759,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minna.bla@metropolia.fi</a:t>
            </a:r>
            <a:r>
              <a:rPr lang="en-US" sz="1800" dirty="0" smtClean="0">
                <a:latin typeface="Tahoma"/>
                <a:cs typeface="Tahoma"/>
              </a:rPr>
              <a:t> 	</a:t>
            </a: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Sofia </a:t>
            </a:r>
            <a:r>
              <a:rPr lang="en-US" sz="1800" dirty="0" err="1" smtClean="0">
                <a:latin typeface="Tahoma"/>
                <a:cs typeface="Tahoma"/>
              </a:rPr>
              <a:t>Hartikka</a:t>
            </a:r>
            <a:r>
              <a:rPr lang="en-US" sz="1800" dirty="0" smtClean="0">
                <a:latin typeface="Tahoma"/>
                <a:cs typeface="Tahoma"/>
              </a:rPr>
              <a:t>, 1300735,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sofia.hartikka@metropolia.fi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Emmi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Ilvespalo</a:t>
            </a:r>
            <a:r>
              <a:rPr lang="en-US" sz="1800" dirty="0" smtClean="0">
                <a:latin typeface="Tahoma"/>
                <a:cs typeface="Tahoma"/>
              </a:rPr>
              <a:t>, 1300793,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emmi.ilvespalo@metropolia.fi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Malla Lappeteläinen, 1300373, 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malla.lappetelainen@metropolia.fi</a:t>
            </a: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Johanna </a:t>
            </a:r>
            <a:r>
              <a:rPr lang="en-US" sz="1800" dirty="0" err="1" smtClean="0">
                <a:latin typeface="Tahoma"/>
                <a:cs typeface="Tahoma"/>
              </a:rPr>
              <a:t>Lukkala</a:t>
            </a:r>
            <a:r>
              <a:rPr lang="en-US" sz="1800" dirty="0" smtClean="0">
                <a:latin typeface="Tahoma"/>
                <a:cs typeface="Tahoma"/>
              </a:rPr>
              <a:t>, 1300374, 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johanna.lukkala@metropolia.fi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Olemme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toimineet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kaikki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samanarvoisina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jäseninä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ilman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varsinaista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projektinjohtajaa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Innovaatiomme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>
                <a:latin typeface="Tahoma"/>
                <a:cs typeface="Tahoma"/>
              </a:rPr>
              <a:t>A</a:t>
            </a:r>
            <a:r>
              <a:rPr lang="en-US" dirty="0" err="1" smtClean="0">
                <a:latin typeface="Tahoma"/>
                <a:cs typeface="Tahoma"/>
              </a:rPr>
              <a:t>mmattiopisto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Luovin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Helsingin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yksikkö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kohderyhmänä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audiovisuaalisen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viestinnän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liiketalouden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Haasteena on ergonomiaosaamisen lisääminen ammatillisten perustutkintojen opiskelijoilla</a:t>
            </a:r>
          </a:p>
          <a:p>
            <a:endParaRPr lang="fi-FI" dirty="0">
              <a:latin typeface="Tahoma"/>
              <a:cs typeface="Tahoma"/>
            </a:endParaRPr>
          </a:p>
          <a:p>
            <a:endParaRPr lang="fi-FI" dirty="0" smtClean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eoreettinen tausta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Oval 7"/>
          <p:cNvSpPr/>
          <p:nvPr/>
        </p:nvSpPr>
        <p:spPr bwMode="auto">
          <a:xfrm>
            <a:off x="1800984" y="2449925"/>
            <a:ext cx="2930168" cy="2769397"/>
          </a:xfrm>
          <a:prstGeom prst="ellipse">
            <a:avLst/>
          </a:prstGeom>
          <a:solidFill>
            <a:schemeClr val="tx2">
              <a:lumMod val="60000"/>
              <a:lumOff val="4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630006" y="1352136"/>
            <a:ext cx="2851479" cy="2700374"/>
          </a:xfrm>
          <a:prstGeom prst="ellipse">
            <a:avLst/>
          </a:prstGeom>
          <a:solidFill>
            <a:schemeClr val="tx2">
              <a:lumMod val="75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53580" y="2425590"/>
            <a:ext cx="2955144" cy="2731741"/>
          </a:xfrm>
          <a:prstGeom prst="ellipse">
            <a:avLst/>
          </a:prstGeom>
          <a:solidFill>
            <a:schemeClr val="tx2">
              <a:lumMod val="40000"/>
              <a:lumOff val="6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7449" y="1851687"/>
            <a:ext cx="113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tekniikka</a:t>
            </a:r>
            <a:endParaRPr lang="fi-FI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987894" y="3796913"/>
            <a:ext cx="132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fysiologia</a:t>
            </a:r>
            <a:endParaRPr lang="fi-FI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6896" y="3867844"/>
            <a:ext cx="139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psykologia</a:t>
            </a:r>
            <a:endParaRPr lang="fi-FI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451812" y="3277069"/>
            <a:ext cx="1393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ERGONOMIA</a:t>
            </a:r>
            <a:endParaRPr lang="fi-FI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9938" y="4125399"/>
            <a:ext cx="1748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Ergonomian tiedon alueet</a:t>
            </a:r>
          </a:p>
          <a:p>
            <a:r>
              <a:rPr lang="fi-FI" sz="1200" dirty="0" err="1" smtClean="0"/>
              <a:t>Launis</a:t>
            </a:r>
            <a:r>
              <a:rPr lang="fi-FI" sz="1200" dirty="0" smtClean="0"/>
              <a:t>, Lehtelä, 2011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66176090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8611"/>
            <a:ext cx="7772400" cy="533400"/>
          </a:xfrm>
        </p:spPr>
        <p:txBody>
          <a:bodyPr/>
          <a:lstStyle/>
          <a:p>
            <a:r>
              <a:rPr lang="fi-FI" dirty="0" smtClean="0"/>
              <a:t>Hankkeen tausta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048" y="1161481"/>
            <a:ext cx="7772400" cy="3948112"/>
          </a:xfrm>
        </p:spPr>
        <p:txBody>
          <a:bodyPr/>
          <a:lstStyle/>
          <a:p>
            <a:pPr lvl="0"/>
            <a:r>
              <a:rPr lang="fi-FI" sz="2000" dirty="0"/>
              <a:t>LuoMet-hankkeessa olemme rajanneet ergonomian käsittämään asiakkaan omat työtavat ja –</a:t>
            </a:r>
            <a:r>
              <a:rPr lang="fi-FI" sz="2000" dirty="0" smtClean="0"/>
              <a:t>asennot, työvälineiden säädöt ja opiskelijahyvinvoinnin</a:t>
            </a:r>
          </a:p>
          <a:p>
            <a:pPr lvl="0"/>
            <a:endParaRPr lang="fi-FI" sz="2000" dirty="0"/>
          </a:p>
          <a:p>
            <a:r>
              <a:rPr lang="fi-FI" sz="2000" dirty="0" smtClean="0"/>
              <a:t>Ergonomia</a:t>
            </a:r>
            <a:r>
              <a:rPr lang="fi-FI" sz="2000" b="1" dirty="0" smtClean="0"/>
              <a:t> </a:t>
            </a:r>
            <a:r>
              <a:rPr lang="fi-FI" sz="2000" dirty="0"/>
              <a:t>on tieteenala, jonka kohteena on ihmisen ja järjestelmän muiden osien vuorovaikutuksen ymmärtäminen, sekä osaamisalue, joka soveltaa teoriaa, periaatteita, tietoja ja menetelmiä suunnitteluun ihmisen hyvinvoinnin ja järjestelmän </a:t>
            </a:r>
            <a:r>
              <a:rPr lang="fi-FI" sz="2000" dirty="0" smtClean="0"/>
              <a:t>kokonaissuorituskyvyn optimoimiseksi. Tavoitteena </a:t>
            </a:r>
            <a:r>
              <a:rPr lang="fi-FI" sz="2000" dirty="0"/>
              <a:t>on kehittää työtä ja työoloja vastaamaan työntekijän fyysisiä, psyykkisiä ja sosiaalisia ominaisuuksia ja </a:t>
            </a:r>
            <a:r>
              <a:rPr lang="fi-FI" sz="2000" dirty="0" smtClean="0"/>
              <a:t>tarpeita </a:t>
            </a:r>
            <a:r>
              <a:rPr lang="fi-FI" sz="1600" dirty="0" smtClean="0"/>
              <a:t>(Lehtelä</a:t>
            </a:r>
            <a:r>
              <a:rPr lang="fi-FI" sz="1600" dirty="0"/>
              <a:t>, Jouni 2012. </a:t>
            </a:r>
            <a:r>
              <a:rPr lang="fi-FI" sz="1600" dirty="0" smtClean="0"/>
              <a:t>Työterveyslaitos)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517860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>
                <a:latin typeface="Tahoma"/>
                <a:cs typeface="Tahoma"/>
              </a:rPr>
              <a:t>Ratkaisumme on käyttäjälähtöinen toimintamalli</a:t>
            </a:r>
            <a:r>
              <a:rPr lang="fi-FI" dirty="0">
                <a:latin typeface="Tahoma"/>
                <a:cs typeface="Tahoma"/>
              </a:rPr>
              <a:t>, jossa Metropolian opiskelijat tuottavat ammattialansa </a:t>
            </a:r>
            <a:r>
              <a:rPr lang="fi-FI" dirty="0" smtClean="0">
                <a:latin typeface="Tahoma"/>
                <a:cs typeface="Tahoma"/>
              </a:rPr>
              <a:t>mukaisia hyvinvointipalveluja </a:t>
            </a:r>
            <a:r>
              <a:rPr lang="fi-FI" dirty="0">
                <a:latin typeface="Tahoma"/>
                <a:cs typeface="Tahoma"/>
              </a:rPr>
              <a:t>Luovin </a:t>
            </a:r>
            <a:r>
              <a:rPr lang="fi-FI" dirty="0" smtClean="0">
                <a:latin typeface="Tahoma"/>
                <a:cs typeface="Tahoma"/>
              </a:rPr>
              <a:t>opiskelijoille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Fysioterapeuttiopiskelijat </a:t>
            </a:r>
            <a:r>
              <a:rPr lang="fi-FI" dirty="0">
                <a:latin typeface="Tahoma"/>
                <a:cs typeface="Tahoma"/>
              </a:rPr>
              <a:t>tekisivät henkilökohtaisen ergonomiakartoituksen Luovin </a:t>
            </a:r>
            <a:r>
              <a:rPr lang="fi-FI" dirty="0" smtClean="0">
                <a:latin typeface="Tahoma"/>
                <a:cs typeface="Tahoma"/>
              </a:rPr>
              <a:t>opiskelijoille osana ergonomiaopintoja</a:t>
            </a:r>
          </a:p>
          <a:p>
            <a:pPr marL="0" indent="0">
              <a:buNone/>
            </a:pPr>
            <a:endParaRPr lang="fi-FI" dirty="0" smtClean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S</a:t>
            </a:r>
            <a:r>
              <a:rPr lang="fi-FI" dirty="0" smtClean="0">
                <a:latin typeface="Tahoma"/>
                <a:cs typeface="Tahoma"/>
              </a:rPr>
              <a:t>osionomiopiskelijat </a:t>
            </a:r>
            <a:r>
              <a:rPr lang="fi-FI" dirty="0">
                <a:latin typeface="Tahoma"/>
                <a:cs typeface="Tahoma"/>
              </a:rPr>
              <a:t>toimisivat opiskelijoiden sosiaalisen tuen </a:t>
            </a:r>
            <a:r>
              <a:rPr lang="fi-FI" dirty="0" smtClean="0">
                <a:latin typeface="Tahoma"/>
                <a:cs typeface="Tahoma"/>
              </a:rPr>
              <a:t>vahvistajina ja </a:t>
            </a:r>
            <a:r>
              <a:rPr lang="fi-FI" dirty="0">
                <a:latin typeface="Tahoma"/>
                <a:cs typeface="Tahoma"/>
              </a:rPr>
              <a:t>voisivat </a:t>
            </a:r>
            <a:r>
              <a:rPr lang="fi-FI" dirty="0" smtClean="0">
                <a:latin typeface="Tahoma"/>
                <a:cs typeface="Tahoma"/>
              </a:rPr>
              <a:t>toteuttaa samalla </a:t>
            </a:r>
            <a:r>
              <a:rPr lang="fi-FI" dirty="0">
                <a:latin typeface="Tahoma"/>
                <a:cs typeface="Tahoma"/>
              </a:rPr>
              <a:t>neljännen vapaaehtoistyön harjoittelun </a:t>
            </a:r>
            <a:r>
              <a:rPr lang="fi-FI" dirty="0" smtClean="0">
                <a:latin typeface="Tahoma"/>
                <a:cs typeface="Tahoma"/>
              </a:rPr>
              <a:t>Luovissa</a:t>
            </a:r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 smtClean="0">
                <a:latin typeface="Tahoma"/>
                <a:cs typeface="Tahoma"/>
              </a:rPr>
              <a:t>: </a:t>
            </a:r>
            <a:r>
              <a:rPr lang="en-US" dirty="0" err="1" smtClean="0">
                <a:latin typeface="Tahoma"/>
                <a:cs typeface="Tahoma"/>
              </a:rPr>
              <a:t>LuoMet-yhteistyömalli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60261" y="1354901"/>
            <a:ext cx="2926334" cy="29263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00874" y="3037580"/>
            <a:ext cx="2926334" cy="29263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95103" y="3079410"/>
            <a:ext cx="2926334" cy="29263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889" y="3058495"/>
            <a:ext cx="2384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Opiskelijoiden koordinointi Luoviin päin ja motivointi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79252" y="1752347"/>
            <a:ext cx="2717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Yhteistyökumppaneiden yhteen saattaminen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Markkinointi ja tiedotus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4120" y="4805415"/>
            <a:ext cx="2281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Projektin toteuttaminen osaksi opetussuunnitelmaa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4041" y="3405281"/>
            <a:ext cx="262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LuoMet</a:t>
            </a:r>
            <a:r>
              <a:rPr lang="fi-FI" dirty="0" smtClean="0"/>
              <a:t>-hanke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Fysioterapeuttiopiskelijoiden rooli ergonomian ohjauksessa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371" y="1926432"/>
            <a:ext cx="7772400" cy="3948112"/>
          </a:xfrm>
        </p:spPr>
        <p:txBody>
          <a:bodyPr/>
          <a:lstStyle/>
          <a:p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Fysioterapeuttiopiskelija 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toimii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ergonomian asiantuntijaroolissa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, jolloin opiskelija huomioi asiakastilanteen yksilöllisyyden ja asiakkaan henkilökohtaiset tarpeet.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Fysioterapeuttiopiskelijan 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tulee motivoida asiakas innostumaan omasta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ergonomiastaan</a:t>
            </a:r>
          </a:p>
          <a:p>
            <a:pPr marL="0" indent="0">
              <a:buNone/>
            </a:pPr>
            <a:endParaRPr lang="fi-FI" kern="1200" spc="0" dirty="0">
              <a:solidFill>
                <a:srgbClr val="404040"/>
              </a:solidFill>
              <a:latin typeface="Tahoma"/>
            </a:endParaRPr>
          </a:p>
          <a:p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Toteutusehdotukset viety eteenpäin projektin toteutuksen vastuuhenkilöille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086533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5820</TotalTime>
  <Words>753</Words>
  <Application>Microsoft Macintosh PowerPoint</Application>
  <PresentationFormat>Näytössä katseltava diaesitys (4:3)</PresentationFormat>
  <Paragraphs>146</Paragraphs>
  <Slides>21</Slides>
  <Notes>1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21</vt:i4>
      </vt:variant>
      <vt:variant>
        <vt:lpstr>Mukautetut diaesitykset</vt:lpstr>
      </vt:variant>
      <vt:variant>
        <vt:i4>18</vt:i4>
      </vt:variant>
    </vt:vector>
  </HeadingPairs>
  <TitlesOfParts>
    <vt:vector size="40" baseType="lpstr">
      <vt:lpstr>2_Metropolia_strategia</vt:lpstr>
      <vt:lpstr>MINNO® Innovaatioprojekti 2015 - Loppukatselmus</vt:lpstr>
      <vt:lpstr>Mikä MINNO® on?</vt:lpstr>
      <vt:lpstr>Luovijat</vt:lpstr>
      <vt:lpstr>Haaste ja tilaaja</vt:lpstr>
      <vt:lpstr>Teoreettinen tausta</vt:lpstr>
      <vt:lpstr>Hankkeen tausta</vt:lpstr>
      <vt:lpstr>Ratkaisu - Projektikuvaus</vt:lpstr>
      <vt:lpstr>Lopputulos: LuoMet-yhteistyömalli</vt:lpstr>
      <vt:lpstr>Fysioterapeuttiopiskelijoiden rooli ergonomian ohjauksessa</vt:lpstr>
      <vt:lpstr>Ergonomian opintojen toteutusehdotuksia</vt:lpstr>
      <vt:lpstr>Fysioterapiapalvelujen palautelomake</vt:lpstr>
      <vt:lpstr>Innostaja - toiminnan aloittaminen</vt:lpstr>
      <vt:lpstr>Innostaja -toiminnan arviointi ja kehittäminen</vt:lpstr>
      <vt:lpstr>Pohdintaa ryhmätyön onnistumisesta</vt:lpstr>
      <vt:lpstr>Sisäinen ja ulkoinen viestintä</vt:lpstr>
      <vt:lpstr>Mitä opimme</vt:lpstr>
      <vt:lpstr>Innovaatioprojektin plussat ja miinukset</vt:lpstr>
      <vt:lpstr>Kuinka monialaista Innovaatioprojektia voisi kehittää?</vt:lpstr>
      <vt:lpstr>LuoMet- hanke Silmät auki mahdollisuuksille!  </vt:lpstr>
      <vt:lpstr>Lähteet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Luovijat</dc:creator>
  <cp:lastModifiedBy>Johanna Lukkala</cp:lastModifiedBy>
  <cp:revision>260</cp:revision>
  <dcterms:created xsi:type="dcterms:W3CDTF">2012-03-26T07:11:52Z</dcterms:created>
  <dcterms:modified xsi:type="dcterms:W3CDTF">2015-04-23T11:59:16Z</dcterms:modified>
</cp:coreProperties>
</file>