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0" r:id="rId4"/>
    <p:sldId id="263" r:id="rId5"/>
    <p:sldId id="261" r:id="rId6"/>
    <p:sldId id="266" r:id="rId7"/>
    <p:sldId id="264" r:id="rId8"/>
    <p:sldId id="265" r:id="rId9"/>
  </p:sldIdLst>
  <p:sldSz cx="9144000" cy="6858000" type="screen4x3"/>
  <p:notesSz cx="6735763" cy="98663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volainen Niina" initials="N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Normaali tyyli 2 - Korost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Normaali tyyli 2 - Korostu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Normaali tyyli 2 - Korostu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Normaali tyyli 2 - Korostu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3726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7964D-6CF0-4924-B174-617FBCE009AC}" type="datetimeFigureOut">
              <a:rPr lang="fi-FI" smtClean="0"/>
              <a:t>30.1.2015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3626F-1025-4EB7-B573-2D153725C9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43922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0ADB9B-7880-4AA6-99F0-BFB3B77B7EAA}" type="datetimeFigureOut">
              <a:rPr lang="fi-FI"/>
              <a:pPr>
                <a:defRPr/>
              </a:pPr>
              <a:t>30.1.2015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A77985-51B9-4A28-84C8-D34BF2810C8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8352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685800" y="2492896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i-FI" dirty="0" smtClean="0"/>
              <a:t>Lisää otsikko napsauttamalla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250953"/>
            <a:ext cx="6400800" cy="1273696"/>
          </a:xfrm>
        </p:spPr>
        <p:txBody>
          <a:bodyPr>
            <a:normAutofit/>
          </a:bodyPr>
          <a:lstStyle>
            <a:lvl1pPr marL="0" indent="0" algn="ctr">
              <a:buNone/>
              <a:defRPr sz="2800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Lisää alaotsikko napsauttamalla</a:t>
            </a:r>
            <a:endParaRPr lang="fi-FI" dirty="0"/>
          </a:p>
        </p:txBody>
      </p:sp>
      <p:sp>
        <p:nvSpPr>
          <p:cNvPr id="6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A5238C06-5016-4267-A16A-065935A6BA40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  <p:pic>
        <p:nvPicPr>
          <p:cNvPr id="9" name="Kuva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230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80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uomio_vihreä_Iso otsikko">
    <p:bg>
      <p:bgPr>
        <a:solidFill>
          <a:srgbClr val="00B4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348880"/>
            <a:ext cx="8229600" cy="1944216"/>
          </a:xfrm>
        </p:spPr>
        <p:txBody>
          <a:bodyPr/>
          <a:lstStyle>
            <a:lvl1pPr algn="ctr"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Lisää teksti napsauttamalla</a:t>
            </a:r>
            <a:endParaRPr lang="fi-FI" dirty="0"/>
          </a:p>
        </p:txBody>
      </p:sp>
      <p:sp>
        <p:nvSpPr>
          <p:cNvPr id="3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4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8594291-3839-4406-8594-13B37CF0ADC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527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uomio_sininen_Otsikko ja sisältö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80B190-778E-44C4-A4DD-376F3609B32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32861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uomio_sininen_Iso otsikk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348880"/>
            <a:ext cx="8229600" cy="1944216"/>
          </a:xfrm>
        </p:spPr>
        <p:txBody>
          <a:bodyPr/>
          <a:lstStyle>
            <a:lvl1pPr algn="ctr"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Lisää teksti napsauttamalla</a:t>
            </a:r>
            <a:endParaRPr lang="fi-FI" dirty="0"/>
          </a:p>
        </p:txBody>
      </p:sp>
      <p:sp>
        <p:nvSpPr>
          <p:cNvPr id="3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4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1174805-DC60-41A5-9932-3E2033DB460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9990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uomio_vaalea_Otsikko ja sisält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F2DF9CC7-5428-4C16-A86A-BB2D234AA345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8821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uomio_vaalea_Iso otsikk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348880"/>
            <a:ext cx="8229600" cy="1944216"/>
          </a:xfrm>
        </p:spPr>
        <p:txBody>
          <a:bodyPr/>
          <a:lstStyle>
            <a:lvl1pPr algn="ctr">
              <a:defRPr sz="7000" baseline="0">
                <a:solidFill>
                  <a:schemeClr val="tx1"/>
                </a:solidFill>
              </a:defRPr>
            </a:lvl1pPr>
          </a:lstStyle>
          <a:p>
            <a:r>
              <a:rPr lang="fi-FI" dirty="0" smtClean="0"/>
              <a:t>Lisää teksti napsauttamalla</a:t>
            </a:r>
            <a:endParaRPr lang="fi-FI" dirty="0"/>
          </a:p>
        </p:txBody>
      </p:sp>
      <p:sp>
        <p:nvSpPr>
          <p:cNvPr id="3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4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589CE750-4FBE-492C-B918-F50F5E52038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6628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almis_kuvadi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36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20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085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407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39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013E2-F64D-459A-B472-D21DC507882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7126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51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312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almis_kuvadia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035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3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7D185A00-F38B-4E5D-A608-53E1325E1E3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4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35725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class"/>
          <p:cNvSpPr txBox="1">
            <a:spLocks/>
          </p:cNvSpPr>
          <p:nvPr userDrawn="1"/>
        </p:nvSpPr>
        <p:spPr bwMode="auto">
          <a:xfrm>
            <a:off x="4143375" y="6357938"/>
            <a:ext cx="1285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endParaRPr lang="fi-FI" altLang="fi-FI" sz="1000" smtClean="0">
              <a:solidFill>
                <a:srgbClr val="898989"/>
              </a:solidFill>
            </a:endParaRPr>
          </a:p>
        </p:txBody>
      </p:sp>
      <p:sp>
        <p:nvSpPr>
          <p:cNvPr id="5" name="vvodoc"/>
          <p:cNvSpPr txBox="1">
            <a:spLocks/>
          </p:cNvSpPr>
          <p:nvPr userDrawn="1"/>
        </p:nvSpPr>
        <p:spPr bwMode="auto">
          <a:xfrm>
            <a:off x="4143375" y="6659563"/>
            <a:ext cx="12858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endParaRPr lang="fi-FI" altLang="fi-FI" sz="1000" smtClean="0">
              <a:solidFill>
                <a:srgbClr val="898989"/>
              </a:solidFill>
            </a:endParaRPr>
          </a:p>
        </p:txBody>
      </p:sp>
      <p:sp>
        <p:nvSpPr>
          <p:cNvPr id="7" name="Tekstin paikkamerkki 6"/>
          <p:cNvSpPr>
            <a:spLocks noGrp="1"/>
          </p:cNvSpPr>
          <p:nvPr>
            <p:ph type="body" sz="quarter" idx="13"/>
          </p:nvPr>
        </p:nvSpPr>
        <p:spPr>
          <a:xfrm>
            <a:off x="457200" y="1267200"/>
            <a:ext cx="8229600" cy="482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6" name="Päivämäärän paikkamerkki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en-US"/>
          </a:p>
        </p:txBody>
      </p:sp>
      <p:sp>
        <p:nvSpPr>
          <p:cNvPr id="9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Metropolia Ammattikorkeakoulu</a:t>
            </a:r>
            <a:endParaRPr lang="en-US"/>
          </a:p>
        </p:txBody>
      </p:sp>
      <p:sp>
        <p:nvSpPr>
          <p:cNvPr id="10" name="Dian numeron paikkamerkki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A5F09-6237-470D-8F98-82F04FADC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15773"/>
      </p:ext>
    </p:extLst>
  </p:cSld>
  <p:clrMapOvr>
    <a:masterClrMapping/>
  </p:clrMapOvr>
  <p:transition spd="slow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6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B4F02-17FC-48B4-8FEF-D76F8B6B031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7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4118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802805"/>
            <a:ext cx="4040188" cy="474067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420889"/>
            <a:ext cx="4040188" cy="37052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802805"/>
            <a:ext cx="4041775" cy="474067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420889"/>
            <a:ext cx="4041775" cy="37052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8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F00EC-3FE6-4A06-9D1E-9A809AE2532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9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2939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uva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6857999"/>
          </a:xfrm>
        </p:spPr>
        <p:txBody>
          <a:bodyPr rtlCol="0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i-FI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Lisää kuva napsauttamalla kuvaketta</a:t>
            </a:r>
            <a:br>
              <a:rPr kumimoji="0" lang="fi-FI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i-FI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(kun ohjelma tarjoaa </a:t>
            </a:r>
            <a:r>
              <a:rPr kumimoji="0" lang="fi-FI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VVODOC:ia</a:t>
            </a:r>
            <a:r>
              <a:rPr kumimoji="0" lang="fi-FI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valitse Peruuta ja siirry x:\Kuvat\Diaesityskuvat)</a:t>
            </a:r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06FC3BA0-82DC-4093-B656-9AB07F46D09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426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37288"/>
            <a:ext cx="248285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uva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37288"/>
            <a:ext cx="248285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862064"/>
            <a:ext cx="8229600" cy="1143000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i-FI" dirty="0" err="1" smtClean="0"/>
              <a:t>Lopetusdia</a:t>
            </a:r>
            <a:r>
              <a:rPr lang="fi-FI" dirty="0" smtClean="0"/>
              <a:t>, lisää teksti napsauttamalla esim. Kiitos</a:t>
            </a:r>
            <a:endParaRPr lang="fi-FI" dirty="0"/>
          </a:p>
        </p:txBody>
      </p:sp>
      <p:sp>
        <p:nvSpPr>
          <p:cNvPr id="6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617B0928-A377-419F-8C53-1834791A8352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  <p:pic>
        <p:nvPicPr>
          <p:cNvPr id="9" name="Kuva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230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01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uomio_pinkki_Otsikko ja sisältö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BCC32D8-1807-40E4-A561-BA49CC0572AE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144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uomio_pinkki_Iso otsikk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2348880"/>
            <a:ext cx="8229600" cy="1944216"/>
          </a:xfrm>
        </p:spPr>
        <p:txBody>
          <a:bodyPr/>
          <a:lstStyle>
            <a:lvl1pPr algn="ctr"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Lisää teksti napsauttamalla</a:t>
            </a:r>
            <a:endParaRPr lang="fi-FI" dirty="0"/>
          </a:p>
        </p:txBody>
      </p:sp>
      <p:sp>
        <p:nvSpPr>
          <p:cNvPr id="3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4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74DEE04-460F-4D89-89E8-1DA50E7A84B2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5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919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uomio_vihreä_Otsikko ja sisältö">
    <p:bg>
      <p:bgPr>
        <a:solidFill>
          <a:srgbClr val="00B4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CF07F56-569B-4E7B-AFA6-44224A37D4B7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7419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700213"/>
            <a:ext cx="8229600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15" name="Päivämäärän paikkamerkki 4"/>
          <p:cNvSpPr>
            <a:spLocks noGrp="1"/>
          </p:cNvSpPr>
          <p:nvPr>
            <p:ph type="dt" sz="half" idx="2"/>
          </p:nvPr>
        </p:nvSpPr>
        <p:spPr>
          <a:xfrm>
            <a:off x="6732588" y="6356350"/>
            <a:ext cx="1079500" cy="365125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16" name="Dian numeron paikkamerkki 6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13B69FEF-2084-4667-8576-D09562E1369F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17" name="Alatunnisteen paikkamerkki 5"/>
          <p:cNvSpPr>
            <a:spLocks noGrp="1"/>
          </p:cNvSpPr>
          <p:nvPr>
            <p:ph type="ftr" sz="quarter" idx="3"/>
          </p:nvPr>
        </p:nvSpPr>
        <p:spPr>
          <a:xfrm>
            <a:off x="1116013" y="6356350"/>
            <a:ext cx="5543550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  <p:pic>
        <p:nvPicPr>
          <p:cNvPr id="9" name="Kuva 13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"/>
            <a:ext cx="9144000" cy="31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28" r:id="rId2"/>
    <p:sldLayoutId id="2147483929" r:id="rId3"/>
    <p:sldLayoutId id="2147483930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  <p:sldLayoutId id="2147483945" r:id="rId18"/>
    <p:sldLayoutId id="2147483946" r:id="rId19"/>
    <p:sldLayoutId id="2147483947" r:id="rId20"/>
    <p:sldLayoutId id="2147483948" r:id="rId21"/>
    <p:sldLayoutId id="2147483949" r:id="rId22"/>
    <p:sldLayoutId id="2147483950" r:id="rId23"/>
    <p:sldLayoutId id="2147483951" r:id="rId2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vo.fi/" TargetMode="External"/><Relationship Id="rId2" Type="http://schemas.openxmlformats.org/officeDocument/2006/relationships/hyperlink" Target="http://www.lumo.fi/" TargetMode="Externa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11" Type="http://schemas.openxmlformats.org/officeDocument/2006/relationships/image" Target="../media/image19.png"/><Relationship Id="rId5" Type="http://schemas.openxmlformats.org/officeDocument/2006/relationships/image" Target="../media/image16.emf"/><Relationship Id="rId10" Type="http://schemas.openxmlformats.org/officeDocument/2006/relationships/image" Target="../media/image13.png"/><Relationship Id="rId4" Type="http://schemas.openxmlformats.org/officeDocument/2006/relationships/image" Target="../media/image15.emf"/><Relationship Id="rId9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3600" dirty="0" smtClean="0"/>
              <a:t>Asukastoiminnan ja yhteisöllisyyden mahdollisuudet kerrostalossa</a:t>
            </a:r>
            <a:endParaRPr lang="fi-FI" sz="360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Pekka Kivistö</a:t>
            </a:r>
          </a:p>
          <a:p>
            <a:r>
              <a:rPr lang="fi-FI" dirty="0" smtClean="0"/>
              <a:t>Asiakkuuspäällikkö, </a:t>
            </a:r>
            <a:r>
              <a:rPr lang="fi-FI" dirty="0" err="1" smtClean="0"/>
              <a:t>VVO-yhtymä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238C06-5016-4267-A16A-065935A6BA40}" type="slidenum">
              <a:rPr lang="fi-FI" smtClean="0"/>
              <a:pPr>
                <a:defRPr/>
              </a:pPr>
              <a:t>1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Metropolia Ammattikorkeakoulu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925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kstin paikkamerkki 1"/>
          <p:cNvSpPr>
            <a:spLocks noGrp="1"/>
          </p:cNvSpPr>
          <p:nvPr>
            <p:ph type="body" sz="quarter" idx="13"/>
          </p:nvPr>
        </p:nvSpPr>
        <p:spPr>
          <a:xfrm>
            <a:off x="251520" y="1628923"/>
            <a:ext cx="8569325" cy="4824413"/>
          </a:xfrm>
        </p:spPr>
        <p:txBody>
          <a:bodyPr/>
          <a:lstStyle/>
          <a:p>
            <a:pPr eaLnBrk="1" hangingPunct="1"/>
            <a:r>
              <a:rPr lang="fi-FI" altLang="fi-FI" sz="2400" dirty="0" smtClean="0"/>
              <a:t>Monipuolinen vuokranantaja</a:t>
            </a:r>
          </a:p>
          <a:p>
            <a:pPr lvl="1" eaLnBrk="1" hangingPunct="1"/>
            <a:r>
              <a:rPr lang="fi-FI" altLang="fi-FI" sz="2000" dirty="0" smtClean="0"/>
              <a:t>Yli 40.000 vuokra-asuntoa, noin 5 % Suomen vuokra-asunnoista</a:t>
            </a:r>
          </a:p>
          <a:p>
            <a:pPr lvl="1" eaLnBrk="1" hangingPunct="1"/>
            <a:r>
              <a:rPr lang="fi-FI" altLang="fi-FI" sz="2000" dirty="0" smtClean="0"/>
              <a:t>Yli 40 paikkakuntaa</a:t>
            </a:r>
          </a:p>
          <a:p>
            <a:pPr lvl="1" eaLnBrk="1" hangingPunct="1"/>
            <a:endParaRPr lang="fi-FI" altLang="fi-FI" sz="2000" dirty="0" smtClean="0"/>
          </a:p>
          <a:p>
            <a:pPr eaLnBrk="1" hangingPunct="1"/>
            <a:r>
              <a:rPr lang="fi-FI" altLang="fi-FI" sz="2400" dirty="0" smtClean="0"/>
              <a:t>Toimii kahdella </a:t>
            </a:r>
            <a:r>
              <a:rPr lang="fi-FI" altLang="fi-FI" sz="2400" dirty="0" err="1" smtClean="0"/>
              <a:t>brandillä</a:t>
            </a:r>
            <a:endParaRPr lang="fi-FI" altLang="fi-FI" sz="2400" dirty="0" smtClean="0"/>
          </a:p>
          <a:p>
            <a:pPr lvl="1" eaLnBrk="1" hangingPunct="1"/>
            <a:r>
              <a:rPr lang="fi-FI" altLang="fi-FI" sz="2000" dirty="0" smtClean="0"/>
              <a:t>LUMO	markkinaehtoinen toiminta, </a:t>
            </a:r>
            <a:r>
              <a:rPr lang="fi-FI" altLang="fi-FI" sz="2000" b="1" dirty="0" err="1" smtClean="0">
                <a:hlinkClick r:id="rId2"/>
              </a:rPr>
              <a:t>www.lumo.fi</a:t>
            </a:r>
            <a:r>
              <a:rPr lang="fi-FI" altLang="fi-FI" sz="2000" b="1" dirty="0" smtClean="0"/>
              <a:t> </a:t>
            </a:r>
          </a:p>
          <a:p>
            <a:pPr lvl="1" eaLnBrk="1" hangingPunct="1"/>
            <a:r>
              <a:rPr lang="fi-FI" altLang="fi-FI" sz="2000" dirty="0" smtClean="0"/>
              <a:t>VVO	omakustannusperusteinen toiminta, </a:t>
            </a:r>
            <a:r>
              <a:rPr lang="fi-FI" altLang="fi-FI" sz="2000" b="1" dirty="0" err="1" smtClean="0">
                <a:hlinkClick r:id="rId3"/>
              </a:rPr>
              <a:t>www.vvo.fi</a:t>
            </a:r>
            <a:r>
              <a:rPr lang="fi-FI" altLang="fi-FI" sz="2000" dirty="0" smtClean="0"/>
              <a:t>  </a:t>
            </a:r>
          </a:p>
          <a:p>
            <a:pPr lvl="1" eaLnBrk="1" hangingPunct="1"/>
            <a:endParaRPr lang="fi-FI" altLang="fi-FI" sz="2000" dirty="0" smtClean="0"/>
          </a:p>
          <a:p>
            <a:pPr eaLnBrk="1" hangingPunct="1"/>
            <a:r>
              <a:rPr lang="fi-FI" altLang="fi-FI" sz="2400" dirty="0" smtClean="0"/>
              <a:t>Asuntojen omistamiseen ja vuokraukseen erikoistunut konserni</a:t>
            </a:r>
          </a:p>
          <a:p>
            <a:pPr lvl="1" eaLnBrk="1" hangingPunct="1"/>
            <a:r>
              <a:rPr lang="fi-FI" altLang="fi-FI" sz="2000" dirty="0" smtClean="0"/>
              <a:t>2/3 koko vuokra-asuntokannasta markkinaehtoisesti vuokrattavaa</a:t>
            </a:r>
          </a:p>
          <a:p>
            <a:pPr lvl="1" eaLnBrk="1" hangingPunct="1"/>
            <a:r>
              <a:rPr lang="fi-FI" altLang="fi-FI" sz="2000" dirty="0" smtClean="0"/>
              <a:t>Osa konsernin toiminnasta yleishyödyllistä toimintaa</a:t>
            </a:r>
          </a:p>
        </p:txBody>
      </p:sp>
      <p:sp>
        <p:nvSpPr>
          <p:cNvPr id="71683" name="Otsikko 2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850900"/>
          </a:xfrm>
        </p:spPr>
        <p:txBody>
          <a:bodyPr/>
          <a:lstStyle/>
          <a:p>
            <a:pPr eaLnBrk="1" hangingPunct="1"/>
            <a:r>
              <a:rPr lang="fi-FI" altLang="fi-FI" smtClean="0"/>
              <a:t>VVO-yhtymä Oyj</a:t>
            </a:r>
          </a:p>
        </p:txBody>
      </p:sp>
      <p:sp>
        <p:nvSpPr>
          <p:cNvPr id="71685" name="Alatunnisteen paikkamerkki 4"/>
          <p:cNvSpPr>
            <a:spLocks noGrp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i-FI" sz="1000" smtClean="0"/>
              <a:t>Metropolia Ammattikorkeakoulu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en-US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29A5F09-6237-470D-8F98-82F04FADC3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5601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tsikko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pPr eaLnBrk="1" hangingPunct="1"/>
            <a:r>
              <a:rPr lang="fi-FI" altLang="fi-FI" smtClean="0">
                <a:latin typeface="Helvetica Light"/>
                <a:ea typeface="Helvetica Light"/>
                <a:cs typeface="Helvetica Light"/>
              </a:rPr>
              <a:t>Maanlaajuinen toiminta hyvillä sijainneilla</a:t>
            </a:r>
            <a:endParaRPr lang="fi-FI" altLang="fi-FI" smtClean="0"/>
          </a:p>
        </p:txBody>
      </p:sp>
      <p:sp>
        <p:nvSpPr>
          <p:cNvPr id="72709" name="Alatunnisteen paikkamerkki 5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000" smtClean="0"/>
              <a:t>Metropolia Ammattikorkeakoulu</a:t>
            </a:r>
            <a:endParaRPr lang="fi-FI" altLang="fi-FI" sz="1000" dirty="0" smtClean="0"/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5334000" y="2740025"/>
            <a:ext cx="159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fi-FI" sz="1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Asuntoja</a:t>
            </a:r>
          </a:p>
          <a:p>
            <a:pPr>
              <a:defRPr/>
            </a:pPr>
            <a:r>
              <a:rPr lang="fi-FI" sz="2400" spc="-15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40</a:t>
            </a:r>
            <a:r>
              <a:rPr lang="fi-FI" sz="2400" spc="-3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 668</a:t>
            </a:r>
            <a:endParaRPr lang="fi-FI" sz="2400" dirty="0">
              <a:solidFill>
                <a:schemeClr val="accent6"/>
              </a:solidFill>
              <a:latin typeface="Helvetica Light"/>
              <a:ea typeface="Geneva" charset="0"/>
              <a:cs typeface="Helvetica Light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5334000" y="3921125"/>
            <a:ext cx="1670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20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6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1000" dirty="0">
                <a:solidFill>
                  <a:schemeClr val="accent6"/>
                </a:solidFill>
              </a:rPr>
              <a:t>Kiinteistöjä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2400" dirty="0">
                <a:solidFill>
                  <a:schemeClr val="accent6"/>
                </a:solidFill>
              </a:rPr>
              <a:t>1 </a:t>
            </a:r>
            <a:r>
              <a:rPr lang="fi-FI" altLang="fi-FI" sz="2400" dirty="0" smtClean="0">
                <a:solidFill>
                  <a:schemeClr val="accent6"/>
                </a:solidFill>
              </a:rPr>
              <a:t>844</a:t>
            </a:r>
            <a:endParaRPr lang="fi-FI" altLang="fi-FI" sz="2400" dirty="0">
              <a:solidFill>
                <a:schemeClr val="accent6"/>
              </a:solidFill>
            </a:endParaRPr>
          </a:p>
        </p:txBody>
      </p:sp>
      <p:pic>
        <p:nvPicPr>
          <p:cNvPr id="72712" name="Picture 5" descr="KIINTEISTOJA_IKONI.e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3638550"/>
            <a:ext cx="50482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3" name="Picture 7" descr="ASUNTOJA_IKONI.e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2487613"/>
            <a:ext cx="47625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8" descr="TALO_IKONI.e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4864100"/>
            <a:ext cx="48895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5334000" y="5135563"/>
            <a:ext cx="16700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20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6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1000" dirty="0">
                <a:solidFill>
                  <a:schemeClr val="accent6"/>
                </a:solidFill>
              </a:rPr>
              <a:t>Talojen keski-ikä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2400" dirty="0">
                <a:solidFill>
                  <a:schemeClr val="accent6"/>
                </a:solidFill>
              </a:rPr>
              <a:t>29,9 v.</a:t>
            </a:r>
            <a:endParaRPr lang="fi-FI" altLang="fi-FI" sz="1600" dirty="0">
              <a:solidFill>
                <a:schemeClr val="accent6"/>
              </a:solidFill>
            </a:endParaRPr>
          </a:p>
        </p:txBody>
      </p:sp>
      <p:pic>
        <p:nvPicPr>
          <p:cNvPr id="72716" name="Picture 9" descr="PINTA-ALA_IKONI.em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2487613"/>
            <a:ext cx="47625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7221538" y="2586038"/>
            <a:ext cx="1671637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fi-FI" sz="1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Asuntojen </a:t>
            </a:r>
            <a:br>
              <a:rPr lang="fi-FI" sz="1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</a:br>
            <a:r>
              <a:rPr lang="fi-FI" sz="1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keskipinta-ala</a:t>
            </a:r>
          </a:p>
          <a:p>
            <a:pPr>
              <a:defRPr/>
            </a:pPr>
            <a:r>
              <a:rPr lang="fi-FI" sz="2400" spc="-15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56,8 m</a:t>
            </a:r>
            <a:r>
              <a:rPr lang="fi-FI" sz="2400" spc="-150" baseline="30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2</a:t>
            </a:r>
            <a:endParaRPr lang="fi-FI" sz="2400" dirty="0">
              <a:solidFill>
                <a:schemeClr val="accent6"/>
              </a:solidFill>
              <a:latin typeface="Helvetica Light"/>
              <a:ea typeface="Geneva" charset="0"/>
              <a:cs typeface="Helvetica Light"/>
            </a:endParaRPr>
          </a:p>
        </p:txBody>
      </p:sp>
      <p:pic>
        <p:nvPicPr>
          <p:cNvPr id="72718" name="Picture 10" descr="ASUKAS_IKONI.em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650" y="3654425"/>
            <a:ext cx="30162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7221538" y="3921125"/>
            <a:ext cx="16716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fi-FI" sz="100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Asukkaita yli</a:t>
            </a:r>
          </a:p>
          <a:p>
            <a:pPr>
              <a:defRPr/>
            </a:pPr>
            <a:r>
              <a:rPr lang="fi-FI" sz="2400" spc="-150" dirty="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70 000</a:t>
            </a:r>
          </a:p>
        </p:txBody>
      </p:sp>
      <p:graphicFrame>
        <p:nvGraphicFramePr>
          <p:cNvPr id="72720" name="Chart 1"/>
          <p:cNvGraphicFramePr>
            <a:graphicFrameLocks/>
          </p:cNvGraphicFramePr>
          <p:nvPr/>
        </p:nvGraphicFramePr>
        <p:xfrm>
          <a:off x="1222375" y="2413000"/>
          <a:ext cx="4173538" cy="380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r:id="rId9" imgW="4170025" imgH="3804234" progId="Excel.Chart.8">
                  <p:embed/>
                </p:oleObj>
              </mc:Choice>
              <mc:Fallback>
                <p:oleObj r:id="rId9" imgW="4170025" imgH="3804234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375" y="2413000"/>
                        <a:ext cx="4173538" cy="380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221538" y="5135563"/>
            <a:ext cx="1671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fi-FI" sz="100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Asuntoja</a:t>
            </a:r>
          </a:p>
          <a:p>
            <a:pPr>
              <a:defRPr/>
            </a:pPr>
            <a:r>
              <a:rPr lang="fi-FI" sz="2400" spc="-15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2,3 milj. asm</a:t>
            </a:r>
            <a:r>
              <a:rPr lang="fi-FI" sz="2400" spc="-150" baseline="30000">
                <a:solidFill>
                  <a:schemeClr val="accent6"/>
                </a:solidFill>
                <a:latin typeface="Helvetica Light"/>
                <a:ea typeface="Geneva" charset="0"/>
                <a:cs typeface="Helvetica Light"/>
              </a:rPr>
              <a:t>2</a:t>
            </a:r>
          </a:p>
        </p:txBody>
      </p:sp>
      <p:sp>
        <p:nvSpPr>
          <p:cNvPr id="72722" name="Rectangle 25"/>
          <p:cNvSpPr>
            <a:spLocks noChangeArrowheads="1"/>
          </p:cNvSpPr>
          <p:nvPr/>
        </p:nvSpPr>
        <p:spPr bwMode="auto">
          <a:xfrm>
            <a:off x="427038" y="2722563"/>
            <a:ext cx="159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000">
                <a:solidFill>
                  <a:srgbClr val="716F6E"/>
                </a:solidFill>
                <a:latin typeface="Helvetica Light"/>
                <a:ea typeface="MS PGothic" pitchFamily="34" charset="-128"/>
                <a:cs typeface="Helvetica Light"/>
              </a:rPr>
              <a:t>Pääkaupunkiseutu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>
                <a:latin typeface="Helvetica Light"/>
                <a:ea typeface="MS PGothic" pitchFamily="34" charset="-128"/>
                <a:cs typeface="Helvetica Light"/>
              </a:rPr>
              <a:t>16 600</a:t>
            </a:r>
          </a:p>
        </p:txBody>
      </p:sp>
      <p:sp>
        <p:nvSpPr>
          <p:cNvPr id="72723" name="Rectangle 25"/>
          <p:cNvSpPr>
            <a:spLocks noChangeArrowheads="1"/>
          </p:cNvSpPr>
          <p:nvPr/>
        </p:nvSpPr>
        <p:spPr bwMode="auto">
          <a:xfrm>
            <a:off x="427038" y="3387725"/>
            <a:ext cx="159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000">
                <a:solidFill>
                  <a:srgbClr val="716F6E"/>
                </a:solidFill>
                <a:latin typeface="Helvetica Light"/>
                <a:ea typeface="MS PGothic" pitchFamily="34" charset="-128"/>
                <a:cs typeface="Helvetica Light"/>
              </a:rPr>
              <a:t>Muu Etelä-Suomi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>
                <a:solidFill>
                  <a:schemeClr val="accent2"/>
                </a:solidFill>
                <a:latin typeface="Helvetica Light"/>
                <a:ea typeface="MS PGothic" pitchFamily="34" charset="-128"/>
                <a:cs typeface="Helvetica Light"/>
              </a:rPr>
              <a:t>8 400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427038" y="4056063"/>
            <a:ext cx="1597025" cy="5222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20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6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1000" dirty="0">
                <a:solidFill>
                  <a:srgbClr val="716F6E"/>
                </a:solidFill>
              </a:rPr>
              <a:t>Länsi-Suomi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2400" dirty="0">
                <a:solidFill>
                  <a:schemeClr val="accent3"/>
                </a:solidFill>
              </a:rPr>
              <a:t>9 000</a:t>
            </a: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427038" y="4756150"/>
            <a:ext cx="1597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20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6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−"/>
              <a:defRPr sz="1400">
                <a:solidFill>
                  <a:srgbClr val="4D4D4D"/>
                </a:solidFill>
                <a:latin typeface="Helvetica Light" charset="0"/>
                <a:ea typeface="MS PGothic" pitchFamily="34" charset="-128"/>
                <a:cs typeface="Helvetica Light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1000" dirty="0">
                <a:solidFill>
                  <a:srgbClr val="716F6E"/>
                </a:solidFill>
              </a:rPr>
              <a:t>Itä- ja Pohjois-Suomi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  <a:defRPr/>
            </a:pPr>
            <a:r>
              <a:rPr lang="fi-FI" altLang="fi-FI" sz="2400" dirty="0">
                <a:solidFill>
                  <a:schemeClr val="accent4"/>
                </a:solidFill>
              </a:rPr>
              <a:t>6 700</a:t>
            </a:r>
          </a:p>
        </p:txBody>
      </p:sp>
      <p:sp>
        <p:nvSpPr>
          <p:cNvPr id="72726" name="TextBox 2"/>
          <p:cNvSpPr txBox="1">
            <a:spLocks noChangeArrowheads="1"/>
          </p:cNvSpPr>
          <p:nvPr/>
        </p:nvSpPr>
        <p:spPr bwMode="auto">
          <a:xfrm>
            <a:off x="427038" y="2147888"/>
            <a:ext cx="21701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400">
                <a:latin typeface="Helvetica Light"/>
                <a:ea typeface="MS PGothic" pitchFamily="34" charset="-128"/>
                <a:cs typeface="Helvetica Light"/>
              </a:rPr>
              <a:t>Asuntojen jakauma</a:t>
            </a:r>
          </a:p>
        </p:txBody>
      </p:sp>
      <p:pic>
        <p:nvPicPr>
          <p:cNvPr id="72727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058988"/>
            <a:ext cx="1657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1013E2-F64D-459A-B472-D21DC507882B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2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Asukastoiminnan taustaa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955973"/>
            <a:ext cx="8229600" cy="4353347"/>
          </a:xfrm>
        </p:spPr>
        <p:txBody>
          <a:bodyPr/>
          <a:lstStyle/>
          <a:p>
            <a:r>
              <a:rPr lang="fi-FI" sz="2400" dirty="0" smtClean="0"/>
              <a:t>Asukastoiminnalla on pitkät perinteet </a:t>
            </a:r>
            <a:r>
              <a:rPr lang="fi-FI" sz="2400" dirty="0" err="1" smtClean="0"/>
              <a:t>VVO:lla</a:t>
            </a:r>
            <a:endParaRPr lang="fi-FI" sz="2400" dirty="0" smtClean="0"/>
          </a:p>
          <a:p>
            <a:r>
              <a:rPr lang="fi-FI" sz="2400" dirty="0" smtClean="0"/>
              <a:t>VVO perustettiin alun perin ammattiliittojen toimesta</a:t>
            </a:r>
          </a:p>
          <a:p>
            <a:r>
              <a:rPr lang="fi-FI" sz="2400" dirty="0" smtClean="0"/>
              <a:t>Ay-liikkeen vahva rooli näkyi osaltaan myös asukastoiminnan toimintatavoissa ja nimikkeissä: </a:t>
            </a:r>
            <a:r>
              <a:rPr lang="fi-FI" sz="2400" dirty="0" err="1" smtClean="0"/>
              <a:t>suht</a:t>
            </a:r>
            <a:r>
              <a:rPr lang="fi-FI" sz="2400" dirty="0" smtClean="0"/>
              <a:t> jäykkää ja järjestömäistä</a:t>
            </a:r>
          </a:p>
          <a:p>
            <a:endParaRPr lang="fi-FI" sz="2400" dirty="0" smtClean="0"/>
          </a:p>
          <a:p>
            <a:r>
              <a:rPr lang="fi-FI" sz="2400" dirty="0" smtClean="0"/>
              <a:t>Nyt näistä on jo pääosin päästy eroon</a:t>
            </a:r>
          </a:p>
          <a:p>
            <a:r>
              <a:rPr lang="fi-FI" sz="2400" dirty="0" smtClean="0"/>
              <a:t>Viime vuosina mukaan tullut uusia viestintäkanavia mm. </a:t>
            </a:r>
            <a:r>
              <a:rPr lang="fi-FI" sz="2400" dirty="0" err="1" smtClean="0"/>
              <a:t>Facebook</a:t>
            </a:r>
            <a:r>
              <a:rPr lang="fi-FI" sz="2400" dirty="0" smtClean="0"/>
              <a:t>, www-sivuilla talojen sähköinen ilmoitustaulu</a:t>
            </a:r>
          </a:p>
          <a:p>
            <a:endParaRPr lang="fi-FI" sz="2400" dirty="0" smtClean="0"/>
          </a:p>
          <a:p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1013E2-F64D-459A-B472-D21DC507882B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Metropolia Ammattikorkeakoulu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57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Asukastoiminta</a:t>
            </a:r>
            <a:r>
              <a:rPr lang="fi-FI" sz="3600" dirty="0" smtClean="0"/>
              <a:t> </a:t>
            </a:r>
            <a:r>
              <a:rPr lang="fi-FI" dirty="0" smtClean="0"/>
              <a:t>talotasolla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smtClean="0"/>
              <a:t>Asukkaat järjestävät taloissaan mm:</a:t>
            </a:r>
          </a:p>
          <a:p>
            <a:pPr lvl="1"/>
            <a:r>
              <a:rPr lang="fi-FI" sz="2000" dirty="0" smtClean="0"/>
              <a:t>Kerhoja</a:t>
            </a:r>
          </a:p>
          <a:p>
            <a:pPr lvl="1"/>
            <a:r>
              <a:rPr lang="fi-FI" sz="2000" dirty="0" smtClean="0"/>
              <a:t>Tapahtumia, esim. laskiaisriehoja, grilli-iltoja, </a:t>
            </a:r>
            <a:r>
              <a:rPr lang="fi-FI" sz="2000" dirty="0" err="1" smtClean="0"/>
              <a:t>jne</a:t>
            </a:r>
            <a:r>
              <a:rPr lang="fi-FI" sz="2000" dirty="0" smtClean="0"/>
              <a:t> </a:t>
            </a:r>
          </a:p>
          <a:p>
            <a:pPr lvl="1"/>
            <a:r>
              <a:rPr lang="fi-FI" sz="2000" dirty="0" smtClean="0"/>
              <a:t>Juhlia</a:t>
            </a:r>
          </a:p>
          <a:p>
            <a:pPr lvl="1"/>
            <a:r>
              <a:rPr lang="fi-FI" sz="2000" dirty="0" smtClean="0"/>
              <a:t>Retkiä</a:t>
            </a:r>
          </a:p>
          <a:p>
            <a:pPr lvl="1"/>
            <a:r>
              <a:rPr lang="fi-FI" sz="2000" dirty="0" smtClean="0"/>
              <a:t>Talkoita</a:t>
            </a:r>
          </a:p>
          <a:p>
            <a:pPr marL="514350" indent="-457200"/>
            <a:r>
              <a:rPr lang="fi-FI" sz="2800" dirty="0" smtClean="0"/>
              <a:t>Me tuemme tätä toimintaa ja luomme puitteet mm. asukastoiminnan määrärahalla ja kerhohuoneilla</a:t>
            </a:r>
          </a:p>
          <a:p>
            <a:pPr marL="514350" indent="-457200"/>
            <a:r>
              <a:rPr lang="fi-FI" sz="2800" dirty="0" smtClean="0"/>
              <a:t>Toimihenkilöt tukena, </a:t>
            </a:r>
            <a:r>
              <a:rPr lang="fi-FI" sz="2800" dirty="0" err="1" smtClean="0"/>
              <a:t>esim</a:t>
            </a:r>
            <a:r>
              <a:rPr lang="fi-FI" sz="2800" dirty="0" smtClean="0"/>
              <a:t> isännöitsijä omassa talossa</a:t>
            </a:r>
            <a:endParaRPr lang="fi-FI" sz="2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1013E2-F64D-459A-B472-D21DC507882B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Metropolia Ammattikorkeakoulu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4283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600" dirty="0" smtClean="0"/>
              <a:t>Asukastoiminta tänään</a:t>
            </a:r>
            <a:endParaRPr lang="fi-FI" sz="36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CC32D8-1807-40E4-A561-BA49CC0572AE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  <p:sp>
        <p:nvSpPr>
          <p:cNvPr id="16" name="Sisällön paikkamerkki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2050" name="Picture 2" descr="X:\Kuvat\Viestintä\Tervetuloa Hakatorneihin\Sivu 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848872" cy="486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9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Asukastoiminnan</a:t>
            </a:r>
            <a:r>
              <a:rPr lang="fi-FI" sz="3600" dirty="0" smtClean="0"/>
              <a:t> </a:t>
            </a:r>
            <a:r>
              <a:rPr lang="fi-FI" dirty="0" smtClean="0"/>
              <a:t>haasteet</a:t>
            </a:r>
            <a:endParaRPr lang="fi-FI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171997"/>
            <a:ext cx="8229600" cy="3633267"/>
          </a:xfrm>
        </p:spPr>
        <p:txBody>
          <a:bodyPr/>
          <a:lstStyle/>
          <a:p>
            <a:r>
              <a:rPr lang="fi-FI" sz="2800" dirty="0" smtClean="0"/>
              <a:t>Toimijoiden ikäjakauma aika pitkälle painottuu +50 v.</a:t>
            </a:r>
          </a:p>
          <a:p>
            <a:r>
              <a:rPr lang="fi-FI" sz="2800" dirty="0" smtClean="0"/>
              <a:t>Nuoria toimijoita mukana vähän</a:t>
            </a:r>
          </a:p>
          <a:p>
            <a:r>
              <a:rPr lang="fi-FI" sz="2800" dirty="0" smtClean="0"/>
              <a:t>Asukastoiminta ja aktiviteetit painottuvat toimijoiden kiinnostuksen mukaan</a:t>
            </a:r>
          </a:p>
          <a:p>
            <a:r>
              <a:rPr lang="fi-FI" sz="2800" dirty="0" smtClean="0"/>
              <a:t>Toimijoiden määrä vähenee luonnollisen poistuman kautta</a:t>
            </a:r>
            <a:endParaRPr lang="fi-FI" sz="2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1013E2-F64D-459A-B472-D21DC507882B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Metropolia Ammattikorkeakoulu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1234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Tulevaisuuden mahdollisuudet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2348881"/>
            <a:ext cx="8229600" cy="3384376"/>
          </a:xfrm>
        </p:spPr>
        <p:txBody>
          <a:bodyPr/>
          <a:lstStyle/>
          <a:p>
            <a:r>
              <a:rPr lang="fi-FI" sz="2800" dirty="0" smtClean="0"/>
              <a:t>Minkälaista on tulevaisuuden asukastoiminta ja yhteisöllisyys ?</a:t>
            </a:r>
          </a:p>
          <a:p>
            <a:r>
              <a:rPr lang="fi-FI" sz="2800" dirty="0" smtClean="0"/>
              <a:t>Mitä se konkreettisesti pitää sisällään ?</a:t>
            </a:r>
          </a:p>
          <a:p>
            <a:r>
              <a:rPr lang="fi-FI" sz="2800" dirty="0" smtClean="0"/>
              <a:t>Onko asukastoiminnalla ja yhteisöllisyydellä oikeasti merkitystä tulevaisuuden asumisessa ?</a:t>
            </a:r>
          </a:p>
          <a:p>
            <a:r>
              <a:rPr lang="fi-FI" sz="2800" dirty="0" smtClean="0"/>
              <a:t>Miten siitä voisi viestiä myös nuoria houkuttelevalla tavalla ?</a:t>
            </a:r>
          </a:p>
          <a:p>
            <a:pPr marL="0" indent="0">
              <a:buNone/>
            </a:pPr>
            <a:endParaRPr lang="fi-FI" sz="3600" dirty="0" smtClean="0"/>
          </a:p>
          <a:p>
            <a:endParaRPr lang="fi-FI" sz="36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30.1.2015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1013E2-F64D-459A-B472-D21DC507882B}" type="slidenum">
              <a:rPr lang="fi-FI" smtClean="0"/>
              <a:pPr>
                <a:defRPr/>
              </a:pPr>
              <a:t>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Metropolia Ammattikorkeakoulu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3824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Lumo">
      <a:dk1>
        <a:srgbClr val="002663"/>
      </a:dk1>
      <a:lt1>
        <a:sysClr val="window" lastClr="FFFFFF"/>
      </a:lt1>
      <a:dk2>
        <a:srgbClr val="8E908F"/>
      </a:dk2>
      <a:lt2>
        <a:srgbClr val="FFF1E7"/>
      </a:lt2>
      <a:accent1>
        <a:srgbClr val="002663"/>
      </a:accent1>
      <a:accent2>
        <a:srgbClr val="F05183"/>
      </a:accent2>
      <a:accent3>
        <a:srgbClr val="00B4BC"/>
      </a:accent3>
      <a:accent4>
        <a:srgbClr val="F9B9CD"/>
      </a:accent4>
      <a:accent5>
        <a:srgbClr val="7FD9DD"/>
      </a:accent5>
      <a:accent6>
        <a:srgbClr val="8E908F"/>
      </a:accent6>
      <a:hlink>
        <a:srgbClr val="00B4BC"/>
      </a:hlink>
      <a:folHlink>
        <a:srgbClr val="00595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589</TotalTime>
  <Words>256</Words>
  <Application>Microsoft Office PowerPoint</Application>
  <PresentationFormat>On-screen Show (4:3)</PresentationFormat>
  <Paragraphs>88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MS PGothic</vt:lpstr>
      <vt:lpstr>Arial</vt:lpstr>
      <vt:lpstr>Calibri</vt:lpstr>
      <vt:lpstr>Geneva</vt:lpstr>
      <vt:lpstr>Helvetica Light</vt:lpstr>
      <vt:lpstr>Wingdings</vt:lpstr>
      <vt:lpstr>blank</vt:lpstr>
      <vt:lpstr>Microsoft Excel Chart</vt:lpstr>
      <vt:lpstr>Asukastoiminnan ja yhteisöllisyyden mahdollisuudet kerrostalossa</vt:lpstr>
      <vt:lpstr>VVO-yhtymä Oyj</vt:lpstr>
      <vt:lpstr>Maanlaajuinen toiminta hyvillä sijainneilla</vt:lpstr>
      <vt:lpstr>Asukastoiminnan taustaa</vt:lpstr>
      <vt:lpstr>Asukastoiminta talotasolla</vt:lpstr>
      <vt:lpstr>Asukastoiminta tänään</vt:lpstr>
      <vt:lpstr>Asukastoiminnan haasteet</vt:lpstr>
      <vt:lpstr>Tulevaisuuden mahdollisuudet</vt:lpstr>
    </vt:vector>
  </TitlesOfParts>
  <Company>VVO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Yhteisöllisyyden mahdollisuudet kerrostalossa</dc:title>
  <dc:creator>Kivistö Pekka</dc:creator>
  <cp:lastModifiedBy>Laura-Maija Hero</cp:lastModifiedBy>
  <cp:revision>23</cp:revision>
  <cp:lastPrinted>2015-01-29T13:32:30Z</cp:lastPrinted>
  <dcterms:created xsi:type="dcterms:W3CDTF">2015-01-27T13:11:58Z</dcterms:created>
  <dcterms:modified xsi:type="dcterms:W3CDTF">2015-01-30T11:32:53Z</dcterms:modified>
</cp:coreProperties>
</file>