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4" r:id="rId1"/>
    <p:sldMasterId id="2147483675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</p:sldIdLst>
  <p:sldSz cx="9144000" cy="6858000" type="screen4x3"/>
  <p:notesSz cx="6794500" cy="99314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42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4813" cy="49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4811" cy="49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36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36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36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36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434513"/>
            <a:ext cx="2944813" cy="4968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811" cy="496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624191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79450" y="4717414"/>
            <a:ext cx="5435700" cy="4469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7022332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5673663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0" name="Shape 260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0157495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6" name="Shape 266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0707338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3" name="Shape 27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6664136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4" name="Shape 294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00" cy="4468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5" name="Shape 295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799" cy="4968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i-FI"/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79188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9417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400966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74656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Susanna Tikkanen DEVELOPER, COMMUNICATIONS SHERIFF susanna.tikkanen@iki.fi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Heini Honkaniemi DEVELOPER, CONTENT MANAGER heinihonkaniemi@gmail.com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Arttu Volanto DEVELOPER, PROJECT MANAGER arttu.volanto@gmail.com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Shape 208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811" cy="496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lang="fi-FI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8178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37881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095001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00" cy="4468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4" name="Shape 234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799" cy="4968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i-FI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63628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00" cy="4468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4" name="Shape 244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799" cy="4968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i-FI"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86939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1pPr>
            <a:lvl2pPr marL="4572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2pPr>
            <a:lvl3pPr marL="9144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3pPr>
            <a:lvl4pPr marL="13716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4pPr>
            <a:lvl5pPr marL="18288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5pPr>
            <a:lvl6pPr marL="22860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/>
            </a:lvl6pPr>
            <a:lvl7pPr marL="27432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/>
            </a:lvl7pPr>
            <a:lvl8pPr marL="32004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/>
            </a:lvl8pPr>
            <a:lvl9pPr marL="36576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Shape 7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" name="Shape 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Custom Layou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Shape 7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" name="Shape 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Custom Layou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Shape 8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Custom Layou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Shape 8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9" name="Shape 89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Custom Layou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3" name="Shape 93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Shape 9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ustom Layou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9" name="Shape 99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" name="Shape 1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/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/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/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1pPr>
            <a:lvl2pPr marL="539750" indent="-698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2pPr>
            <a:lvl3pPr marL="719138" indent="-96837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3pPr>
            <a:lvl4pPr marL="898525" indent="-111125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4pPr>
            <a:lvl5pPr marL="1079500" indent="-114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5pPr>
            <a:lvl6pPr marL="25146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6pPr>
            <a:lvl7pPr marL="29718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7pPr>
            <a:lvl8pPr marL="34290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8pPr>
            <a:lvl9pPr marL="38862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099" cy="63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099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99" cy="116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699" cy="5852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99" cy="4691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5" name="Shape 15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6" name="Shape 1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 rot="5400000">
            <a:off x="2308949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67" name="Shape 16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8" name="Shape 16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 rot="5400000">
            <a:off x="4732349" y="2171687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73" name="Shape 17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4" name="Shape 17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5" name="Shape 17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ailu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688974" y="715962"/>
            <a:ext cx="7767638" cy="10368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8974" y="2003425"/>
            <a:ext cx="3808413" cy="33178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645026" y="2003425"/>
            <a:ext cx="3811588" cy="33293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1649934" y="4708551"/>
            <a:ext cx="7125833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-1586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" name="Shape 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50667" y="5847580"/>
            <a:ext cx="1473199" cy="7847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" name="Shape 49"/>
          <p:cNvGrpSpPr/>
          <p:nvPr/>
        </p:nvGrpSpPr>
        <p:grpSpPr>
          <a:xfrm>
            <a:off x="0" y="0"/>
            <a:ext cx="9144000" cy="4356664"/>
            <a:chOff x="0" y="0"/>
            <a:chExt cx="9144000" cy="4356664"/>
          </a:xfrm>
        </p:grpSpPr>
        <p:pic>
          <p:nvPicPr>
            <p:cNvPr id="50" name="Shape 50"/>
            <p:cNvPicPr preferRelativeResize="0"/>
            <p:nvPr/>
          </p:nvPicPr>
          <p:blipFill rotWithShape="1">
            <a:blip r:embed="rId3">
              <a:alphaModFix/>
            </a:blip>
            <a:srcRect t="16333" b="8712"/>
            <a:stretch/>
          </p:blipFill>
          <p:spPr>
            <a:xfrm>
              <a:off x="0" y="0"/>
              <a:ext cx="9144000" cy="42544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1" name="Shape 51"/>
            <p:cNvSpPr/>
            <p:nvPr/>
          </p:nvSpPr>
          <p:spPr>
            <a:xfrm>
              <a:off x="8500713" y="4127369"/>
              <a:ext cx="275058" cy="185201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ahoma"/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Shape 52"/>
            <p:cNvSpPr/>
            <p:nvPr/>
          </p:nvSpPr>
          <p:spPr>
            <a:xfrm>
              <a:off x="8634653" y="4145005"/>
              <a:ext cx="509347" cy="2116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ahoma"/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3" name="Shape 53"/>
            <p:cNvPicPr preferRelativeResize="0"/>
            <p:nvPr/>
          </p:nvPicPr>
          <p:blipFill rotWithShape="1">
            <a:blip r:embed="rId4">
              <a:alphaModFix/>
            </a:blip>
            <a:srcRect t="47965"/>
            <a:stretch/>
          </p:blipFill>
          <p:spPr>
            <a:xfrm>
              <a:off x="0" y="3985328"/>
              <a:ext cx="9144000" cy="3420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" name="Shape 54"/>
            <p:cNvPicPr preferRelativeResize="0"/>
            <p:nvPr/>
          </p:nvPicPr>
          <p:blipFill rotWithShape="1">
            <a:blip r:embed="rId5">
              <a:alphaModFix/>
            </a:blip>
            <a:srcRect r="4805"/>
            <a:stretch/>
          </p:blipFill>
          <p:spPr>
            <a:xfrm>
              <a:off x="5621867" y="377359"/>
              <a:ext cx="3522132" cy="175141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1658588" y="5389035"/>
            <a:ext cx="7011986" cy="5381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yhjä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tsikkodia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Shape 6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hape 9"/>
          <p:cNvPicPr preferRelativeResize="0"/>
          <p:nvPr/>
        </p:nvPicPr>
        <p:blipFill rotWithShape="1">
          <a:blip r:embed="rId17">
            <a:alphaModFix/>
          </a:blip>
          <a:srcRect t="44934"/>
          <a:stretch/>
        </p:blipFill>
        <p:spPr>
          <a:xfrm>
            <a:off x="0" y="6045200"/>
            <a:ext cx="9144000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684212" y="1444625"/>
            <a:ext cx="7772400" cy="39528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1pPr>
            <a:lvl2pPr marL="539750" marR="0" indent="-698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2pPr>
            <a:lvl3pPr marL="719138" marR="0" indent="-96837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3pPr>
            <a:lvl4pPr marL="898525" marR="0" indent="-111125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4pPr>
            <a:lvl5pPr marL="1079500" marR="0" indent="-114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5pPr>
            <a:lvl6pPr marL="25146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6pPr>
            <a:lvl7pPr marL="29718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7pPr>
            <a:lvl8pPr marL="34290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8pPr>
            <a:lvl9pPr marL="38862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1750" cap="flat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" name="Shape 16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679450" y="5587998"/>
            <a:ext cx="1238396" cy="65963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Shape 1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587" y="78700"/>
            <a:ext cx="8944823" cy="67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4212" y="1900414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</a:rPr>
              <a:t>innovaatioprojektin sisäinen viestintä pelasi sujuvasti Facebookin kautta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F5150"/>
              </a:solidFill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</a:rPr>
              <a:t>ryhmätyöt ja esitykset hoidimme Google Driven avulla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F5150"/>
              </a:solidFill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</a:rPr>
              <a:t>taidon puolelta yhteyshenkilönä toimi Jaana Moona</a:t>
            </a: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>
              <a:solidFill>
                <a:srgbClr val="4F5150"/>
              </a:solidFill>
            </a:endParaRP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>
              <a:solidFill>
                <a:srgbClr val="4F5150"/>
              </a:solidFill>
            </a:endParaRP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>
              <a:solidFill>
                <a:srgbClr val="4F5150"/>
              </a:solidFill>
            </a:endParaRPr>
          </a:p>
        </p:txBody>
      </p:sp>
      <p:sp>
        <p:nvSpPr>
          <p:cNvPr id="247" name="Shape 247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Sisäinen ja ulkoinen viestintä</a:t>
            </a: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Projektin plussat ja miinukset</a:t>
            </a:r>
          </a:p>
        </p:txBody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00820" y="2256117"/>
            <a:ext cx="3657600" cy="400124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Tahoma"/>
              <a:buChar char="-"/>
            </a:pPr>
            <a:r>
              <a:rPr lang="fi-FI" sz="24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ryhmätyöskentely sujunut hyvin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Tahoma"/>
              <a:buChar char="-"/>
            </a:pPr>
            <a:r>
              <a:rPr lang="fi-FI" sz="24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erilaisten työtapojen löytäminen ja kehittäminen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Tahoma"/>
              <a:buChar char="-"/>
            </a:pPr>
            <a:r>
              <a:rPr lang="fi-FI" sz="24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kaikkien loistava paneutuminen projektiin</a:t>
            </a:r>
          </a:p>
        </p:txBody>
      </p:sp>
      <p:sp>
        <p:nvSpPr>
          <p:cNvPr id="254" name="Shape 254"/>
          <p:cNvSpPr txBox="1">
            <a:spLocks noGrp="1"/>
          </p:cNvSpPr>
          <p:nvPr>
            <p:ph type="body" idx="2"/>
          </p:nvPr>
        </p:nvSpPr>
        <p:spPr>
          <a:xfrm>
            <a:off x="765174" y="1687511"/>
            <a:ext cx="3657600" cy="5686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 b="1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</a:p>
        </p:txBody>
      </p:sp>
      <p:sp>
        <p:nvSpPr>
          <p:cNvPr id="255" name="Shape 255"/>
          <p:cNvSpPr txBox="1">
            <a:spLocks noGrp="1"/>
          </p:cNvSpPr>
          <p:nvPr>
            <p:ph type="body" idx="3"/>
          </p:nvPr>
        </p:nvSpPr>
        <p:spPr>
          <a:xfrm>
            <a:off x="4719637" y="1687511"/>
            <a:ext cx="3657600" cy="5686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 b="1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</a:p>
        </p:txBody>
      </p:sp>
      <p:sp>
        <p:nvSpPr>
          <p:cNvPr id="256" name="Shape 256"/>
          <p:cNvSpPr txBox="1">
            <a:spLocks noGrp="1"/>
          </p:cNvSpPr>
          <p:nvPr>
            <p:ph type="body" idx="4"/>
          </p:nvPr>
        </p:nvSpPr>
        <p:spPr>
          <a:xfrm>
            <a:off x="4719637" y="2256118"/>
            <a:ext cx="3657600" cy="400124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Tahoma"/>
              <a:buChar char="-"/>
            </a:pPr>
            <a:r>
              <a:rPr lang="fi-FI" sz="24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ideat ja innovaatiot eivät toteutuneet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Tahoma"/>
              <a:buChar char="-"/>
            </a:pPr>
            <a:r>
              <a:rPr lang="fi-FI" sz="24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sekava ja epämääräinen aloitus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Tahoma"/>
              <a:buChar char="-"/>
            </a:pPr>
            <a:r>
              <a:rPr lang="fi-FI" sz="24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tavoitteet eivät täysin kohdanneet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Tahoma"/>
              <a:buChar char="-"/>
            </a:pPr>
            <a:r>
              <a:rPr lang="fi-FI" sz="2400" dirty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toimeksiantajan ja opiskelijoiden näkemyserot uusista ideoista</a:t>
            </a:r>
          </a:p>
        </p:txBody>
      </p:sp>
      <p:sp>
        <p:nvSpPr>
          <p:cNvPr id="257" name="Shape 257"/>
          <p:cNvSpPr txBox="1"/>
          <p:nvPr/>
        </p:nvSpPr>
        <p:spPr>
          <a:xfrm>
            <a:off x="3705101" y="6419348"/>
            <a:ext cx="4279057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Ryhmätyö – kuinka onnistui?</a:t>
            </a:r>
          </a:p>
        </p:txBody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</a:rPr>
              <a:t>k</a:t>
            </a: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aikki ovat olleet ahkerasti mukana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</a:rPr>
              <a:t>k</a:t>
            </a: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äytimme suunnitteluvaiheessa tehokkaasti Google Drivea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</a:rPr>
              <a:t>s</a:t>
            </a: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uurimmat hankaluudet aikataulujen yhteensovittamisen kanssa, kun porukkaa on useista eri toimipisteistä ja eri aloilta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</a:rPr>
              <a:t>j</a:t>
            </a: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okaisella on ollut oma vastuualueensa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</a:rPr>
              <a:t>r</a:t>
            </a: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yhmätyöskentely onnistui mukavasti ja ongelmitta kaikkien osalta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</a:rPr>
              <a:t>a</a:t>
            </a:r>
            <a:r>
              <a:rPr lang="fi-FI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ikuisopiskelijoiden kohdalla lukujärjestysten teko oli epäonnistunut</a:t>
            </a:r>
          </a:p>
          <a:p>
            <a:pPr marL="342900" marR="0" lvl="0" indent="-1905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Mitä opitte? </a:t>
            </a:r>
          </a:p>
        </p:txBody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443450" y="1721200"/>
            <a:ext cx="4292099" cy="3512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17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0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graafisten ohjelmien käyttötaidot ovat parantuneet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4F5150"/>
              </a:solidFill>
            </a:endParaRPr>
          </a:p>
          <a:p>
            <a:pPr marL="342900" marR="0" lvl="0" indent="-317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000">
                <a:solidFill>
                  <a:srgbClr val="4F5150"/>
                </a:solidFill>
              </a:rPr>
              <a:t>r</a:t>
            </a:r>
            <a:r>
              <a:rPr lang="fi-FI" sz="20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yhmätyöskentelytaitoja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None/>
            </a:pPr>
            <a:endParaRPr sz="2000">
              <a:solidFill>
                <a:srgbClr val="4F5150"/>
              </a:solidFill>
            </a:endParaRPr>
          </a:p>
          <a:p>
            <a:pPr marL="342900" marR="0" lvl="0" indent="-317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0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delegoimaan asioita eteenpäin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None/>
            </a:pPr>
            <a:endParaRPr sz="2000">
              <a:solidFill>
                <a:srgbClr val="4F5150"/>
              </a:solidFill>
            </a:endParaRPr>
          </a:p>
          <a:p>
            <a:pPr marL="342900" marR="0" lvl="0" indent="-317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000">
                <a:solidFill>
                  <a:srgbClr val="4F5150"/>
                </a:solidFill>
              </a:rPr>
              <a:t>t</a:t>
            </a:r>
            <a:r>
              <a:rPr lang="fi-FI" sz="20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oimimaan yhteyshenkilönä yrityksen ja koulun välillä</a:t>
            </a:r>
          </a:p>
          <a:p>
            <a:pPr marL="342900" marR="0" lvl="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70" name="Shape 2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12850" y="2219168"/>
            <a:ext cx="4292099" cy="3201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3189165" y="2275000"/>
            <a:ext cx="2945400" cy="1257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i-FI" sz="6000" dirty="0">
                <a:solidFill>
                  <a:srgbClr val="FF9900"/>
                </a:solidFill>
              </a:rPr>
              <a:t>Kiitos!</a:t>
            </a:r>
          </a:p>
        </p:txBody>
      </p:sp>
      <p:sp>
        <p:nvSpPr>
          <p:cNvPr id="291" name="Shape 291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</p:spPr>
        <p:txBody>
          <a:bodyPr lIns="91425" tIns="45700" rIns="91425" bIns="45700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i-FI"/>
              <a:t>14</a:t>
            </a:fld>
            <a:endParaRPr lang="fi-FI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subTitle" idx="1"/>
          </p:nvPr>
        </p:nvSpPr>
        <p:spPr>
          <a:xfrm>
            <a:off x="651025" y="434900"/>
            <a:ext cx="7616100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20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Taito-ryhmä: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20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Craft</a:t>
            </a:r>
            <a:r>
              <a:rPr lang="fi-FI" sz="220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220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Cornerin</a:t>
            </a:r>
            <a:r>
              <a:rPr lang="fi-FI" sz="220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avajaiset sekä Taidon ja käsityön – viikko: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200" dirty="0"/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20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Miten nähdä käsityö uusin silmin?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20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24.4.2015</a:t>
            </a:r>
          </a:p>
        </p:txBody>
      </p:sp>
      <p:pic>
        <p:nvPicPr>
          <p:cNvPr id="183" name="Shape 1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8813" y="2187500"/>
            <a:ext cx="5120524" cy="364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684212" y="3770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Tekijät</a:t>
            </a:r>
            <a:r>
              <a:rPr lang="fi-FI" sz="2800">
                <a:solidFill>
                  <a:srgbClr val="F08A00"/>
                </a:solidFill>
              </a:rPr>
              <a:t>: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842253" y="1020190"/>
            <a:ext cx="7772400" cy="4079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6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Lucy Wang – Projektiryhmän johtaja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6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Yvonne Nyqvist – Projektin sihteeri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556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600" b="0" i="0" u="none" strike="noStrike" cap="none" baseline="0" dirty="0" err="1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Some</a:t>
            </a:r>
            <a:r>
              <a:rPr lang="fi-FI" sz="16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/Viestintäryhmä:			</a:t>
            </a:r>
          </a:p>
          <a:p>
            <a:pPr marL="5905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i-FI" sz="16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Larissa Nevalainen, Roosa Viitaniemi, Juulia Sivunen, Tiina Vilppola, Terhi Mustonen</a:t>
            </a:r>
          </a:p>
          <a:p>
            <a:pPr marL="323850" marR="0" lvl="1" indent="-63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556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6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Asuryhmä:</a:t>
            </a:r>
          </a:p>
          <a:p>
            <a:pPr marL="5905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i-FI" sz="16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Riina Öhman, Laura Tikka, Suvi Möttönen, Lucy Wang, Yvonne Nyqvist</a:t>
            </a:r>
          </a:p>
          <a:p>
            <a:pPr marL="323850" marR="0" lvl="1" indent="-63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556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600" b="0" i="0" u="none" strike="noStrike" cap="none" baseline="0" dirty="0" err="1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Avajais</a:t>
            </a:r>
            <a:r>
              <a:rPr lang="fi-FI" sz="16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-, tarjoilu- ja musiikkiryhmä</a:t>
            </a:r>
          </a:p>
          <a:p>
            <a:pPr marL="5905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i-FI" sz="16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Sanna-Kaisa </a:t>
            </a:r>
            <a:r>
              <a:rPr lang="fi-FI" sz="1600" b="0" i="0" u="none" strike="noStrike" cap="none" baseline="0" dirty="0" err="1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Kouvolainen</a:t>
            </a:r>
            <a:r>
              <a:rPr lang="fi-FI" sz="16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, Rasmus Ruohonen, Rosa Grassia, Sohvi Kuusitunturi</a:t>
            </a:r>
          </a:p>
          <a:p>
            <a:pPr marL="323850" marR="0" lvl="1" indent="-63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556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6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Ohjelmaryhmä</a:t>
            </a:r>
          </a:p>
          <a:p>
            <a:pPr marL="590550" marR="0" lvl="1" indent="-2857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i-FI" sz="16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Heidi </a:t>
            </a:r>
            <a:r>
              <a:rPr lang="fi-FI" sz="1600" b="0" i="0" u="none" strike="noStrike" cap="none" baseline="0" dirty="0" err="1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Duncker</a:t>
            </a:r>
            <a:r>
              <a:rPr lang="fi-FI" sz="16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, Anu </a:t>
            </a:r>
            <a:r>
              <a:rPr lang="fi-FI" sz="1600" b="0" i="0" u="none" strike="noStrike" cap="none" baseline="0" dirty="0" err="1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Riesen</a:t>
            </a:r>
            <a:r>
              <a:rPr lang="fi-FI" sz="16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, Anni Laukkonen, Krista Blomqvist</a:t>
            </a:r>
          </a:p>
          <a:p>
            <a:pPr marL="0" marR="0" indent="0" algn="l" rtl="0">
              <a:spcBef>
                <a:spcPts val="200"/>
              </a:spcBef>
              <a:spcAft>
                <a:spcPts val="0"/>
              </a:spcAft>
              <a:buNone/>
            </a:pPr>
            <a:endParaRPr sz="1600" dirty="0">
              <a:solidFill>
                <a:srgbClr val="4F5150"/>
              </a:solidFill>
            </a:endParaRPr>
          </a:p>
          <a:p>
            <a:pPr marL="323850" marR="0" lvl="1" indent="-63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4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3850" marR="0" lvl="1" indent="-63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4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fi-FI" sz="14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14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fi-FI" sz="14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14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fi-FI" sz="14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</a:br>
            <a:endParaRPr lang="fi-FI" sz="14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4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fi-FI" sz="1400" b="0" i="0" u="none" strike="noStrike" cap="none" baseline="0" dirty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</a:br>
            <a:endParaRPr lang="fi-FI" sz="14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>
                <a:solidFill>
                  <a:srgbClr val="F08A00"/>
                </a:solidFill>
              </a:rPr>
              <a:t>Tehtävä: </a:t>
            </a: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Miten nähdä käsityö uusin silmin?</a:t>
            </a:r>
          </a:p>
        </p:txBody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4212" y="1500901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Noto Symbol"/>
              <a:buChar char="▪"/>
            </a:pPr>
            <a:r>
              <a:rPr lang="fi-FI" sz="18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Craft</a:t>
            </a:r>
            <a:r>
              <a:rPr lang="fi-FI" sz="18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8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Cornerin</a:t>
            </a:r>
            <a:r>
              <a:rPr lang="fi-FI" sz="18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avajaiset sekä Taidon ja käsityön – viikon toteutus</a:t>
            </a:r>
          </a:p>
          <a:p>
            <a:pPr marL="342900" marR="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Noto Symbol"/>
              <a:buChar char="▪"/>
            </a:pPr>
            <a:r>
              <a:rPr lang="fi-FI" sz="1800" dirty="0"/>
              <a:t>Haaste: Miten nähdä käsityö uusin silmin? - &gt; käsityö on hauskaa, yhteisöllistä ja helppoa </a:t>
            </a:r>
          </a:p>
          <a:p>
            <a:pPr marL="342900" marR="0" lvl="0" indent="-30480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Noto Symbol"/>
              <a:buChar char="▪"/>
            </a:pPr>
            <a:r>
              <a:rPr lang="fi-FI" sz="1800" dirty="0"/>
              <a:t>I</a:t>
            </a:r>
            <a:r>
              <a:rPr lang="fi-FI" sz="18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nnovaatioprojektissa toimivat yhteistyössä Taitoliitto/ Käsi- ja taideteollisuusliitto Taito ry ja Metropolian kulttuuri- ja hyvinvointialan opiskelijat: sosiaaliala, toimintaterapia, optometria ja </a:t>
            </a:r>
            <a:r>
              <a:rPr lang="fi-FI" sz="18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vestonomia</a:t>
            </a:r>
            <a:endParaRPr lang="fi-FI" sz="18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endParaRPr sz="18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6" name="Shape 196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325150" y="4262850"/>
            <a:ext cx="2580599" cy="237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title"/>
          </p:nvPr>
        </p:nvSpPr>
        <p:spPr>
          <a:xfrm>
            <a:off x="685787" y="39491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dirty="0">
                <a:solidFill>
                  <a:srgbClr val="F08A00"/>
                </a:solidFill>
              </a:rPr>
              <a:t>Mitä teimme?</a:t>
            </a:r>
            <a:r>
              <a:rPr lang="fi-FI" sz="2800" b="1" i="0" u="none" strike="noStrike" cap="none" baseline="0" dirty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fi-FI" sz="2800" b="1" i="0" u="none" strike="noStrike" cap="none" baseline="0" dirty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fi-FI" sz="2800" b="1" i="0" u="none" strike="noStrike" cap="none" baseline="0" dirty="0">
              <a:solidFill>
                <a:srgbClr val="F08A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819456" y="1033393"/>
            <a:ext cx="5658000" cy="4263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fi-FI" sz="1800" dirty="0">
                <a:solidFill>
                  <a:schemeClr val="dk1"/>
                </a:solidFill>
              </a:rPr>
              <a:t>S</a:t>
            </a:r>
            <a:r>
              <a:rPr lang="fi-FI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uunnittelimme avaj</a:t>
            </a:r>
            <a:r>
              <a:rPr lang="fi-FI" sz="1800" dirty="0">
                <a:solidFill>
                  <a:schemeClr val="dk1"/>
                </a:solidFill>
              </a:rPr>
              <a:t>aisiin ja teemaviikolle: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Noto Symbol"/>
              <a:buChar char="▪"/>
            </a:pPr>
            <a:r>
              <a:rPr lang="fi-FI" sz="1800" dirty="0" err="1">
                <a:solidFill>
                  <a:schemeClr val="dk1"/>
                </a:solidFill>
              </a:rPr>
              <a:t>Coffee</a:t>
            </a:r>
            <a:r>
              <a:rPr lang="fi-FI" sz="1800" dirty="0">
                <a:solidFill>
                  <a:schemeClr val="dk1"/>
                </a:solidFill>
              </a:rPr>
              <a:t> at my Place-bändi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Noto Symbol"/>
              <a:buChar char="▪"/>
            </a:pPr>
            <a:r>
              <a:rPr lang="fi-FI" sz="1800" dirty="0" err="1">
                <a:solidFill>
                  <a:schemeClr val="dk1"/>
                </a:solidFill>
              </a:rPr>
              <a:t>sisä</a:t>
            </a:r>
            <a:r>
              <a:rPr lang="fi-FI" sz="1800" dirty="0">
                <a:solidFill>
                  <a:schemeClr val="dk1"/>
                </a:solidFill>
              </a:rPr>
              <a:t>- ja ulkotilojen koristelu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Noto Symbol"/>
              <a:buChar char="▪"/>
            </a:pPr>
            <a:r>
              <a:rPr lang="fi-FI" sz="1800" dirty="0">
                <a:solidFill>
                  <a:schemeClr val="dk1"/>
                </a:solidFill>
              </a:rPr>
              <a:t>tarjoilut ja juomat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Noto Symbol"/>
              <a:buChar char="▪"/>
            </a:pPr>
            <a:r>
              <a:rPr lang="fi-FI" sz="1800" dirty="0">
                <a:solidFill>
                  <a:schemeClr val="dk1"/>
                </a:solidFill>
              </a:rPr>
              <a:t>jaoimme ilmapalloja ja </a:t>
            </a:r>
            <a:r>
              <a:rPr lang="fi-FI" sz="1800" dirty="0" err="1">
                <a:solidFill>
                  <a:schemeClr val="dk1"/>
                </a:solidFill>
              </a:rPr>
              <a:t>flyereita</a:t>
            </a:r>
            <a:endParaRPr lang="fi-FI" sz="1800" dirty="0">
              <a:solidFill>
                <a:schemeClr val="dk1"/>
              </a:solidFill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Noto Symbol"/>
              <a:buChar char="▪"/>
            </a:pPr>
            <a:r>
              <a:rPr lang="fi-FI" sz="1800" dirty="0">
                <a:solidFill>
                  <a:schemeClr val="dk1"/>
                </a:solidFill>
              </a:rPr>
              <a:t>lapsille kasvomaalauksia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Noto Symbol"/>
              <a:buChar char="▪"/>
            </a:pPr>
            <a:r>
              <a:rPr lang="fi-FI" sz="1800" dirty="0">
                <a:solidFill>
                  <a:schemeClr val="dk1"/>
                </a:solidFill>
              </a:rPr>
              <a:t>3D-printteri tulosti avaimenperiä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Noto Symbol"/>
              <a:buChar char="▪"/>
            </a:pPr>
            <a:r>
              <a:rPr lang="fi-FI" sz="1800" dirty="0">
                <a:solidFill>
                  <a:schemeClr val="dk1"/>
                </a:solidFill>
              </a:rPr>
              <a:t>tapahtuman </a:t>
            </a:r>
            <a:r>
              <a:rPr lang="fi-FI" sz="1800" dirty="0" err="1">
                <a:solidFill>
                  <a:schemeClr val="dk1"/>
                </a:solidFill>
              </a:rPr>
              <a:t>some</a:t>
            </a:r>
            <a:r>
              <a:rPr lang="fi-FI" sz="1800" dirty="0">
                <a:solidFill>
                  <a:schemeClr val="dk1"/>
                </a:solidFill>
              </a:rPr>
              <a:t>-markkinointi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Noto Symbol"/>
              <a:buChar char="▪"/>
            </a:pPr>
            <a:r>
              <a:rPr lang="fi-FI" sz="1800" dirty="0" err="1">
                <a:solidFill>
                  <a:schemeClr val="dk1"/>
                </a:solidFill>
              </a:rPr>
              <a:t>photobooth</a:t>
            </a:r>
            <a:r>
              <a:rPr lang="fi-FI" sz="1800" dirty="0">
                <a:solidFill>
                  <a:schemeClr val="dk1"/>
                </a:solidFill>
              </a:rPr>
              <a:t>-kilpailu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Noto Symbol"/>
              <a:buChar char="▪"/>
            </a:pPr>
            <a:r>
              <a:rPr lang="fi-FI" sz="1800" dirty="0">
                <a:solidFill>
                  <a:schemeClr val="dk1"/>
                </a:solidFill>
              </a:rPr>
              <a:t>pitsiasusteet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 dirty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Shape 203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Kalvosarjan tekijän nimi</a:t>
            </a:r>
          </a:p>
        </p:txBody>
      </p:sp>
      <p:sp>
        <p:nvSpPr>
          <p:cNvPr id="204" name="Shape 204"/>
          <p:cNvSpPr txBox="1"/>
          <p:nvPr/>
        </p:nvSpPr>
        <p:spPr>
          <a:xfrm>
            <a:off x="6721434" y="1270659"/>
            <a:ext cx="1793824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KUVA tähän</a:t>
            </a:r>
          </a:p>
        </p:txBody>
      </p:sp>
      <p:pic>
        <p:nvPicPr>
          <p:cNvPr id="6" name="Shape 196"/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25150" y="4262850"/>
            <a:ext cx="2580599" cy="237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813803" y="1509853"/>
            <a:ext cx="7858200" cy="289755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5242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Noto Symbol"/>
              <a:buChar char="▪"/>
            </a:pPr>
            <a:r>
              <a:rPr lang="fi-FI" sz="18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Ideointi alkoi pienryhmissä </a:t>
            </a:r>
          </a:p>
          <a:p>
            <a:pPr marL="593725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</a:pPr>
            <a:r>
              <a:rPr lang="fi-FI" sz="18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Yhteistyökumppani valitsi kaikista ideoista tapahtumaan sopivia  elementtejä</a:t>
            </a:r>
          </a:p>
          <a:p>
            <a:pPr marL="323850" marR="0" lvl="1" indent="-63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bg2"/>
              </a:buClr>
              <a:buFont typeface="Noto Symbol"/>
              <a:buNone/>
            </a:pPr>
            <a:endParaRPr sz="18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52425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Noto Symbol"/>
              <a:buChar char="▪"/>
            </a:pPr>
            <a:r>
              <a:rPr lang="fi-FI" sz="18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Toiveiden mukaan lähdimme suunnittelemaan ja työstämään lopullista toteutusta</a:t>
            </a:r>
          </a:p>
          <a:p>
            <a:pPr marL="593725" marR="0" lvl="1" indent="-28575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</a:pPr>
            <a:r>
              <a:rPr lang="fi-FI" sz="18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Työskentelimme pienryhmissä, joilla oli omat vastuualueensa läpi työprosessin</a:t>
            </a:r>
          </a:p>
          <a:p>
            <a:pPr marL="539750" marR="0" lvl="1" indent="-116522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bg2"/>
              </a:buClr>
              <a:buFont typeface="Noto Symbol"/>
              <a:buNone/>
            </a:pPr>
            <a:endParaRPr sz="18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52425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Noto Symbol"/>
              <a:buChar char="▪"/>
            </a:pPr>
            <a:r>
              <a:rPr lang="fi-FI" sz="1800" dirty="0"/>
              <a:t>lopputoteutus tiiviissä yhteistyössä Taidon kanssa</a:t>
            </a:r>
          </a:p>
          <a:p>
            <a:pPr marL="457200" marR="0" lvl="0" indent="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fi-FI" sz="18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endParaRPr sz="1650" b="0" i="0" u="none" strike="noStrike" cap="none" baseline="0" dirty="0">
              <a:solidFill>
                <a:srgbClr val="7F7F7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237172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50" b="0" i="0" u="none" strike="noStrike" cap="none" baseline="0" dirty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" name="Shape 201"/>
          <p:cNvSpPr txBox="1">
            <a:spLocks/>
          </p:cNvSpPr>
          <p:nvPr/>
        </p:nvSpPr>
        <p:spPr>
          <a:xfrm>
            <a:off x="685787" y="39491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pPr>
              <a:buSzPct val="25000"/>
            </a:pPr>
            <a:r>
              <a:rPr lang="fi-FI" sz="2800" dirty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Projektikuvaus</a:t>
            </a:r>
            <a:endParaRPr lang="fi-FI" sz="2800" b="1" dirty="0">
              <a:solidFill>
                <a:srgbClr val="F08A0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Shape 2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7800" y="618200"/>
            <a:ext cx="3023099" cy="244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Shape 217"/>
          <p:cNvSpPr txBox="1">
            <a:spLocks noGrp="1"/>
          </p:cNvSpPr>
          <p:nvPr>
            <p:ph type="title"/>
          </p:nvPr>
        </p:nvSpPr>
        <p:spPr>
          <a:xfrm>
            <a:off x="3843701" y="254850"/>
            <a:ext cx="50151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828800" marR="0" lvl="0" indent="45720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Lopputulos </a:t>
            </a:r>
          </a:p>
        </p:txBody>
      </p:sp>
      <p:pic>
        <p:nvPicPr>
          <p:cNvPr id="218" name="Shape 2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7800" y="3121425"/>
            <a:ext cx="4296574" cy="3118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Shape 2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05023" y="1905045"/>
            <a:ext cx="3138849" cy="4372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Shape 2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41350" y="840025"/>
            <a:ext cx="3218549" cy="2010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</p:spPr>
        <p:txBody>
          <a:bodyPr lIns="91425" tIns="45700" rIns="91425" bIns="45700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i-FI"/>
              <a:t>8</a:t>
            </a:fld>
            <a:endParaRPr lang="fi-FI"/>
          </a:p>
        </p:txBody>
      </p:sp>
      <p:sp>
        <p:nvSpPr>
          <p:cNvPr id="228" name="Shape 228"/>
          <p:cNvSpPr txBox="1"/>
          <p:nvPr/>
        </p:nvSpPr>
        <p:spPr>
          <a:xfrm>
            <a:off x="638375" y="349675"/>
            <a:ext cx="5651100" cy="659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-FI" sz="28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Ulkopuolen koristelu</a:t>
            </a:r>
          </a:p>
        </p:txBody>
      </p:sp>
      <p:pic>
        <p:nvPicPr>
          <p:cNvPr id="229" name="Shape 2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60409" y="349675"/>
            <a:ext cx="3397799" cy="5663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Shape 2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9449" y="1009075"/>
            <a:ext cx="3924075" cy="4512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</p:spPr>
        <p:txBody>
          <a:bodyPr lIns="91425" tIns="45700" rIns="91425" bIns="45700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i-FI"/>
              <a:t>9</a:t>
            </a:fld>
            <a:endParaRPr lang="fi-FI"/>
          </a:p>
        </p:txBody>
      </p:sp>
      <p:pic>
        <p:nvPicPr>
          <p:cNvPr id="237" name="Shape 2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1349" y="262149"/>
            <a:ext cx="3588299" cy="3588299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Shape 238"/>
          <p:cNvSpPr txBox="1"/>
          <p:nvPr/>
        </p:nvSpPr>
        <p:spPr>
          <a:xfrm>
            <a:off x="642100" y="3986400"/>
            <a:ext cx="1577099" cy="599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i-FI" sz="1800"/>
              <a:t>3D-printteri</a:t>
            </a:r>
          </a:p>
        </p:txBody>
      </p:sp>
      <p:pic>
        <p:nvPicPr>
          <p:cNvPr id="239" name="Shape 2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98950" y="2619700"/>
            <a:ext cx="2332675" cy="346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Shape 2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11375" y="816175"/>
            <a:ext cx="3993299" cy="522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324</Words>
  <Application>Microsoft Office PowerPoint</Application>
  <PresentationFormat>On-screen Show (4:3)</PresentationFormat>
  <Paragraphs>97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Courier New</vt:lpstr>
      <vt:lpstr>Noto Symbol</vt:lpstr>
      <vt:lpstr>Tahoma</vt:lpstr>
      <vt:lpstr>Times New Roman</vt:lpstr>
      <vt:lpstr>2_Metropolia_strategia</vt:lpstr>
      <vt:lpstr>Blank</vt:lpstr>
      <vt:lpstr>PowerPoint Presentation</vt:lpstr>
      <vt:lpstr>PowerPoint Presentation</vt:lpstr>
      <vt:lpstr>Tekijät:</vt:lpstr>
      <vt:lpstr>Tehtävä: Miten nähdä käsityö uusin silmin?</vt:lpstr>
      <vt:lpstr>Mitä teimme? </vt:lpstr>
      <vt:lpstr>PowerPoint Presentation</vt:lpstr>
      <vt:lpstr>Lopputulos </vt:lpstr>
      <vt:lpstr>PowerPoint Presentation</vt:lpstr>
      <vt:lpstr>PowerPoint Presentation</vt:lpstr>
      <vt:lpstr>Sisäinen ja ulkoinen viestintä</vt:lpstr>
      <vt:lpstr>Projektin plussat ja miinukset</vt:lpstr>
      <vt:lpstr>Ryhmätyö – kuinka onnistui?</vt:lpstr>
      <vt:lpstr>Mitä opitte?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Omistaja</dc:creator>
  <cp:lastModifiedBy>Marja Amgwerd</cp:lastModifiedBy>
  <cp:revision>4</cp:revision>
  <dcterms:modified xsi:type="dcterms:W3CDTF">2015-04-24T21:26:21Z</dcterms:modified>
</cp:coreProperties>
</file>