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89" r:id="rId1"/>
  </p:sldMasterIdLst>
  <p:notesMasterIdLst>
    <p:notesMasterId r:id="rId16"/>
  </p:notesMasterIdLst>
  <p:handoutMasterIdLst>
    <p:handoutMasterId r:id="rId17"/>
  </p:handoutMasterIdLst>
  <p:sldIdLst>
    <p:sldId id="314" r:id="rId2"/>
    <p:sldId id="316" r:id="rId3"/>
    <p:sldId id="317" r:id="rId4"/>
    <p:sldId id="318" r:id="rId5"/>
    <p:sldId id="319" r:id="rId6"/>
    <p:sldId id="333" r:id="rId7"/>
    <p:sldId id="334" r:id="rId8"/>
    <p:sldId id="335" r:id="rId9"/>
    <p:sldId id="321" r:id="rId10"/>
    <p:sldId id="322" r:id="rId11"/>
    <p:sldId id="323" r:id="rId12"/>
    <p:sldId id="324" r:id="rId13"/>
    <p:sldId id="325" r:id="rId14"/>
    <p:sldId id="259" r:id="rId15"/>
  </p:sldIdLst>
  <p:sldSz cx="9144000" cy="6858000" type="screen4x3"/>
  <p:notesSz cx="6794500" cy="9931400"/>
  <p:custShowLst>
    <p:custShow name="bulevardi" id="0">
      <p:sldLst/>
    </p:custShow>
    <p:custShow name="tikkurila" id="1">
      <p:sldLst/>
    </p:custShow>
    <p:custShow name="arabiankatu" id="2">
      <p:sldLst/>
    </p:custShow>
    <p:custShow name="tukholmankatu" id="3">
      <p:sldLst/>
    </p:custShow>
    <p:custShow name="sofianlehdonkatu" id="4">
      <p:sldLst/>
    </p:custShow>
    <p:custShow name="Vanha maantie" id="5">
      <p:sldLst/>
    </p:custShow>
    <p:custShow name="bulevardi 29" id="6">
      <p:sldLst/>
    </p:custShow>
    <p:custShow name="kalevankatu" id="7">
      <p:sldLst/>
    </p:custShow>
    <p:custShow name="agricolankatu" id="8">
      <p:sldLst/>
    </p:custShow>
    <p:custShow name="ruoholahti" id="9">
      <p:sldLst/>
    </p:custShow>
    <p:custShow name="vanha viertotie" id="10">
      <p:sldLst/>
    </p:custShow>
    <p:custShow name="mannerheimintie" id="11">
      <p:sldLst/>
    </p:custShow>
    <p:custShow name="myyrmäki" id="12">
      <p:sldLst/>
    </p:custShow>
    <p:custShow name="onnentie" id="13">
      <p:sldLst/>
    </p:custShow>
    <p:custShow name="teknobulevardi" id="14">
      <p:sldLst/>
    </p:custShow>
    <p:custShow name="hämeentie" id="15">
      <p:sldLst/>
    </p:custShow>
    <p:custShow name="albertinkatu" id="16">
      <p:sldLst/>
    </p:custShow>
    <p:custShow name="era" id="17">
      <p:sldLst/>
    </p:custShow>
  </p:custShowLst>
  <p:defaultTextStyle>
    <a:defPPr>
      <a:defRPr lang="fi-FI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68">
          <p15:clr>
            <a:srgbClr val="A4A3A4"/>
          </p15:clr>
        </p15:guide>
        <p15:guide id="2" pos="498">
          <p15:clr>
            <a:srgbClr val="A4A3A4"/>
          </p15:clr>
        </p15:guide>
        <p15:guide id="3" pos="5759">
          <p15:clr>
            <a:srgbClr val="A4A3A4"/>
          </p15:clr>
        </p15:guide>
        <p15:guide id="4" pos="2951">
          <p15:clr>
            <a:srgbClr val="A4A3A4"/>
          </p15:clr>
        </p15:guide>
        <p15:guide id="5" pos="5327">
          <p15:clr>
            <a:srgbClr val="A4A3A4"/>
          </p15:clr>
        </p15:guide>
        <p15:guide id="6" pos="290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8216"/>
    <a:srgbClr val="F0F0F0"/>
    <a:srgbClr val="EAEAEA"/>
    <a:srgbClr val="767878"/>
    <a:srgbClr val="4F5150"/>
    <a:srgbClr val="44484B"/>
    <a:srgbClr val="878989"/>
    <a:srgbClr val="B3B5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40" autoAdjust="0"/>
    <p:restoredTop sz="96667" autoAdjust="0"/>
  </p:normalViewPr>
  <p:slideViewPr>
    <p:cSldViewPr snapToGrid="0" showGuides="1">
      <p:cViewPr>
        <p:scale>
          <a:sx n="113" d="100"/>
          <a:sy n="113" d="100"/>
        </p:scale>
        <p:origin x="-132" y="-48"/>
      </p:cViewPr>
      <p:guideLst>
        <p:guide orient="horz" pos="2868"/>
        <p:guide pos="498"/>
        <p:guide pos="5759"/>
        <p:guide pos="2951"/>
        <p:guide pos="5327"/>
        <p:guide pos="290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FA90ACDE-3E46-4457-8E81-4CB1B34673FC}" type="datetime1">
              <a:rPr lang="en-US"/>
              <a:pPr>
                <a:defRPr/>
              </a:pPr>
              <a:t>4/23/2015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0E97B437-6475-4660-B2CE-69762A8BF9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19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8050"/>
            <a:ext cx="4981575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smtClean="0"/>
              <a:t>Click to edit Master text styles</a:t>
            </a:r>
          </a:p>
          <a:p>
            <a:pPr lvl="1"/>
            <a:r>
              <a:rPr lang="fi-FI" noProof="0" smtClean="0"/>
              <a:t>Second level</a:t>
            </a:r>
          </a:p>
          <a:p>
            <a:pPr lvl="2"/>
            <a:r>
              <a:rPr lang="fi-FI" noProof="0" smtClean="0"/>
              <a:t>Third level</a:t>
            </a:r>
          </a:p>
          <a:p>
            <a:pPr lvl="3"/>
            <a:r>
              <a:rPr lang="fi-FI" noProof="0" smtClean="0"/>
              <a:t>Fourth level</a:t>
            </a:r>
          </a:p>
          <a:p>
            <a:pPr lvl="4"/>
            <a:r>
              <a:rPr lang="fi-FI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51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4513"/>
            <a:ext cx="294481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ED6C6769-5C29-4695-A99B-B1573B5D64E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776457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ＭＳ Ｐゴシック" pitchFamily="-11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 Tikkanen DEVELOPER, COMMUNICATIONS SHERIFF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susanna.tikkanen@iki.fi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 Honkaniemi DEVELOPER, CONTENT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heinihonkaniemi@gmail.com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Volanto</a:t>
            </a:r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 DEVELOPER, PROJECT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arttu.volanto@gmail.com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6C6769-5C29-4695-A99B-B1573B5D64E3}" type="slidenum">
              <a:rPr lang="fi-FI" smtClean="0"/>
              <a:pPr>
                <a:defRPr/>
              </a:pPr>
              <a:t>14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71001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-1587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8" descr="Metropolia_CMYK_A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50667" y="5847581"/>
            <a:ext cx="1473200" cy="784704"/>
          </a:xfrm>
          <a:prstGeom prst="rect">
            <a:avLst/>
          </a:prstGeom>
        </p:spPr>
      </p:pic>
      <p:grpSp>
        <p:nvGrpSpPr>
          <p:cNvPr id="13" name="Group 12"/>
          <p:cNvGrpSpPr/>
          <p:nvPr userDrawn="1"/>
        </p:nvGrpSpPr>
        <p:grpSpPr>
          <a:xfrm>
            <a:off x="0" y="0"/>
            <a:ext cx="9144000" cy="4356665"/>
            <a:chOff x="0" y="0"/>
            <a:chExt cx="9144000" cy="4356665"/>
          </a:xfrm>
        </p:grpSpPr>
        <p:pic>
          <p:nvPicPr>
            <p:cNvPr id="6" name="Kuva 6" descr="shutterstock_84464665.png"/>
            <p:cNvPicPr>
              <a:picLocks noChangeAspect="1"/>
            </p:cNvPicPr>
            <p:nvPr userDrawn="1"/>
          </p:nvPicPr>
          <p:blipFill>
            <a:blip r:embed="rId3"/>
            <a:srcRect t="16333" b="8712"/>
            <a:stretch>
              <a:fillRect/>
            </a:stretch>
          </p:blipFill>
          <p:spPr>
            <a:xfrm>
              <a:off x="0" y="0"/>
              <a:ext cx="9144000" cy="4254500"/>
            </a:xfrm>
            <a:prstGeom prst="rect">
              <a:avLst/>
            </a:prstGeom>
          </p:spPr>
        </p:pic>
        <p:sp>
          <p:nvSpPr>
            <p:cNvPr id="11" name="Isosceles Triangle 10"/>
            <p:cNvSpPr/>
            <p:nvPr userDrawn="1"/>
          </p:nvSpPr>
          <p:spPr bwMode="auto">
            <a:xfrm>
              <a:off x="8500713" y="4127370"/>
              <a:ext cx="275058" cy="185202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endParaRPr>
            </a:p>
          </p:txBody>
        </p:sp>
        <p:sp>
          <p:nvSpPr>
            <p:cNvPr id="12" name="Rectangle 11"/>
            <p:cNvSpPr/>
            <p:nvPr userDrawn="1"/>
          </p:nvSpPr>
          <p:spPr bwMode="auto">
            <a:xfrm>
              <a:off x="8634653" y="4145006"/>
              <a:ext cx="509347" cy="21165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endParaRPr>
            </a:p>
          </p:txBody>
        </p:sp>
        <p:pic>
          <p:nvPicPr>
            <p:cNvPr id="7" name="Kuva 11" descr="nauha3.png"/>
            <p:cNvPicPr>
              <a:picLocks noChangeAspect="1"/>
            </p:cNvPicPr>
            <p:nvPr userDrawn="1"/>
          </p:nvPicPr>
          <p:blipFill>
            <a:blip r:embed="rId4"/>
            <a:srcRect t="47966"/>
            <a:stretch>
              <a:fillRect/>
            </a:stretch>
          </p:blipFill>
          <p:spPr>
            <a:xfrm>
              <a:off x="0" y="3985329"/>
              <a:ext cx="9144000" cy="342030"/>
            </a:xfrm>
            <a:prstGeom prst="rect">
              <a:avLst/>
            </a:prstGeom>
          </p:spPr>
        </p:pic>
        <p:pic>
          <p:nvPicPr>
            <p:cNvPr id="10" name="Kuva 7" descr="nauhat2.png"/>
            <p:cNvPicPr>
              <a:picLocks noChangeAspect="1"/>
            </p:cNvPicPr>
            <p:nvPr userDrawn="1"/>
          </p:nvPicPr>
          <p:blipFill>
            <a:blip r:embed="rId5"/>
            <a:srcRect r="4805"/>
            <a:stretch>
              <a:fillRect/>
            </a:stretch>
          </p:blipFill>
          <p:spPr>
            <a:xfrm>
              <a:off x="5621868" y="377359"/>
              <a:ext cx="3522132" cy="1751413"/>
            </a:xfrm>
            <a:prstGeom prst="rect">
              <a:avLst/>
            </a:prstGeom>
          </p:spPr>
        </p:pic>
      </p:grpSp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23.4.2015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296564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23.4.2015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41464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4213" y="715963"/>
            <a:ext cx="7772400" cy="533400"/>
          </a:xfrm>
        </p:spPr>
        <p:txBody>
          <a:bodyPr/>
          <a:lstStyle/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84213" y="1436689"/>
            <a:ext cx="7772400" cy="3948112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Kalvosarjan tekijän nimi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A4AAD-F724-42AB-8557-AB427AE11B6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 dirty="0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 smtClean="0"/>
              <a:t>Esittäjän/esityksen </a:t>
            </a:r>
            <a:r>
              <a:rPr lang="fi-FI" dirty="0"/>
              <a:t>nimi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8974" y="715963"/>
            <a:ext cx="7767639" cy="1036836"/>
          </a:xfrm>
        </p:spPr>
        <p:txBody>
          <a:bodyPr/>
          <a:lstStyle>
            <a:lvl1pPr>
              <a:defRPr/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88974" y="2003426"/>
            <a:ext cx="3808413" cy="33178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6" y="2003426"/>
            <a:ext cx="3811588" cy="33293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/>
              <a:t>Kalvosarjan tekijän nimi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nauha3.png"/>
          <p:cNvPicPr>
            <a:picLocks noChangeAspect="1"/>
          </p:cNvPicPr>
          <p:nvPr userDrawn="1"/>
        </p:nvPicPr>
        <p:blipFill>
          <a:blip r:embed="rId17"/>
          <a:srcRect t="44935"/>
          <a:stretch>
            <a:fillRect/>
          </a:stretch>
        </p:blipFill>
        <p:spPr>
          <a:xfrm>
            <a:off x="0" y="6045200"/>
            <a:ext cx="9144000" cy="361950"/>
          </a:xfrm>
          <a:prstGeom prst="rect">
            <a:avLst/>
          </a:prstGeom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7239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44625"/>
            <a:ext cx="77724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  <a:p>
            <a:pPr lvl="1"/>
            <a:r>
              <a:rPr lang="fi-FI" dirty="0" err="1" smtClean="0"/>
              <a:t>Second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2"/>
            <a:r>
              <a:rPr lang="fi-FI" dirty="0" err="1" smtClean="0"/>
              <a:t>Third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3"/>
            <a:r>
              <a:rPr lang="fi-FI" dirty="0" err="1" smtClean="0"/>
              <a:t>Fourth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4"/>
            <a:r>
              <a:rPr lang="fi-FI" dirty="0" err="1" smtClean="0"/>
              <a:t>Fifth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1" name="Kuva 10" descr="Metropolia_CMYK_A.png"/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679450" y="5587999"/>
            <a:ext cx="1238396" cy="6596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3991" r:id="rId2"/>
    <p:sldLayoutId id="2147483992" r:id="rId3"/>
    <p:sldLayoutId id="2147483993" r:id="rId4"/>
    <p:sldLayoutId id="214748401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  <p:sldLayoutId id="2147484008" r:id="rId12"/>
    <p:sldLayoutId id="2147484009" r:id="rId13"/>
    <p:sldLayoutId id="2147484012" r:id="rId14"/>
    <p:sldLayoutId id="2147484013" r:id="rId15"/>
  </p:sldLayoutIdLst>
  <p:transition>
    <p:wipe dir="d"/>
  </p:transition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spc="100">
          <a:solidFill>
            <a:srgbClr val="F08A00"/>
          </a:solidFill>
          <a:latin typeface="+mj-lt"/>
          <a:ea typeface="+mj-ea"/>
          <a:cs typeface="ＭＳ Ｐゴシック" pitchFamily="-11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9pPr>
    </p:titleStyle>
    <p:bodyStyle>
      <a:lvl1pPr marL="342900" indent="-342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400" spc="100">
          <a:solidFill>
            <a:srgbClr val="4F5150"/>
          </a:solidFill>
          <a:latin typeface="+mn-lt"/>
          <a:ea typeface="+mn-ea"/>
          <a:cs typeface="ＭＳ Ｐゴシック" pitchFamily="-110" charset="-128"/>
        </a:defRPr>
      </a:lvl1pPr>
      <a:lvl2pPr marL="539750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400" spc="100">
          <a:solidFill>
            <a:srgbClr val="4F5150"/>
          </a:solidFill>
          <a:latin typeface="+mn-lt"/>
          <a:ea typeface="+mn-ea"/>
        </a:defRPr>
      </a:lvl2pPr>
      <a:lvl3pPr marL="719138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000" spc="100">
          <a:solidFill>
            <a:srgbClr val="4F5150"/>
          </a:solidFill>
          <a:latin typeface="+mn-lt"/>
          <a:ea typeface="+mn-ea"/>
        </a:defRPr>
      </a:lvl3pPr>
      <a:lvl4pPr marL="898525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pc="100">
          <a:solidFill>
            <a:srgbClr val="4F5150"/>
          </a:solidFill>
          <a:latin typeface="+mn-lt"/>
          <a:ea typeface="+mn-ea"/>
        </a:defRPr>
      </a:lvl4pPr>
      <a:lvl5pPr marL="1079500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1600" spc="100">
          <a:solidFill>
            <a:srgbClr val="4F5150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aleksi.rytkonen@metropolia.fi" TargetMode="External"/><Relationship Id="rId2" Type="http://schemas.openxmlformats.org/officeDocument/2006/relationships/hyperlink" Target="mailto:sari.rantaniemi@metropolia.fi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nina.kerkkanen@metropolia.fi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MINNO® Innovaatioprojekti 2015 - Loppukatselmus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Neloset</a:t>
            </a:r>
          </a:p>
          <a:p>
            <a:r>
              <a:rPr lang="fi-FI" dirty="0" smtClean="0"/>
              <a:t>Mieletöntä Valoa</a:t>
            </a:r>
          </a:p>
          <a:p>
            <a:r>
              <a:rPr lang="fi-FI" dirty="0" smtClean="0"/>
              <a:t>17.4.2015</a:t>
            </a:r>
          </a:p>
        </p:txBody>
      </p:sp>
    </p:spTree>
    <p:extLst>
      <p:ext uri="{BB962C8B-B14F-4D97-AF65-F5344CB8AC3E}">
        <p14:creationId xmlns:p14="http://schemas.microsoft.com/office/powerpoint/2010/main" val="198004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err="1" smtClean="0">
                <a:latin typeface="Tahoma"/>
                <a:cs typeface="Tahoma"/>
              </a:rPr>
              <a:t>Ryhmätyö</a:t>
            </a:r>
            <a:r>
              <a:rPr lang="en-US" dirty="0" smtClean="0">
                <a:latin typeface="Tahoma"/>
                <a:cs typeface="Tahoma"/>
              </a:rPr>
              <a:t> – </a:t>
            </a:r>
            <a:r>
              <a:rPr lang="en-US" dirty="0" err="1" smtClean="0">
                <a:latin typeface="Tahoma"/>
                <a:cs typeface="Tahoma"/>
              </a:rPr>
              <a:t>kuinka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onnistui</a:t>
            </a:r>
            <a:r>
              <a:rPr lang="en-US" dirty="0" smtClean="0">
                <a:latin typeface="Tahoma"/>
                <a:cs typeface="Tahoma"/>
              </a:rPr>
              <a:t>?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err="1" smtClean="0">
                <a:latin typeface="Tahoma"/>
                <a:cs typeface="Tahoma"/>
              </a:rPr>
              <a:t>Ryhmätyö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onnistui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hyvin</a:t>
            </a:r>
            <a:r>
              <a:rPr lang="en-US" sz="1800" dirty="0" smtClean="0">
                <a:latin typeface="Tahoma"/>
                <a:cs typeface="Tahoma"/>
              </a:rPr>
              <a:t>, </a:t>
            </a:r>
            <a:r>
              <a:rPr lang="en-US" sz="1800" dirty="0" err="1" smtClean="0">
                <a:latin typeface="Tahoma"/>
                <a:cs typeface="Tahoma"/>
              </a:rPr>
              <a:t>projektin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aikana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olimme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samalla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aaltopituudella</a:t>
            </a:r>
            <a:r>
              <a:rPr lang="en-US" sz="1800" dirty="0" smtClean="0">
                <a:latin typeface="Tahoma"/>
                <a:cs typeface="Tahoma"/>
              </a:rPr>
              <a:t> ja </a:t>
            </a:r>
            <a:r>
              <a:rPr lang="en-US" sz="1800" dirty="0" err="1" smtClean="0">
                <a:latin typeface="Tahoma"/>
                <a:cs typeface="Tahoma"/>
              </a:rPr>
              <a:t>kommunikointi</a:t>
            </a:r>
            <a:r>
              <a:rPr lang="en-US" sz="1800" dirty="0" smtClean="0">
                <a:latin typeface="Tahoma"/>
                <a:cs typeface="Tahoma"/>
              </a:rPr>
              <a:t> on </a:t>
            </a:r>
            <a:r>
              <a:rPr lang="en-US" sz="1800" dirty="0" err="1" smtClean="0">
                <a:latin typeface="Tahoma"/>
                <a:cs typeface="Tahoma"/>
              </a:rPr>
              <a:t>ollut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sujuvaa</a:t>
            </a:r>
            <a:endParaRPr lang="en-US" sz="1800" dirty="0" smtClean="0">
              <a:latin typeface="Tahoma"/>
              <a:cs typeface="Tahoma"/>
            </a:endParaRPr>
          </a:p>
          <a:p>
            <a:endParaRPr lang="en-US" sz="1800" dirty="0" smtClean="0">
              <a:latin typeface="Tahoma"/>
              <a:cs typeface="Tahoma"/>
            </a:endParaRPr>
          </a:p>
          <a:p>
            <a:r>
              <a:rPr lang="en-US" sz="1800" dirty="0" err="1" smtClean="0">
                <a:latin typeface="Tahoma"/>
                <a:cs typeface="Tahoma"/>
              </a:rPr>
              <a:t>Yksi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jäsenistämme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joutui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keskeyttämään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kesken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projektin</a:t>
            </a:r>
            <a:r>
              <a:rPr lang="en-US" sz="1800" dirty="0" smtClean="0">
                <a:latin typeface="Tahoma"/>
                <a:cs typeface="Tahoma"/>
              </a:rPr>
              <a:t>, </a:t>
            </a:r>
            <a:r>
              <a:rPr lang="en-US" sz="1800" dirty="0" err="1" smtClean="0">
                <a:latin typeface="Tahoma"/>
                <a:cs typeface="Tahoma"/>
              </a:rPr>
              <a:t>joka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vaikutti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ryhmän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motivaatioon</a:t>
            </a:r>
            <a:r>
              <a:rPr lang="en-US" sz="1800" dirty="0" smtClean="0">
                <a:latin typeface="Tahoma"/>
                <a:cs typeface="Tahoma"/>
              </a:rPr>
              <a:t> ja </a:t>
            </a:r>
            <a:r>
              <a:rPr lang="en-US" sz="1800" dirty="0" err="1" smtClean="0">
                <a:latin typeface="Tahoma"/>
                <a:cs typeface="Tahoma"/>
              </a:rPr>
              <a:t>mielialaan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hetkellisesti</a:t>
            </a:r>
            <a:endParaRPr lang="en-US" sz="1800" dirty="0" smtClean="0">
              <a:latin typeface="Tahoma"/>
              <a:cs typeface="Tahoma"/>
            </a:endParaRPr>
          </a:p>
          <a:p>
            <a:endParaRPr lang="en-US" sz="1800" dirty="0" smtClean="0">
              <a:latin typeface="Tahoma"/>
              <a:cs typeface="Tahoma"/>
            </a:endParaRPr>
          </a:p>
          <a:p>
            <a:r>
              <a:rPr lang="en-US" sz="1800" dirty="0" err="1" smtClean="0">
                <a:latin typeface="Tahoma"/>
                <a:cs typeface="Tahoma"/>
              </a:rPr>
              <a:t>Ryhmän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jäsenten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työskentelytavat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täydensivät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toisiaan</a:t>
            </a:r>
            <a:endParaRPr lang="en-US" sz="1800" dirty="0" smtClean="0">
              <a:latin typeface="Tahoma"/>
              <a:cs typeface="Tahoma"/>
            </a:endParaRPr>
          </a:p>
          <a:p>
            <a:endParaRPr lang="en-US" sz="1800" dirty="0" smtClean="0">
              <a:latin typeface="Tahoma"/>
              <a:cs typeface="Tahoma"/>
            </a:endParaRPr>
          </a:p>
          <a:p>
            <a:r>
              <a:rPr lang="en-US" sz="1800" dirty="0" err="1" smtClean="0">
                <a:latin typeface="Tahoma"/>
                <a:cs typeface="Tahoma"/>
              </a:rPr>
              <a:t>Työnjako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meidän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välillämme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onnistui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hyvin</a:t>
            </a:r>
            <a:r>
              <a:rPr lang="en-US" sz="1800" dirty="0" smtClean="0">
                <a:latin typeface="Tahoma"/>
                <a:cs typeface="Tahoma"/>
              </a:rPr>
              <a:t>, </a:t>
            </a:r>
            <a:r>
              <a:rPr lang="en-US" sz="1800" dirty="0" err="1" smtClean="0">
                <a:latin typeface="Tahoma"/>
                <a:cs typeface="Tahoma"/>
              </a:rPr>
              <a:t>työmäärä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jakaantui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tasaisesti</a:t>
            </a:r>
            <a:endParaRPr lang="en-US" sz="1800" dirty="0" smtClean="0">
              <a:latin typeface="Tahoma"/>
              <a:cs typeface="Tahoma"/>
            </a:endParaRPr>
          </a:p>
          <a:p>
            <a:endParaRPr lang="en-US" sz="1800" dirty="0" smtClean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330115976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i-FI" dirty="0" smtClean="0"/>
              <a:t>Sisäinen ja ulkoinen viestintä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 dirty="0" smtClean="0"/>
          </a:p>
          <a:p>
            <a:r>
              <a:rPr lang="fi-FI" dirty="0" smtClean="0"/>
              <a:t>Sisäinen viestintä on ollut sujuvaa. Olemme tavanneet kasvokkain säännöllisesti ja viestineet myös </a:t>
            </a:r>
            <a:r>
              <a:rPr lang="fi-FI" dirty="0" err="1" smtClean="0"/>
              <a:t>facebookissa</a:t>
            </a:r>
            <a:r>
              <a:rPr lang="fi-FI" dirty="0" smtClean="0"/>
              <a:t>.</a:t>
            </a:r>
          </a:p>
          <a:p>
            <a:pPr marL="0" indent="0">
              <a:buNone/>
            </a:pPr>
            <a:endParaRPr lang="fi-FI" dirty="0" smtClean="0"/>
          </a:p>
          <a:p>
            <a:r>
              <a:rPr lang="fi-FI" dirty="0" smtClean="0"/>
              <a:t>Ulkoinen viestintä on mielestämme onnistunut hyvin. Projektia on toteutettu melko itsenäisesti, mutta tarvittaessa olemme päivittäneet tilannetta yhteistyökumppanille ja kysyneet neuvoa.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71586818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latin typeface="Tahoma"/>
                <a:cs typeface="Tahoma"/>
              </a:rPr>
              <a:t>Mitä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opimme</a:t>
            </a:r>
            <a:r>
              <a:rPr lang="en-US" dirty="0" smtClean="0">
                <a:latin typeface="Tahoma"/>
                <a:cs typeface="Tahoma"/>
              </a:rPr>
              <a:t>?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err="1" smtClean="0">
                <a:latin typeface="Tahoma"/>
                <a:cs typeface="Tahoma"/>
              </a:rPr>
              <a:t>Projektityöskentely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vaatii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aikaa</a:t>
            </a:r>
            <a:r>
              <a:rPr lang="en-US" sz="1800" dirty="0" smtClean="0">
                <a:latin typeface="Tahoma"/>
                <a:cs typeface="Tahoma"/>
              </a:rPr>
              <a:t> ja </a:t>
            </a:r>
            <a:r>
              <a:rPr lang="en-US" sz="1800" dirty="0" err="1" smtClean="0">
                <a:latin typeface="Tahoma"/>
                <a:cs typeface="Tahoma"/>
              </a:rPr>
              <a:t>perehtymistä</a:t>
            </a:r>
            <a:endParaRPr lang="en-US" sz="1800" dirty="0" smtClean="0">
              <a:latin typeface="Tahoma"/>
              <a:cs typeface="Tahoma"/>
            </a:endParaRPr>
          </a:p>
          <a:p>
            <a:r>
              <a:rPr lang="en-US" sz="1800" dirty="0" err="1" smtClean="0">
                <a:latin typeface="Tahoma"/>
                <a:cs typeface="Tahoma"/>
              </a:rPr>
              <a:t>Verkostoituminen</a:t>
            </a:r>
            <a:r>
              <a:rPr lang="en-US" sz="1800" dirty="0" smtClean="0">
                <a:latin typeface="Tahoma"/>
                <a:cs typeface="Tahoma"/>
              </a:rPr>
              <a:t> ja </a:t>
            </a:r>
            <a:r>
              <a:rPr lang="en-US" sz="1800" dirty="0" err="1" smtClean="0">
                <a:latin typeface="Tahoma"/>
                <a:cs typeface="Tahoma"/>
              </a:rPr>
              <a:t>taustatyö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olennaista</a:t>
            </a:r>
            <a:endParaRPr lang="en-US" sz="1800" dirty="0" smtClean="0">
              <a:latin typeface="Tahoma"/>
              <a:cs typeface="Tahoma"/>
            </a:endParaRPr>
          </a:p>
          <a:p>
            <a:r>
              <a:rPr lang="en-US" sz="1800" dirty="0" err="1" smtClean="0">
                <a:latin typeface="Tahoma"/>
                <a:cs typeface="Tahoma"/>
              </a:rPr>
              <a:t>Projektityöskentelyssä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erilaiset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taidot</a:t>
            </a:r>
            <a:r>
              <a:rPr lang="en-US" sz="1800" dirty="0" smtClean="0">
                <a:latin typeface="Tahoma"/>
                <a:cs typeface="Tahoma"/>
              </a:rPr>
              <a:t> ja </a:t>
            </a:r>
            <a:r>
              <a:rPr lang="en-US" sz="1800" dirty="0" err="1" smtClean="0">
                <a:latin typeface="Tahoma"/>
                <a:cs typeface="Tahoma"/>
              </a:rPr>
              <a:t>näkemykset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rikkaus</a:t>
            </a:r>
            <a:endParaRPr lang="en-US" sz="1800" dirty="0" smtClean="0">
              <a:latin typeface="Tahoma"/>
              <a:cs typeface="Tahoma"/>
            </a:endParaRPr>
          </a:p>
          <a:p>
            <a:r>
              <a:rPr lang="en-US" sz="1800" dirty="0" err="1" smtClean="0">
                <a:latin typeface="Tahoma"/>
                <a:cs typeface="Tahoma"/>
              </a:rPr>
              <a:t>Epävarmuuden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sietäminen</a:t>
            </a:r>
            <a:endParaRPr lang="en-US" sz="1800" dirty="0" smtClean="0">
              <a:latin typeface="Tahoma"/>
              <a:cs typeface="Tahoma"/>
            </a:endParaRPr>
          </a:p>
          <a:p>
            <a:r>
              <a:rPr lang="en-US" sz="1800" dirty="0" err="1" smtClean="0">
                <a:latin typeface="Tahoma"/>
                <a:cs typeface="Tahoma"/>
              </a:rPr>
              <a:t>Suunnitelmallisuuden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merkitys</a:t>
            </a:r>
            <a:r>
              <a:rPr lang="en-US" sz="1800" dirty="0" smtClean="0">
                <a:latin typeface="Tahoma"/>
                <a:cs typeface="Tahoma"/>
              </a:rPr>
              <a:t>, </a:t>
            </a:r>
            <a:r>
              <a:rPr lang="en-US" sz="1800" dirty="0" err="1" smtClean="0">
                <a:latin typeface="Tahoma"/>
                <a:cs typeface="Tahoma"/>
              </a:rPr>
              <a:t>vaikka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tarkkoja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aikatauluja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ei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voisikaan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lyödä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lukkoon</a:t>
            </a:r>
            <a:endParaRPr lang="en-US" sz="1800" dirty="0" smtClean="0">
              <a:latin typeface="Tahoma"/>
              <a:cs typeface="Tahoma"/>
            </a:endParaRPr>
          </a:p>
          <a:p>
            <a:r>
              <a:rPr lang="en-US" sz="1800" dirty="0" err="1" smtClean="0">
                <a:latin typeface="Tahoma"/>
                <a:cs typeface="Tahoma"/>
              </a:rPr>
              <a:t>Vuorovaikutustaidot</a:t>
            </a:r>
            <a:r>
              <a:rPr lang="en-US" sz="1800" dirty="0" smtClean="0">
                <a:latin typeface="Tahoma"/>
                <a:cs typeface="Tahoma"/>
              </a:rPr>
              <a:t>, </a:t>
            </a:r>
            <a:r>
              <a:rPr lang="en-US" sz="1800" dirty="0" err="1" smtClean="0">
                <a:latin typeface="Tahoma"/>
                <a:cs typeface="Tahoma"/>
              </a:rPr>
              <a:t>toisaalta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ryhmän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sisällä</a:t>
            </a:r>
            <a:r>
              <a:rPr lang="en-US" sz="1800" dirty="0" smtClean="0">
                <a:latin typeface="Tahoma"/>
                <a:cs typeface="Tahoma"/>
              </a:rPr>
              <a:t>, </a:t>
            </a:r>
            <a:r>
              <a:rPr lang="en-US" sz="1800" dirty="0" err="1" smtClean="0">
                <a:latin typeface="Tahoma"/>
                <a:cs typeface="Tahoma"/>
              </a:rPr>
              <a:t>mutta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myös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ryhmän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ulkopuolisten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tahojen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kanssa</a:t>
            </a:r>
            <a:endParaRPr lang="en-US" sz="1800" dirty="0">
              <a:latin typeface="Tahoma"/>
              <a:cs typeface="Tahoma"/>
            </a:endParaRPr>
          </a:p>
          <a:p>
            <a:r>
              <a:rPr lang="en-US" sz="1800" dirty="0" err="1" smtClean="0">
                <a:latin typeface="Tahoma"/>
                <a:cs typeface="Tahoma"/>
              </a:rPr>
              <a:t>Erilaiset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roolit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riippuen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siitä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kenen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kanssa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toimii</a:t>
            </a:r>
            <a:endParaRPr lang="en-US" sz="1800" dirty="0" smtClean="0">
              <a:latin typeface="Tahoma"/>
              <a:cs typeface="Tahoma"/>
            </a:endParaRPr>
          </a:p>
          <a:p>
            <a:r>
              <a:rPr lang="en-US" sz="1800" dirty="0" err="1" smtClean="0">
                <a:latin typeface="Tahoma"/>
                <a:cs typeface="Tahoma"/>
              </a:rPr>
              <a:t>Mahdollisuus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oman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toiminnan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reflektoimiseen</a:t>
            </a:r>
            <a:endParaRPr lang="en-US" sz="1800" dirty="0" smtClean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411770995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err="1" smtClean="0">
                <a:latin typeface="Tahoma"/>
                <a:cs typeface="Tahoma"/>
              </a:rPr>
              <a:t>Kuinka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monialaista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Innovaatioprojektia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voisi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kehittää</a:t>
            </a:r>
            <a:r>
              <a:rPr lang="en-US" dirty="0" smtClean="0">
                <a:latin typeface="Tahoma"/>
                <a:cs typeface="Tahoma"/>
              </a:rPr>
              <a:t>?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2137333"/>
            <a:ext cx="7772400" cy="3948112"/>
          </a:xfrm>
        </p:spPr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Kaikille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osapuolille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selkeä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kuva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siitä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mitä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haetaan</a:t>
            </a:r>
            <a:r>
              <a:rPr lang="en-US" dirty="0" smtClean="0">
                <a:latin typeface="Tahoma"/>
                <a:cs typeface="Tahoma"/>
              </a:rPr>
              <a:t> (</a:t>
            </a:r>
            <a:r>
              <a:rPr lang="en-US" dirty="0" err="1" smtClean="0">
                <a:latin typeface="Tahoma"/>
                <a:cs typeface="Tahoma"/>
              </a:rPr>
              <a:t>opiskelijat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opettajat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tilaaja</a:t>
            </a:r>
            <a:r>
              <a:rPr lang="en-US" dirty="0" smtClean="0">
                <a:latin typeface="Tahoma"/>
                <a:cs typeface="Tahoma"/>
              </a:rPr>
              <a:t>)</a:t>
            </a:r>
          </a:p>
          <a:p>
            <a:r>
              <a:rPr lang="en-US" dirty="0" err="1" smtClean="0">
                <a:latin typeface="Tahoma"/>
                <a:cs typeface="Tahoma"/>
              </a:rPr>
              <a:t>Meidän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mielestämme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opintojakson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pituus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oli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sopiva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Ohjaavien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opettajien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roolin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pitäisi</a:t>
            </a:r>
            <a:r>
              <a:rPr lang="en-US" dirty="0" smtClean="0">
                <a:latin typeface="Tahoma"/>
                <a:cs typeface="Tahoma"/>
              </a:rPr>
              <a:t> olla </a:t>
            </a:r>
            <a:r>
              <a:rPr lang="en-US" dirty="0" err="1" smtClean="0">
                <a:latin typeface="Tahoma"/>
                <a:cs typeface="Tahoma"/>
              </a:rPr>
              <a:t>yhdenmukainen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innovaatioprojektissa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Kirjallisissa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tehtävissä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pitäisi</a:t>
            </a:r>
            <a:r>
              <a:rPr lang="en-US" dirty="0" smtClean="0">
                <a:latin typeface="Tahoma"/>
                <a:cs typeface="Tahoma"/>
              </a:rPr>
              <a:t> olla </a:t>
            </a:r>
            <a:r>
              <a:rPr lang="en-US" dirty="0" err="1" smtClean="0">
                <a:latin typeface="Tahoma"/>
                <a:cs typeface="Tahoma"/>
              </a:rPr>
              <a:t>mahdollisuus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tehdä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omannäköinen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tuotos</a:t>
            </a:r>
            <a:endParaRPr lang="en-US" dirty="0" smtClean="0">
              <a:latin typeface="Tahoma"/>
              <a:cs typeface="Tahoma"/>
            </a:endParaRPr>
          </a:p>
          <a:p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090743932"/>
      </p:ext>
    </p:extLst>
  </p:cSld>
  <p:clrMapOvr>
    <a:masterClrMapping/>
  </p:clrMapOvr>
  <p:transition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i-FI" b="1" dirty="0" smtClean="0">
                <a:cs typeface="Tahoma" pitchFamily="34" charset="0"/>
              </a:rPr>
              <a:t>Lopputuotoksen kuvaus</a:t>
            </a:r>
            <a:r>
              <a:rPr lang="fi-FI" b="1" dirty="0">
                <a:cs typeface="Tahoma" pitchFamily="34" charset="0"/>
              </a:rPr>
              <a:t/>
            </a:r>
            <a:br>
              <a:rPr lang="fi-FI" b="1" dirty="0">
                <a:cs typeface="Tahoma" pitchFamily="34" charset="0"/>
              </a:rPr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111" y="2001106"/>
            <a:ext cx="7772400" cy="3948112"/>
          </a:xfrm>
        </p:spPr>
        <p:txBody>
          <a:bodyPr/>
          <a:lstStyle/>
          <a:p>
            <a:pPr>
              <a:defRPr/>
            </a:pPr>
            <a:r>
              <a:rPr lang="en-US" sz="1800" dirty="0" err="1" smtClean="0">
                <a:latin typeface="Tahoma"/>
                <a:cs typeface="Tahoma"/>
              </a:rPr>
              <a:t>Haaste</a:t>
            </a:r>
            <a:r>
              <a:rPr lang="en-US" sz="1800" dirty="0" smtClean="0">
                <a:latin typeface="Tahoma"/>
                <a:cs typeface="Tahoma"/>
              </a:rPr>
              <a:t>: </a:t>
            </a:r>
            <a:r>
              <a:rPr lang="en-US" sz="1800" dirty="0" err="1" smtClean="0">
                <a:latin typeface="Tahoma"/>
                <a:cs typeface="Tahoma"/>
              </a:rPr>
              <a:t>Kuinka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>
                <a:latin typeface="Tahoma"/>
                <a:cs typeface="Tahoma"/>
              </a:rPr>
              <a:t>yhdistää</a:t>
            </a:r>
            <a:r>
              <a:rPr lang="en-US" sz="1800" dirty="0">
                <a:latin typeface="Tahoma"/>
                <a:cs typeface="Tahoma"/>
              </a:rPr>
              <a:t> </a:t>
            </a:r>
            <a:r>
              <a:rPr lang="en-US" sz="1800" dirty="0" err="1">
                <a:latin typeface="Tahoma"/>
                <a:cs typeface="Tahoma"/>
              </a:rPr>
              <a:t>mielenterveyskuntoutujat</a:t>
            </a:r>
            <a:r>
              <a:rPr lang="en-US" sz="1800" dirty="0">
                <a:latin typeface="Tahoma"/>
                <a:cs typeface="Tahoma"/>
              </a:rPr>
              <a:t> ja </a:t>
            </a:r>
            <a:r>
              <a:rPr lang="en-US" sz="1800" dirty="0" err="1" smtClean="0">
                <a:latin typeface="Tahoma"/>
                <a:cs typeface="Tahoma"/>
              </a:rPr>
              <a:t>kehitysvammaiset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>
                <a:latin typeface="Tahoma"/>
                <a:cs typeface="Tahoma"/>
              </a:rPr>
              <a:t>media- ja </a:t>
            </a:r>
            <a:r>
              <a:rPr lang="en-US" sz="1800" dirty="0" err="1">
                <a:latin typeface="Tahoma"/>
                <a:cs typeface="Tahoma"/>
              </a:rPr>
              <a:t>kulttuurialan</a:t>
            </a:r>
            <a:r>
              <a:rPr lang="en-US" sz="1800" dirty="0">
                <a:latin typeface="Tahoma"/>
                <a:cs typeface="Tahoma"/>
              </a:rPr>
              <a:t> </a:t>
            </a:r>
            <a:r>
              <a:rPr lang="en-US" sz="1800" dirty="0" err="1">
                <a:latin typeface="Tahoma"/>
                <a:cs typeface="Tahoma"/>
              </a:rPr>
              <a:t>toimijoiden</a:t>
            </a:r>
            <a:r>
              <a:rPr lang="en-US" sz="1800" dirty="0">
                <a:latin typeface="Tahoma"/>
                <a:cs typeface="Tahoma"/>
              </a:rPr>
              <a:t> </a:t>
            </a:r>
            <a:r>
              <a:rPr lang="en-US" sz="1800" dirty="0" err="1">
                <a:latin typeface="Tahoma"/>
                <a:cs typeface="Tahoma"/>
              </a:rPr>
              <a:t>kanssa</a:t>
            </a:r>
            <a:r>
              <a:rPr lang="en-US" sz="1800" dirty="0">
                <a:latin typeface="Tahoma"/>
                <a:cs typeface="Tahoma"/>
              </a:rPr>
              <a:t>?</a:t>
            </a:r>
          </a:p>
          <a:p>
            <a:pPr>
              <a:defRPr/>
            </a:pPr>
            <a:r>
              <a:rPr lang="fi-FI" sz="1800" dirty="0" smtClean="0"/>
              <a:t>Loppuraportti, joka sisältää haastatteluista saadun tiedon ja ehdotelman työpankin pilotin toteuttamisesta</a:t>
            </a:r>
          </a:p>
          <a:p>
            <a:pPr>
              <a:defRPr/>
            </a:pPr>
            <a:r>
              <a:rPr lang="fi-FI" sz="1800" dirty="0" smtClean="0"/>
              <a:t>Sosiaalipedagoginen säätiö: Mieletöntä valoa -hanke</a:t>
            </a:r>
            <a:endParaRPr lang="fi-FI" sz="1800" dirty="0"/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Sari Rantaniemi sosiaaliala, Aleksi Rytkönen sosiaaliala, Nina Kerkkänen sosiaaliala</a:t>
            </a:r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Ohjaavat opettajat: Päivi Eskelinen-Roos/sosiaaliala, Katriina Rantala-Nenonen/sosiaaliala</a:t>
            </a:r>
          </a:p>
          <a:p>
            <a:pPr eaLnBrk="1" hangingPunct="1">
              <a:defRPr/>
            </a:pPr>
            <a:endParaRPr lang="fi-FI" sz="1600" dirty="0">
              <a:cs typeface="Tahoma" pitchFamily="34" charset="0"/>
            </a:endParaRPr>
          </a:p>
          <a:p>
            <a:endParaRPr lang="fi-FI" sz="1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Kalvosarjan tekijän nimi</a:t>
            </a:r>
          </a:p>
        </p:txBody>
      </p:sp>
      <p:sp>
        <p:nvSpPr>
          <p:cNvPr id="4" name="Tekstiruutu 3"/>
          <p:cNvSpPr txBox="1"/>
          <p:nvPr/>
        </p:nvSpPr>
        <p:spPr>
          <a:xfrm>
            <a:off x="6721434" y="1270660"/>
            <a:ext cx="17938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>
                <a:solidFill>
                  <a:schemeClr val="bg1"/>
                </a:solidFill>
              </a:rPr>
              <a:t>KUVA tähän</a:t>
            </a:r>
            <a:endParaRPr lang="fi-FI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latin typeface="Tahoma"/>
                <a:cs typeface="Tahoma"/>
              </a:rPr>
              <a:t>Neloset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1800" dirty="0" smtClean="0">
              <a:latin typeface="Tahoma"/>
              <a:cs typeface="Tahoma"/>
            </a:endParaRPr>
          </a:p>
          <a:p>
            <a:pPr marL="0" indent="0">
              <a:buNone/>
            </a:pPr>
            <a:endParaRPr lang="en-US" sz="1800" dirty="0">
              <a:latin typeface="Tahoma"/>
              <a:cs typeface="Tahoma"/>
            </a:endParaRPr>
          </a:p>
          <a:p>
            <a:pPr marL="0" indent="0">
              <a:buNone/>
            </a:pPr>
            <a:endParaRPr lang="en-US" sz="1800" dirty="0" smtClean="0">
              <a:latin typeface="Tahoma"/>
              <a:cs typeface="Tahoma"/>
            </a:endParaRPr>
          </a:p>
          <a:p>
            <a:pPr marL="0" indent="0">
              <a:buNone/>
            </a:pPr>
            <a:r>
              <a:rPr lang="en-US" sz="1800" dirty="0" smtClean="0">
                <a:latin typeface="Tahoma"/>
                <a:cs typeface="Tahoma"/>
              </a:rPr>
              <a:t>Sari </a:t>
            </a:r>
            <a:r>
              <a:rPr lang="en-US" sz="1800" dirty="0" err="1" smtClean="0">
                <a:latin typeface="Tahoma"/>
                <a:cs typeface="Tahoma"/>
              </a:rPr>
              <a:t>Rantaniemi</a:t>
            </a:r>
            <a:r>
              <a:rPr lang="en-US" sz="1800" dirty="0" smtClean="0">
                <a:latin typeface="Tahoma"/>
                <a:cs typeface="Tahoma"/>
              </a:rPr>
              <a:t>, </a:t>
            </a:r>
            <a:r>
              <a:rPr lang="en-US" sz="1800" dirty="0" smtClean="0">
                <a:latin typeface="Tahoma"/>
                <a:cs typeface="Tahoma"/>
                <a:hlinkClick r:id="rId2"/>
              </a:rPr>
              <a:t>sari.rantaniemi@metropolia.fi</a:t>
            </a:r>
            <a:r>
              <a:rPr lang="en-US" sz="1800" dirty="0" smtClean="0">
                <a:latin typeface="Tahoma"/>
                <a:cs typeface="Tahoma"/>
              </a:rPr>
              <a:t>, </a:t>
            </a:r>
            <a:r>
              <a:rPr lang="en-US" sz="1800" dirty="0" err="1" smtClean="0">
                <a:latin typeface="Tahoma"/>
                <a:cs typeface="Tahoma"/>
              </a:rPr>
              <a:t>projektipäällikkö</a:t>
            </a:r>
            <a:endParaRPr lang="en-US" sz="1800" dirty="0" smtClean="0">
              <a:latin typeface="Tahoma"/>
              <a:cs typeface="Tahoma"/>
            </a:endParaRPr>
          </a:p>
          <a:p>
            <a:pPr marL="0" indent="0">
              <a:buNone/>
            </a:pPr>
            <a:endParaRPr lang="en-US" sz="1800" dirty="0">
              <a:latin typeface="Tahoma"/>
              <a:cs typeface="Tahoma"/>
            </a:endParaRPr>
          </a:p>
          <a:p>
            <a:pPr marL="0" indent="0">
              <a:buNone/>
            </a:pPr>
            <a:r>
              <a:rPr lang="en-US" sz="1800" dirty="0" err="1" smtClean="0">
                <a:latin typeface="Tahoma"/>
                <a:cs typeface="Tahoma"/>
              </a:rPr>
              <a:t>Aleksi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Rytkönen</a:t>
            </a:r>
            <a:r>
              <a:rPr lang="en-US" sz="1800" dirty="0" smtClean="0">
                <a:latin typeface="Tahoma"/>
                <a:cs typeface="Tahoma"/>
              </a:rPr>
              <a:t>, </a:t>
            </a:r>
            <a:r>
              <a:rPr lang="en-US" sz="1800" dirty="0" smtClean="0">
                <a:latin typeface="Tahoma"/>
                <a:cs typeface="Tahoma"/>
                <a:hlinkClick r:id="rId3"/>
              </a:rPr>
              <a:t>aleksi.rytkonen@metropolia.fi</a:t>
            </a:r>
            <a:r>
              <a:rPr lang="en-US" sz="1800" dirty="0" smtClean="0">
                <a:latin typeface="Tahoma"/>
                <a:cs typeface="Tahoma"/>
              </a:rPr>
              <a:t>, </a:t>
            </a:r>
            <a:r>
              <a:rPr lang="en-US" sz="1800" dirty="0" err="1" smtClean="0">
                <a:latin typeface="Tahoma"/>
                <a:cs typeface="Tahoma"/>
              </a:rPr>
              <a:t>projektisihteeri</a:t>
            </a:r>
            <a:endParaRPr lang="en-US" sz="1800" dirty="0" smtClean="0">
              <a:latin typeface="Tahoma"/>
              <a:cs typeface="Tahoma"/>
            </a:endParaRPr>
          </a:p>
          <a:p>
            <a:pPr marL="0" indent="0">
              <a:buNone/>
            </a:pPr>
            <a:endParaRPr lang="en-US" sz="1800" dirty="0">
              <a:latin typeface="Tahoma"/>
              <a:cs typeface="Tahoma"/>
            </a:endParaRPr>
          </a:p>
          <a:p>
            <a:pPr marL="0" indent="0">
              <a:buNone/>
            </a:pPr>
            <a:r>
              <a:rPr lang="en-US" sz="1800" dirty="0" smtClean="0">
                <a:latin typeface="Tahoma"/>
                <a:cs typeface="Tahoma"/>
              </a:rPr>
              <a:t>Nina </a:t>
            </a:r>
            <a:r>
              <a:rPr lang="en-US" sz="1800" dirty="0" err="1" smtClean="0">
                <a:latin typeface="Tahoma"/>
                <a:cs typeface="Tahoma"/>
              </a:rPr>
              <a:t>Kerkkänen</a:t>
            </a:r>
            <a:r>
              <a:rPr lang="en-US" sz="1800" dirty="0" smtClean="0">
                <a:latin typeface="Tahoma"/>
                <a:cs typeface="Tahoma"/>
              </a:rPr>
              <a:t>, </a:t>
            </a:r>
            <a:r>
              <a:rPr lang="en-US" sz="1800" dirty="0" smtClean="0">
                <a:latin typeface="Tahoma"/>
                <a:cs typeface="Tahoma"/>
                <a:hlinkClick r:id="rId4"/>
              </a:rPr>
              <a:t>nina.kerkkanen@metropolia.fi</a:t>
            </a:r>
            <a:r>
              <a:rPr lang="en-US" sz="1800" dirty="0" smtClean="0">
                <a:latin typeface="Tahoma"/>
                <a:cs typeface="Tahoma"/>
              </a:rPr>
              <a:t>, </a:t>
            </a:r>
            <a:r>
              <a:rPr lang="en-US" sz="1800" dirty="0" err="1" smtClean="0">
                <a:latin typeface="Tahoma"/>
                <a:cs typeface="Tahoma"/>
              </a:rPr>
              <a:t>yhteyshenkilö</a:t>
            </a:r>
            <a:endParaRPr lang="en-US" sz="1800" dirty="0" smtClean="0">
              <a:latin typeface="Tahoma"/>
              <a:cs typeface="Tahoma"/>
            </a:endParaRPr>
          </a:p>
          <a:p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75436033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715962"/>
            <a:ext cx="7772400" cy="1194725"/>
          </a:xfrm>
        </p:spPr>
        <p:txBody>
          <a:bodyPr>
            <a:noAutofit/>
          </a:bodyPr>
          <a:lstStyle/>
          <a:p>
            <a:pPr algn="ctr"/>
            <a:r>
              <a:rPr lang="en-US" dirty="0" err="1" smtClean="0">
                <a:latin typeface="Tahoma"/>
                <a:cs typeface="Tahoma"/>
              </a:rPr>
              <a:t>Sosiaalipedagogisen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säätiön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hanke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Mieletöntä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valoa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2629778"/>
            <a:ext cx="7772400" cy="3474114"/>
          </a:xfrm>
        </p:spPr>
        <p:txBody>
          <a:bodyPr>
            <a:normAutofit/>
          </a:bodyPr>
          <a:lstStyle/>
          <a:p>
            <a:r>
              <a:rPr lang="en-US" dirty="0" err="1">
                <a:latin typeface="Tahoma"/>
                <a:cs typeface="Tahoma"/>
              </a:rPr>
              <a:t>Kuinka</a:t>
            </a:r>
            <a:r>
              <a:rPr lang="en-US" dirty="0">
                <a:latin typeface="Tahoma"/>
                <a:cs typeface="Tahoma"/>
              </a:rPr>
              <a:t> </a:t>
            </a:r>
            <a:r>
              <a:rPr lang="en-US" dirty="0" err="1">
                <a:latin typeface="Tahoma"/>
                <a:cs typeface="Tahoma"/>
              </a:rPr>
              <a:t>yhdistää</a:t>
            </a:r>
            <a:r>
              <a:rPr lang="en-US" dirty="0">
                <a:latin typeface="Tahoma"/>
                <a:cs typeface="Tahoma"/>
              </a:rPr>
              <a:t> </a:t>
            </a:r>
            <a:r>
              <a:rPr lang="en-US" dirty="0" err="1">
                <a:latin typeface="Tahoma"/>
                <a:cs typeface="Tahoma"/>
              </a:rPr>
              <a:t>mielenterveyskuntoutujat</a:t>
            </a:r>
            <a:r>
              <a:rPr lang="en-US" dirty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kehitysvammaiset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>
                <a:latin typeface="Tahoma"/>
                <a:cs typeface="Tahoma"/>
              </a:rPr>
              <a:t>media- ja </a:t>
            </a:r>
            <a:r>
              <a:rPr lang="en-US" dirty="0" err="1">
                <a:latin typeface="Tahoma"/>
                <a:cs typeface="Tahoma"/>
              </a:rPr>
              <a:t>kulttuurialan</a:t>
            </a:r>
            <a:r>
              <a:rPr lang="en-US" dirty="0">
                <a:latin typeface="Tahoma"/>
                <a:cs typeface="Tahoma"/>
              </a:rPr>
              <a:t> </a:t>
            </a:r>
            <a:r>
              <a:rPr lang="en-US" dirty="0" err="1">
                <a:latin typeface="Tahoma"/>
                <a:cs typeface="Tahoma"/>
              </a:rPr>
              <a:t>toimijoiden</a:t>
            </a:r>
            <a:r>
              <a:rPr lang="en-US" dirty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kanssa</a:t>
            </a:r>
            <a:r>
              <a:rPr lang="en-US" dirty="0" smtClean="0">
                <a:latin typeface="Tahoma"/>
                <a:cs typeface="Tahoma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86327907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err="1" smtClean="0">
                <a:latin typeface="Tahoma"/>
                <a:cs typeface="Tahoma"/>
              </a:rPr>
              <a:t>Ratkaisu</a:t>
            </a:r>
            <a:r>
              <a:rPr lang="en-US" dirty="0" smtClean="0">
                <a:latin typeface="Tahoma"/>
                <a:cs typeface="Tahoma"/>
              </a:rPr>
              <a:t> - </a:t>
            </a:r>
            <a:r>
              <a:rPr lang="en-US" dirty="0" err="1" smtClean="0">
                <a:latin typeface="Tahoma"/>
                <a:cs typeface="Tahoma"/>
              </a:rPr>
              <a:t>Projektikuvaus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>
                <a:latin typeface="Tahoma"/>
                <a:cs typeface="Tahoma"/>
              </a:rPr>
              <a:t>Lähdimme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kartoittamaan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julkisen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puolen</a:t>
            </a:r>
            <a:r>
              <a:rPr lang="en-US" dirty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kulttuurialan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toimijoita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tarkoituksenamme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haastatella</a:t>
            </a:r>
            <a:r>
              <a:rPr lang="en-US" dirty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heitä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osatyökykyisten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työllistymiseen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liittyvistä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haasteista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mahdollisuuksista</a:t>
            </a:r>
            <a:r>
              <a:rPr lang="en-US" dirty="0" smtClean="0">
                <a:latin typeface="Tahoma"/>
                <a:cs typeface="Tahoma"/>
              </a:rPr>
              <a:t>.</a:t>
            </a:r>
          </a:p>
          <a:p>
            <a:pPr marL="0" indent="0">
              <a:buNone/>
            </a:pP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Projektin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kulku</a:t>
            </a:r>
            <a:r>
              <a:rPr lang="en-US" dirty="0" smtClean="0">
                <a:latin typeface="Tahoma"/>
                <a:cs typeface="Tahoma"/>
              </a:rPr>
              <a:t>:</a:t>
            </a:r>
          </a:p>
          <a:p>
            <a:pPr lvl="1"/>
            <a:r>
              <a:rPr lang="en-US" dirty="0" err="1" smtClean="0">
                <a:latin typeface="Tahoma"/>
                <a:cs typeface="Tahoma"/>
              </a:rPr>
              <a:t>Yhteydenotot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sähköpostilla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puhelimitse</a:t>
            </a:r>
            <a:endParaRPr lang="en-US" dirty="0" smtClean="0">
              <a:latin typeface="Tahoma"/>
              <a:cs typeface="Tahoma"/>
            </a:endParaRPr>
          </a:p>
          <a:p>
            <a:pPr lvl="1"/>
            <a:r>
              <a:rPr lang="en-US" dirty="0" err="1" smtClean="0">
                <a:latin typeface="Tahoma"/>
                <a:cs typeface="Tahoma"/>
              </a:rPr>
              <a:t>Haastattelut</a:t>
            </a:r>
            <a:endParaRPr lang="en-US" dirty="0" smtClean="0">
              <a:latin typeface="Tahoma"/>
              <a:cs typeface="Tahoma"/>
            </a:endParaRPr>
          </a:p>
          <a:p>
            <a:pPr lvl="1"/>
            <a:r>
              <a:rPr lang="en-US" dirty="0" err="1" smtClean="0">
                <a:latin typeface="Tahoma"/>
                <a:cs typeface="Tahoma"/>
              </a:rPr>
              <a:t>Haastatteluiden</a:t>
            </a:r>
            <a:r>
              <a:rPr lang="en-US" dirty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sisällön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läpikäyminen</a:t>
            </a:r>
            <a:endParaRPr lang="en-US" dirty="0">
              <a:latin typeface="Tahoma"/>
              <a:cs typeface="Tahoma"/>
            </a:endParaRPr>
          </a:p>
          <a:p>
            <a:pPr lvl="1"/>
            <a:r>
              <a:rPr lang="en-US" dirty="0" err="1" smtClean="0">
                <a:latin typeface="Tahoma"/>
                <a:cs typeface="Tahoma"/>
              </a:rPr>
              <a:t>Lopputuotoksen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tekeminen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yhteistyökumppanille</a:t>
            </a:r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35468061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Tahoma"/>
                <a:cs typeface="Tahoma"/>
              </a:rPr>
              <a:t>Gloria, Emma, </a:t>
            </a:r>
            <a:r>
              <a:rPr lang="en-US" dirty="0" err="1" smtClean="0">
                <a:latin typeface="Tahoma"/>
                <a:cs typeface="Tahoma"/>
              </a:rPr>
              <a:t>Suomen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valokuvataiteen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museo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Annantalo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556792"/>
            <a:ext cx="7612064" cy="4182035"/>
          </a:xfrm>
        </p:spPr>
        <p:txBody>
          <a:bodyPr/>
          <a:lstStyle/>
          <a:p>
            <a:endParaRPr lang="fi-FI" dirty="0" smtClean="0"/>
          </a:p>
          <a:p>
            <a:r>
              <a:rPr lang="fi-FI" dirty="0" smtClean="0"/>
              <a:t>Kaikissa </a:t>
            </a:r>
            <a:r>
              <a:rPr lang="fi-FI" dirty="0"/>
              <a:t>pakoissa on tai oli ollut TET-harjoittelijoita, </a:t>
            </a:r>
            <a:r>
              <a:rPr lang="fi-FI" dirty="0" smtClean="0"/>
              <a:t>korkeakouluharjoittelijoita </a:t>
            </a:r>
            <a:r>
              <a:rPr lang="fi-FI" dirty="0"/>
              <a:t>ja TE-toimiston kautta </a:t>
            </a:r>
            <a:r>
              <a:rPr lang="fi-FI" dirty="0" smtClean="0"/>
              <a:t>työkokeiluun tulleita</a:t>
            </a:r>
          </a:p>
          <a:p>
            <a:pPr marL="0" indent="0">
              <a:buNone/>
            </a:pPr>
            <a:endParaRPr lang="fi-FI" dirty="0"/>
          </a:p>
          <a:p>
            <a:r>
              <a:rPr lang="fi-FI" dirty="0" smtClean="0"/>
              <a:t>Kaikissa </a:t>
            </a:r>
            <a:r>
              <a:rPr lang="fi-FI" dirty="0"/>
              <a:t>paikoissa on totuttu erilaisiin ja eri mittaisiin työsuhteisiin</a:t>
            </a:r>
            <a:r>
              <a:rPr lang="fi-FI" dirty="0" smtClean="0"/>
              <a:t>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13686344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sz="1800" dirty="0"/>
              <a:t>Kaikissa paikoissa ihmisten erilaisuus nähtiin positiivisena asiana. Mielenterveyskuntoutujien ja kehitysvammaisten uskottiin tuovan uusia ideoita ja näkökulmia, hyväksynnän ilmapiiriä ja iloa työyhteisöön</a:t>
            </a:r>
            <a:r>
              <a:rPr lang="fi-FI" sz="1800" dirty="0" smtClean="0"/>
              <a:t>.</a:t>
            </a:r>
          </a:p>
          <a:p>
            <a:pPr marL="0" indent="0">
              <a:buNone/>
            </a:pPr>
            <a:endParaRPr lang="fi-FI" sz="1800" dirty="0" smtClean="0"/>
          </a:p>
          <a:p>
            <a:r>
              <a:rPr lang="fi-FI" sz="1800" dirty="0" err="1" smtClean="0"/>
              <a:t>Tiettyjen</a:t>
            </a:r>
            <a:r>
              <a:rPr lang="fi-FI" sz="1800" dirty="0" smtClean="0"/>
              <a:t> </a:t>
            </a:r>
            <a:r>
              <a:rPr lang="fi-FI" sz="1800" dirty="0"/>
              <a:t>työtehtävien vastuullisuus ja vaihtelevat työajat </a:t>
            </a:r>
            <a:r>
              <a:rPr lang="fi-FI" sz="1800" dirty="0" smtClean="0"/>
              <a:t>sekä </a:t>
            </a:r>
            <a:r>
              <a:rPr lang="fi-FI" sz="1800" dirty="0"/>
              <a:t>työtahti mietityttivät. Suurimpana haasteena kaikissa paikoissa nähtiin tarvittavan tuen löytyminen erityisesti työsuhteen alkuvaiheessa, koska työntekijät ovat kiireisiä omien työtehtävien kanssa</a:t>
            </a:r>
            <a:r>
              <a:rPr lang="fi-FI" sz="1800" dirty="0" smtClean="0"/>
              <a:t>.</a:t>
            </a:r>
          </a:p>
          <a:p>
            <a:pPr marL="0" indent="0">
              <a:buNone/>
            </a:pPr>
            <a:endParaRPr lang="fi-FI" sz="1800" dirty="0"/>
          </a:p>
          <a:p>
            <a:r>
              <a:rPr lang="fi-FI" sz="1800" dirty="0" smtClean="0"/>
              <a:t>Kaikissa </a:t>
            </a:r>
            <a:r>
              <a:rPr lang="fi-FI" sz="1800" dirty="0"/>
              <a:t>paikoissa pidettiin mahdollisena mielenterveyskuntoutujien ja kehitysvammaisten mukaan ottamista toimintaan.</a:t>
            </a:r>
            <a:endParaRPr lang="en-US" sz="1800" dirty="0">
              <a:latin typeface="Tahoma"/>
              <a:cs typeface="Tahoma"/>
            </a:endParaRPr>
          </a:p>
          <a:p>
            <a:endParaRPr lang="fi-F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6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530615423"/>
      </p:ext>
    </p:extLst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i-FI" dirty="0" smtClean="0"/>
              <a:t>Vapaaehtoisten työpankin pilotti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Kolmen julkisen toimijan </a:t>
            </a:r>
            <a:r>
              <a:rPr lang="fi-FI" dirty="0"/>
              <a:t>ja </a:t>
            </a:r>
            <a:r>
              <a:rPr lang="fi-FI" dirty="0" smtClean="0"/>
              <a:t>järjestön kanssa</a:t>
            </a:r>
          </a:p>
          <a:p>
            <a:r>
              <a:rPr lang="fi-FI" dirty="0" smtClean="0"/>
              <a:t>Verkkosivut, joihin rekisteröidytään</a:t>
            </a:r>
          </a:p>
          <a:p>
            <a:endParaRPr lang="fi-FI" dirty="0" smtClean="0"/>
          </a:p>
          <a:p>
            <a:r>
              <a:rPr lang="fi-FI" dirty="0" smtClean="0"/>
              <a:t>Hyvät käytännöt –osio</a:t>
            </a:r>
          </a:p>
          <a:p>
            <a:pPr lvl="2"/>
            <a:r>
              <a:rPr lang="fi-FI" dirty="0"/>
              <a:t>vuorovaikutuksessa huomioitavia </a:t>
            </a:r>
            <a:r>
              <a:rPr lang="fi-FI" dirty="0" smtClean="0"/>
              <a:t>asioita</a:t>
            </a:r>
          </a:p>
          <a:p>
            <a:pPr lvl="2"/>
            <a:r>
              <a:rPr lang="fi-FI" dirty="0"/>
              <a:t>mistä saa tarvittaessa tukea ja keneen ottaa </a:t>
            </a:r>
            <a:r>
              <a:rPr lang="fi-FI" dirty="0" smtClean="0"/>
              <a:t>yhteyttä</a:t>
            </a:r>
          </a:p>
          <a:p>
            <a:pPr lvl="2"/>
            <a:r>
              <a:rPr lang="fi-FI" dirty="0"/>
              <a:t>erityistarpeiden </a:t>
            </a:r>
            <a:r>
              <a:rPr lang="fi-FI" dirty="0" smtClean="0"/>
              <a:t>huomioiminen</a:t>
            </a:r>
          </a:p>
          <a:p>
            <a:r>
              <a:rPr lang="fi-FI" dirty="0" smtClean="0"/>
              <a:t>Vastuut ja velvollisuudet –osio</a:t>
            </a:r>
          </a:p>
          <a:p>
            <a:pPr lvl="2"/>
            <a:r>
              <a:rPr lang="fi-FI" dirty="0"/>
              <a:t>v</a:t>
            </a:r>
            <a:r>
              <a:rPr lang="fi-FI" dirty="0" smtClean="0"/>
              <a:t>akuutukset</a:t>
            </a:r>
          </a:p>
          <a:p>
            <a:pPr lvl="2"/>
            <a:r>
              <a:rPr lang="fi-FI" dirty="0"/>
              <a:t>työtodistuksen </a:t>
            </a:r>
            <a:r>
              <a:rPr lang="fi-FI" dirty="0" smtClean="0"/>
              <a:t>saaminen</a:t>
            </a:r>
          </a:p>
          <a:p>
            <a:pPr lvl="2"/>
            <a:r>
              <a:rPr lang="fi-FI" dirty="0" smtClean="0"/>
              <a:t>sopimuspohja</a:t>
            </a:r>
            <a:endParaRPr lang="fi-F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7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947933707"/>
      </p:ext>
    </p:extLst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1010561"/>
            <a:ext cx="7772400" cy="3934301"/>
          </a:xfrm>
        </p:spPr>
        <p:txBody>
          <a:bodyPr/>
          <a:lstStyle/>
          <a:p>
            <a:r>
              <a:rPr lang="fi-FI" dirty="0" smtClean="0"/>
              <a:t>Vapaaehtoisilla omat profiilit</a:t>
            </a:r>
          </a:p>
          <a:p>
            <a:pPr lvl="2"/>
            <a:r>
              <a:rPr lang="fi-FI" dirty="0" smtClean="0"/>
              <a:t>Portfolio, CV, työnäytteitä</a:t>
            </a:r>
          </a:p>
          <a:p>
            <a:pPr lvl="2"/>
            <a:r>
              <a:rPr lang="fi-FI" dirty="0" smtClean="0"/>
              <a:t>Minkälaisia tehtäviä vapaaehtoinen hakee (</a:t>
            </a:r>
            <a:r>
              <a:rPr lang="fi-FI" dirty="0" err="1" smtClean="0"/>
              <a:t>tagit</a:t>
            </a:r>
            <a:r>
              <a:rPr lang="fi-FI" dirty="0" smtClean="0"/>
              <a:t>)</a:t>
            </a:r>
          </a:p>
          <a:p>
            <a:pPr lvl="2"/>
            <a:r>
              <a:rPr lang="fi-FI" dirty="0" smtClean="0"/>
              <a:t>Haluttu tapa, jolla mahdollisesta vapaaehtoistyöstä ollaan yhteydessä </a:t>
            </a:r>
          </a:p>
          <a:p>
            <a:pPr marL="503238" lvl="2" indent="0">
              <a:buNone/>
            </a:pPr>
            <a:endParaRPr lang="fi-FI" dirty="0" smtClean="0"/>
          </a:p>
          <a:p>
            <a:r>
              <a:rPr lang="fi-FI" dirty="0" smtClean="0"/>
              <a:t>Sivuilla hakutoiminto, jolla voi hakea vapaaehtoisia osaamisen mukaan</a:t>
            </a:r>
          </a:p>
          <a:p>
            <a:pPr marL="0" indent="0">
              <a:buNone/>
            </a:pPr>
            <a:endParaRPr lang="fi-FI" dirty="0" smtClean="0"/>
          </a:p>
          <a:p>
            <a:r>
              <a:rPr lang="fi-FI" dirty="0" smtClean="0"/>
              <a:t>Myös kulttuuri- ja mediatoimijat voisivat ilmoittaa työtehtävistä</a:t>
            </a:r>
          </a:p>
          <a:p>
            <a:endParaRPr lang="fi-FI" dirty="0" smtClean="0"/>
          </a:p>
          <a:p>
            <a:pPr lvl="2"/>
            <a:endParaRPr lang="fi-FI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8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972882683"/>
      </p:ext>
    </p:extLst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latin typeface="Tahoma"/>
                <a:cs typeface="Tahoma"/>
              </a:rPr>
              <a:t>Projektin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plussat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miinukset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684213" y="1534450"/>
            <a:ext cx="3657600" cy="568607"/>
          </a:xfrm>
        </p:spPr>
        <p:txBody>
          <a:bodyPr/>
          <a:lstStyle/>
          <a:p>
            <a:r>
              <a:rPr lang="en-US" dirty="0" smtClean="0"/>
              <a:t>+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84213" y="2053123"/>
            <a:ext cx="3816766" cy="3921549"/>
          </a:xfrm>
        </p:spPr>
        <p:txBody>
          <a:bodyPr>
            <a:normAutofit/>
          </a:bodyPr>
          <a:lstStyle/>
          <a:p>
            <a:r>
              <a:rPr lang="en-US" sz="1600" dirty="0" err="1" smtClean="0">
                <a:latin typeface="Tahoma"/>
                <a:cs typeface="Tahoma"/>
              </a:rPr>
              <a:t>Kokemus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projektityöskentelystä</a:t>
            </a:r>
            <a:endParaRPr lang="en-US" sz="1600" dirty="0" smtClean="0">
              <a:latin typeface="Tahoma"/>
              <a:cs typeface="Tahoma"/>
            </a:endParaRPr>
          </a:p>
          <a:p>
            <a:r>
              <a:rPr lang="en-US" sz="1600" dirty="0" err="1" smtClean="0">
                <a:latin typeface="Tahoma"/>
                <a:cs typeface="Tahoma"/>
              </a:rPr>
              <a:t>Uusia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näkökulmia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omaan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työhön</a:t>
            </a:r>
            <a:endParaRPr lang="en-US" sz="1600" dirty="0" smtClean="0">
              <a:latin typeface="Tahoma"/>
              <a:cs typeface="Tahoma"/>
            </a:endParaRPr>
          </a:p>
          <a:p>
            <a:r>
              <a:rPr lang="en-US" sz="1600" dirty="0" err="1" smtClean="0">
                <a:latin typeface="Tahoma"/>
                <a:cs typeface="Tahoma"/>
              </a:rPr>
              <a:t>Tutustuminen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kulttuuritoimijoihin</a:t>
            </a:r>
            <a:endParaRPr lang="en-US" sz="1600" dirty="0" smtClean="0">
              <a:latin typeface="Tahoma"/>
              <a:cs typeface="Tahoma"/>
            </a:endParaRPr>
          </a:p>
          <a:p>
            <a:r>
              <a:rPr lang="en-US" sz="1600" dirty="0" err="1" smtClean="0">
                <a:latin typeface="Tahoma"/>
                <a:cs typeface="Tahoma"/>
              </a:rPr>
              <a:t>Yhteistyötaho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antoi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vapaasti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innovoida</a:t>
            </a:r>
            <a:endParaRPr lang="en-US" sz="1600" dirty="0" smtClean="0">
              <a:latin typeface="Tahoma"/>
              <a:cs typeface="Tahoma"/>
            </a:endParaRPr>
          </a:p>
          <a:p>
            <a:r>
              <a:rPr lang="en-US" sz="1600" dirty="0" err="1" smtClean="0">
                <a:latin typeface="Tahoma"/>
                <a:cs typeface="Tahoma"/>
              </a:rPr>
              <a:t>Opettajat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antoivat</a:t>
            </a:r>
            <a:r>
              <a:rPr lang="en-US" sz="1600" dirty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mahdollisuuden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tehdä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itse</a:t>
            </a:r>
            <a:r>
              <a:rPr lang="en-US" sz="1600" dirty="0" smtClean="0">
                <a:latin typeface="Tahoma"/>
                <a:cs typeface="Tahoma"/>
              </a:rPr>
              <a:t> ja </a:t>
            </a:r>
            <a:r>
              <a:rPr lang="en-US" sz="1600" dirty="0" err="1" smtClean="0">
                <a:latin typeface="Tahoma"/>
                <a:cs typeface="Tahoma"/>
              </a:rPr>
              <a:t>kannustivat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sekä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tukivat</a:t>
            </a:r>
            <a:endParaRPr lang="en-US" sz="1600" dirty="0" smtClean="0">
              <a:latin typeface="Tahoma"/>
              <a:cs typeface="Tahoma"/>
            </a:endParaRPr>
          </a:p>
          <a:p>
            <a:r>
              <a:rPr lang="en-US" sz="1600" dirty="0" err="1" smtClean="0">
                <a:latin typeface="Tahoma"/>
                <a:cs typeface="Tahoma"/>
              </a:rPr>
              <a:t>Mahdollisuus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tehdä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jotakin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konkreettista</a:t>
            </a:r>
            <a:r>
              <a:rPr lang="en-US" sz="1600" dirty="0" smtClean="0">
                <a:latin typeface="Tahoma"/>
                <a:cs typeface="Tahoma"/>
              </a:rPr>
              <a:t> ja </a:t>
            </a:r>
            <a:r>
              <a:rPr lang="en-US" sz="1600" dirty="0" err="1" smtClean="0">
                <a:latin typeface="Tahoma"/>
                <a:cs typeface="Tahoma"/>
              </a:rPr>
              <a:t>hyödyllistä</a:t>
            </a:r>
            <a:endParaRPr lang="en-US" sz="1600" dirty="0" smtClean="0">
              <a:latin typeface="Tahoma"/>
              <a:cs typeface="Tahoma"/>
            </a:endParaRPr>
          </a:p>
          <a:p>
            <a:r>
              <a:rPr lang="en-US" sz="1600" dirty="0" err="1" smtClean="0">
                <a:latin typeface="Tahoma"/>
                <a:cs typeface="Tahoma"/>
              </a:rPr>
              <a:t>Mielenkiintoinen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aihe</a:t>
            </a:r>
            <a:endParaRPr lang="en-US" sz="1600" dirty="0" smtClean="0">
              <a:latin typeface="Tahoma"/>
              <a:cs typeface="Tahoma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777974" y="1472479"/>
            <a:ext cx="3657600" cy="568607"/>
          </a:xfrm>
        </p:spPr>
        <p:txBody>
          <a:bodyPr/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791923" y="2043295"/>
            <a:ext cx="3657600" cy="4001246"/>
          </a:xfrm>
        </p:spPr>
        <p:txBody>
          <a:bodyPr>
            <a:normAutofit/>
          </a:bodyPr>
          <a:lstStyle/>
          <a:p>
            <a:r>
              <a:rPr lang="en-US" sz="1600" dirty="0" err="1" smtClean="0">
                <a:latin typeface="Tahoma"/>
                <a:cs typeface="Tahoma"/>
              </a:rPr>
              <a:t>Tiivis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aikataulu</a:t>
            </a:r>
            <a:r>
              <a:rPr lang="en-US" sz="1600" dirty="0" smtClean="0">
                <a:latin typeface="Tahoma"/>
                <a:cs typeface="Tahoma"/>
              </a:rPr>
              <a:t> ja </a:t>
            </a:r>
            <a:r>
              <a:rPr lang="en-US" sz="1600" dirty="0" err="1" smtClean="0">
                <a:latin typeface="Tahoma"/>
                <a:cs typeface="Tahoma"/>
              </a:rPr>
              <a:t>opintojakson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lyhyt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kesto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loivat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haasteita</a:t>
            </a:r>
            <a:endParaRPr lang="en-US" sz="1600" dirty="0" smtClean="0">
              <a:latin typeface="Tahoma"/>
              <a:cs typeface="Tahoma"/>
            </a:endParaRPr>
          </a:p>
          <a:p>
            <a:r>
              <a:rPr lang="en-US" sz="1600" dirty="0" err="1" smtClean="0">
                <a:latin typeface="Tahoma"/>
                <a:cs typeface="Tahoma"/>
              </a:rPr>
              <a:t>Alussa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vaikeuksia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päästä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kiinni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tehtävänantoon</a:t>
            </a:r>
            <a:endParaRPr lang="en-US" sz="1600" dirty="0" smtClean="0">
              <a:latin typeface="Tahoma"/>
              <a:cs typeface="Tahoma"/>
            </a:endParaRPr>
          </a:p>
          <a:p>
            <a:r>
              <a:rPr lang="en-US" sz="1600" dirty="0" err="1" smtClean="0">
                <a:latin typeface="Tahoma"/>
                <a:cs typeface="Tahoma"/>
              </a:rPr>
              <a:t>Tiimin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sisäinen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moniammatillisuus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ei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toteutunut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meidän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kohdallamme</a:t>
            </a:r>
            <a:endParaRPr lang="en-US" sz="1600" dirty="0" smtClean="0">
              <a:latin typeface="Tahoma"/>
              <a:cs typeface="Tahoma"/>
            </a:endParaRPr>
          </a:p>
          <a:p>
            <a:endParaRPr lang="en-US" sz="1600" dirty="0" smtClean="0">
              <a:latin typeface="Tahoma"/>
              <a:cs typeface="Tahoma"/>
            </a:endParaRPr>
          </a:p>
          <a:p>
            <a:endParaRPr lang="en-US" sz="1600" dirty="0">
              <a:latin typeface="Tahoma"/>
              <a:cs typeface="Tahoma"/>
            </a:endParaRPr>
          </a:p>
        </p:txBody>
      </p:sp>
      <p:sp>
        <p:nvSpPr>
          <p:cNvPr id="3" name="Tekstiruutu 2"/>
          <p:cNvSpPr txBox="1"/>
          <p:nvPr/>
        </p:nvSpPr>
        <p:spPr>
          <a:xfrm>
            <a:off x="3705101" y="6419349"/>
            <a:ext cx="42790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000" dirty="0" smtClean="0"/>
              <a:t>Jatka tarvittaessa seuraavalle sivulle</a:t>
            </a:r>
            <a:endParaRPr lang="fi-FI" sz="2000" dirty="0"/>
          </a:p>
        </p:txBody>
      </p:sp>
    </p:spTree>
    <p:extLst>
      <p:ext uri="{BB962C8B-B14F-4D97-AF65-F5344CB8AC3E}">
        <p14:creationId xmlns:p14="http://schemas.microsoft.com/office/powerpoint/2010/main" val="413700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Metropolia_strategia">
  <a:themeElements>
    <a:clrScheme name="Metropolia_strategia 2">
      <a:dk1>
        <a:srgbClr val="000000"/>
      </a:dk1>
      <a:lt1>
        <a:srgbClr val="FFFFFF"/>
      </a:lt1>
      <a:dk2>
        <a:srgbClr val="F08A00"/>
      </a:dk2>
      <a:lt2>
        <a:srgbClr val="808080"/>
      </a:lt2>
      <a:accent1>
        <a:srgbClr val="C9DD03"/>
      </a:accent1>
      <a:accent2>
        <a:srgbClr val="F9E300"/>
      </a:accent2>
      <a:accent3>
        <a:srgbClr val="FFFFFF"/>
      </a:accent3>
      <a:accent4>
        <a:srgbClr val="000000"/>
      </a:accent4>
      <a:accent5>
        <a:srgbClr val="E1EBAA"/>
      </a:accent5>
      <a:accent6>
        <a:srgbClr val="E2CE00"/>
      </a:accent6>
      <a:hlink>
        <a:srgbClr val="F08A00"/>
      </a:hlink>
      <a:folHlink>
        <a:srgbClr val="D52B1E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2">
        <a:dk1>
          <a:srgbClr val="000000"/>
        </a:dk1>
        <a:lt1>
          <a:srgbClr val="FFFFFF"/>
        </a:lt1>
        <a:dk2>
          <a:srgbClr val="F08A00"/>
        </a:dk2>
        <a:lt2>
          <a:srgbClr val="808080"/>
        </a:lt2>
        <a:accent1>
          <a:srgbClr val="C9DD03"/>
        </a:accent1>
        <a:accent2>
          <a:srgbClr val="F9E300"/>
        </a:accent2>
        <a:accent3>
          <a:srgbClr val="FFFFFF"/>
        </a:accent3>
        <a:accent4>
          <a:srgbClr val="000000"/>
        </a:accent4>
        <a:accent5>
          <a:srgbClr val="E1EBAA"/>
        </a:accent5>
        <a:accent6>
          <a:srgbClr val="E2CE00"/>
        </a:accent6>
        <a:hlink>
          <a:srgbClr val="F08A00"/>
        </a:hlink>
        <a:folHlink>
          <a:srgbClr val="D52B1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5827</TotalTime>
  <Words>589</Words>
  <Application>Microsoft Office PowerPoint</Application>
  <PresentationFormat>Näytössä katseltava diaesitys (4:3)</PresentationFormat>
  <Paragraphs>112</Paragraphs>
  <Slides>14</Slides>
  <Notes>1</Notes>
  <HiddenSlides>0</HiddenSlides>
  <MMClips>0</MMClips>
  <ScaleCrop>false</ScaleCrop>
  <HeadingPairs>
    <vt:vector size="6" baseType="variant">
      <vt:variant>
        <vt:lpstr>Teema</vt:lpstr>
      </vt:variant>
      <vt:variant>
        <vt:i4>1</vt:i4>
      </vt:variant>
      <vt:variant>
        <vt:lpstr>Dian otsikot</vt:lpstr>
      </vt:variant>
      <vt:variant>
        <vt:i4>14</vt:i4>
      </vt:variant>
      <vt:variant>
        <vt:lpstr>Mukautetut diaesitykset</vt:lpstr>
      </vt:variant>
      <vt:variant>
        <vt:i4>18</vt:i4>
      </vt:variant>
    </vt:vector>
  </HeadingPairs>
  <TitlesOfParts>
    <vt:vector size="33" baseType="lpstr">
      <vt:lpstr>2_Metropolia_strategia</vt:lpstr>
      <vt:lpstr>MINNO® Innovaatioprojekti 2015 - Loppukatselmus</vt:lpstr>
      <vt:lpstr>Neloset</vt:lpstr>
      <vt:lpstr>Sosiaalipedagogisen säätiön hanke Mieletöntä valoa</vt:lpstr>
      <vt:lpstr>Ratkaisu - Projektikuvaus</vt:lpstr>
      <vt:lpstr>Gloria, Emma, Suomen valokuvataiteen museo, Annantalo</vt:lpstr>
      <vt:lpstr>PowerPoint-esitys</vt:lpstr>
      <vt:lpstr>Vapaaehtoisten työpankin pilotti</vt:lpstr>
      <vt:lpstr>PowerPoint-esitys</vt:lpstr>
      <vt:lpstr>Projektin plussat ja miinukset</vt:lpstr>
      <vt:lpstr>Ryhmätyö – kuinka onnistui?</vt:lpstr>
      <vt:lpstr>Sisäinen ja ulkoinen viestintä</vt:lpstr>
      <vt:lpstr>Mitä opimme?</vt:lpstr>
      <vt:lpstr>Kuinka monialaista Innovaatioprojektia voisi kehittää?</vt:lpstr>
      <vt:lpstr>Lopputuotoksen kuvaus </vt:lpstr>
      <vt:lpstr>bulevardi</vt:lpstr>
      <vt:lpstr>tikkurila</vt:lpstr>
      <vt:lpstr>arabiankatu</vt:lpstr>
      <vt:lpstr>tukholmankatu</vt:lpstr>
      <vt:lpstr>sofianlehdonkatu</vt:lpstr>
      <vt:lpstr>Vanha maantie</vt:lpstr>
      <vt:lpstr>bulevardi 29</vt:lpstr>
      <vt:lpstr>kalevankatu</vt:lpstr>
      <vt:lpstr>agricolankatu</vt:lpstr>
      <vt:lpstr>ruoholahti</vt:lpstr>
      <vt:lpstr>vanha viertotie</vt:lpstr>
      <vt:lpstr>mannerheimintie</vt:lpstr>
      <vt:lpstr>myyrmäki</vt:lpstr>
      <vt:lpstr>onnentie</vt:lpstr>
      <vt:lpstr>teknobulevardi</vt:lpstr>
      <vt:lpstr>hämeentie</vt:lpstr>
      <vt:lpstr>albertinkatu</vt:lpstr>
      <vt:lpstr>era</vt:lpstr>
    </vt:vector>
  </TitlesOfParts>
  <Company>A4 Media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Metropolia Ammattikorkeakoulu</dc:title>
  <dc:creator>tanja.kyynarainen</dc:creator>
  <cp:lastModifiedBy>yleinen</cp:lastModifiedBy>
  <cp:revision>201</cp:revision>
  <dcterms:created xsi:type="dcterms:W3CDTF">2012-03-26T07:11:52Z</dcterms:created>
  <dcterms:modified xsi:type="dcterms:W3CDTF">2015-04-23T06:01:56Z</dcterms:modified>
</cp:coreProperties>
</file>