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67" r:id="rId2"/>
    <p:sldId id="258" r:id="rId3"/>
    <p:sldId id="259" r:id="rId4"/>
    <p:sldId id="260" r:id="rId5"/>
    <p:sldId id="273" r:id="rId6"/>
    <p:sldId id="271" r:id="rId7"/>
    <p:sldId id="272" r:id="rId8"/>
    <p:sldId id="261" r:id="rId9"/>
    <p:sldId id="270" r:id="rId10"/>
    <p:sldId id="266" r:id="rId11"/>
    <p:sldId id="274" r:id="rId12"/>
    <p:sldId id="275" r:id="rId13"/>
    <p:sldId id="276" r:id="rId14"/>
    <p:sldId id="277" r:id="rId15"/>
    <p:sldId id="280" r:id="rId16"/>
    <p:sldId id="281" r:id="rId17"/>
    <p:sldId id="278" r:id="rId18"/>
    <p:sldId id="282" r:id="rId19"/>
    <p:sldId id="283" r:id="rId20"/>
    <p:sldId id="284" r:id="rId21"/>
    <p:sldId id="285" r:id="rId22"/>
    <p:sldId id="279" r:id="rId23"/>
    <p:sldId id="288" r:id="rId24"/>
    <p:sldId id="286" r:id="rId25"/>
    <p:sldId id="287" r:id="rId2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81" autoAdjust="0"/>
    <p:restoredTop sz="77972" autoAdjust="0"/>
  </p:normalViewPr>
  <p:slideViewPr>
    <p:cSldViewPr>
      <p:cViewPr>
        <p:scale>
          <a:sx n="94" d="100"/>
          <a:sy n="94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913E8-E29A-4A88-BF72-62E4E9DCD1AE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75AB7-583A-4114-8457-3B3B6EFB8C3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7310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-Hello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-</a:t>
            </a:r>
            <a:r>
              <a:rPr lang="fi-FI" baseline="0" dirty="0" err="1" smtClean="0"/>
              <a:t>the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subject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our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project</a:t>
            </a:r>
            <a:r>
              <a:rPr lang="fi-FI" baseline="0" dirty="0" smtClean="0"/>
              <a:t> is </a:t>
            </a:r>
            <a:r>
              <a:rPr lang="fi-FI" baseline="0" dirty="0" err="1" smtClean="0"/>
              <a:t>shown</a:t>
            </a:r>
            <a:r>
              <a:rPr lang="fi-FI" baseline="0" dirty="0" smtClean="0"/>
              <a:t> </a:t>
            </a:r>
            <a:r>
              <a:rPr lang="fi-FI" baseline="0" dirty="0" err="1" smtClean="0"/>
              <a:t>here</a:t>
            </a:r>
            <a:endParaRPr lang="fi-FI" baseline="0" dirty="0" smtClean="0"/>
          </a:p>
          <a:p>
            <a:endParaRPr lang="fi-FI" baseline="0" dirty="0" smtClean="0"/>
          </a:p>
          <a:p>
            <a:r>
              <a:rPr lang="fi-FI" baseline="0" dirty="0" smtClean="0"/>
              <a:t>-lässytystä ja käsienheiluttelua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500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-Today the Sidecars raced in </a:t>
            </a:r>
            <a:r>
              <a:rPr lang="en-US" dirty="0" err="1" smtClean="0"/>
              <a:t>Superside</a:t>
            </a:r>
            <a:r>
              <a:rPr lang="en-US" dirty="0" smtClean="0"/>
              <a:t> are modern high tech machines related to motorcycles only by the engines that are used.</a:t>
            </a:r>
          </a:p>
          <a:p>
            <a:endParaRPr lang="en-US" dirty="0" smtClean="0"/>
          </a:p>
          <a:p>
            <a:r>
              <a:rPr lang="en-US" dirty="0" smtClean="0"/>
              <a:t>-The chassis are purpose built and owe more to open wheel race car technology and the tires are wide and have a flat profile.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monocoque</a:t>
            </a:r>
            <a:r>
              <a:rPr lang="en-US" baseline="0" dirty="0" smtClean="0"/>
              <a:t> chassis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-The basic design remains unchanged since 1981.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Pilot&amp;monkey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Näyttää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mihin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sijoittuu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143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-Artiola</a:t>
            </a:r>
            <a:r>
              <a:rPr lang="fi-FI" dirty="0" smtClean="0"/>
              <a:t> </a:t>
            </a:r>
            <a:r>
              <a:rPr lang="fi-FI" dirty="0" err="1" smtClean="0"/>
              <a:t>began</a:t>
            </a:r>
            <a:r>
              <a:rPr lang="fi-FI" dirty="0" smtClean="0"/>
              <a:t> </a:t>
            </a:r>
            <a:r>
              <a:rPr lang="fi-FI" dirty="0" err="1" smtClean="0"/>
              <a:t>his</a:t>
            </a:r>
            <a:r>
              <a:rPr lang="fi-FI" dirty="0" smtClean="0"/>
              <a:t> </a:t>
            </a:r>
            <a:r>
              <a:rPr lang="fi-FI" dirty="0" err="1" smtClean="0"/>
              <a:t>career</a:t>
            </a:r>
            <a:r>
              <a:rPr lang="fi-FI" baseline="0" dirty="0" smtClean="0"/>
              <a:t> in 82</a:t>
            </a:r>
          </a:p>
          <a:p>
            <a:endParaRPr lang="fi-FI" baseline="0" dirty="0" smtClean="0"/>
          </a:p>
          <a:p>
            <a:r>
              <a:rPr lang="fi-FI" baseline="0" dirty="0" smtClean="0"/>
              <a:t>-88 </a:t>
            </a:r>
            <a:r>
              <a:rPr lang="fi-FI" baseline="0" dirty="0" err="1" smtClean="0"/>
              <a:t>accident</a:t>
            </a:r>
            <a:endParaRPr lang="fi-FI" baseline="0" dirty="0" smtClean="0"/>
          </a:p>
          <a:p>
            <a:endParaRPr lang="fi-FI" baseline="0" dirty="0" smtClean="0"/>
          </a:p>
          <a:p>
            <a:r>
              <a:rPr lang="fi-FI" baseline="0" dirty="0" err="1" smtClean="0"/>
              <a:t>-Half-paralyzed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3417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I </a:t>
            </a:r>
            <a:r>
              <a:rPr lang="fi-FI" dirty="0" err="1" smtClean="0"/>
              <a:t>think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able</a:t>
            </a:r>
            <a:r>
              <a:rPr lang="fi-FI" dirty="0" smtClean="0"/>
              <a:t> </a:t>
            </a:r>
            <a:r>
              <a:rPr lang="fi-FI" dirty="0" err="1" smtClean="0"/>
              <a:t>read</a:t>
            </a:r>
            <a:r>
              <a:rPr lang="fi-FI" dirty="0" smtClean="0"/>
              <a:t> it.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8902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-These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the </a:t>
            </a:r>
            <a:r>
              <a:rPr lang="fi-FI" dirty="0" err="1" smtClean="0"/>
              <a:t>things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present</a:t>
            </a:r>
            <a:r>
              <a:rPr lang="fi-FI" dirty="0" smtClean="0"/>
              <a:t> to the </a:t>
            </a:r>
            <a:r>
              <a:rPr lang="fi-FI" dirty="0" err="1" smtClean="0"/>
              <a:t>client</a:t>
            </a:r>
            <a:r>
              <a:rPr lang="fi-FI" dirty="0" smtClean="0"/>
              <a:t> </a:t>
            </a:r>
            <a:r>
              <a:rPr lang="fi-FI" dirty="0" err="1" smtClean="0"/>
              <a:t>after</a:t>
            </a:r>
            <a:r>
              <a:rPr lang="fi-FI" dirty="0" smtClean="0"/>
              <a:t> the </a:t>
            </a:r>
            <a:r>
              <a:rPr lang="fi-FI" dirty="0" err="1" smtClean="0"/>
              <a:t>project</a:t>
            </a:r>
            <a:r>
              <a:rPr lang="fi-FI" dirty="0" smtClean="0"/>
              <a:t> is </a:t>
            </a:r>
            <a:r>
              <a:rPr lang="fi-FI" dirty="0" err="1" smtClean="0"/>
              <a:t>complete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-And</a:t>
            </a:r>
            <a:r>
              <a:rPr lang="fi-FI" dirty="0" smtClean="0"/>
              <a:t> of </a:t>
            </a:r>
            <a:r>
              <a:rPr lang="fi-FI" dirty="0" err="1" smtClean="0"/>
              <a:t>course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to </a:t>
            </a:r>
            <a:r>
              <a:rPr lang="fi-FI" dirty="0" err="1" smtClean="0"/>
              <a:t>provide</a:t>
            </a:r>
            <a:r>
              <a:rPr lang="fi-FI" baseline="0" dirty="0" smtClean="0"/>
              <a:t> the </a:t>
            </a:r>
            <a:r>
              <a:rPr lang="fi-FI" baseline="0" dirty="0" err="1" smtClean="0"/>
              <a:t>calculations</a:t>
            </a:r>
            <a:r>
              <a:rPr lang="fi-FI" baseline="0" dirty="0" smtClean="0"/>
              <a:t> to </a:t>
            </a:r>
            <a:r>
              <a:rPr lang="fi-FI" baseline="0" dirty="0" err="1" smtClean="0"/>
              <a:t>back</a:t>
            </a:r>
            <a:r>
              <a:rPr lang="fi-FI" baseline="0" dirty="0" smtClean="0"/>
              <a:t> </a:t>
            </a:r>
            <a:r>
              <a:rPr lang="fi-FI" baseline="0" dirty="0" err="1" smtClean="0"/>
              <a:t>our</a:t>
            </a:r>
            <a:r>
              <a:rPr lang="fi-FI" baseline="0" dirty="0" smtClean="0"/>
              <a:t> new design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9374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//Pistä 3d-mallit kiertämään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0660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75AB7-583A-4114-8457-3B3B6EFB8C3A}" type="slidenum">
              <a:rPr lang="fi-FI" smtClean="0"/>
              <a:t>24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810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756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11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487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68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1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9265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790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420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821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800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563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96153-4666-4EF2-B1E5-E88C4BE71416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80667-18D2-489C-93DA-F964B1E6D13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077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1"/>
            <a:ext cx="9165703" cy="686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49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1296144"/>
          </a:xfrm>
        </p:spPr>
        <p:txBody>
          <a:bodyPr>
            <a:normAutofit/>
          </a:bodyPr>
          <a:lstStyle/>
          <a:p>
            <a:r>
              <a:rPr lang="fi-FI" sz="20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Havainnekuva</a:t>
            </a: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vanhasta ”</a:t>
            </a:r>
            <a:r>
              <a:rPr lang="fi-FI" sz="20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upraitista</a:t>
            </a: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”</a:t>
            </a:r>
          </a:p>
          <a:p>
            <a:endParaRPr lang="fi-FI" sz="2000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pic>
        <p:nvPicPr>
          <p:cNvPr id="2050" name="Picture 2" descr="C:\Users\Järjestelmävalvoja\Desktop\Vanha_2_esitykseen_v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6" y="-7715"/>
            <a:ext cx="9107172" cy="502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7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296144"/>
          </a:xfrm>
        </p:spPr>
        <p:txBody>
          <a:bodyPr>
            <a:normAutofit/>
          </a:bodyPr>
          <a:lstStyle/>
          <a:p>
            <a:r>
              <a:rPr lang="fi-FI" sz="2000" dirty="0" smtClean="0"/>
              <a:t>Kokoonpano vanhoilla osilla</a:t>
            </a:r>
            <a:endParaRPr lang="fi-FI" sz="2000" dirty="0"/>
          </a:p>
        </p:txBody>
      </p:sp>
      <p:pic>
        <p:nvPicPr>
          <p:cNvPr id="6146" name="Picture 2" descr="C:\Users\Järjestelmävalvoja\Desktop\Vanha_esityks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444207" cy="450912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4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1152128"/>
          </a:xfrm>
        </p:spPr>
        <p:txBody>
          <a:bodyPr>
            <a:normAutofit/>
          </a:bodyPr>
          <a:lstStyle/>
          <a:p>
            <a:r>
              <a:rPr lang="fi-FI" sz="2000" dirty="0" smtClean="0"/>
              <a:t>Voimiksi saatiin F</a:t>
            </a:r>
            <a:r>
              <a:rPr lang="fi-FI" sz="2000" baseline="-25000" dirty="0" smtClean="0"/>
              <a:t>t</a:t>
            </a:r>
            <a:r>
              <a:rPr lang="fi-FI" sz="2000" dirty="0" smtClean="0"/>
              <a:t>=3400 N ja F</a:t>
            </a:r>
            <a:r>
              <a:rPr lang="fi-FI" sz="2000" baseline="-25000" dirty="0" smtClean="0"/>
              <a:t>µ</a:t>
            </a:r>
            <a:r>
              <a:rPr lang="fi-FI" sz="2000" dirty="0" smtClean="0"/>
              <a:t>=3500 N</a:t>
            </a:r>
          </a:p>
          <a:p>
            <a:r>
              <a:rPr lang="fi-FI" sz="2000" dirty="0" smtClean="0"/>
              <a:t>Voimista aiheutuva kokonaismomentti akselille noin 800 </a:t>
            </a:r>
            <a:r>
              <a:rPr lang="fi-FI" sz="2000" dirty="0" err="1" smtClean="0"/>
              <a:t>Nm</a:t>
            </a:r>
            <a:endParaRPr lang="fi-FI" sz="2000" dirty="0" smtClean="0"/>
          </a:p>
          <a:p>
            <a:r>
              <a:rPr lang="fi-FI" sz="2000" dirty="0" smtClean="0"/>
              <a:t>~1G:n normaalikiihtyvyys</a:t>
            </a:r>
            <a:endParaRPr lang="fi-FI" sz="2000" dirty="0"/>
          </a:p>
        </p:txBody>
      </p:sp>
      <p:pic>
        <p:nvPicPr>
          <p:cNvPr id="7170" name="Picture 2" descr="C:\Users\JRJEST~1\AppData\Local\Temp\PainonsiirtoLaskuKu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9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8194" name="Picture 2" descr="C:\Users\JRJEST~1\AppData\Local\Temp\JännitysKu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ruutu 4"/>
          <p:cNvSpPr txBox="1"/>
          <p:nvPr/>
        </p:nvSpPr>
        <p:spPr>
          <a:xfrm>
            <a:off x="611560" y="4653136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smtClean="0"/>
              <a:t>Pisteyttämällä esikarsinnan läpäisseet mallit valittiin lopullinen muoto uudelle osalle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smtClean="0"/>
              <a:t>Valinta siirtyi kuitenkin toiseksi tulleeseen vaihtoehtoon, koska alumiini ei kestä toimintaympäristön lämpöä pehmenemättä</a:t>
            </a:r>
            <a:endParaRPr lang="fi-FI" sz="2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9800"/>
            <a:ext cx="52197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956787"/>
              </p:ext>
            </p:extLst>
          </p:nvPr>
        </p:nvGraphicFramePr>
        <p:xfrm>
          <a:off x="241176" y="332656"/>
          <a:ext cx="8360701" cy="1300516"/>
        </p:xfrm>
        <a:graphic>
          <a:graphicData uri="http://schemas.openxmlformats.org/drawingml/2006/table">
            <a:tbl>
              <a:tblPr/>
              <a:tblGrid>
                <a:gridCol w="473646"/>
                <a:gridCol w="832842"/>
                <a:gridCol w="502110"/>
                <a:gridCol w="473646"/>
                <a:gridCol w="473646"/>
                <a:gridCol w="473646"/>
                <a:gridCol w="473646"/>
                <a:gridCol w="473646"/>
                <a:gridCol w="473646"/>
                <a:gridCol w="473646"/>
                <a:gridCol w="1777083"/>
                <a:gridCol w="38560"/>
                <a:gridCol w="473646"/>
                <a:gridCol w="473646"/>
                <a:gridCol w="473646"/>
              </a:tblGrid>
              <a:tr h="27251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Konseptisuunnittelu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Painoarvo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Paino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Pienempi arvo on parempi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Hinta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URV14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Valmistettavuus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URSTEELV2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Kestävyys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Tuomas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Jäykkyys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Upright_P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Yht.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Peter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23"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Painotettu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6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148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155</a:t>
                      </a: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A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580" marR="6580" marT="65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kstiruutu 7"/>
          <p:cNvSpPr txBox="1"/>
          <p:nvPr/>
        </p:nvSpPr>
        <p:spPr>
          <a:xfrm>
            <a:off x="4139952" y="4540478"/>
            <a:ext cx="4176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dirty="0" err="1"/>
              <a:t>Fire</a:t>
            </a:r>
            <a:r>
              <a:rPr lang="fi-FI" sz="800" dirty="0"/>
              <a:t> </a:t>
            </a:r>
            <a:r>
              <a:rPr lang="fi-FI" sz="800" dirty="0" err="1"/>
              <a:t>exposed</a:t>
            </a:r>
            <a:r>
              <a:rPr lang="fi-FI" sz="800" dirty="0"/>
              <a:t> aluminium </a:t>
            </a:r>
            <a:r>
              <a:rPr lang="fi-FI" sz="800" dirty="0" err="1" smtClean="0"/>
              <a:t>structures</a:t>
            </a:r>
            <a:r>
              <a:rPr lang="fi-FI" sz="800" dirty="0"/>
              <a:t>, Johan </a:t>
            </a:r>
            <a:r>
              <a:rPr lang="fi-FI" sz="800" dirty="0" err="1" smtClean="0"/>
              <a:t>Maljaars</a:t>
            </a:r>
            <a:r>
              <a:rPr lang="fi-FI" sz="800" dirty="0"/>
              <a:t> Eindhoven </a:t>
            </a:r>
            <a:r>
              <a:rPr lang="fi-FI" sz="800" dirty="0" err="1"/>
              <a:t>University</a:t>
            </a:r>
            <a:r>
              <a:rPr lang="fi-FI" sz="800" dirty="0"/>
              <a:t>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7314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39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4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39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27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728192"/>
          </a:xfrm>
        </p:spPr>
        <p:txBody>
          <a:bodyPr>
            <a:normAutofit/>
          </a:bodyPr>
          <a:lstStyle/>
          <a:p>
            <a:r>
              <a:rPr lang="fi-FI" sz="2000" dirty="0" smtClean="0"/>
              <a:t>Akselin väsymistarkastelu tehtiin useaan otteeseen käsin ja </a:t>
            </a:r>
            <a:r>
              <a:rPr lang="fi-FI" sz="2000" dirty="0" err="1" smtClean="0"/>
              <a:t>Mathcad</a:t>
            </a:r>
            <a:r>
              <a:rPr lang="fi-FI" sz="2000" dirty="0" smtClean="0"/>
              <a:t>-ohjelmalla</a:t>
            </a:r>
          </a:p>
          <a:p>
            <a:r>
              <a:rPr lang="fi-FI" sz="2000" dirty="0" smtClean="0"/>
              <a:t>Ensimmäinen tulos auttoi löytämään virheen projektin lähtökohtana olleissa laskuissa ja lopullinen varmuus äärettömän kestoiän suhteen oli ~1</a:t>
            </a:r>
            <a:endParaRPr lang="fi-FI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7380312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9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152128"/>
          </a:xfrm>
        </p:spPr>
        <p:txBody>
          <a:bodyPr>
            <a:normAutofit/>
          </a:bodyPr>
          <a:lstStyle/>
          <a:p>
            <a:r>
              <a:rPr lang="fi-FI" sz="2000" dirty="0" smtClean="0"/>
              <a:t>Uusi olka-akseli </a:t>
            </a:r>
            <a:r>
              <a:rPr lang="fi-FI" sz="2000" dirty="0" smtClean="0"/>
              <a:t>on jäykempi </a:t>
            </a:r>
            <a:r>
              <a:rPr lang="fi-FI" sz="2000" dirty="0" smtClean="0"/>
              <a:t>kuin </a:t>
            </a:r>
            <a:r>
              <a:rPr lang="fi-FI" sz="2000" dirty="0" smtClean="0"/>
              <a:t>alkuperäinen</a:t>
            </a:r>
            <a:endParaRPr lang="fi-FI" sz="2000" dirty="0"/>
          </a:p>
        </p:txBody>
      </p:sp>
      <p:pic>
        <p:nvPicPr>
          <p:cNvPr id="14339" name="Picture 3" descr="H:\Blender\Uprightpiilossa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46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1597868"/>
          </a:xfrm>
        </p:spPr>
        <p:txBody>
          <a:bodyPr>
            <a:normAutofit/>
          </a:bodyPr>
          <a:lstStyle/>
          <a:p>
            <a:r>
              <a:rPr lang="fi-FI" sz="2000" dirty="0" smtClean="0"/>
              <a:t>Halkaisijaltaan suurempi akseli </a:t>
            </a:r>
            <a:r>
              <a:rPr lang="fi-FI" sz="2000" dirty="0" smtClean="0"/>
              <a:t>tulee </a:t>
            </a:r>
            <a:r>
              <a:rPr lang="fi-FI" sz="2000" dirty="0" smtClean="0"/>
              <a:t>vähentämään pintapainetta laakereiden alueella</a:t>
            </a:r>
            <a:endParaRPr lang="fi-FI" sz="2000" dirty="0"/>
          </a:p>
        </p:txBody>
      </p:sp>
      <p:pic>
        <p:nvPicPr>
          <p:cNvPr id="15362" name="Picture 2" descr="H:\Blender\upr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0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Järjestelmävalvoja\Desktop\Kilpailu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2"/>
            <a:ext cx="9143999" cy="523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4941168"/>
            <a:ext cx="8229600" cy="1143000"/>
          </a:xfrm>
        </p:spPr>
        <p:txBody>
          <a:bodyPr>
            <a:normAutofit/>
          </a:bodyPr>
          <a:lstStyle/>
          <a:p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Projektin</a:t>
            </a:r>
            <a:r>
              <a:rPr lang="en-US" sz="18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tilaaja</a:t>
            </a:r>
            <a:r>
              <a:rPr lang="en-US" sz="1800" dirty="0"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Markku</a:t>
            </a:r>
            <a:r>
              <a:rPr lang="en-US" sz="18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Artiola</a:t>
            </a:r>
            <a:r>
              <a:rPr lang="en-US" sz="18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purkkiorjansa</a:t>
            </a:r>
            <a:r>
              <a:rPr lang="en-US" sz="18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sz="18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kanssa</a:t>
            </a:r>
            <a:r>
              <a:rPr lang="en-US" sz="18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.</a:t>
            </a:r>
            <a:endParaRPr lang="fi-FI" sz="1800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4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1597868"/>
          </a:xfrm>
        </p:spPr>
        <p:txBody>
          <a:bodyPr>
            <a:normAutofit/>
          </a:bodyPr>
          <a:lstStyle/>
          <a:p>
            <a:r>
              <a:rPr lang="fi-FI" sz="2000" dirty="0" smtClean="0"/>
              <a:t>Olka-akseli kootaan laserleikatuista levyistä ja sorvauskappaleista hitsaamalla</a:t>
            </a:r>
          </a:p>
          <a:p>
            <a:r>
              <a:rPr lang="fi-FI" sz="2000" dirty="0" smtClean="0"/>
              <a:t>Vastaavan osan markkinahinta on n.1000€  ja suunnitellun kappaleen tuotantokustannuksiksi arvioitiin n. 500-600€</a:t>
            </a:r>
            <a:endParaRPr lang="fi-FI" sz="2000" dirty="0"/>
          </a:p>
        </p:txBody>
      </p:sp>
      <p:pic>
        <p:nvPicPr>
          <p:cNvPr id="16386" name="Picture 2" descr="H:\Blender\Uprightesillä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3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1597868"/>
          </a:xfrm>
        </p:spPr>
        <p:txBody>
          <a:bodyPr>
            <a:normAutofit/>
          </a:bodyPr>
          <a:lstStyle/>
          <a:p>
            <a:r>
              <a:rPr lang="fi-FI" sz="2000" dirty="0" smtClean="0"/>
              <a:t>Kokonaispainoa uudella tuennalla on n.700g </a:t>
            </a:r>
            <a:r>
              <a:rPr lang="fi-FI" sz="2000" b="1" dirty="0" smtClean="0">
                <a:solidFill>
                  <a:srgbClr val="FF0000"/>
                </a:solidFill>
              </a:rPr>
              <a:t>enemmän</a:t>
            </a:r>
            <a:r>
              <a:rPr lang="fi-FI" sz="2000" dirty="0" smtClean="0">
                <a:solidFill>
                  <a:srgbClr val="FF0000"/>
                </a:solidFill>
              </a:rPr>
              <a:t> </a:t>
            </a:r>
            <a:r>
              <a:rPr lang="fi-FI" sz="2000" dirty="0" smtClean="0"/>
              <a:t>kuin vanhalla</a:t>
            </a:r>
          </a:p>
          <a:p>
            <a:r>
              <a:rPr lang="fi-FI" sz="2000" dirty="0" smtClean="0"/>
              <a:t>Kaikkien osien jännitykset laskivat</a:t>
            </a:r>
          </a:p>
          <a:p>
            <a:endParaRPr lang="fi-FI" sz="2000" dirty="0"/>
          </a:p>
        </p:txBody>
      </p:sp>
      <p:pic>
        <p:nvPicPr>
          <p:cNvPr id="17410" name="Picture 2" descr="H:\Blender\uprightjakumppan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1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56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74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6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Tulokset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Uusi 3d-malli on 40% jäykempi kuin vanhasta tehty malli</a:t>
            </a:r>
          </a:p>
          <a:p>
            <a:r>
              <a:rPr lang="fi-FI" sz="2000" dirty="0" smtClean="0"/>
              <a:t>Uusi malli on helpompi valmistaa </a:t>
            </a:r>
          </a:p>
          <a:p>
            <a:r>
              <a:rPr lang="fi-FI" sz="2000" dirty="0" smtClean="0"/>
              <a:t>Akselin pintapaine  uloimmaisen laakerin kohdalla pienentynyt</a:t>
            </a:r>
          </a:p>
          <a:p>
            <a:r>
              <a:rPr lang="fi-FI" sz="2000" dirty="0" smtClean="0"/>
              <a:t>Uusi olka-akseli on kalliimpi kuin vanha</a:t>
            </a:r>
          </a:p>
          <a:p>
            <a:r>
              <a:rPr lang="fi-FI" sz="2000" dirty="0" smtClean="0"/>
              <a:t>Painoa tuli n.700g lisää</a:t>
            </a:r>
          </a:p>
          <a:p>
            <a:endParaRPr lang="fi-FI" sz="2000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lus 3"/>
          <p:cNvSpPr/>
          <p:nvPr/>
        </p:nvSpPr>
        <p:spPr>
          <a:xfrm>
            <a:off x="7524328" y="1510542"/>
            <a:ext cx="432048" cy="4320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Plus 4"/>
          <p:cNvSpPr/>
          <p:nvPr/>
        </p:nvSpPr>
        <p:spPr>
          <a:xfrm>
            <a:off x="7524328" y="1942590"/>
            <a:ext cx="432048" cy="4320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Plus 5"/>
          <p:cNvSpPr/>
          <p:nvPr/>
        </p:nvSpPr>
        <p:spPr>
          <a:xfrm>
            <a:off x="7524328" y="2355481"/>
            <a:ext cx="432048" cy="43204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Minus 6"/>
          <p:cNvSpPr/>
          <p:nvPr/>
        </p:nvSpPr>
        <p:spPr>
          <a:xfrm>
            <a:off x="7560332" y="2853303"/>
            <a:ext cx="360040" cy="323234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8" name="Minus 7"/>
          <p:cNvSpPr/>
          <p:nvPr/>
        </p:nvSpPr>
        <p:spPr>
          <a:xfrm>
            <a:off x="7560332" y="3131708"/>
            <a:ext cx="360040" cy="323234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484784"/>
          </a:xfrm>
        </p:spPr>
        <p:txBody>
          <a:bodyPr/>
          <a:lstStyle/>
          <a:p>
            <a:pPr marL="0" indent="0" algn="ctr">
              <a:buNone/>
            </a:pPr>
            <a:r>
              <a:rPr lang="fi-FI" dirty="0" smtClean="0"/>
              <a:t>Kysymyksiä?</a:t>
            </a:r>
            <a:endParaRPr lang="fi-FI" dirty="0"/>
          </a:p>
        </p:txBody>
      </p:sp>
      <p:pic>
        <p:nvPicPr>
          <p:cNvPr id="18434" name="Picture 2" descr="C:\Users\JRJEST~1\AppData\Local\Temp\MakeJaJoo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ärjestelmävalvoja\Desktop\testi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25144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656184"/>
          </a:xfrm>
        </p:spPr>
        <p:txBody>
          <a:bodyPr>
            <a:normAutofit/>
          </a:bodyPr>
          <a:lstStyle/>
          <a:p>
            <a:r>
              <a:rPr lang="fi-FI" sz="20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Artiola</a:t>
            </a: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Racing </a:t>
            </a:r>
            <a:r>
              <a:rPr lang="fi-FI" sz="20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team</a:t>
            </a: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aloitti toimintansa 80-luvun alussa ja vuosien aikana kansallisten kisojen palkintokorokkeet ovat tulleet tutuiksi.</a:t>
            </a:r>
          </a:p>
          <a:p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Vuonna 88 </a:t>
            </a:r>
            <a:r>
              <a:rPr lang="fi-FI" sz="2000" dirty="0" err="1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Artiola</a:t>
            </a: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 joutui onnettomuuteen, jonka takia hän ajaa nykyisin erikoisvarusteltua pyörää.</a:t>
            </a:r>
            <a:endParaRPr lang="fi-FI" sz="2000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  <a:p>
            <a:pPr marL="0" indent="0">
              <a:buNone/>
            </a:pPr>
            <a:endParaRPr lang="fi-FI" sz="2800" dirty="0" smtClean="0">
              <a:latin typeface="MS UI Gothic" panose="020B0600070205080204" pitchFamily="34" charset="-128"/>
              <a:ea typeface="MS UI Gothic" panose="020B0600070205080204" pitchFamily="34" charset="-128"/>
            </a:endParaRPr>
          </a:p>
          <a:p>
            <a:endParaRPr lang="fi-FI" sz="2800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45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/>
          <a:lstStyle/>
          <a:p>
            <a:r>
              <a:rPr lang="fi-FI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TO DO:</a:t>
            </a:r>
            <a:endParaRPr lang="fi-FI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835696" y="2276872"/>
            <a:ext cx="6851104" cy="3849291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Pyöräntuennan osien keventäminen 20%</a:t>
            </a:r>
          </a:p>
          <a:p>
            <a:pPr marL="514350" indent="-514350">
              <a:buAutoNum type="arabicParenR"/>
            </a:pP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Pyöräntuennan jäykkyyden parantaminen</a:t>
            </a:r>
          </a:p>
          <a:p>
            <a:pPr marL="514350" indent="-514350">
              <a:buAutoNum type="arabicParenR"/>
            </a:pPr>
            <a:r>
              <a:rPr lang="fi-FI" sz="20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(Akselin pintapaineen pienentäminen)</a:t>
            </a:r>
            <a:endParaRPr lang="fi-FI" sz="2000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1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024209" y="692696"/>
            <a:ext cx="389185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3600" dirty="0" smtClean="0"/>
              <a:t>Projektin </a:t>
            </a:r>
            <a:r>
              <a:rPr lang="fi-FI" sz="3600" dirty="0" smtClean="0"/>
              <a:t>kulku</a:t>
            </a:r>
            <a:endParaRPr lang="fi-FI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73"/>
            <a:ext cx="5000625" cy="6876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7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936104"/>
          </a:xfrm>
        </p:spPr>
        <p:txBody>
          <a:bodyPr>
            <a:normAutofit/>
          </a:bodyPr>
          <a:lstStyle/>
          <a:p>
            <a:r>
              <a:rPr lang="fi-FI" sz="2000" dirty="0" smtClean="0"/>
              <a:t>Painopisteen paikan </a:t>
            </a:r>
            <a:r>
              <a:rPr lang="fi-FI" sz="2000" dirty="0" smtClean="0"/>
              <a:t>selvittäminen</a:t>
            </a:r>
            <a:endParaRPr lang="fi-FI" sz="2000" dirty="0"/>
          </a:p>
        </p:txBody>
      </p:sp>
      <p:pic>
        <p:nvPicPr>
          <p:cNvPr id="3074" name="Picture 2" descr="C:\Users\Järjestelmävalvoja\Desktop\Kouvola_mittaukset_yms\Kouvola_mittaukset_yms\20150107_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0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224136"/>
          </a:xfrm>
        </p:spPr>
        <p:txBody>
          <a:bodyPr>
            <a:normAutofit/>
          </a:bodyPr>
          <a:lstStyle/>
          <a:p>
            <a:r>
              <a:rPr lang="fi-FI" sz="2000" dirty="0" smtClean="0"/>
              <a:t>Painopisteen sijainti z-akselilla saatiin laskettua vinopunnituksen avulla</a:t>
            </a:r>
            <a:endParaRPr lang="fi-FI" sz="2000" dirty="0"/>
          </a:p>
        </p:txBody>
      </p:sp>
      <p:pic>
        <p:nvPicPr>
          <p:cNvPr id="4098" name="Picture 2" descr="C:\Users\Järjestelmävalvoja\Desktop\Kouvola_mittaukset_yms\Kouvola_mittaukset_yms\20150107_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7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Mitä projektista jää käteen tilaajalle?</a:t>
            </a:r>
            <a:endParaRPr lang="fi-FI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marL="0" indent="0" algn="ctr">
              <a:buNone/>
            </a:pPr>
            <a:r>
              <a:rPr lang="fi-FI" sz="24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Piirustukset uudistetusta pyöräntuennasta</a:t>
            </a:r>
          </a:p>
          <a:p>
            <a:pPr marL="0" indent="0" algn="ctr">
              <a:buNone/>
            </a:pPr>
            <a:r>
              <a:rPr lang="fi-FI" sz="24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Valmistusohjeet</a:t>
            </a:r>
          </a:p>
          <a:p>
            <a:pPr marL="0" indent="0" algn="ctr">
              <a:buNone/>
            </a:pPr>
            <a:r>
              <a:rPr lang="fi-FI" sz="2400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Osaluettelo ja kustannusarvio</a:t>
            </a:r>
          </a:p>
          <a:p>
            <a:pPr marL="0" indent="0" algn="ctr">
              <a:buNone/>
            </a:pPr>
            <a:endParaRPr lang="fi-FI" sz="2400" dirty="0" smtClean="0">
              <a:latin typeface="MS UI Gothic" panose="020B0600070205080204" pitchFamily="34" charset="-128"/>
              <a:ea typeface="MS UI Gothic" panose="020B0600070205080204" pitchFamily="34" charset="-128"/>
            </a:endParaRPr>
          </a:p>
          <a:p>
            <a:endParaRPr lang="fi-FI" dirty="0" smtClean="0">
              <a:latin typeface="MS UI Gothic" panose="020B0600070205080204" pitchFamily="34" charset="-128"/>
              <a:ea typeface="MS UI Gothic" panose="020B0600070205080204" pitchFamily="34" charset="-128"/>
            </a:endParaRPr>
          </a:p>
          <a:p>
            <a:endParaRPr lang="fi-FI" dirty="0"/>
          </a:p>
        </p:txBody>
      </p:sp>
      <p:pic>
        <p:nvPicPr>
          <p:cNvPr id="2050" name="Picture 2" descr="C:\Users\Järjestelmävalvoja\Desktop\Kouvola_mittaukset_yms\Kouvola_mittaukset_yms\20150107_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359532" y="5369394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smtClean="0"/>
              <a:t>Vanhan pyöräntuennan kiinnityspaikka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16265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296144"/>
          </a:xfrm>
        </p:spPr>
        <p:txBody>
          <a:bodyPr>
            <a:normAutofit/>
          </a:bodyPr>
          <a:lstStyle/>
          <a:p>
            <a:r>
              <a:rPr lang="fi-FI" sz="2000" dirty="0" smtClean="0"/>
              <a:t>Projektiryhmä hankki vertailuarvoja </a:t>
            </a:r>
            <a:r>
              <a:rPr lang="fi-FI" sz="2000" dirty="0" err="1" smtClean="0"/>
              <a:t>FEM-analyyseille</a:t>
            </a:r>
            <a:endParaRPr lang="fi-FI" sz="2000" dirty="0"/>
          </a:p>
        </p:txBody>
      </p:sp>
      <p:pic>
        <p:nvPicPr>
          <p:cNvPr id="1026" name="Picture 2" descr="C:\Users\Järjestelmävalvoja\Desktop\Kouvola_mittaukset_yms\Kouvola_mittaukset_yms\20141204_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0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1019</TotalTime>
  <Words>469</Words>
  <Application>Microsoft Office PowerPoint</Application>
  <PresentationFormat>Näytössä katseltava diaesitys (4:3)</PresentationFormat>
  <Paragraphs>140</Paragraphs>
  <Slides>25</Slides>
  <Notes>7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25</vt:i4>
      </vt:variant>
    </vt:vector>
  </HeadingPairs>
  <TitlesOfParts>
    <vt:vector size="26" baseType="lpstr">
      <vt:lpstr>Office-teema</vt:lpstr>
      <vt:lpstr>PowerPoint-esitys</vt:lpstr>
      <vt:lpstr>Projektin tilaaja Markku Artiola purkkiorjansa kanssa.</vt:lpstr>
      <vt:lpstr>PowerPoint-esitys</vt:lpstr>
      <vt:lpstr>TO DO:</vt:lpstr>
      <vt:lpstr>PowerPoint-esitys</vt:lpstr>
      <vt:lpstr>PowerPoint-esitys</vt:lpstr>
      <vt:lpstr>PowerPoint-esitys</vt:lpstr>
      <vt:lpstr>Mitä projektista jää käteen tilaajalle?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Tulokset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Upright Project</dc:title>
  <dc:creator>Peter</dc:creator>
  <cp:lastModifiedBy>Peter</cp:lastModifiedBy>
  <cp:revision>51</cp:revision>
  <dcterms:created xsi:type="dcterms:W3CDTF">2015-02-28T12:36:09Z</dcterms:created>
  <dcterms:modified xsi:type="dcterms:W3CDTF">2015-04-16T21:56:31Z</dcterms:modified>
</cp:coreProperties>
</file>