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95" r:id="rId4"/>
    <p:sldId id="283" r:id="rId5"/>
    <p:sldId id="299" r:id="rId6"/>
    <p:sldId id="301" r:id="rId7"/>
    <p:sldId id="294" r:id="rId8"/>
    <p:sldId id="297" r:id="rId9"/>
    <p:sldId id="300" r:id="rId10"/>
    <p:sldId id="280" r:id="rId11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600"/>
    <a:srgbClr val="0085CF"/>
    <a:srgbClr val="D40072"/>
    <a:srgbClr val="FF5A00"/>
    <a:srgbClr val="DFEBF7"/>
    <a:srgbClr val="323232"/>
    <a:srgbClr val="282828"/>
    <a:srgbClr val="F0F0F0"/>
    <a:srgbClr val="EAEAEA"/>
    <a:srgbClr val="EE82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4361" autoAdjust="0"/>
  </p:normalViewPr>
  <p:slideViewPr>
    <p:cSldViewPr snapToGrid="0" showGuides="1">
      <p:cViewPr varScale="1">
        <p:scale>
          <a:sx n="78" d="100"/>
          <a:sy n="78" d="100"/>
        </p:scale>
        <p:origin x="1452" y="7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23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Iso kuva: Kokonaiskuva KIT-toiminnasta ”Ohjesisältöä” (navigoimalla pääsee näkemään muidenkin roolien sisältöä vaikka ei oma</a:t>
            </a:r>
            <a:r>
              <a:rPr lang="fi-FI" baseline="0" dirty="0" smtClean="0"/>
              <a:t> rooli)</a:t>
            </a:r>
            <a:endParaRPr lang="fi-FI" dirty="0" smtClean="0"/>
          </a:p>
          <a:p>
            <a:r>
              <a:rPr lang="fi-FI" dirty="0" smtClean="0"/>
              <a:t>Ideointi:</a:t>
            </a:r>
            <a:r>
              <a:rPr lang="fi-FI" baseline="0" dirty="0" smtClean="0"/>
              <a:t> Ohjaus idealomakkeelle</a:t>
            </a:r>
            <a:endParaRPr lang="fi-FI" dirty="0" smtClean="0"/>
          </a:p>
          <a:p>
            <a:r>
              <a:rPr lang="fi-FI" dirty="0" smtClean="0"/>
              <a:t>Inforuutu:</a:t>
            </a:r>
            <a:r>
              <a:rPr lang="fi-FI" baseline="0" dirty="0" smtClean="0"/>
              <a:t> Hankkeiden määrä</a:t>
            </a:r>
          </a:p>
          <a:p>
            <a:r>
              <a:rPr lang="fi-FI" baseline="0" dirty="0" err="1" smtClean="0"/>
              <a:t>Buffi</a:t>
            </a:r>
            <a:r>
              <a:rPr lang="fi-FI" baseline="0" dirty="0" smtClean="0"/>
              <a:t>: Toimitettu sisältö esim. video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1430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Esa Suominen</a:t>
            </a:r>
            <a:endParaRPr lang="fi-FI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23.9.2014</a:t>
            </a: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Esa Suominen</a:t>
            </a:r>
            <a:endParaRPr lang="fi-FI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23.9.2014</a:t>
            </a: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Esa Suominen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ui.dev.eduix.fi/public/oma-mp/logi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Sähköiset työpöydät, tavoitetila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 smtClean="0"/>
              <a:t>23.9.2014 Tuomas </a:t>
            </a:r>
            <a:r>
              <a:rPr lang="fi-FI" dirty="0" err="1" smtClean="0"/>
              <a:t>Orama</a:t>
            </a:r>
            <a:r>
              <a:rPr lang="fi-FI" dirty="0" smtClean="0"/>
              <a:t>, Esa Suominen, Mika Lavikainen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Sisällys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Suunnitteluperiaatteita</a:t>
            </a:r>
          </a:p>
          <a:p>
            <a:r>
              <a:rPr lang="fi-FI" dirty="0" smtClean="0"/>
              <a:t>Vaiheistus ja tavoitetilan muodostuminen</a:t>
            </a:r>
          </a:p>
          <a:p>
            <a:r>
              <a:rPr lang="fi-FI" dirty="0" smtClean="0"/>
              <a:t>Työpöydät ja palvelut</a:t>
            </a:r>
          </a:p>
          <a:p>
            <a:r>
              <a:rPr lang="fi-FI" dirty="0" smtClean="0"/>
              <a:t>Toiminnallinen käyttöliittymähahmotelma</a:t>
            </a:r>
          </a:p>
          <a:p>
            <a:r>
              <a:rPr lang="fi-FI" dirty="0" smtClean="0"/>
              <a:t>Työpöytien käyttöönotto</a:t>
            </a:r>
          </a:p>
          <a:p>
            <a:r>
              <a:rPr lang="fi-FI" dirty="0" smtClean="0"/>
              <a:t>Kustannusarvio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Suunnitteluperiaatteita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Yhtenäisempi ilme eri työpöydille</a:t>
            </a:r>
          </a:p>
          <a:p>
            <a:r>
              <a:rPr lang="fi-FI" sz="2000" dirty="0" smtClean="0"/>
              <a:t>Yksi osoite: oma.metropolia.fi tai my.metropolia.fi</a:t>
            </a:r>
          </a:p>
          <a:p>
            <a:r>
              <a:rPr lang="fi-FI" sz="2000" dirty="0" smtClean="0"/>
              <a:t>Jo kirjautumissivu on informatiivinen vrt. Ihana</a:t>
            </a:r>
          </a:p>
          <a:p>
            <a:r>
              <a:rPr lang="fi-FI" sz="2000" dirty="0" smtClean="0"/>
              <a:t>Päänavigointi säilyy ylhäällä</a:t>
            </a:r>
          </a:p>
          <a:p>
            <a:r>
              <a:rPr lang="fi-FI" sz="2000" dirty="0" smtClean="0"/>
              <a:t>Etusivu on identiteettiin perustuva, koostava, muokattavissa ja palautettavissa</a:t>
            </a:r>
          </a:p>
          <a:p>
            <a:r>
              <a:rPr lang="fi-FI" sz="2000" dirty="0" smtClean="0"/>
              <a:t>Roolikohtaiset sivut vakioasetuksilla</a:t>
            </a:r>
          </a:p>
          <a:p>
            <a:r>
              <a:rPr lang="fi-FI" sz="2000" dirty="0" smtClean="0"/>
              <a:t>Mahdollisuus koostaa omia sivuja</a:t>
            </a:r>
          </a:p>
          <a:p>
            <a:r>
              <a:rPr lang="fi-FI" sz="2000" dirty="0" smtClean="0"/>
              <a:t>Haku elastinen vrt. koulutushaku</a:t>
            </a:r>
          </a:p>
          <a:p>
            <a:r>
              <a:rPr lang="fi-FI" sz="2000" dirty="0" smtClean="0"/>
              <a:t>Päärakenne on </a:t>
            </a:r>
            <a:r>
              <a:rPr lang="fi-FI" sz="2000" dirty="0" err="1" smtClean="0"/>
              <a:t>responsiivinen</a:t>
            </a:r>
            <a:endParaRPr lang="fi-FI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61970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/>
          <p:cNvSpPr/>
          <p:nvPr/>
        </p:nvSpPr>
        <p:spPr>
          <a:xfrm>
            <a:off x="1644072" y="691239"/>
            <a:ext cx="1368000" cy="4284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Opiskelija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139248" y="691239"/>
            <a:ext cx="1368000" cy="4284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Opettaja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634424" y="691239"/>
            <a:ext cx="1368000" cy="4284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Suunnittelija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6129600" y="691239"/>
            <a:ext cx="1368000" cy="42840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Opintohallinto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624776" y="691239"/>
            <a:ext cx="1368000" cy="428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Johto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48896" y="691239"/>
            <a:ext cx="1368000" cy="4284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Työntekijä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0870"/>
            <a:ext cx="7772400" cy="533400"/>
          </a:xfrm>
        </p:spPr>
        <p:txBody>
          <a:bodyPr/>
          <a:lstStyle/>
          <a:p>
            <a:r>
              <a:rPr lang="fi-FI" smtClean="0"/>
              <a:t>Vaiheistus ja tavoitetilan muodostuminen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sp>
        <p:nvSpPr>
          <p:cNvPr id="26" name="Rounded Rectangle 25"/>
          <p:cNvSpPr/>
          <p:nvPr/>
        </p:nvSpPr>
        <p:spPr>
          <a:xfrm rot="5400000">
            <a:off x="4395103" y="-2418307"/>
            <a:ext cx="338554" cy="87172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Yleiset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5400000">
            <a:off x="-139104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1439" y="1504174"/>
            <a:ext cx="8956789" cy="882154"/>
          </a:xfrm>
          <a:prstGeom prst="rect">
            <a:avLst/>
          </a:prstGeom>
          <a:solidFill>
            <a:schemeClr val="accent3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Metropolia </a:t>
            </a:r>
            <a:r>
              <a:rPr lang="en-US" sz="1400" dirty="0" err="1" smtClean="0">
                <a:solidFill>
                  <a:schemeClr val="tx1"/>
                </a:solidFill>
              </a:rPr>
              <a:t>Oma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 rot="5400000">
            <a:off x="4329191" y="1608835"/>
            <a:ext cx="470376" cy="7649153"/>
          </a:xfrm>
          <a:prstGeom prst="roundRect">
            <a:avLst/>
          </a:prstGeom>
          <a:solidFill>
            <a:schemeClr val="bg2">
              <a:lumMod val="50000"/>
              <a:alpha val="4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Palveluväylä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2" name="Can 51"/>
          <p:cNvSpPr/>
          <p:nvPr/>
        </p:nvSpPr>
        <p:spPr>
          <a:xfrm>
            <a:off x="944127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an 52"/>
          <p:cNvSpPr/>
          <p:nvPr/>
        </p:nvSpPr>
        <p:spPr>
          <a:xfrm>
            <a:off x="2059026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an 53"/>
          <p:cNvSpPr/>
          <p:nvPr/>
        </p:nvSpPr>
        <p:spPr>
          <a:xfrm>
            <a:off x="3173925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n 54"/>
          <p:cNvSpPr/>
          <p:nvPr/>
        </p:nvSpPr>
        <p:spPr>
          <a:xfrm>
            <a:off x="4288824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an 55"/>
          <p:cNvSpPr/>
          <p:nvPr/>
        </p:nvSpPr>
        <p:spPr>
          <a:xfrm>
            <a:off x="7633518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an 56"/>
          <p:cNvSpPr/>
          <p:nvPr/>
        </p:nvSpPr>
        <p:spPr>
          <a:xfrm>
            <a:off x="6518622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an 57"/>
          <p:cNvSpPr/>
          <p:nvPr/>
        </p:nvSpPr>
        <p:spPr>
          <a:xfrm>
            <a:off x="5403723" y="5824089"/>
            <a:ext cx="613015" cy="4791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968066" y="5944808"/>
            <a:ext cx="1273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Tietovarannot</a:t>
            </a:r>
            <a:endParaRPr lang="en-US" sz="1400" dirty="0"/>
          </a:p>
        </p:txBody>
      </p:sp>
      <p:sp>
        <p:nvSpPr>
          <p:cNvPr id="60" name="Rounded Rectangle 59"/>
          <p:cNvSpPr/>
          <p:nvPr/>
        </p:nvSpPr>
        <p:spPr>
          <a:xfrm rot="5400000">
            <a:off x="2853408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 rot="5400000">
            <a:off x="4349802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 rot="5400000">
            <a:off x="5846196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 rot="5400000">
            <a:off x="7342591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574196" y="2395576"/>
            <a:ext cx="1474033" cy="2663853"/>
          </a:xfrm>
          <a:prstGeom prst="rect">
            <a:avLst/>
          </a:prstGeom>
          <a:solidFill>
            <a:srgbClr val="008000">
              <a:alpha val="4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Johdon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raportointi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71798" y="3409050"/>
            <a:ext cx="2996728" cy="1650380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Peppi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84182" y="6288077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800" dirty="0" smtClean="0"/>
              <a:t>v. 0.5 (23.9.2014)</a:t>
            </a:r>
            <a:endParaRPr lang="fi-FI" sz="800" dirty="0"/>
          </a:p>
        </p:txBody>
      </p:sp>
      <p:sp>
        <p:nvSpPr>
          <p:cNvPr id="48" name="Rounded Rectangle 47"/>
          <p:cNvSpPr/>
          <p:nvPr/>
        </p:nvSpPr>
        <p:spPr>
          <a:xfrm rot="5400000">
            <a:off x="1356072" y="3116722"/>
            <a:ext cx="1944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Rooli-kohtaiset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palvelut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79344" y="3399801"/>
            <a:ext cx="1492453" cy="1659629"/>
          </a:xfrm>
          <a:prstGeom prst="rect">
            <a:avLst/>
          </a:prstGeom>
          <a:solidFill>
            <a:srgbClr val="008000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Pakki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79344" y="2395577"/>
            <a:ext cx="5994860" cy="2663853"/>
            <a:chOff x="1617444" y="2395577"/>
            <a:chExt cx="5994860" cy="2663853"/>
          </a:xfrm>
        </p:grpSpPr>
        <p:sp>
          <p:nvSpPr>
            <p:cNvPr id="36" name="Rectangle 35"/>
            <p:cNvSpPr/>
            <p:nvPr/>
          </p:nvSpPr>
          <p:spPr>
            <a:xfrm>
              <a:off x="6106626" y="3412514"/>
              <a:ext cx="1505677" cy="1646916"/>
            </a:xfrm>
            <a:prstGeom prst="rect">
              <a:avLst/>
            </a:prstGeom>
            <a:solidFill>
              <a:srgbClr val="FF6600">
                <a:alpha val="49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</a:rPr>
                <a:t>Perusrekisteri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17444" y="2395577"/>
              <a:ext cx="5994860" cy="1013473"/>
            </a:xfrm>
            <a:prstGeom prst="rect">
              <a:avLst/>
            </a:prstGeom>
            <a:solidFill>
              <a:srgbClr val="FF6600">
                <a:alpha val="49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/>
          <p:cNvSpPr/>
          <p:nvPr/>
        </p:nvSpPr>
        <p:spPr bwMode="auto">
          <a:xfrm>
            <a:off x="103622" y="1495542"/>
            <a:ext cx="8921513" cy="3550809"/>
          </a:xfrm>
          <a:prstGeom prst="rect">
            <a:avLst/>
          </a:prstGeom>
          <a:solidFill>
            <a:schemeClr val="accent3">
              <a:lumMod val="85000"/>
              <a:alpha val="68000"/>
            </a:schemeClr>
          </a:solidFill>
          <a:ln w="571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oma.metropolia.fi</a:t>
            </a:r>
          </a:p>
          <a:p>
            <a:pPr algn="ctr" eaLnBrk="0" hangingPunct="0"/>
            <a:r>
              <a:rPr lang="fi-FI" dirty="0" smtClean="0">
                <a:latin typeface="Arial" charset="0"/>
                <a:ea typeface="ＭＳ Ｐゴシック" pitchFamily="48" charset="-128"/>
              </a:rPr>
              <a:t>my.metropolia.fi</a:t>
            </a:r>
            <a:endParaRPr lang="fi-FI" dirty="0"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6090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3" grpId="0" animBg="1"/>
      <p:bldP spid="32" grpId="0" animBg="1"/>
      <p:bldP spid="40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0870"/>
            <a:ext cx="7772400" cy="533400"/>
          </a:xfrm>
        </p:spPr>
        <p:txBody>
          <a:bodyPr/>
          <a:lstStyle/>
          <a:p>
            <a:r>
              <a:rPr lang="fi-FI" dirty="0" smtClean="0"/>
              <a:t>Työpöydät ja palvelut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sp>
        <p:nvSpPr>
          <p:cNvPr id="8" name="Rounded Rectangle 7"/>
          <p:cNvSpPr/>
          <p:nvPr/>
        </p:nvSpPr>
        <p:spPr>
          <a:xfrm>
            <a:off x="1682172" y="705135"/>
            <a:ext cx="1368000" cy="476500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Opiskelija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177348" y="705135"/>
            <a:ext cx="1368000" cy="476500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Opettaja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72524" y="705135"/>
            <a:ext cx="1368000" cy="47650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Suunnittelija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167700" y="691239"/>
            <a:ext cx="1368000" cy="4778901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Opintohallinto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662876" y="705135"/>
            <a:ext cx="1368000" cy="476500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Johto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5400000">
            <a:off x="894483" y="3268209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Suoritusote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Kalenteri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Hops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Edistymisen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seuranta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Sopimus-pankki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Todistukset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 rot="5400000">
            <a:off x="2389735" y="3268212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Resurssien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varaus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Opetussuun-nitelmat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Toteutukset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Oppimateri-aalit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 rot="5400000">
            <a:off x="3884987" y="3290253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Resurssien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varaus</a:t>
            </a:r>
            <a:endParaRPr lang="en-US" sz="11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Opetussuun-nitelmien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hallinta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Vuosisuun-nittelu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Yksiköt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Ylläpito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 rot="5400000">
            <a:off x="5380239" y="3290254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Hakijoiden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tuominen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Opiskeli-joiden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hallinta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Todistukset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Raportit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 rot="5400000">
            <a:off x="6875490" y="3290254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Toiminnan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seuranta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Projekti-salkut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70795" y="6123482"/>
            <a:ext cx="10631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800" dirty="0" smtClean="0"/>
              <a:t>v. 0.51 (23.9.2014)</a:t>
            </a:r>
            <a:endParaRPr lang="fi-FI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2418457" y="5574614"/>
            <a:ext cx="4434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50" dirty="0" smtClean="0"/>
              <a:t>* Viestintä ja laadunhallinta ovat läpileikkaavia palveluita, joita on tarjolla tarpeellisissa paikoissa.</a:t>
            </a:r>
            <a:endParaRPr lang="fi-FI" sz="1050" dirty="0"/>
          </a:p>
        </p:txBody>
      </p:sp>
      <p:sp>
        <p:nvSpPr>
          <p:cNvPr id="19" name="Rounded Rectangle 18"/>
          <p:cNvSpPr/>
          <p:nvPr/>
        </p:nvSpPr>
        <p:spPr>
          <a:xfrm>
            <a:off x="186996" y="705135"/>
            <a:ext cx="1368000" cy="4765005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Työntekijä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 rot="5400000">
            <a:off x="4104470" y="-2562503"/>
            <a:ext cx="1008000" cy="871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Yleiset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palvelut</a:t>
            </a:r>
            <a:r>
              <a:rPr lang="en-US" sz="11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100" b="1" dirty="0" err="1" smtClean="0">
                <a:solidFill>
                  <a:schemeClr val="tx1"/>
                </a:solidFill>
              </a:rPr>
              <a:t>Viestintä</a:t>
            </a:r>
            <a:r>
              <a:rPr lang="en-US" sz="1100" b="1" dirty="0" smtClean="0">
                <a:solidFill>
                  <a:schemeClr val="tx1"/>
                </a:solidFill>
              </a:rPr>
              <a:t>*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b="1" dirty="0" err="1" smtClean="0">
                <a:solidFill>
                  <a:schemeClr val="tx1"/>
                </a:solidFill>
              </a:rPr>
              <a:t>laadunhallinta</a:t>
            </a:r>
            <a:r>
              <a:rPr lang="en-US" sz="1100" b="1" dirty="0" smtClean="0">
                <a:solidFill>
                  <a:schemeClr val="tx1"/>
                </a:solidFill>
              </a:rPr>
              <a:t>*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työtilat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aineistot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henkilöt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työkalut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kalenteri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-605004" y="3268209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r>
              <a:rPr lang="en-US" sz="1100" dirty="0" err="1" smtClean="0">
                <a:solidFill>
                  <a:schemeClr val="tx1"/>
                </a:solidFill>
              </a:rPr>
              <a:t>Mahdollisesti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käytetyimpiä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työtekijän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palveluita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kuten</a:t>
            </a:r>
            <a:r>
              <a:rPr lang="en-US" sz="11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smtClean="0">
                <a:solidFill>
                  <a:schemeClr val="tx1"/>
                </a:solidFill>
              </a:rPr>
              <a:t>Matkasuun-nitelma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Matkalasku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Kululasku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Ennakko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Loma- ja </a:t>
            </a:r>
            <a:r>
              <a:rPr lang="en-US" sz="1100" dirty="0" err="1" smtClean="0">
                <a:solidFill>
                  <a:schemeClr val="tx1"/>
                </a:solidFill>
              </a:rPr>
              <a:t>säästövapaa-anomukset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Poissaolo-ilmoitus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tx1"/>
              </a:solidFill>
            </a:endParaRPr>
          </a:p>
          <a:p>
            <a:endParaRPr lang="en-US" sz="1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978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0870"/>
            <a:ext cx="7772400" cy="533400"/>
          </a:xfrm>
        </p:spPr>
        <p:txBody>
          <a:bodyPr/>
          <a:lstStyle/>
          <a:p>
            <a:r>
              <a:rPr lang="fi-FI" dirty="0" smtClean="0"/>
              <a:t>Työpöydät ja </a:t>
            </a:r>
            <a:r>
              <a:rPr lang="fi-FI" dirty="0" smtClean="0"/>
              <a:t>palvelut </a:t>
            </a:r>
            <a:r>
              <a:rPr lang="fi-FI" dirty="0" smtClean="0">
                <a:solidFill>
                  <a:srgbClr val="FF0000"/>
                </a:solidFill>
              </a:rPr>
              <a:t>+ KIT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sp>
        <p:nvSpPr>
          <p:cNvPr id="8" name="Rounded Rectangle 7"/>
          <p:cNvSpPr/>
          <p:nvPr/>
        </p:nvSpPr>
        <p:spPr>
          <a:xfrm>
            <a:off x="1682172" y="705135"/>
            <a:ext cx="1368000" cy="476500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Opiskelija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177348" y="705135"/>
            <a:ext cx="1368000" cy="476500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Opettaja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72524" y="705135"/>
            <a:ext cx="1368000" cy="476500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Suunnittelija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167700" y="691239"/>
            <a:ext cx="1368000" cy="4778901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Opintohallinto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662876" y="705135"/>
            <a:ext cx="1368000" cy="476500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Johto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5400000">
            <a:off x="894483" y="3268209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Suoritusote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Kalenteri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Hops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Edistymisen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seuranta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Sopimus-pankki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Todistukset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 rot="5400000">
            <a:off x="2389735" y="3268212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Resurssien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varaus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Opetussuun-nitelmat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Toteutukset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Oppimateri-aalit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 rot="5400000">
            <a:off x="3884987" y="3290253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Resurssien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varaus</a:t>
            </a:r>
            <a:endParaRPr lang="en-US" sz="11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Ahot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Opetussuun-nitelmien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hallinta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Vuosisuun-nittelu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Yksiköt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Ylläpito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 rot="5400000">
            <a:off x="5380239" y="3290254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Hakijoiden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tuominen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Opiskeli-joiden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hallinta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Todistukset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Raportit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 rot="5400000">
            <a:off x="6875490" y="3290254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Raportointi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Toiminnan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suunnittelu</a:t>
            </a:r>
            <a:r>
              <a:rPr lang="en-US" sz="1100" dirty="0" smtClean="0">
                <a:solidFill>
                  <a:schemeClr val="tx1"/>
                </a:solidFill>
              </a:rPr>
              <a:t> ja </a:t>
            </a:r>
            <a:r>
              <a:rPr lang="en-US" sz="1100" dirty="0" err="1" smtClean="0">
                <a:solidFill>
                  <a:schemeClr val="tx1"/>
                </a:solidFill>
              </a:rPr>
              <a:t>seuranta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Projekti-salkut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70796" y="6123482"/>
            <a:ext cx="1063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800" dirty="0" smtClean="0"/>
              <a:t>v. </a:t>
            </a:r>
            <a:r>
              <a:rPr lang="fi-FI" sz="800" dirty="0" smtClean="0"/>
              <a:t>0.6 (10.10.2014</a:t>
            </a:r>
            <a:r>
              <a:rPr lang="fi-FI" sz="800" dirty="0" smtClean="0"/>
              <a:t>)</a:t>
            </a:r>
            <a:endParaRPr lang="fi-FI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2418457" y="5574614"/>
            <a:ext cx="4434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50" dirty="0" smtClean="0"/>
              <a:t>* Viestintä ja laadunhallinta ovat läpileikkaavia palveluita, joita on tarjolla tarpeellisissa paikoissa.</a:t>
            </a:r>
            <a:endParaRPr lang="fi-FI" sz="1050" dirty="0"/>
          </a:p>
        </p:txBody>
      </p:sp>
      <p:sp>
        <p:nvSpPr>
          <p:cNvPr id="19" name="Rounded Rectangle 18"/>
          <p:cNvSpPr/>
          <p:nvPr/>
        </p:nvSpPr>
        <p:spPr>
          <a:xfrm>
            <a:off x="186996" y="705135"/>
            <a:ext cx="1368000" cy="4765005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Työntekijä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 rot="5400000">
            <a:off x="4104470" y="-2562503"/>
            <a:ext cx="1008000" cy="871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Yleiset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palvelut</a:t>
            </a:r>
            <a:r>
              <a:rPr lang="en-US" sz="11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100" b="1" dirty="0" err="1" smtClean="0">
                <a:solidFill>
                  <a:schemeClr val="tx1"/>
                </a:solidFill>
              </a:rPr>
              <a:t>Viestintä</a:t>
            </a:r>
            <a:r>
              <a:rPr lang="en-US" sz="1100" b="1" dirty="0" smtClean="0">
                <a:solidFill>
                  <a:schemeClr val="tx1"/>
                </a:solidFill>
              </a:rPr>
              <a:t>*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b="1" dirty="0" err="1" smtClean="0">
                <a:solidFill>
                  <a:schemeClr val="tx1"/>
                </a:solidFill>
              </a:rPr>
              <a:t>laadunhallinta</a:t>
            </a:r>
            <a:r>
              <a:rPr lang="en-US" sz="1100" b="1" dirty="0" smtClean="0">
                <a:solidFill>
                  <a:schemeClr val="tx1"/>
                </a:solidFill>
              </a:rPr>
              <a:t>*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työtilat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aineistot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henkilöt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työkalut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 err="1" smtClean="0">
                <a:solidFill>
                  <a:schemeClr val="tx1"/>
                </a:solidFill>
              </a:rPr>
              <a:t>kalenteri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b="1" dirty="0" err="1" smtClean="0">
                <a:solidFill>
                  <a:srgbClr val="FF0000"/>
                </a:solidFill>
              </a:rPr>
              <a:t>Iso</a:t>
            </a:r>
            <a:r>
              <a:rPr lang="en-US" sz="1100" b="1" dirty="0" smtClean="0">
                <a:solidFill>
                  <a:srgbClr val="FF0000"/>
                </a:solidFill>
              </a:rPr>
              <a:t> </a:t>
            </a:r>
            <a:r>
              <a:rPr lang="en-US" sz="1100" b="1" dirty="0" err="1" smtClean="0">
                <a:solidFill>
                  <a:srgbClr val="FF0000"/>
                </a:solidFill>
              </a:rPr>
              <a:t>kuva</a:t>
            </a:r>
            <a:r>
              <a:rPr lang="en-US" sz="1100" b="1" dirty="0" smtClean="0">
                <a:solidFill>
                  <a:srgbClr val="FF0000"/>
                </a:solidFill>
              </a:rPr>
              <a:t>, </a:t>
            </a:r>
            <a:r>
              <a:rPr lang="en-US" sz="1100" b="1" dirty="0" err="1" smtClean="0">
                <a:solidFill>
                  <a:srgbClr val="FF0000"/>
                </a:solidFill>
              </a:rPr>
              <a:t>Ideointi</a:t>
            </a:r>
            <a:r>
              <a:rPr lang="en-US" sz="1100" b="1" dirty="0" smtClean="0">
                <a:solidFill>
                  <a:srgbClr val="FF0000"/>
                </a:solidFill>
              </a:rPr>
              <a:t>, </a:t>
            </a:r>
            <a:r>
              <a:rPr lang="en-US" sz="1100" b="1" dirty="0" err="1" smtClean="0">
                <a:solidFill>
                  <a:srgbClr val="FF0000"/>
                </a:solidFill>
              </a:rPr>
              <a:t>Inforuutu</a:t>
            </a:r>
            <a:r>
              <a:rPr lang="en-US" sz="1100" b="1" dirty="0" smtClean="0">
                <a:solidFill>
                  <a:srgbClr val="FF0000"/>
                </a:solidFill>
              </a:rPr>
              <a:t>, </a:t>
            </a:r>
            <a:r>
              <a:rPr lang="en-US" sz="1100" b="1" dirty="0" err="1" smtClean="0">
                <a:solidFill>
                  <a:srgbClr val="FF0000"/>
                </a:solidFill>
              </a:rPr>
              <a:t>Buffi</a:t>
            </a:r>
            <a:endParaRPr lang="en-US" sz="1100" b="1" dirty="0" smtClean="0"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-605004" y="3268209"/>
            <a:ext cx="2952000" cy="1224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r>
              <a:rPr lang="en-US" sz="1100" dirty="0" err="1" smtClean="0">
                <a:solidFill>
                  <a:schemeClr val="tx1"/>
                </a:solidFill>
              </a:rPr>
              <a:t>Mahdollisesti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käytetyimpiä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työtekijän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palveluita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kuten</a:t>
            </a:r>
            <a:r>
              <a:rPr lang="en-US" sz="1100" dirty="0" smtClean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smtClean="0">
                <a:solidFill>
                  <a:schemeClr val="tx1"/>
                </a:solidFill>
              </a:rPr>
              <a:t>Matkasuun-nitelma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Matkalasku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Kululasku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Ennakko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Loma- ja </a:t>
            </a:r>
            <a:r>
              <a:rPr lang="en-US" sz="1100" dirty="0" err="1" smtClean="0">
                <a:solidFill>
                  <a:schemeClr val="tx1"/>
                </a:solidFill>
              </a:rPr>
              <a:t>säästövapaa-anomukset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 smtClean="0">
                <a:solidFill>
                  <a:schemeClr val="tx1"/>
                </a:solidFill>
              </a:rPr>
              <a:t>Poissaolo-ilmoitus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tx1"/>
              </a:solidFill>
            </a:endParaRPr>
          </a:p>
          <a:p>
            <a:endParaRPr lang="en-US" sz="11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0297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Toiminnallinen käyttöliittymähahmotelma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Ks. </a:t>
            </a:r>
            <a:r>
              <a:rPr lang="fi-FI" dirty="0" smtClean="0">
                <a:hlinkClick r:id="rId2"/>
              </a:rPr>
              <a:t>&gt;&gt;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71810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2119"/>
            <a:ext cx="7772400" cy="533400"/>
          </a:xfrm>
        </p:spPr>
        <p:txBody>
          <a:bodyPr/>
          <a:lstStyle/>
          <a:p>
            <a:r>
              <a:rPr lang="fi-FI" dirty="0" smtClean="0"/>
              <a:t>Työpöytien käyttöönotto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sp>
        <p:nvSpPr>
          <p:cNvPr id="51" name="TextBox 50"/>
          <p:cNvSpPr txBox="1"/>
          <p:nvPr/>
        </p:nvSpPr>
        <p:spPr>
          <a:xfrm>
            <a:off x="7570795" y="6123482"/>
            <a:ext cx="10631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800" dirty="0" smtClean="0"/>
              <a:t>v. 0.52 (23.9.2014)</a:t>
            </a:r>
            <a:endParaRPr lang="fi-FI" sz="800" dirty="0"/>
          </a:p>
        </p:txBody>
      </p:sp>
      <p:grpSp>
        <p:nvGrpSpPr>
          <p:cNvPr id="109" name="Group 87"/>
          <p:cNvGrpSpPr>
            <a:grpSpLocks/>
          </p:cNvGrpSpPr>
          <p:nvPr/>
        </p:nvGrpSpPr>
        <p:grpSpPr bwMode="auto">
          <a:xfrm>
            <a:off x="-760576" y="679173"/>
            <a:ext cx="10559243" cy="4953000"/>
            <a:chOff x="-75" y="-55"/>
            <a:chExt cx="887" cy="520"/>
          </a:xfrm>
        </p:grpSpPr>
        <p:sp>
          <p:nvSpPr>
            <p:cNvPr id="110" name="Rectangle 139"/>
            <p:cNvSpPr>
              <a:spLocks noChangeArrowheads="1"/>
            </p:cNvSpPr>
            <p:nvPr/>
          </p:nvSpPr>
          <p:spPr bwMode="auto">
            <a:xfrm>
              <a:off x="0" y="0"/>
              <a:ext cx="748" cy="416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" name="Rectangle 136" descr="1st Quarter"/>
            <p:cNvSpPr>
              <a:spLocks noChangeArrowheads="1"/>
            </p:cNvSpPr>
            <p:nvPr/>
          </p:nvSpPr>
          <p:spPr bwMode="auto">
            <a:xfrm>
              <a:off x="0" y="-17"/>
              <a:ext cx="60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Q1/2014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Freeform 135"/>
            <p:cNvSpPr>
              <a:spLocks noChangeArrowheads="1"/>
            </p:cNvSpPr>
            <p:nvPr/>
          </p:nvSpPr>
          <p:spPr bwMode="auto">
            <a:xfrm>
              <a:off x="0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5" name="Rectangle 134" descr="3rd Quarter"/>
            <p:cNvSpPr>
              <a:spLocks noChangeArrowheads="1"/>
            </p:cNvSpPr>
            <p:nvPr/>
          </p:nvSpPr>
          <p:spPr bwMode="auto">
            <a:xfrm>
              <a:off x="124" y="-17"/>
              <a:ext cx="62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Q3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Freeform 133"/>
            <p:cNvSpPr>
              <a:spLocks noChangeArrowheads="1"/>
            </p:cNvSpPr>
            <p:nvPr/>
          </p:nvSpPr>
          <p:spPr bwMode="auto">
            <a:xfrm>
              <a:off x="124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7" name="Rectangle 132" descr="1st Quarter"/>
            <p:cNvSpPr>
              <a:spLocks noChangeArrowheads="1"/>
            </p:cNvSpPr>
            <p:nvPr/>
          </p:nvSpPr>
          <p:spPr bwMode="auto">
            <a:xfrm>
              <a:off x="249" y="-17"/>
              <a:ext cx="60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Q1/2015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Freeform 131"/>
            <p:cNvSpPr>
              <a:spLocks noChangeArrowheads="1"/>
            </p:cNvSpPr>
            <p:nvPr/>
          </p:nvSpPr>
          <p:spPr bwMode="auto">
            <a:xfrm>
              <a:off x="249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9" name="Rectangle 130" descr="3rd Quarter"/>
            <p:cNvSpPr>
              <a:spLocks noChangeArrowheads="1"/>
            </p:cNvSpPr>
            <p:nvPr/>
          </p:nvSpPr>
          <p:spPr bwMode="auto">
            <a:xfrm>
              <a:off x="372" y="-17"/>
              <a:ext cx="62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Q3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Freeform 129"/>
            <p:cNvSpPr>
              <a:spLocks noChangeArrowheads="1"/>
            </p:cNvSpPr>
            <p:nvPr/>
          </p:nvSpPr>
          <p:spPr bwMode="auto">
            <a:xfrm>
              <a:off x="372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1" name="Rectangle 128" descr="1st Quarter"/>
            <p:cNvSpPr>
              <a:spLocks noChangeArrowheads="1"/>
            </p:cNvSpPr>
            <p:nvPr/>
          </p:nvSpPr>
          <p:spPr bwMode="auto">
            <a:xfrm>
              <a:off x="498" y="-17"/>
              <a:ext cx="60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altLang="fi-FI" sz="800" dirty="0">
                  <a:solidFill>
                    <a:srgbClr val="44444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Q1/2016</a:t>
              </a:r>
            </a:p>
          </p:txBody>
        </p:sp>
        <p:sp>
          <p:nvSpPr>
            <p:cNvPr id="122" name="Freeform 127"/>
            <p:cNvSpPr>
              <a:spLocks noChangeArrowheads="1"/>
            </p:cNvSpPr>
            <p:nvPr/>
          </p:nvSpPr>
          <p:spPr bwMode="auto">
            <a:xfrm>
              <a:off x="498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3" name="Rectangle 126" descr="3rd Quarter"/>
            <p:cNvSpPr>
              <a:spLocks noChangeArrowheads="1"/>
            </p:cNvSpPr>
            <p:nvPr/>
          </p:nvSpPr>
          <p:spPr bwMode="auto">
            <a:xfrm>
              <a:off x="622" y="-17"/>
              <a:ext cx="62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Q3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Freeform 125"/>
            <p:cNvSpPr>
              <a:spLocks noChangeArrowheads="1"/>
            </p:cNvSpPr>
            <p:nvPr/>
          </p:nvSpPr>
          <p:spPr bwMode="auto">
            <a:xfrm>
              <a:off x="622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748" y="-17"/>
              <a:ext cx="0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6" name="Freeform 123"/>
            <p:cNvSpPr>
              <a:spLocks noChangeArrowheads="1"/>
            </p:cNvSpPr>
            <p:nvPr/>
          </p:nvSpPr>
          <p:spPr bwMode="auto">
            <a:xfrm>
              <a:off x="748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7" name="Rectangle 122" descr="Työntekijän työpöytä&#10;1.7.2014 - 20.9.2014"/>
            <p:cNvSpPr>
              <a:spLocks noChangeArrowheads="1"/>
            </p:cNvSpPr>
            <p:nvPr/>
          </p:nvSpPr>
          <p:spPr bwMode="auto">
            <a:xfrm>
              <a:off x="82" y="1"/>
              <a:ext cx="137" cy="51"/>
            </a:xfrm>
            <a:prstGeom prst="rect">
              <a:avLst/>
            </a:prstGeom>
            <a:solidFill>
              <a:srgbClr val="FF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Työntekijän työpöytä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21" descr="Opiskelijan työpöytä (Pakki)&#10;1.7.2014 - 20.9.2014"/>
            <p:cNvSpPr>
              <a:spLocks noChangeArrowheads="1"/>
            </p:cNvSpPr>
            <p:nvPr/>
          </p:nvSpPr>
          <p:spPr bwMode="auto">
            <a:xfrm>
              <a:off x="82" y="53"/>
              <a:ext cx="137" cy="103"/>
            </a:xfrm>
            <a:prstGeom prst="rect">
              <a:avLst/>
            </a:prstGeom>
            <a:solidFill>
              <a:srgbClr val="B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Opiskelijan työpöytä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20" descr="Opettajan työpöytä&#10;1.7.2014 - 20.9.2014"/>
            <p:cNvSpPr>
              <a:spLocks noChangeArrowheads="1"/>
            </p:cNvSpPr>
            <p:nvPr/>
          </p:nvSpPr>
          <p:spPr bwMode="auto">
            <a:xfrm>
              <a:off x="82" y="157"/>
              <a:ext cx="137" cy="51"/>
            </a:xfrm>
            <a:prstGeom prst="rect">
              <a:avLst/>
            </a:prstGeom>
            <a:solidFill>
              <a:srgbClr val="0085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Opettajan työpöytä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19" descr="Suunnittelijan työpöytä&#10;1.7.2014 - 20.9.2014"/>
            <p:cNvSpPr>
              <a:spLocks noChangeArrowheads="1"/>
            </p:cNvSpPr>
            <p:nvPr/>
          </p:nvSpPr>
          <p:spPr bwMode="auto">
            <a:xfrm>
              <a:off x="82" y="209"/>
              <a:ext cx="137" cy="51"/>
            </a:xfrm>
            <a:prstGeom prst="rect">
              <a:avLst/>
            </a:prstGeom>
            <a:solidFill>
              <a:srgbClr val="D40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Suunnittelijan työpöytä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18" descr="Opintohallinnon työpöytä&#10;1.7.2014 - 20.9.2014"/>
            <p:cNvSpPr>
              <a:spLocks noChangeArrowheads="1"/>
            </p:cNvSpPr>
            <p:nvPr/>
          </p:nvSpPr>
          <p:spPr bwMode="auto">
            <a:xfrm>
              <a:off x="82" y="261"/>
              <a:ext cx="137" cy="103"/>
            </a:xfrm>
            <a:prstGeom prst="rect">
              <a:avLst/>
            </a:prstGeom>
            <a:solidFill>
              <a:srgbClr val="D40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Opintohallinnon työpöytä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17" descr="Johdon työpöytä&#10;1.7.2014 - 20.9.2014"/>
            <p:cNvSpPr>
              <a:spLocks noChangeArrowheads="1"/>
            </p:cNvSpPr>
            <p:nvPr/>
          </p:nvSpPr>
          <p:spPr bwMode="auto">
            <a:xfrm>
              <a:off x="82" y="365"/>
              <a:ext cx="137" cy="51"/>
            </a:xfrm>
            <a:prstGeom prst="rect">
              <a:avLst/>
            </a:prstGeom>
            <a:solidFill>
              <a:srgbClr val="D40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Johdon työpöytä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116" descr="Nykyiset (Tuubi) yleiset palvelut Omaan&#10;1.12.2014 - 29.5.2015"/>
            <p:cNvSpPr>
              <a:spLocks noChangeArrowheads="1"/>
            </p:cNvSpPr>
            <p:nvPr/>
          </p:nvSpPr>
          <p:spPr bwMode="auto">
            <a:xfrm>
              <a:off x="229" y="1"/>
              <a:ext cx="122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(Tuubi) yleiset palvelut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1.12.2014 - 29.5.2015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115" descr="Nykyiset opiskelijan palvelut (Pakki) Omaan&#10;1.12.2014 - 29.5.2015"/>
            <p:cNvSpPr>
              <a:spLocks noChangeArrowheads="1"/>
            </p:cNvSpPr>
            <p:nvPr/>
          </p:nvSpPr>
          <p:spPr bwMode="auto">
            <a:xfrm>
              <a:off x="229" y="53"/>
              <a:ext cx="122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opiskelijan palvelut (Pakki) Omaan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1.12.2014 - 29.5.2015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14" descr="Nykyiset opettajan palvelut (Peppi) Omaan&#10;1.12.2014 - 29.5.2015"/>
            <p:cNvSpPr>
              <a:spLocks noChangeArrowheads="1"/>
            </p:cNvSpPr>
            <p:nvPr/>
          </p:nvSpPr>
          <p:spPr bwMode="auto">
            <a:xfrm>
              <a:off x="229" y="157"/>
              <a:ext cx="122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opettajan palvelut (Peppi)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1.12.2014 - 29.5.2015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113" descr="Nykyiset suunnittelijan palvelut (Peppi) Omaan&#10;1.12.2014 - 29.5.2015"/>
            <p:cNvSpPr>
              <a:spLocks noChangeArrowheads="1"/>
            </p:cNvSpPr>
            <p:nvPr/>
          </p:nvSpPr>
          <p:spPr bwMode="auto">
            <a:xfrm>
              <a:off x="229" y="209"/>
              <a:ext cx="122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suunnittelijan palvelut (Peppi)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1.12.2014 - 29.5.2015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112" descr="Nykyiset palvelut (johdon työpöytä) Omaan&#10;1.12.2014 - 29.5.2015"/>
            <p:cNvSpPr>
              <a:spLocks noChangeArrowheads="1"/>
            </p:cNvSpPr>
            <p:nvPr/>
          </p:nvSpPr>
          <p:spPr bwMode="auto">
            <a:xfrm>
              <a:off x="229" y="365"/>
              <a:ext cx="122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palvelut (johdon työpöytä)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1.12.2014 - 29.5.2015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111" descr="Uudet opiskelijan palvelut (Pakki&amp;perusrekisteri) Omaan&#10;1.6.2015 - 31.12.2016"/>
            <p:cNvSpPr>
              <a:spLocks noChangeArrowheads="1"/>
            </p:cNvSpPr>
            <p:nvPr/>
          </p:nvSpPr>
          <p:spPr bwMode="auto">
            <a:xfrm>
              <a:off x="353" y="53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Uudet opiskelijan palvelut (Pakki&amp;perusrekisteri)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10" descr="Nykyiset opiskelijan palvelut (Tuubin ulkopuoliset) Omaan&#10;1.6.2015 - 31.12.2016"/>
            <p:cNvSpPr>
              <a:spLocks noChangeArrowheads="1"/>
            </p:cNvSpPr>
            <p:nvPr/>
          </p:nvSpPr>
          <p:spPr bwMode="auto">
            <a:xfrm>
              <a:off x="353" y="105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opiskelijan palvelut (Tuubin ulkopuoliset)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109" descr="Uudet opettajan palvelut (perusrekisteri) Omaan&#10;1.6.2015 - 31.12.2016"/>
            <p:cNvSpPr>
              <a:spLocks noChangeArrowheads="1"/>
            </p:cNvSpPr>
            <p:nvPr/>
          </p:nvSpPr>
          <p:spPr bwMode="auto">
            <a:xfrm>
              <a:off x="353" y="157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Uudet opettajan palvelut (perusrekisteri)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08" descr="Uudet suunnittelijan palvelut (perusrekisteri) Omaan&#10;1.6.2015 - 31.12.2016"/>
            <p:cNvSpPr>
              <a:spLocks noChangeArrowheads="1"/>
            </p:cNvSpPr>
            <p:nvPr/>
          </p:nvSpPr>
          <p:spPr bwMode="auto">
            <a:xfrm>
              <a:off x="353" y="209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Uudet suunnittelijan palvelut (perusrekisteri)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107" descr="Nykyiset opintohallinnon palvelut (Tuubin ulkopuoliset) Omaan&#10;1.6.2015 - 31.12.2016"/>
            <p:cNvSpPr>
              <a:spLocks noChangeArrowheads="1"/>
            </p:cNvSpPr>
            <p:nvPr/>
          </p:nvSpPr>
          <p:spPr bwMode="auto">
            <a:xfrm>
              <a:off x="353" y="313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Nykyiset opintohallinnon palvelut (Tuubin ulkopuoliset)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06" descr="Uudet opintohallinnon palvelut (perusrekisteri) Omaan&#10;1.6.2015 - 31.12.2016"/>
            <p:cNvSpPr>
              <a:spLocks noChangeArrowheads="1"/>
            </p:cNvSpPr>
            <p:nvPr/>
          </p:nvSpPr>
          <p:spPr bwMode="auto">
            <a:xfrm>
              <a:off x="353" y="261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Uudet opintohallinnon palvelut (perusrekisteri) Omaan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105" descr="Mahdolliset johdon tulevat palvelut Omaan&#10;1.6.2015 - 31.12.2016"/>
            <p:cNvSpPr>
              <a:spLocks noChangeArrowheads="1"/>
            </p:cNvSpPr>
            <p:nvPr/>
          </p:nvSpPr>
          <p:spPr bwMode="auto">
            <a:xfrm>
              <a:off x="353" y="365"/>
              <a:ext cx="395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Mahdolliset johdon tulevat palvelut Omaan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04" descr="Mahdolliset työntekijän palvelut (HR, TEM jne.) Omaan?&#10;1.1.2016 - 31.12.2016"/>
            <p:cNvSpPr>
              <a:spLocks noChangeArrowheads="1"/>
            </p:cNvSpPr>
            <p:nvPr/>
          </p:nvSpPr>
          <p:spPr bwMode="auto">
            <a:xfrm>
              <a:off x="499" y="1"/>
              <a:ext cx="249" cy="51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Mahdolliset työntekijän palvelut (HR, TEM tms.) Omaan?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1.1.2016 - 31.12.2016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AutoShape 103"/>
            <p:cNvSpPr>
              <a:spLocks noChangeArrowheads="1"/>
            </p:cNvSpPr>
            <p:nvPr/>
          </p:nvSpPr>
          <p:spPr bwMode="auto">
            <a:xfrm>
              <a:off x="-75" y="-55"/>
              <a:ext cx="887" cy="520"/>
            </a:xfrm>
            <a:custGeom>
              <a:avLst/>
              <a:gdLst>
                <a:gd name="T0" fmla="+- 0 82 -75"/>
                <a:gd name="T1" fmla="*/ T0 w 887"/>
                <a:gd name="T2" fmla="+- 0 0 -55"/>
                <a:gd name="T3" fmla="*/ 0 h 520"/>
                <a:gd name="T4" fmla="+- 0 82 -75"/>
                <a:gd name="T5" fmla="*/ T4 w 887"/>
                <a:gd name="T6" fmla="+- 0 -16 -55"/>
                <a:gd name="T7" fmla="*/ -16 h 520"/>
                <a:gd name="T8" fmla="+- 0 82 -75"/>
                <a:gd name="T9" fmla="*/ T8 w 887"/>
                <a:gd name="T10" fmla="+- 0 -16 -55"/>
                <a:gd name="T11" fmla="*/ -16 h 520"/>
                <a:gd name="T12" fmla="+- 0 86 -75"/>
                <a:gd name="T13" fmla="*/ T12 w 887"/>
                <a:gd name="T14" fmla="+- 0 -20 -55"/>
                <a:gd name="T15" fmla="*/ -20 h 520"/>
                <a:gd name="T16" fmla="+- 0 224 -75"/>
                <a:gd name="T17" fmla="*/ T16 w 887"/>
                <a:gd name="T18" fmla="+- 0 -20 -55"/>
                <a:gd name="T19" fmla="*/ -20 h 520"/>
                <a:gd name="T20" fmla="+- 0 224 -75"/>
                <a:gd name="T21" fmla="*/ T20 w 887"/>
                <a:gd name="T22" fmla="+- 0 -20 -55"/>
                <a:gd name="T23" fmla="*/ -20 h 520"/>
                <a:gd name="T24" fmla="+- 0 228 -75"/>
                <a:gd name="T25" fmla="*/ T24 w 887"/>
                <a:gd name="T26" fmla="+- 0 -16 -55"/>
                <a:gd name="T27" fmla="*/ -16 h 520"/>
                <a:gd name="T28" fmla="+- 0 228 -75"/>
                <a:gd name="T29" fmla="*/ T28 w 887"/>
                <a:gd name="T30" fmla="+- 0 0 -55"/>
                <a:gd name="T31" fmla="*/ 0 h 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87" h="520">
                  <a:moveTo>
                    <a:pt x="157" y="55"/>
                  </a:moveTo>
                  <a:lnTo>
                    <a:pt x="157" y="39"/>
                  </a:lnTo>
                  <a:moveTo>
                    <a:pt x="157" y="39"/>
                  </a:moveTo>
                  <a:cubicBezTo>
                    <a:pt x="157" y="36"/>
                    <a:pt x="158" y="35"/>
                    <a:pt x="161" y="35"/>
                  </a:cubicBezTo>
                  <a:lnTo>
                    <a:pt x="299" y="35"/>
                  </a:lnTo>
                  <a:moveTo>
                    <a:pt x="299" y="35"/>
                  </a:moveTo>
                  <a:cubicBezTo>
                    <a:pt x="301" y="35"/>
                    <a:pt x="303" y="36"/>
                    <a:pt x="303" y="39"/>
                  </a:cubicBezTo>
                  <a:lnTo>
                    <a:pt x="303" y="55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7" name="Freeform 102"/>
            <p:cNvSpPr>
              <a:spLocks noChangeArrowheads="1"/>
            </p:cNvSpPr>
            <p:nvPr/>
          </p:nvSpPr>
          <p:spPr bwMode="auto">
            <a:xfrm>
              <a:off x="46" y="-20"/>
              <a:ext cx="109" cy="0"/>
            </a:xfrm>
            <a:custGeom>
              <a:avLst/>
              <a:gdLst>
                <a:gd name="T0" fmla="*/ 109 w 109"/>
                <a:gd name="T1" fmla="*/ 0 w 1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09">
                  <a:moveTo>
                    <a:pt x="109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8" name="Rectangle 101" descr="Ulkoasu: Suunnittelu&#10;1.5.2014 - 30.11.2014"/>
            <p:cNvSpPr>
              <a:spLocks noChangeArrowheads="1"/>
            </p:cNvSpPr>
            <p:nvPr/>
          </p:nvSpPr>
          <p:spPr bwMode="auto">
            <a:xfrm>
              <a:off x="82" y="-54"/>
              <a:ext cx="147" cy="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Ulkoasu: Suunnittelu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1.5.2014 - 30.11.2014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AutoShape 100"/>
            <p:cNvSpPr>
              <a:spLocks noChangeArrowheads="1"/>
            </p:cNvSpPr>
            <p:nvPr/>
          </p:nvSpPr>
          <p:spPr bwMode="auto">
            <a:xfrm>
              <a:off x="-75" y="-55"/>
              <a:ext cx="887" cy="520"/>
            </a:xfrm>
            <a:custGeom>
              <a:avLst/>
              <a:gdLst>
                <a:gd name="T0" fmla="+- 0 228 -75"/>
                <a:gd name="T1" fmla="*/ T0 w 887"/>
                <a:gd name="T2" fmla="+- 0 0 -55"/>
                <a:gd name="T3" fmla="*/ 0 h 520"/>
                <a:gd name="T4" fmla="+- 0 228 -75"/>
                <a:gd name="T5" fmla="*/ T4 w 887"/>
                <a:gd name="T6" fmla="+- 0 -16 -55"/>
                <a:gd name="T7" fmla="*/ -16 h 520"/>
                <a:gd name="T8" fmla="+- 0 228 -75"/>
                <a:gd name="T9" fmla="*/ T8 w 887"/>
                <a:gd name="T10" fmla="+- 0 -16 -55"/>
                <a:gd name="T11" fmla="*/ -16 h 520"/>
                <a:gd name="T12" fmla="+- 0 232 -75"/>
                <a:gd name="T13" fmla="*/ T12 w 887"/>
                <a:gd name="T14" fmla="+- 0 -20 -55"/>
                <a:gd name="T15" fmla="*/ -20 h 520"/>
                <a:gd name="T16" fmla="+- 0 348 -75"/>
                <a:gd name="T17" fmla="*/ T16 w 887"/>
                <a:gd name="T18" fmla="+- 0 -20 -55"/>
                <a:gd name="T19" fmla="*/ -20 h 520"/>
                <a:gd name="T20" fmla="+- 0 348 -75"/>
                <a:gd name="T21" fmla="*/ T20 w 887"/>
                <a:gd name="T22" fmla="+- 0 -20 -55"/>
                <a:gd name="T23" fmla="*/ -20 h 520"/>
                <a:gd name="T24" fmla="+- 0 352 -75"/>
                <a:gd name="T25" fmla="*/ T24 w 887"/>
                <a:gd name="T26" fmla="+- 0 -16 -55"/>
                <a:gd name="T27" fmla="*/ -16 h 520"/>
                <a:gd name="T28" fmla="+- 0 352 -75"/>
                <a:gd name="T29" fmla="*/ T28 w 887"/>
                <a:gd name="T30" fmla="+- 0 0 -55"/>
                <a:gd name="T31" fmla="*/ 0 h 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87" h="520">
                  <a:moveTo>
                    <a:pt x="303" y="55"/>
                  </a:moveTo>
                  <a:lnTo>
                    <a:pt x="303" y="39"/>
                  </a:lnTo>
                  <a:moveTo>
                    <a:pt x="303" y="39"/>
                  </a:moveTo>
                  <a:cubicBezTo>
                    <a:pt x="303" y="36"/>
                    <a:pt x="304" y="35"/>
                    <a:pt x="307" y="35"/>
                  </a:cubicBezTo>
                  <a:lnTo>
                    <a:pt x="423" y="35"/>
                  </a:lnTo>
                  <a:moveTo>
                    <a:pt x="423" y="35"/>
                  </a:moveTo>
                  <a:cubicBezTo>
                    <a:pt x="425" y="35"/>
                    <a:pt x="427" y="36"/>
                    <a:pt x="427" y="39"/>
                  </a:cubicBezTo>
                  <a:lnTo>
                    <a:pt x="427" y="55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0" name="Freeform 99"/>
            <p:cNvSpPr>
              <a:spLocks noChangeArrowheads="1"/>
            </p:cNvSpPr>
            <p:nvPr/>
          </p:nvSpPr>
          <p:spPr bwMode="auto">
            <a:xfrm>
              <a:off x="219" y="-20"/>
              <a:ext cx="71" cy="0"/>
            </a:xfrm>
            <a:custGeom>
              <a:avLst/>
              <a:gdLst>
                <a:gd name="T0" fmla="*/ 71 w 71"/>
                <a:gd name="T1" fmla="*/ 0 w 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71">
                  <a:moveTo>
                    <a:pt x="71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1" name="Rectangle 98" descr="Ulkoasu: Toteutus I-vaihe&#10;1.12.2014 - 31.5.2015"/>
            <p:cNvSpPr>
              <a:spLocks noChangeArrowheads="1"/>
            </p:cNvSpPr>
            <p:nvPr/>
          </p:nvSpPr>
          <p:spPr bwMode="auto">
            <a:xfrm>
              <a:off x="228" y="-54"/>
              <a:ext cx="124" cy="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Ulkoasu: Toteutus I-vaihe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1.12.2014 - 31.5.2015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AutoShape 97"/>
            <p:cNvSpPr>
              <a:spLocks noChangeArrowheads="1"/>
            </p:cNvSpPr>
            <p:nvPr/>
          </p:nvSpPr>
          <p:spPr bwMode="auto">
            <a:xfrm>
              <a:off x="-75" y="-55"/>
              <a:ext cx="887" cy="520"/>
            </a:xfrm>
            <a:custGeom>
              <a:avLst/>
              <a:gdLst>
                <a:gd name="T0" fmla="+- 0 352 -75"/>
                <a:gd name="T1" fmla="*/ T0 w 887"/>
                <a:gd name="T2" fmla="+- 0 0 -55"/>
                <a:gd name="T3" fmla="*/ 0 h 520"/>
                <a:gd name="T4" fmla="+- 0 352 -75"/>
                <a:gd name="T5" fmla="*/ T4 w 887"/>
                <a:gd name="T6" fmla="+- 0 -16 -55"/>
                <a:gd name="T7" fmla="*/ -16 h 520"/>
                <a:gd name="T8" fmla="+- 0 352 -75"/>
                <a:gd name="T9" fmla="*/ T8 w 887"/>
                <a:gd name="T10" fmla="+- 0 -16 -55"/>
                <a:gd name="T11" fmla="*/ -16 h 520"/>
                <a:gd name="T12" fmla="+- 0 356 -75"/>
                <a:gd name="T13" fmla="*/ T12 w 887"/>
                <a:gd name="T14" fmla="+- 0 -20 -55"/>
                <a:gd name="T15" fmla="*/ -20 h 520"/>
                <a:gd name="T16" fmla="+- 0 744 -75"/>
                <a:gd name="T17" fmla="*/ T16 w 887"/>
                <a:gd name="T18" fmla="+- 0 -20 -55"/>
                <a:gd name="T19" fmla="*/ -20 h 520"/>
                <a:gd name="T20" fmla="+- 0 744 -75"/>
                <a:gd name="T21" fmla="*/ T20 w 887"/>
                <a:gd name="T22" fmla="+- 0 -20 -55"/>
                <a:gd name="T23" fmla="*/ -20 h 520"/>
                <a:gd name="T24" fmla="+- 0 748 -75"/>
                <a:gd name="T25" fmla="*/ T24 w 887"/>
                <a:gd name="T26" fmla="+- 0 -16 -55"/>
                <a:gd name="T27" fmla="*/ -16 h 520"/>
                <a:gd name="T28" fmla="+- 0 748 -75"/>
                <a:gd name="T29" fmla="*/ T28 w 887"/>
                <a:gd name="T30" fmla="+- 0 0 -55"/>
                <a:gd name="T31" fmla="*/ 0 h 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887" h="520">
                  <a:moveTo>
                    <a:pt x="427" y="55"/>
                  </a:moveTo>
                  <a:lnTo>
                    <a:pt x="427" y="39"/>
                  </a:lnTo>
                  <a:moveTo>
                    <a:pt x="427" y="39"/>
                  </a:moveTo>
                  <a:cubicBezTo>
                    <a:pt x="427" y="36"/>
                    <a:pt x="428" y="35"/>
                    <a:pt x="431" y="35"/>
                  </a:cubicBezTo>
                  <a:lnTo>
                    <a:pt x="819" y="35"/>
                  </a:lnTo>
                  <a:moveTo>
                    <a:pt x="819" y="35"/>
                  </a:moveTo>
                  <a:cubicBezTo>
                    <a:pt x="821" y="35"/>
                    <a:pt x="823" y="36"/>
                    <a:pt x="823" y="39"/>
                  </a:cubicBezTo>
                  <a:lnTo>
                    <a:pt x="823" y="55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3" name="Freeform 96"/>
            <p:cNvSpPr>
              <a:spLocks noChangeArrowheads="1"/>
            </p:cNvSpPr>
            <p:nvPr/>
          </p:nvSpPr>
          <p:spPr bwMode="auto">
            <a:xfrm>
              <a:off x="170" y="-20"/>
              <a:ext cx="380" cy="0"/>
            </a:xfrm>
            <a:custGeom>
              <a:avLst/>
              <a:gdLst>
                <a:gd name="T0" fmla="*/ 380 w 380"/>
                <a:gd name="T1" fmla="*/ 0 w 38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80">
                  <a:moveTo>
                    <a:pt x="38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4" name="Rectangle 95" descr="Ulkoasu: Toteutus II-vaihe&#10;1.6.2015 - 31.12.2016"/>
            <p:cNvSpPr>
              <a:spLocks noChangeArrowheads="1"/>
            </p:cNvSpPr>
            <p:nvPr/>
          </p:nvSpPr>
          <p:spPr bwMode="auto">
            <a:xfrm>
              <a:off x="352" y="-54"/>
              <a:ext cx="396" cy="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Ulkoasu: Toteutus II-vaihe</a:t>
              </a:r>
              <a: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1.6.2015 - 31.12.2016</a:t>
              </a:r>
              <a:endParaRPr kumimoji="0" lang="fi-FI" alt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55" name="Group 92"/>
            <p:cNvGrpSpPr>
              <a:grpSpLocks/>
            </p:cNvGrpSpPr>
            <p:nvPr/>
          </p:nvGrpSpPr>
          <p:grpSpPr bwMode="auto">
            <a:xfrm>
              <a:off x="343" y="408"/>
              <a:ext cx="18" cy="18"/>
              <a:chOff x="0" y="0"/>
              <a:chExt cx="100" cy="100"/>
            </a:xfrm>
          </p:grpSpPr>
          <p:sp>
            <p:nvSpPr>
              <p:cNvPr id="160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161" name="Freeform 93"/>
              <p:cNvSpPr>
                <a:spLocks noChangeArrowheads="1"/>
              </p:cNvSpPr>
              <p:nvPr/>
            </p:nvSpPr>
            <p:spPr bwMode="auto">
              <a:xfrm>
                <a:off x="25" y="34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  <p:sp>
          <p:nvSpPr>
            <p:cNvPr id="156" name="Freeform 91"/>
            <p:cNvSpPr>
              <a:spLocks noChangeArrowheads="1"/>
            </p:cNvSpPr>
            <p:nvPr/>
          </p:nvSpPr>
          <p:spPr bwMode="auto">
            <a:xfrm>
              <a:off x="352" y="421"/>
              <a:ext cx="0" cy="7"/>
            </a:xfrm>
            <a:custGeom>
              <a:avLst/>
              <a:gdLst>
                <a:gd name="T0" fmla="*/ 0 h 7"/>
                <a:gd name="T1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7" name="Rectangle 90" descr="Ulkoasu: Käyttöönotto&#10;1.6.2015"/>
            <p:cNvSpPr>
              <a:spLocks noChangeArrowheads="1"/>
            </p:cNvSpPr>
            <p:nvPr/>
          </p:nvSpPr>
          <p:spPr bwMode="auto">
            <a:xfrm>
              <a:off x="284" y="428"/>
              <a:ext cx="137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Ulkoasu: Käyttöönotto</a:t>
              </a:r>
              <a: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/>
              </a:r>
              <a:br>
                <a:rPr kumimoji="0" lang="fi-FI" altLang="fi-FI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fi-FI" altLang="fi-FI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1.6.2015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AutoShape 89" descr="Today"/>
            <p:cNvSpPr>
              <a:spLocks noChangeArrowheads="1"/>
            </p:cNvSpPr>
            <p:nvPr/>
          </p:nvSpPr>
          <p:spPr bwMode="auto">
            <a:xfrm>
              <a:off x="156" y="426"/>
              <a:ext cx="50" cy="17"/>
            </a:xfrm>
            <a:prstGeom prst="roundRect">
              <a:avLst>
                <a:gd name="adj" fmla="val 10000"/>
              </a:avLst>
            </a:prstGeom>
            <a:solidFill>
              <a:srgbClr val="3175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Tänään</a:t>
              </a:r>
            </a:p>
          </p:txBody>
        </p:sp>
        <p:sp>
          <p:nvSpPr>
            <p:cNvPr id="159" name="Freeform 88"/>
            <p:cNvSpPr>
              <a:spLocks noChangeArrowheads="1"/>
            </p:cNvSpPr>
            <p:nvPr/>
          </p:nvSpPr>
          <p:spPr bwMode="auto">
            <a:xfrm>
              <a:off x="181" y="-24"/>
              <a:ext cx="0" cy="440"/>
            </a:xfrm>
            <a:custGeom>
              <a:avLst/>
              <a:gdLst>
                <a:gd name="T0" fmla="*/ 0 h 440"/>
                <a:gd name="T1" fmla="*/ 440 h 4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440">
                  <a:moveTo>
                    <a:pt x="0" y="0"/>
                  </a:moveTo>
                  <a:lnTo>
                    <a:pt x="0" y="440"/>
                  </a:lnTo>
                </a:path>
              </a:pathLst>
            </a:custGeom>
            <a:solidFill>
              <a:srgbClr val="FFFFFF"/>
            </a:solidFill>
            <a:ln w="3">
              <a:solidFill>
                <a:srgbClr val="3175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63" name="Picture 1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98" y="1250672"/>
            <a:ext cx="463731" cy="409575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98" y="2736572"/>
            <a:ext cx="476250" cy="409575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98" y="3241397"/>
            <a:ext cx="471351" cy="390525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598" y="2007909"/>
            <a:ext cx="461298" cy="3810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599" y="4739499"/>
            <a:ext cx="468630" cy="38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635074" y="3979585"/>
            <a:ext cx="461298" cy="390525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43763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Kustannusarvio 2015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Esa Suominen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23.9.2014</a:t>
            </a:r>
            <a:endParaRPr lang="fi-FI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684213" y="1249363"/>
          <a:ext cx="7680297" cy="222475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36502"/>
                <a:gridCol w="2709219"/>
                <a:gridCol w="1467288"/>
                <a:gridCol w="1467288"/>
              </a:tblGrid>
              <a:tr h="150979">
                <a:tc>
                  <a:txBody>
                    <a:bodyPr/>
                    <a:lstStyle/>
                    <a:p>
                      <a:pPr algn="l" rtl="0" fontAlgn="t"/>
                      <a:r>
                        <a:rPr lang="fi-FI" sz="1200" b="1" u="none" strike="noStrike" dirty="0">
                          <a:effectLst/>
                        </a:rPr>
                        <a:t>Projektin nimi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i-FI" sz="1200" b="1" u="none" strike="noStrike" dirty="0">
                          <a:effectLst/>
                        </a:rPr>
                        <a:t>Selite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i-FI" sz="1200" b="1" u="none" strike="noStrike" dirty="0" smtClean="0">
                          <a:effectLst/>
                        </a:rPr>
                        <a:t>Kustannusarvio 2015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i-FI" sz="1200" b="1" u="none" strike="noStrike" dirty="0" smtClean="0">
                          <a:effectLst/>
                        </a:rPr>
                        <a:t>Kustannusarvio </a:t>
                      </a:r>
                      <a:r>
                        <a:rPr lang="fi-FI" sz="12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fi-FI" sz="12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549" marR="7549" marT="7549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79">
                <a:tc>
                  <a:txBody>
                    <a:bodyPr/>
                    <a:lstStyle/>
                    <a:p>
                      <a:pPr algn="l" rtl="0" fontAlgn="t"/>
                      <a:r>
                        <a:rPr lang="fi-FI" sz="1200" b="1" u="none" strike="noStrike" dirty="0">
                          <a:effectLst/>
                        </a:rPr>
                        <a:t>Sähköisten työpöytien </a:t>
                      </a:r>
                      <a:r>
                        <a:rPr lang="fi-FI" sz="1200" b="1" u="none" strike="noStrike" dirty="0" smtClean="0">
                          <a:effectLst/>
                        </a:rPr>
                        <a:t>kehittäminen (OMA)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leiset palvelut, arkkitehtuurin kehitys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Haku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Etusivu/viestintä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Työtilat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Aineistot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Henkilöt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Työkalut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Kalenteri</a:t>
                      </a:r>
                    </a:p>
                  </a:txBody>
                  <a:tcPr marL="7549" marR="7549" marT="754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fi-FI" sz="1200" b="1" u="none" strike="noStrike" dirty="0">
                          <a:effectLst/>
                        </a:rPr>
                        <a:t>150 000 €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1" u="none" strike="noStrike" dirty="0" smtClean="0">
                          <a:effectLst/>
                        </a:rPr>
                        <a:t>150 000 €</a:t>
                      </a:r>
                      <a:endParaRPr lang="fi-FI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fi-FI" sz="900" dirty="0"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Ulkoasu</a:t>
                      </a: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algn="r" rtl="0" fontAlgn="t"/>
                      <a:endParaRPr lang="fi-FI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algn="r" rtl="0" fontAlgn="t"/>
                      <a:endParaRPr lang="fi-FI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/>
                </a:tc>
              </a:tr>
              <a:tr h="0">
                <a:tc>
                  <a:txBody>
                    <a:bodyPr/>
                    <a:lstStyle/>
                    <a:p>
                      <a:endParaRPr lang="fi-FI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Migraatiotyö</a:t>
                      </a: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algn="r" rtl="0" fontAlgn="t"/>
                      <a:endParaRPr lang="fi-FI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/>
                </a:tc>
                <a:tc>
                  <a:txBody>
                    <a:bodyPr/>
                    <a:lstStyle/>
                    <a:p>
                      <a:pPr algn="r" rtl="0" fontAlgn="t"/>
                      <a:endParaRPr lang="fi-FI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9" marR="7549" marT="7549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285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24105</TotalTime>
  <Words>570</Words>
  <Application>Microsoft Office PowerPoint</Application>
  <PresentationFormat>On-screen Show (4:3)</PresentationFormat>
  <Paragraphs>219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18</vt:i4>
      </vt:variant>
    </vt:vector>
  </HeadingPairs>
  <TitlesOfParts>
    <vt:vector size="36" baseType="lpstr">
      <vt:lpstr>ＭＳ Ｐゴシック</vt:lpstr>
      <vt:lpstr>Arial</vt:lpstr>
      <vt:lpstr>Calibri</vt:lpstr>
      <vt:lpstr>Segoe UI</vt:lpstr>
      <vt:lpstr>Tahoma</vt:lpstr>
      <vt:lpstr>Times</vt:lpstr>
      <vt:lpstr>Wingdings</vt:lpstr>
      <vt:lpstr>2_Metropolia_strategia</vt:lpstr>
      <vt:lpstr>Sähköiset työpöydät, tavoitetila</vt:lpstr>
      <vt:lpstr>Sisällys</vt:lpstr>
      <vt:lpstr>Suunnitteluperiaatteita</vt:lpstr>
      <vt:lpstr>Vaiheistus ja tavoitetilan muodostuminen</vt:lpstr>
      <vt:lpstr>Työpöydät ja palvelut</vt:lpstr>
      <vt:lpstr>Työpöydät ja palvelut + KIT</vt:lpstr>
      <vt:lpstr>Toiminnallinen käyttöliittymähahmotelma</vt:lpstr>
      <vt:lpstr>Työpöytien käyttöönotto</vt:lpstr>
      <vt:lpstr>Kustannusarvio 2015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Esa Suominen</cp:lastModifiedBy>
  <cp:revision>204</cp:revision>
  <dcterms:created xsi:type="dcterms:W3CDTF">2012-03-26T07:11:52Z</dcterms:created>
  <dcterms:modified xsi:type="dcterms:W3CDTF">2014-10-20T09:15:30Z</dcterms:modified>
</cp:coreProperties>
</file>