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5" r:id="rId4"/>
    <p:sldId id="263" r:id="rId5"/>
    <p:sldId id="264" r:id="rId6"/>
    <p:sldId id="257" r:id="rId7"/>
    <p:sldId id="260" r:id="rId8"/>
    <p:sldId id="261" r:id="rId9"/>
    <p:sldId id="258" r:id="rId1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45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48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9.5.2011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6269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9.5.2011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79607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9.5.2011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92020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9.5.2011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52070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9.5.2011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76768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9.5.2011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43480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9.5.2011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92217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9.5.2011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22288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9.5.2011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60081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9.5.2011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67566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9.5.2011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70932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58628-ADC9-4CFE-826D-AF65CA853AB7}" type="datetimeFigureOut">
              <a:rPr lang="fi-FI" smtClean="0"/>
              <a:t>9.5.2011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50778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2.jpeg"/><Relationship Id="rId5" Type="http://schemas.openxmlformats.org/officeDocument/2006/relationships/image" Target="../media/image8.jpeg"/><Relationship Id="rId10" Type="http://schemas.openxmlformats.org/officeDocument/2006/relationships/image" Target="../media/image2.png"/><Relationship Id="rId4" Type="http://schemas.openxmlformats.org/officeDocument/2006/relationships/image" Target="../media/image7.png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smtClean="0"/>
              <a:t>OHJAUSRYHMÄN KOKOUS 10.5.2011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212" y="5570314"/>
            <a:ext cx="13049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388" y="5605239"/>
            <a:ext cx="18669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 descr="Metropolia_RGB_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139" y="5570314"/>
            <a:ext cx="1401763" cy="74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Kuva 6" descr="tuottaja2020_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820" y="848073"/>
            <a:ext cx="2286000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0644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 status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22 tulevaisuusverstasta pidetty!</a:t>
            </a:r>
          </a:p>
          <a:p>
            <a:pPr lvl="1"/>
            <a:r>
              <a:rPr lang="fi-FI" dirty="0"/>
              <a:t> </a:t>
            </a:r>
            <a:r>
              <a:rPr lang="fi-FI" dirty="0" smtClean="0"/>
              <a:t>Luovien menetelmien kokeilut</a:t>
            </a:r>
          </a:p>
          <a:p>
            <a:pPr lvl="1"/>
            <a:r>
              <a:rPr lang="fi-FI" dirty="0" smtClean="0"/>
              <a:t>Tulevaisuuskuvia </a:t>
            </a:r>
            <a:r>
              <a:rPr lang="fi-FI" dirty="0" err="1" smtClean="0"/>
              <a:t>wikissä</a:t>
            </a:r>
            <a:endParaRPr lang="fi-FI" dirty="0" smtClean="0"/>
          </a:p>
          <a:p>
            <a:pPr lvl="1"/>
            <a:r>
              <a:rPr lang="fi-FI" dirty="0" smtClean="0"/>
              <a:t>Aineistoa tutkimukseen</a:t>
            </a:r>
          </a:p>
          <a:p>
            <a:r>
              <a:rPr lang="fi-FI" dirty="0" smtClean="0"/>
              <a:t>Kolme julkaisuista on taitossa ja kolme menee vielä ennen kesää</a:t>
            </a:r>
          </a:p>
          <a:p>
            <a:r>
              <a:rPr lang="fi-FI" dirty="0" smtClean="0"/>
              <a:t>Muutoshakemus tehty</a:t>
            </a:r>
          </a:p>
          <a:p>
            <a:r>
              <a:rPr lang="fi-FI" dirty="0" err="1" smtClean="0"/>
              <a:t>Encatc</a:t>
            </a:r>
            <a:r>
              <a:rPr lang="fi-FI" dirty="0" smtClean="0"/>
              <a:t> status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07521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 väliarviointi tehty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i-FI" sz="1600" dirty="0"/>
              <a:t>Vastaajia oli kaikkiaan 12 henkeä.</a:t>
            </a:r>
          </a:p>
          <a:p>
            <a:pPr marL="0" indent="0">
              <a:buNone/>
            </a:pPr>
            <a:endParaRPr lang="fi-FI" sz="1600" dirty="0"/>
          </a:p>
          <a:p>
            <a:r>
              <a:rPr lang="fi-FI" sz="1600" dirty="0"/>
              <a:t>Tulokset ovat hyvä, vastausten keskiarvo on kautta linjan 4 ja 5 välillä. </a:t>
            </a:r>
          </a:p>
          <a:p>
            <a:pPr marL="0" indent="0">
              <a:buNone/>
            </a:pPr>
            <a:endParaRPr lang="fi-FI" sz="1600" dirty="0"/>
          </a:p>
          <a:p>
            <a:r>
              <a:rPr lang="fi-FI" sz="1600" dirty="0"/>
              <a:t>Paras keskiarvo toteamaan Projektille on selkeästi osoitettavissa oleva tarve (ka 4,83)</a:t>
            </a:r>
          </a:p>
          <a:p>
            <a:r>
              <a:rPr lang="fi-FI" sz="1600" dirty="0"/>
              <a:t>Hyvät keskiarvot myös kohtiin Projektissa  toimitaan toimintasuunnitelman mukaisesti (4,64) ja Projektin projektiryhmä toimii tarkoituksenmukaisesti (ka 4,67).</a:t>
            </a:r>
          </a:p>
          <a:p>
            <a:pPr marL="0" indent="0">
              <a:buNone/>
            </a:pPr>
            <a:endParaRPr lang="fi-FI" sz="1600" dirty="0"/>
          </a:p>
          <a:p>
            <a:r>
              <a:rPr lang="fi-FI" sz="1600" dirty="0"/>
              <a:t>Matalimmat keskiarvot toteamiin Olen hyödyntänyt omia verkostojani projektin hyväksi (ka 3,92) ja Oma panokseni projektityöhön on riittävä (4,00) eli hyviä nämäkin ja kuvastavat itsekriittistä asennetta.</a:t>
            </a:r>
          </a:p>
          <a:p>
            <a:pPr marL="0" indent="0">
              <a:buNone/>
            </a:pPr>
            <a:endParaRPr lang="fi-FI" sz="1600" dirty="0"/>
          </a:p>
          <a:p>
            <a:r>
              <a:rPr lang="fi-FI" sz="1600" dirty="0"/>
              <a:t>Eniten epätietoisuutta toteamassa Työnantajien mielenkiinto projektikohtaan on lisääntynyt (EOS on vastannut puolet eli 6 henkeä) ja Ohjausryhmässä annetaan rakentavaa palautetta (EOS kolme)</a:t>
            </a:r>
          </a:p>
          <a:p>
            <a:pPr marL="0" indent="0">
              <a:buNone/>
            </a:pPr>
            <a:endParaRPr lang="fi-FI" sz="1600" dirty="0"/>
          </a:p>
          <a:p>
            <a:r>
              <a:rPr lang="fi-FI" sz="1600" dirty="0"/>
              <a:t>Jos mahdollista esim. ensi syksynä voisi järjestää arviointitilaisuuden, jossa olisi myös aikaa keskusteluun</a:t>
            </a:r>
            <a:r>
              <a:rPr lang="fi-FI" sz="1600" dirty="0" smtClean="0"/>
              <a:t>. </a:t>
            </a:r>
            <a:r>
              <a:rPr lang="fi-FI" sz="1600" dirty="0" err="1" smtClean="0"/>
              <a:t>Wikiarviointi</a:t>
            </a:r>
            <a:r>
              <a:rPr lang="fi-FI" sz="1600" dirty="0" smtClean="0"/>
              <a:t> kerättiin aineistoksi tutkimukseen, julkaistaan 2012</a:t>
            </a:r>
            <a:endParaRPr lang="fi-FI" sz="1600" dirty="0"/>
          </a:p>
        </p:txBody>
      </p:sp>
    </p:spTree>
    <p:extLst>
      <p:ext uri="{BB962C8B-B14F-4D97-AF65-F5344CB8AC3E}">
        <p14:creationId xmlns:p14="http://schemas.microsoft.com/office/powerpoint/2010/main" val="2326225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3600" dirty="0" smtClean="0"/>
              <a:t>Painatustarjoukset – lopullinen hyväksyminen </a:t>
            </a:r>
            <a:r>
              <a:rPr lang="fi-FI" sz="3600" dirty="0" err="1" smtClean="0"/>
              <a:t>meilitse</a:t>
            </a:r>
            <a:r>
              <a:rPr lang="fi-FI" sz="3600" dirty="0" smtClean="0"/>
              <a:t> (10 kirjaa)</a:t>
            </a:r>
            <a:endParaRPr lang="fi-FI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8016493"/>
              </p:ext>
            </p:extLst>
          </p:nvPr>
        </p:nvGraphicFramePr>
        <p:xfrm>
          <a:off x="827585" y="1628801"/>
          <a:ext cx="6984774" cy="46667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57941"/>
                <a:gridCol w="1062086"/>
                <a:gridCol w="990080"/>
                <a:gridCol w="1008082"/>
                <a:gridCol w="1066585"/>
              </a:tblGrid>
              <a:tr h="197122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1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Libris</a:t>
                      </a:r>
                      <a:endParaRPr lang="fi-FI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Raportti / kpl (alv 0%)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 s.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2390,00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2550,00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2790,00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3145,00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80 s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2890,00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3080,00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3340,00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3740,00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 s.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3450,00</a:t>
                      </a:r>
                      <a:endParaRPr lang="fi-FI" sz="12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3680,00</a:t>
                      </a:r>
                      <a:endParaRPr lang="fi-FI" sz="12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3990,00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4450,00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1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Erweko</a:t>
                      </a:r>
                      <a:endParaRPr lang="fi-FI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Raportti / kpl (alv 0%)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 s.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3040,00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3290,00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3490,00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3865,00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80 s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3495,00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3655,00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3975,00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4375,00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 s.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4110,00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4300,00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4680,00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5155,00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1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Unigrafia</a:t>
                      </a:r>
                      <a:endParaRPr lang="fi-FI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Raportti / kpl (alv 0%)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1500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 s.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1882,75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2427,10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2616,50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3109,00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80 s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2228,70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2905,00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3186,25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3789,90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 s.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2570,00</a:t>
                      </a:r>
                      <a:endParaRPr lang="fi-FI" sz="12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3541,40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3770,00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4470,00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Redfina</a:t>
                      </a:r>
                      <a:r>
                        <a:rPr lang="fi-FI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Oy</a:t>
                      </a:r>
                      <a:endParaRPr lang="fi-FI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Raportti / kpl (alv 0%)</a:t>
                      </a:r>
                      <a:endParaRPr lang="fi-FI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1500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 s.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2240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2630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3140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80 s. 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2540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2800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3260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3860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32544"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 s.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3140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3430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3960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4650</a:t>
                      </a:r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9843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Hyväksynnät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Ohjausryhmä hyväksyy </a:t>
            </a:r>
            <a:r>
              <a:rPr lang="fi-FI" dirty="0" err="1" smtClean="0"/>
              <a:t>meilitse</a:t>
            </a:r>
            <a:r>
              <a:rPr lang="fi-FI" dirty="0" smtClean="0"/>
              <a:t> 1-4/11 maksatushakemuksen, koska ei ole valmis</a:t>
            </a:r>
          </a:p>
          <a:p>
            <a:r>
              <a:rPr lang="fi-FI" dirty="0" smtClean="0"/>
              <a:t>Väliraportti 2010, seurantaraportti ja edelliset maksatushakemukset kiertävät &gt; hyväksyntä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2685493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6" descr="tuottaja2020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017" y="719235"/>
            <a:ext cx="3291985" cy="605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31177" y="611977"/>
            <a:ext cx="1408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dirty="0" smtClean="0"/>
              <a:t>- hanke</a:t>
            </a:r>
            <a:endParaRPr lang="fi-FI" sz="3200" dirty="0"/>
          </a:p>
        </p:txBody>
      </p:sp>
      <p:sp>
        <p:nvSpPr>
          <p:cNvPr id="2" name="Right Arrow 1"/>
          <p:cNvSpPr/>
          <p:nvPr/>
        </p:nvSpPr>
        <p:spPr>
          <a:xfrm>
            <a:off x="683568" y="1844824"/>
            <a:ext cx="7848872" cy="14401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Lukuvuosi	</a:t>
            </a:r>
            <a:r>
              <a:rPr lang="fi-FI" dirty="0"/>
              <a:t> </a:t>
            </a:r>
            <a:r>
              <a:rPr lang="fi-FI" dirty="0" smtClean="0"/>
              <a:t>	</a:t>
            </a:r>
            <a:r>
              <a:rPr lang="fi-FI" dirty="0" err="1" smtClean="0"/>
              <a:t>Lukuvuosi</a:t>
            </a:r>
            <a:r>
              <a:rPr lang="fi-FI" dirty="0" smtClean="0"/>
              <a:t>	</a:t>
            </a:r>
            <a:r>
              <a:rPr lang="fi-FI" dirty="0"/>
              <a:t> </a:t>
            </a:r>
            <a:r>
              <a:rPr lang="fi-FI" dirty="0" smtClean="0"/>
              <a:t>	</a:t>
            </a:r>
            <a:r>
              <a:rPr lang="fi-FI" dirty="0" err="1" smtClean="0"/>
              <a:t>Lukuvuosi</a:t>
            </a:r>
            <a:r>
              <a:rPr lang="fi-FI" dirty="0" smtClean="0"/>
              <a:t> </a:t>
            </a:r>
          </a:p>
          <a:p>
            <a:pPr algn="ctr"/>
            <a:r>
              <a:rPr lang="fi-FI" dirty="0" smtClean="0"/>
              <a:t>2009-2010		2010-2011		2011-201	</a:t>
            </a:r>
            <a:endParaRPr lang="fi-FI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483768" y="2276872"/>
            <a:ext cx="0" cy="33843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238123" y="2276872"/>
            <a:ext cx="0" cy="33843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3568" y="1484784"/>
            <a:ext cx="1341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KENTÄN </a:t>
            </a:r>
          </a:p>
          <a:p>
            <a:r>
              <a:rPr lang="fi-FI" b="1" dirty="0" smtClean="0"/>
              <a:t>HAHMOTUS</a:t>
            </a:r>
            <a:endParaRPr lang="fi-FI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83020" y="1486525"/>
            <a:ext cx="221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TULEVAISUUSKUVAT</a:t>
            </a:r>
          </a:p>
          <a:p>
            <a:r>
              <a:rPr lang="fi-FI" b="1" dirty="0" smtClean="0"/>
              <a:t>MENETELMÄKEHITYS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28184" y="1484784"/>
            <a:ext cx="20735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TIEDON JALKAUTUS</a:t>
            </a:r>
          </a:p>
          <a:p>
            <a:r>
              <a:rPr lang="fi-FI" b="1" dirty="0" smtClean="0"/>
              <a:t>KUTU-OPSIT</a:t>
            </a:r>
            <a:endParaRPr lang="fi-FI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79931" y="3203684"/>
            <a:ext cx="24890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Hankkeen käynnistys ja organisoituminen (</a:t>
            </a:r>
            <a:r>
              <a:rPr lang="fi-FI" dirty="0" err="1" smtClean="0"/>
              <a:t>wiki</a:t>
            </a:r>
            <a:r>
              <a:rPr lang="fi-FI" dirty="0" smtClean="0"/>
              <a:t>, </a:t>
            </a:r>
            <a:r>
              <a:rPr lang="fi-FI" dirty="0" err="1" smtClean="0"/>
              <a:t>hank.suun.täsmennys</a:t>
            </a:r>
            <a:r>
              <a:rPr lang="fi-FI" dirty="0" smtClean="0"/>
              <a:t>, tutkijaklubi)</a:t>
            </a:r>
          </a:p>
          <a:p>
            <a:r>
              <a:rPr lang="fi-FI" dirty="0" smtClean="0"/>
              <a:t> </a:t>
            </a:r>
          </a:p>
          <a:p>
            <a:r>
              <a:rPr lang="fi-FI" dirty="0" smtClean="0"/>
              <a:t>Julkaisu:</a:t>
            </a:r>
          </a:p>
          <a:p>
            <a:r>
              <a:rPr lang="fi-FI" b="1" dirty="0" smtClean="0"/>
              <a:t>1. Kulttuuri kokoaa</a:t>
            </a:r>
            <a:endParaRPr lang="fi-FI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627785" y="2996952"/>
            <a:ext cx="3600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Julkaisut:</a:t>
            </a:r>
          </a:p>
          <a:p>
            <a:r>
              <a:rPr lang="fi-FI" b="1" dirty="0" smtClean="0"/>
              <a:t>2. Kulttuuri katalysoi –tulevaisuuskuvat</a:t>
            </a:r>
          </a:p>
          <a:p>
            <a:r>
              <a:rPr lang="fi-FI" b="1" dirty="0" smtClean="0"/>
              <a:t>3. Kulttuuri kannattelee/ </a:t>
            </a:r>
            <a:r>
              <a:rPr lang="fi-FI" b="1" dirty="0" err="1" smtClean="0"/>
              <a:t>Taku</a:t>
            </a:r>
            <a:r>
              <a:rPr lang="fi-FI" dirty="0" smtClean="0"/>
              <a:t> </a:t>
            </a:r>
          </a:p>
          <a:p>
            <a:r>
              <a:rPr lang="fi-FI" dirty="0" smtClean="0"/>
              <a:t>4. </a:t>
            </a:r>
            <a:r>
              <a:rPr lang="fi-FI" b="1" dirty="0" smtClean="0"/>
              <a:t>Vapaaehtoistyö tulevaisuudessa 5. Kulttuuri</a:t>
            </a:r>
            <a:r>
              <a:rPr lang="fi-FI" b="1" dirty="0"/>
              <a:t>, matkailu ja </a:t>
            </a:r>
            <a:r>
              <a:rPr lang="fi-FI" b="1" dirty="0" smtClean="0"/>
              <a:t>tulevaisuus</a:t>
            </a:r>
          </a:p>
          <a:p>
            <a:r>
              <a:rPr lang="fi-FI" b="1" dirty="0" smtClean="0"/>
              <a:t>6. Kulttuuriverkostot yhteisönä </a:t>
            </a:r>
          </a:p>
          <a:p>
            <a:r>
              <a:rPr lang="fi-FI" b="1" dirty="0" smtClean="0"/>
              <a:t>7. Kulttuurituotannon </a:t>
            </a:r>
            <a:r>
              <a:rPr lang="fi-FI" b="1" dirty="0"/>
              <a:t>alan koulutus</a:t>
            </a:r>
            <a:endParaRPr lang="fi-FI" b="1" dirty="0" smtClean="0"/>
          </a:p>
          <a:p>
            <a:r>
              <a:rPr lang="fi-FI" b="1" dirty="0" smtClean="0"/>
              <a:t>8. Tulevaisuusajattelu </a:t>
            </a:r>
            <a:r>
              <a:rPr lang="fi-FI" b="1" dirty="0"/>
              <a:t>pedagogisena </a:t>
            </a:r>
            <a:r>
              <a:rPr lang="fi-FI" b="1" dirty="0" smtClean="0"/>
              <a:t>	haasteena</a:t>
            </a:r>
            <a:r>
              <a:rPr lang="fi-FI" b="1" dirty="0"/>
              <a:t>. </a:t>
            </a:r>
            <a:endParaRPr lang="fi-FI" b="1" dirty="0" smtClean="0"/>
          </a:p>
          <a:p>
            <a:endParaRPr lang="fi-FI" b="1" dirty="0"/>
          </a:p>
        </p:txBody>
      </p:sp>
      <p:sp>
        <p:nvSpPr>
          <p:cNvPr id="3" name="Rectangle 2"/>
          <p:cNvSpPr/>
          <p:nvPr/>
        </p:nvSpPr>
        <p:spPr>
          <a:xfrm>
            <a:off x="5868144" y="2996952"/>
            <a:ext cx="33843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i-FI" dirty="0" smtClean="0"/>
              <a:t>Julkaisut:</a:t>
            </a:r>
          </a:p>
          <a:p>
            <a:pPr lvl="1"/>
            <a:r>
              <a:rPr lang="fi-FI" b="1" dirty="0" smtClean="0"/>
              <a:t>9. Kokemuksia </a:t>
            </a:r>
            <a:r>
              <a:rPr lang="fi-FI" b="1" dirty="0"/>
              <a:t>ennakointimenetelmistä.</a:t>
            </a:r>
            <a:r>
              <a:rPr lang="fi-FI" dirty="0"/>
              <a:t> </a:t>
            </a:r>
            <a:endParaRPr lang="fi-FI" dirty="0" smtClean="0"/>
          </a:p>
          <a:p>
            <a:pPr lvl="1"/>
            <a:r>
              <a:rPr lang="fi-FI" b="1" dirty="0" smtClean="0"/>
              <a:t>10. </a:t>
            </a:r>
            <a:r>
              <a:rPr lang="fi-FI" b="1" dirty="0" err="1" smtClean="0"/>
              <a:t>Wiki</a:t>
            </a:r>
            <a:r>
              <a:rPr lang="fi-FI" b="1" dirty="0" smtClean="0"/>
              <a:t> </a:t>
            </a:r>
            <a:r>
              <a:rPr lang="fi-FI" b="1" dirty="0"/>
              <a:t>avoimen hankehallinnon välineenä</a:t>
            </a:r>
            <a:r>
              <a:rPr lang="fi-FI" dirty="0"/>
              <a:t>. </a:t>
            </a:r>
            <a:endParaRPr lang="fi-FI" dirty="0" smtClean="0"/>
          </a:p>
          <a:p>
            <a:pPr lvl="1"/>
            <a:r>
              <a:rPr lang="fi-FI" b="1" dirty="0" smtClean="0"/>
              <a:t>11. Kulttuurituotannon </a:t>
            </a:r>
            <a:r>
              <a:rPr lang="fi-FI" b="1" dirty="0"/>
              <a:t>alan  </a:t>
            </a:r>
            <a:r>
              <a:rPr lang="fi-FI" b="1" dirty="0" err="1" smtClean="0"/>
              <a:t>OPS-haasteet</a:t>
            </a:r>
            <a:endParaRPr lang="fi-FI" dirty="0" smtClean="0"/>
          </a:p>
          <a:p>
            <a:pPr lvl="1"/>
            <a:r>
              <a:rPr lang="fi-FI" b="1" dirty="0" smtClean="0"/>
              <a:t>12</a:t>
            </a:r>
            <a:r>
              <a:rPr lang="fi-FI" dirty="0" smtClean="0"/>
              <a:t>. </a:t>
            </a:r>
            <a:r>
              <a:rPr lang="fi-FI" b="1" dirty="0" smtClean="0"/>
              <a:t>Kulttuurituotannon </a:t>
            </a:r>
            <a:r>
              <a:rPr lang="fi-FI" b="1" dirty="0"/>
              <a:t>alan  kehittämishaasteita ja suuntaviivoja. </a:t>
            </a:r>
            <a:r>
              <a:rPr lang="fi-FI" dirty="0"/>
              <a:t>(Kartoituksia popularisoiva artikkelikokoelma</a:t>
            </a:r>
            <a:r>
              <a:rPr lang="fi-FI" dirty="0" smtClean="0"/>
              <a:t>)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67686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fi-FI" dirty="0" smtClean="0"/>
              <a:t>JULKAISUSUUNNITELMA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544616"/>
          </a:xfrm>
        </p:spPr>
        <p:txBody>
          <a:bodyPr>
            <a:noAutofit/>
          </a:bodyPr>
          <a:lstStyle/>
          <a:p>
            <a:r>
              <a:rPr lang="fi-FI" sz="1600" b="1" dirty="0">
                <a:solidFill>
                  <a:schemeClr val="bg2">
                    <a:lumMod val="50000"/>
                  </a:schemeClr>
                </a:solidFill>
              </a:rPr>
              <a:t>Kulttuuri kokoaa. Kulttuuritapahtumien muuttuvat </a:t>
            </a:r>
            <a:r>
              <a:rPr lang="fi-FI" sz="1600" b="1" dirty="0" smtClean="0">
                <a:solidFill>
                  <a:schemeClr val="bg2">
                    <a:lumMod val="50000"/>
                  </a:schemeClr>
                </a:solidFill>
              </a:rPr>
              <a:t>verkostot. Halonen </a:t>
            </a:r>
            <a:r>
              <a:rPr lang="fi-FI" sz="1600" b="1" dirty="0">
                <a:solidFill>
                  <a:schemeClr val="bg2">
                    <a:lumMod val="50000"/>
                  </a:schemeClr>
                </a:solidFill>
              </a:rPr>
              <a:t>(toim.) 2010</a:t>
            </a:r>
          </a:p>
          <a:p>
            <a:r>
              <a:rPr lang="fi-FI" sz="1600" b="1" dirty="0" smtClean="0">
                <a:solidFill>
                  <a:schemeClr val="bg2">
                    <a:lumMod val="50000"/>
                  </a:schemeClr>
                </a:solidFill>
              </a:rPr>
              <a:t>Kulttuuri </a:t>
            </a:r>
            <a:r>
              <a:rPr lang="fi-FI" sz="1600" b="1" dirty="0">
                <a:solidFill>
                  <a:schemeClr val="bg2">
                    <a:lumMod val="50000"/>
                  </a:schemeClr>
                </a:solidFill>
              </a:rPr>
              <a:t>katalysoi. Megatrendien tärähtäminen tuotannon </a:t>
            </a:r>
            <a:r>
              <a:rPr lang="fi-FI" sz="1600" b="1" dirty="0" smtClean="0">
                <a:solidFill>
                  <a:schemeClr val="bg2">
                    <a:lumMod val="50000"/>
                  </a:schemeClr>
                </a:solidFill>
              </a:rPr>
              <a:t>kentälle. Halonen </a:t>
            </a:r>
            <a:r>
              <a:rPr lang="fi-FI" sz="1600" b="1" dirty="0">
                <a:solidFill>
                  <a:schemeClr val="bg2">
                    <a:lumMod val="50000"/>
                  </a:schemeClr>
                </a:solidFill>
              </a:rPr>
              <a:t>2011</a:t>
            </a:r>
          </a:p>
          <a:p>
            <a:r>
              <a:rPr lang="fi-FI" sz="1600" b="1" dirty="0">
                <a:solidFill>
                  <a:schemeClr val="bg2">
                    <a:lumMod val="50000"/>
                  </a:schemeClr>
                </a:solidFill>
              </a:rPr>
              <a:t>Kulttuuri kannattelee. </a:t>
            </a:r>
            <a:r>
              <a:rPr lang="fi-FI" sz="1600" b="1" dirty="0" err="1">
                <a:solidFill>
                  <a:schemeClr val="bg2">
                    <a:lumMod val="50000"/>
                  </a:schemeClr>
                </a:solidFill>
              </a:rPr>
              <a:t>Takulaisten</a:t>
            </a:r>
            <a:r>
              <a:rPr lang="fi-FI" sz="1600" b="1" dirty="0">
                <a:solidFill>
                  <a:schemeClr val="bg2">
                    <a:lumMod val="50000"/>
                  </a:schemeClr>
                </a:solidFill>
              </a:rPr>
              <a:t> näkemyksiä kulttuurituotannon </a:t>
            </a:r>
            <a:r>
              <a:rPr lang="fi-FI" sz="1600" b="1" dirty="0" smtClean="0">
                <a:solidFill>
                  <a:schemeClr val="bg2">
                    <a:lumMod val="50000"/>
                  </a:schemeClr>
                </a:solidFill>
              </a:rPr>
              <a:t>tulevaisuudesta. Halonen </a:t>
            </a:r>
            <a:r>
              <a:rPr lang="fi-FI" sz="1600" b="1" dirty="0">
                <a:solidFill>
                  <a:schemeClr val="bg2">
                    <a:lumMod val="50000"/>
                  </a:schemeClr>
                </a:solidFill>
              </a:rPr>
              <a:t>&amp; Teye </a:t>
            </a:r>
            <a:r>
              <a:rPr lang="fi-FI" sz="1600" b="1" dirty="0" smtClean="0">
                <a:solidFill>
                  <a:schemeClr val="bg2">
                    <a:lumMod val="50000"/>
                  </a:schemeClr>
                </a:solidFill>
              </a:rPr>
              <a:t>2011</a:t>
            </a:r>
          </a:p>
          <a:p>
            <a:r>
              <a:rPr lang="fi-FI" sz="1600" b="1" dirty="0" smtClean="0"/>
              <a:t>Kulttuuri </a:t>
            </a:r>
            <a:r>
              <a:rPr lang="fi-FI" sz="1600" b="1" dirty="0"/>
              <a:t>kouluttaa. Näkökulmia tuottajakoulutuksen nykytilanteesta ja </a:t>
            </a:r>
            <a:r>
              <a:rPr lang="fi-FI" sz="1600" b="1" dirty="0" smtClean="0"/>
              <a:t>tulevaisuudesta. </a:t>
            </a:r>
            <a:r>
              <a:rPr lang="fi-FI" sz="1600" b="1" dirty="0" err="1" smtClean="0"/>
              <a:t>Mitchell&amp;Oinaala</a:t>
            </a:r>
            <a:r>
              <a:rPr lang="fi-FI" sz="1600" b="1" dirty="0" smtClean="0"/>
              <a:t> 2011</a:t>
            </a:r>
            <a:endParaRPr lang="fi-FI" sz="1600" b="1" dirty="0"/>
          </a:p>
          <a:p>
            <a:r>
              <a:rPr lang="fi-FI" sz="1600" b="1" dirty="0">
                <a:solidFill>
                  <a:schemeClr val="bg2">
                    <a:lumMod val="50000"/>
                  </a:schemeClr>
                </a:solidFill>
              </a:rPr>
              <a:t>Kulttuuri kutoo. Verkostot tulevaisuuden oppivina </a:t>
            </a:r>
            <a:r>
              <a:rPr lang="fi-FI" sz="1600" b="1" dirty="0" smtClean="0">
                <a:solidFill>
                  <a:schemeClr val="bg2">
                    <a:lumMod val="50000"/>
                  </a:schemeClr>
                </a:solidFill>
              </a:rPr>
              <a:t>yhteisöinä. Björkqvist </a:t>
            </a:r>
            <a:r>
              <a:rPr lang="fi-FI" sz="1600" b="1" dirty="0">
                <a:solidFill>
                  <a:schemeClr val="bg2">
                    <a:lumMod val="50000"/>
                  </a:schemeClr>
                </a:solidFill>
              </a:rPr>
              <a:t>2011</a:t>
            </a:r>
          </a:p>
          <a:p>
            <a:r>
              <a:rPr lang="fi-FI" sz="1600" b="1" dirty="0" smtClean="0">
                <a:solidFill>
                  <a:schemeClr val="bg2">
                    <a:lumMod val="50000"/>
                  </a:schemeClr>
                </a:solidFill>
              </a:rPr>
              <a:t>Kulttuuri </a:t>
            </a:r>
            <a:r>
              <a:rPr lang="fi-FI" sz="1600" b="1" dirty="0">
                <a:solidFill>
                  <a:schemeClr val="bg2">
                    <a:lumMod val="50000"/>
                  </a:schemeClr>
                </a:solidFill>
              </a:rPr>
              <a:t>kipinöi. Tulevaisuusajattelu pedagogisena </a:t>
            </a:r>
            <a:r>
              <a:rPr lang="fi-FI" sz="1600" b="1" dirty="0" smtClean="0">
                <a:solidFill>
                  <a:schemeClr val="bg2">
                    <a:lumMod val="50000"/>
                  </a:schemeClr>
                </a:solidFill>
              </a:rPr>
              <a:t>haasteena. Hero </a:t>
            </a:r>
            <a:r>
              <a:rPr lang="fi-FI" sz="1600" b="1" dirty="0">
                <a:solidFill>
                  <a:schemeClr val="bg2">
                    <a:lumMod val="50000"/>
                  </a:schemeClr>
                </a:solidFill>
              </a:rPr>
              <a:t>2011</a:t>
            </a:r>
          </a:p>
          <a:p>
            <a:r>
              <a:rPr lang="fi-FI" sz="1600" b="1" dirty="0"/>
              <a:t>Kulttuuri kutsuu. Vapaaehtoiset tapahtumien voimavarana ja </a:t>
            </a:r>
            <a:r>
              <a:rPr lang="fi-FI" sz="1600" b="1" dirty="0" smtClean="0"/>
              <a:t>hengenluojina. </a:t>
            </a:r>
            <a:r>
              <a:rPr lang="fi-FI" sz="1600" b="1" dirty="0" err="1" smtClean="0"/>
              <a:t>Iso-Aho</a:t>
            </a:r>
            <a:r>
              <a:rPr lang="fi-FI" sz="1600" b="1" dirty="0" smtClean="0"/>
              <a:t> </a:t>
            </a:r>
            <a:r>
              <a:rPr lang="fi-FI" sz="1600" b="1" dirty="0"/>
              <a:t>2011</a:t>
            </a:r>
          </a:p>
          <a:p>
            <a:r>
              <a:rPr lang="fi-FI" sz="1600" b="1" dirty="0">
                <a:solidFill>
                  <a:schemeClr val="bg2">
                    <a:lumMod val="50000"/>
                  </a:schemeClr>
                </a:solidFill>
              </a:rPr>
              <a:t>Kulttuuri kyydittää. </a:t>
            </a:r>
            <a:r>
              <a:rPr lang="fi-FI" sz="1600" b="1" dirty="0" err="1">
                <a:solidFill>
                  <a:schemeClr val="bg2">
                    <a:lumMod val="50000"/>
                  </a:schemeClr>
                </a:solidFill>
              </a:rPr>
              <a:t>Kulttuuriekosysteemi</a:t>
            </a:r>
            <a:r>
              <a:rPr lang="fi-FI" sz="1600" b="1" dirty="0">
                <a:solidFill>
                  <a:schemeClr val="bg2">
                    <a:lumMod val="50000"/>
                  </a:schemeClr>
                </a:solidFill>
              </a:rPr>
              <a:t> ja </a:t>
            </a:r>
            <a:r>
              <a:rPr lang="fi-FI" sz="1600" b="1" dirty="0" smtClean="0">
                <a:solidFill>
                  <a:schemeClr val="bg2">
                    <a:lumMod val="50000"/>
                  </a:schemeClr>
                </a:solidFill>
              </a:rPr>
              <a:t>matkailu. Uotila </a:t>
            </a:r>
            <a:r>
              <a:rPr lang="fi-FI" sz="1600" b="1" dirty="0">
                <a:solidFill>
                  <a:schemeClr val="bg2">
                    <a:lumMod val="50000"/>
                  </a:schemeClr>
                </a:solidFill>
              </a:rPr>
              <a:t>2011</a:t>
            </a:r>
          </a:p>
          <a:p>
            <a:r>
              <a:rPr lang="fi-FI" sz="1600" b="1" dirty="0"/>
              <a:t>Kulttuuri kokeilee. Ennakoinnin menetelmien </a:t>
            </a:r>
            <a:r>
              <a:rPr lang="fi-FI" sz="1600" b="1" dirty="0" smtClean="0"/>
              <a:t>arviointi. Halonen </a:t>
            </a:r>
            <a:r>
              <a:rPr lang="fi-FI" sz="1600" b="1" dirty="0"/>
              <a:t>(toim.) </a:t>
            </a:r>
            <a:r>
              <a:rPr lang="fi-FI" sz="1600" b="1" dirty="0" smtClean="0"/>
              <a:t>2012. Vain </a:t>
            </a:r>
            <a:r>
              <a:rPr lang="fi-FI" sz="1600" b="1" dirty="0" err="1" smtClean="0"/>
              <a:t>pdf</a:t>
            </a:r>
            <a:r>
              <a:rPr lang="fi-FI" sz="1600" b="1" dirty="0" smtClean="0"/>
              <a:t>.</a:t>
            </a:r>
            <a:endParaRPr lang="fi-FI" sz="1600" b="1" dirty="0"/>
          </a:p>
          <a:p>
            <a:r>
              <a:rPr lang="fi-FI" sz="1600" b="1" dirty="0"/>
              <a:t>Kollektiivinen kulttuuri. </a:t>
            </a:r>
            <a:r>
              <a:rPr lang="fi-FI" sz="1600" b="1" dirty="0" err="1"/>
              <a:t>Wiki</a:t>
            </a:r>
            <a:r>
              <a:rPr lang="fi-FI" sz="1600" b="1" dirty="0"/>
              <a:t> avoimen hankehallinnon </a:t>
            </a:r>
            <a:r>
              <a:rPr lang="fi-FI" sz="1600" b="1" dirty="0" smtClean="0"/>
              <a:t>välineenä. Hero </a:t>
            </a:r>
            <a:r>
              <a:rPr lang="fi-FI" sz="1600" b="1" dirty="0" smtClean="0"/>
              <a:t>2012. Vain </a:t>
            </a:r>
            <a:r>
              <a:rPr lang="fi-FI" sz="1600" b="1" dirty="0" err="1" smtClean="0"/>
              <a:t>pdf</a:t>
            </a:r>
            <a:r>
              <a:rPr lang="fi-FI" sz="1600" b="1" dirty="0" smtClean="0"/>
              <a:t>.</a:t>
            </a:r>
            <a:endParaRPr lang="fi-FI" sz="1600" b="1" dirty="0"/>
          </a:p>
          <a:p>
            <a:r>
              <a:rPr lang="fi-FI" sz="1600" b="1" dirty="0" smtClean="0"/>
              <a:t>Katapulttina </a:t>
            </a:r>
            <a:r>
              <a:rPr lang="fi-FI" sz="1600" b="1" dirty="0"/>
              <a:t>kulttuurialalle. Ammattikorkeakoulujen kulttuurituottaja-koulutuksen </a:t>
            </a:r>
            <a:r>
              <a:rPr lang="fi-FI" sz="1600" b="1" dirty="0" smtClean="0"/>
              <a:t>suuntaviivoja. Halonen </a:t>
            </a:r>
            <a:r>
              <a:rPr lang="fi-FI" sz="1600" b="1" dirty="0"/>
              <a:t>(toim.) </a:t>
            </a:r>
            <a:r>
              <a:rPr lang="fi-FI" sz="1600" b="1" dirty="0" smtClean="0"/>
              <a:t>2012</a:t>
            </a:r>
            <a:endParaRPr lang="fi-FI" sz="1600" b="1" dirty="0"/>
          </a:p>
          <a:p>
            <a:r>
              <a:rPr lang="fi-FI" sz="1600" b="1" dirty="0"/>
              <a:t>Kohti kulttuurituottajien koulutuksen koreografiaa. Tuottaja 2020 </a:t>
            </a:r>
            <a:r>
              <a:rPr lang="fi-FI" sz="1600" b="1" dirty="0" smtClean="0"/>
              <a:t>-hankkeen loppuraportti. Halonen </a:t>
            </a:r>
            <a:r>
              <a:rPr lang="fi-FI" sz="1600" b="1" dirty="0"/>
              <a:t>(toim.) </a:t>
            </a:r>
            <a:r>
              <a:rPr lang="fi-FI" sz="1600" b="1" dirty="0" smtClean="0"/>
              <a:t>2012</a:t>
            </a:r>
          </a:p>
        </p:txBody>
      </p:sp>
    </p:spTree>
    <p:extLst>
      <p:ext uri="{BB962C8B-B14F-4D97-AF65-F5344CB8AC3E}">
        <p14:creationId xmlns:p14="http://schemas.microsoft.com/office/powerpoint/2010/main" val="3684673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i-FI" dirty="0" smtClean="0"/>
              <a:t>TIEDON LEVITTÄMINEN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i-FI" dirty="0" smtClean="0"/>
              <a:t>Puhujat ja pajat tilaisuuksissa</a:t>
            </a:r>
            <a:r>
              <a:rPr lang="fi-FI" dirty="0"/>
              <a:t>:</a:t>
            </a:r>
            <a:endParaRPr lang="fi-FI" dirty="0" smtClean="0"/>
          </a:p>
          <a:p>
            <a:pPr lvl="1"/>
            <a:r>
              <a:rPr lang="fi-FI" dirty="0" smtClean="0"/>
              <a:t>Luovan suomen kanssa yhteinen koulutusseminaari 10.5 (kaikki)</a:t>
            </a:r>
          </a:p>
          <a:p>
            <a:pPr lvl="1"/>
            <a:r>
              <a:rPr lang="fi-FI" dirty="0" smtClean="0"/>
              <a:t>Heinäkuu: Pori Jazz / Katri </a:t>
            </a:r>
            <a:r>
              <a:rPr lang="fi-FI" dirty="0" smtClean="0"/>
              <a:t>Halonen</a:t>
            </a:r>
          </a:p>
          <a:p>
            <a:pPr lvl="1"/>
            <a:r>
              <a:rPr lang="fi-FI" dirty="0" smtClean="0"/>
              <a:t>Syyskuu: Luova kohtaamispaikka – Lasipalatsi</a:t>
            </a:r>
          </a:p>
          <a:p>
            <a:pPr lvl="1"/>
            <a:r>
              <a:rPr lang="fi-FI" dirty="0" err="1" smtClean="0"/>
              <a:t>Encatc</a:t>
            </a:r>
            <a:r>
              <a:rPr lang="fi-FI" dirty="0" smtClean="0"/>
              <a:t> – iso rooli!</a:t>
            </a:r>
            <a:endParaRPr lang="fi-FI" dirty="0" smtClean="0"/>
          </a:p>
          <a:p>
            <a:r>
              <a:rPr lang="fi-FI" dirty="0" smtClean="0"/>
              <a:t>Raportteja on päätetty painaa </a:t>
            </a:r>
            <a:r>
              <a:rPr lang="fi-FI" dirty="0" smtClean="0"/>
              <a:t>(10 kirjaa)</a:t>
            </a:r>
            <a:endParaRPr lang="fi-FI" dirty="0" smtClean="0"/>
          </a:p>
          <a:p>
            <a:r>
              <a:rPr lang="fi-FI" dirty="0" smtClean="0"/>
              <a:t>Aktiivinen artikkelien kirjoittaminen: Tiedotuskumppanina </a:t>
            </a:r>
            <a:r>
              <a:rPr lang="fi-FI" dirty="0" err="1" smtClean="0"/>
              <a:t>Taku</a:t>
            </a:r>
            <a:r>
              <a:rPr lang="fi-FI" dirty="0" smtClean="0"/>
              <a:t> ry</a:t>
            </a:r>
          </a:p>
          <a:p>
            <a:r>
              <a:rPr lang="fi-FI" dirty="0" err="1" smtClean="0"/>
              <a:t>ENCATCin</a:t>
            </a:r>
            <a:r>
              <a:rPr lang="fi-FI" dirty="0" smtClean="0"/>
              <a:t> 13.10. Lisäksi aktiivisesti vieraana eri seminaareissa</a:t>
            </a:r>
          </a:p>
          <a:p>
            <a:r>
              <a:rPr lang="fi-FI" dirty="0" smtClean="0"/>
              <a:t>Vuonna 2012: </a:t>
            </a:r>
            <a:r>
              <a:rPr lang="fi-FI" dirty="0" err="1" smtClean="0"/>
              <a:t>loppuseminaari(t</a:t>
            </a:r>
            <a:r>
              <a:rPr lang="fi-FI" dirty="0" smtClean="0"/>
              <a:t>) + loppuraportointi. </a:t>
            </a:r>
          </a:p>
          <a:p>
            <a:pPr lvl="1"/>
            <a:r>
              <a:rPr lang="fi-FI" dirty="0" smtClean="0"/>
              <a:t>Olisiko lehti? Tai </a:t>
            </a:r>
          </a:p>
          <a:p>
            <a:pPr lvl="1"/>
            <a:r>
              <a:rPr lang="fi-FI" dirty="0" smtClean="0"/>
              <a:t>Popularisoiva artikkelikokoelma + </a:t>
            </a:r>
            <a:r>
              <a:rPr lang="fi-FI" dirty="0" err="1" smtClean="0"/>
              <a:t>CD-rom</a:t>
            </a:r>
            <a:r>
              <a:rPr lang="fi-FI" dirty="0" smtClean="0"/>
              <a:t>? </a:t>
            </a:r>
          </a:p>
          <a:p>
            <a:pPr lvl="1"/>
            <a:r>
              <a:rPr lang="fi-FI" dirty="0" smtClean="0"/>
              <a:t>Mainosmateriaali, jotta </a:t>
            </a:r>
            <a:r>
              <a:rPr lang="fi-FI" dirty="0" err="1" smtClean="0"/>
              <a:t>pdf-raportit</a:t>
            </a:r>
            <a:r>
              <a:rPr lang="fi-FI" dirty="0" smtClean="0"/>
              <a:t> eivät hautautuisi kokonaan unholaan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7634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488082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 descr="1299-20080205125032Mamk_tunnus_4v_rg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304" y="5943748"/>
            <a:ext cx="1066800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9" descr="cuporelogo_web_110x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776" y="6015186"/>
            <a:ext cx="990600" cy="43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umak_rgb short cop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456" y="6086623"/>
            <a:ext cx="1295400" cy="31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logo_offset_Novi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760" y="6015186"/>
            <a:ext cx="838200" cy="43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3" descr="luovasuomi_eng_musta_we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056" y="6086623"/>
            <a:ext cx="1219200" cy="26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Kuva 21" descr="vinologo.ti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814" y="5943748"/>
            <a:ext cx="7556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430" y="332656"/>
            <a:ext cx="1170858" cy="57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6514" y="260648"/>
            <a:ext cx="1675096" cy="567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Metropolia_RGB_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35" y="5691492"/>
            <a:ext cx="1609527" cy="76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7544" y="320660"/>
            <a:ext cx="55194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3600" cap="none" dirty="0" smtClean="0">
                <a:solidFill>
                  <a:srgbClr val="969696"/>
                </a:solidFill>
                <a:latin typeface="Arial" charset="0"/>
              </a:rPr>
              <a:t>Kiitos mielenkiinnostanne!</a:t>
            </a:r>
            <a:endParaRPr lang="fi-FI" sz="3600" dirty="0"/>
          </a:p>
        </p:txBody>
      </p:sp>
    </p:spTree>
    <p:extLst>
      <p:ext uri="{BB962C8B-B14F-4D97-AF65-F5344CB8AC3E}">
        <p14:creationId xmlns:p14="http://schemas.microsoft.com/office/powerpoint/2010/main" val="418927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558</Words>
  <Application>Microsoft Office PowerPoint</Application>
  <PresentationFormat>On-screen Show (4:3)</PresentationFormat>
  <Paragraphs>174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OHJAUSRYHMÄN KOKOUS 10.5.2011 </vt:lpstr>
      <vt:lpstr>Hankkeen status</vt:lpstr>
      <vt:lpstr>Hankkeen väliarviointi tehty</vt:lpstr>
      <vt:lpstr>Painatustarjoukset – lopullinen hyväksyminen meilitse (10 kirjaa)</vt:lpstr>
      <vt:lpstr>Hyväksynnät</vt:lpstr>
      <vt:lpstr>PowerPoint Presentation</vt:lpstr>
      <vt:lpstr>JULKAISUSUUNNITELMA</vt:lpstr>
      <vt:lpstr>TIEDON LEVITTÄMINEN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KULTTUURI KUKOISTAA Kulttuurituotannon tulevaisuus takulaisten arvioimana</dc:title>
  <dc:creator>Katri Halonen</dc:creator>
  <cp:lastModifiedBy>Laura-Maija Hero</cp:lastModifiedBy>
  <cp:revision>38</cp:revision>
  <dcterms:created xsi:type="dcterms:W3CDTF">2011-03-03T08:26:33Z</dcterms:created>
  <dcterms:modified xsi:type="dcterms:W3CDTF">2011-05-09T12:14:37Z</dcterms:modified>
</cp:coreProperties>
</file>