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0" r:id="rId5"/>
    <p:sldId id="261" r:id="rId6"/>
    <p:sldId id="262" r:id="rId7"/>
    <p:sldId id="263" r:id="rId8"/>
    <p:sldId id="267" r:id="rId9"/>
    <p:sldId id="265" r:id="rId10"/>
    <p:sldId id="266" r:id="rId11"/>
    <p:sldId id="258" r:id="rId1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8.3.2011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6269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8.3.2011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79607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8.3.2011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9202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8.3.2011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2070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8.3.2011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76768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8.3.2011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4348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8.3.2011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2217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8.3.2011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2228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8.3.2011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60081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8.3.2011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67566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8628-ADC9-4CFE-826D-AF65CA853AB7}" type="datetimeFigureOut">
              <a:rPr lang="fi-FI" smtClean="0"/>
              <a:t>8.3.2011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70932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58628-ADC9-4CFE-826D-AF65CA853AB7}" type="datetimeFigureOut">
              <a:rPr lang="fi-FI" smtClean="0"/>
              <a:t>8.3.2011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FFBAF-2D7F-4C7F-B7A5-F662F669620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50778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3.jpeg"/><Relationship Id="rId5" Type="http://schemas.openxmlformats.org/officeDocument/2006/relationships/image" Target="../media/image19.jpeg"/><Relationship Id="rId10" Type="http://schemas.openxmlformats.org/officeDocument/2006/relationships/image" Target="../media/image3.png"/><Relationship Id="rId4" Type="http://schemas.openxmlformats.org/officeDocument/2006/relationships/image" Target="../media/image18.png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://wiki.metropolia.fi/download/attachments/16303327/Tuottaja+2020+Anna+ja+Elvi+Disconnected_0002.wmv?version=1&amp;modificationDate=1286263619000" TargetMode="Externa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/>
              <a:t>KULTTUURI KUKOISTAA</a:t>
            </a:r>
            <a:r>
              <a:rPr lang="fi-FI" dirty="0"/>
              <a:t/>
            </a:r>
            <a:br>
              <a:rPr lang="fi-FI" dirty="0"/>
            </a:br>
            <a:r>
              <a:rPr lang="fi-FI" sz="2700" b="1" dirty="0"/>
              <a:t>Kulttuurituotannon tulevaisuus </a:t>
            </a:r>
            <a:r>
              <a:rPr lang="fi-FI" sz="2700" b="1" dirty="0" err="1"/>
              <a:t>takulaisten</a:t>
            </a:r>
            <a:r>
              <a:rPr lang="fi-FI" sz="2700" b="1" dirty="0"/>
              <a:t> arvioimana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1560" y="3886200"/>
            <a:ext cx="6944816" cy="1752600"/>
          </a:xfrm>
        </p:spPr>
        <p:txBody>
          <a:bodyPr/>
          <a:lstStyle/>
          <a:p>
            <a:r>
              <a:rPr lang="fi-FI" dirty="0" smtClean="0"/>
              <a:t>Tiivistelmä takun hallitukselle 17.3.2011</a:t>
            </a:r>
            <a:endParaRPr lang="fi-FI" dirty="0"/>
          </a:p>
        </p:txBody>
      </p:sp>
      <p:pic>
        <p:nvPicPr>
          <p:cNvPr id="9" name="Kuva 21" descr="vinologo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483379"/>
            <a:ext cx="1390597" cy="92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156" y="5570314"/>
            <a:ext cx="13049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332" y="5605239"/>
            <a:ext cx="18669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Metropolia_RGB_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083" y="5570314"/>
            <a:ext cx="1401763" cy="74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Kuva 6" descr="tuottaja2020_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820" y="404664"/>
            <a:ext cx="228600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644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Aatoksia vuosikokoukseen viemisiksi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Keskitytään tulosten purkamiseen, kommentointiin ja signaalitulvalla ravisteluun</a:t>
            </a:r>
          </a:p>
          <a:p>
            <a:pPr marL="0" indent="0">
              <a:buNone/>
            </a:pPr>
            <a:r>
              <a:rPr lang="fi-FI" dirty="0" smtClean="0"/>
              <a:t>VAI</a:t>
            </a:r>
          </a:p>
          <a:p>
            <a:r>
              <a:rPr lang="fi-FI" dirty="0" smtClean="0"/>
              <a:t>Rakennetaan </a:t>
            </a:r>
            <a:r>
              <a:rPr lang="fi-FI" dirty="0" err="1" smtClean="0"/>
              <a:t>osallistavilla</a:t>
            </a:r>
            <a:r>
              <a:rPr lang="fi-FI" dirty="0" smtClean="0"/>
              <a:t> menetelmillä pamfletti: </a:t>
            </a:r>
            <a:r>
              <a:rPr lang="fi-FI" dirty="0" err="1" smtClean="0"/>
              <a:t>Taku/takulainen</a:t>
            </a:r>
            <a:r>
              <a:rPr lang="fi-FI" dirty="0" smtClean="0"/>
              <a:t> 2020, oma 10 askeleen ohjelma pienryhmissä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14638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488082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1299-20080205125032Mamk_tunnus_4v_rg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304" y="5943748"/>
            <a:ext cx="1066800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 descr="cuporelogo_web_110x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776" y="6015186"/>
            <a:ext cx="990600" cy="43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umak_rgb short cop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456" y="6086623"/>
            <a:ext cx="1295400" cy="31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logo_offset_Novi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760" y="6015186"/>
            <a:ext cx="838200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 descr="luovasuomi_eng_musta_we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056" y="6086623"/>
            <a:ext cx="1219200" cy="26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Kuva 21" descr="vinologo.t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814" y="5943748"/>
            <a:ext cx="7556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430" y="332656"/>
            <a:ext cx="1170858" cy="57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514" y="260648"/>
            <a:ext cx="1675096" cy="567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Metropolia_RGB_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35" y="5691492"/>
            <a:ext cx="1609527" cy="76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320660"/>
            <a:ext cx="55194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3600" cap="none" dirty="0" smtClean="0">
                <a:solidFill>
                  <a:srgbClr val="969696"/>
                </a:solidFill>
                <a:latin typeface="Arial" charset="0"/>
              </a:rPr>
              <a:t>Kiitos mielenkiinnostanne!</a:t>
            </a:r>
            <a:endParaRPr lang="fi-FI" sz="3600" dirty="0"/>
          </a:p>
        </p:txBody>
      </p:sp>
    </p:spTree>
    <p:extLst>
      <p:ext uri="{BB962C8B-B14F-4D97-AF65-F5344CB8AC3E}">
        <p14:creationId xmlns:p14="http://schemas.microsoft.com/office/powerpoint/2010/main" val="41892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dirty="0" smtClean="0"/>
              <a:t>2009-2012, ESR-osarahoitettu</a:t>
            </a:r>
          </a:p>
          <a:p>
            <a:r>
              <a:rPr lang="fi-FI" sz="2400" dirty="0" smtClean="0"/>
              <a:t>Kumppaneina </a:t>
            </a:r>
            <a:r>
              <a:rPr lang="fi-FI" sz="2400" dirty="0" err="1" smtClean="0"/>
              <a:t>Cupore</a:t>
            </a:r>
            <a:r>
              <a:rPr lang="fi-FI" sz="2400" dirty="0" smtClean="0"/>
              <a:t>, </a:t>
            </a:r>
            <a:r>
              <a:rPr lang="fi-FI" sz="2400" dirty="0" err="1" smtClean="0"/>
              <a:t>Humak</a:t>
            </a:r>
            <a:r>
              <a:rPr lang="fi-FI" sz="2400" dirty="0" smtClean="0"/>
              <a:t>, Mikkeli </a:t>
            </a:r>
            <a:r>
              <a:rPr lang="fi-FI" sz="2400" dirty="0" err="1" smtClean="0"/>
              <a:t>amk</a:t>
            </a:r>
            <a:r>
              <a:rPr lang="fi-FI" sz="2400" dirty="0" smtClean="0"/>
              <a:t>, </a:t>
            </a:r>
            <a:r>
              <a:rPr lang="fi-FI" sz="2400" dirty="0" err="1" smtClean="0"/>
              <a:t>Mpolia</a:t>
            </a:r>
            <a:r>
              <a:rPr lang="fi-FI" sz="2400" dirty="0" smtClean="0"/>
              <a:t>, Novia (tutkimusosuus)</a:t>
            </a:r>
          </a:p>
          <a:p>
            <a:r>
              <a:rPr lang="fi-FI" sz="2400" dirty="0" smtClean="0"/>
              <a:t>Luova Suomi, </a:t>
            </a:r>
            <a:r>
              <a:rPr lang="fi-FI" sz="2400" dirty="0" err="1" smtClean="0"/>
              <a:t>Taku</a:t>
            </a:r>
            <a:r>
              <a:rPr lang="fi-FI" sz="2400" dirty="0" smtClean="0"/>
              <a:t> (tiedottaminen)</a:t>
            </a:r>
          </a:p>
          <a:p>
            <a:r>
              <a:rPr lang="fi-FI" sz="2400" dirty="0" smtClean="0"/>
              <a:t>Työmuotoina tutkijaklubi, opetukseen integroitu </a:t>
            </a:r>
            <a:r>
              <a:rPr lang="fi-FI" sz="2400" dirty="0" err="1" smtClean="0"/>
              <a:t>skenariointi</a:t>
            </a:r>
            <a:r>
              <a:rPr lang="fi-FI" sz="2400" dirty="0" smtClean="0"/>
              <a:t>, kyselytutkimukset, </a:t>
            </a:r>
            <a:r>
              <a:rPr lang="fi-FI" sz="2400" dirty="0" err="1" smtClean="0"/>
              <a:t>DigiTails-prosessit</a:t>
            </a:r>
            <a:r>
              <a:rPr lang="fi-FI" sz="2400" dirty="0" smtClean="0"/>
              <a:t>, </a:t>
            </a:r>
            <a:r>
              <a:rPr lang="fi-FI" sz="2400" dirty="0" err="1" smtClean="0"/>
              <a:t>SignaaliNuuskinta</a:t>
            </a:r>
            <a:endParaRPr lang="fi-FI" sz="2400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sz="2400" dirty="0" smtClean="0"/>
              <a:t>P</a:t>
            </a:r>
            <a:r>
              <a:rPr lang="fi-FI" sz="2400" dirty="0" smtClean="0">
                <a:latin typeface="Arial" charset="0"/>
              </a:rPr>
              <a:t>rosessi tähtää kotimaisen (Y)AMK kulttuurituottaja -koulutuksen kehittämiseen paikantamalla tulevaisuuden osaamistarpeita ja erilaisia osaajaprofiileja</a:t>
            </a:r>
            <a:endParaRPr lang="fi-FI" sz="2400" dirty="0"/>
          </a:p>
        </p:txBody>
      </p:sp>
      <p:pic>
        <p:nvPicPr>
          <p:cNvPr id="4" name="Kuva 6" descr="tuottaja2020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17" y="719235"/>
            <a:ext cx="3291985" cy="605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31177" y="611977"/>
            <a:ext cx="1408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dirty="0" smtClean="0"/>
              <a:t>- hanke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3567686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12576" y="332656"/>
            <a:ext cx="8229600" cy="1143000"/>
          </a:xfrm>
        </p:spPr>
        <p:txBody>
          <a:bodyPr/>
          <a:lstStyle/>
          <a:p>
            <a:r>
              <a:rPr lang="fi-FI" dirty="0" smtClean="0"/>
              <a:t>Hankkeessa jo julkaistu</a:t>
            </a:r>
            <a:endParaRPr lang="fi-FI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65908" y="874452"/>
            <a:ext cx="2307727" cy="32403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331573"/>
            <a:ext cx="3593471" cy="23077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87961" y="3789040"/>
            <a:ext cx="3971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600" dirty="0" smtClean="0"/>
              <a:t>Hankkeen työkaluja:</a:t>
            </a:r>
            <a:endParaRPr lang="fi-FI" sz="36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4435371"/>
            <a:ext cx="2931061" cy="793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862" y="4399049"/>
            <a:ext cx="1929025" cy="221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435371"/>
            <a:ext cx="1860458" cy="217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71599" y="5661248"/>
            <a:ext cx="27040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+ haastattelut</a:t>
            </a:r>
          </a:p>
          <a:p>
            <a:r>
              <a:rPr lang="fi-FI" dirty="0" smtClean="0"/>
              <a:t>+ internetkyselyt</a:t>
            </a:r>
          </a:p>
          <a:p>
            <a:r>
              <a:rPr lang="fi-FI" dirty="0" smtClean="0"/>
              <a:t>+ esimerkkitapausanalyysit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950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JULKAISUSUUNNITELMA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fontScale="47500" lnSpcReduction="20000"/>
          </a:bodyPr>
          <a:lstStyle/>
          <a:p>
            <a:r>
              <a:rPr lang="fi-FI" dirty="0" smtClean="0"/>
              <a:t>Vuonna 2010</a:t>
            </a:r>
          </a:p>
          <a:p>
            <a:pPr lvl="1"/>
            <a:r>
              <a:rPr lang="fi-FI" b="1" dirty="0" smtClean="0"/>
              <a:t>Kulttuuri </a:t>
            </a:r>
            <a:r>
              <a:rPr lang="fi-FI" b="1" dirty="0"/>
              <a:t>kokoaa. Kulttuuritapahtumien muuttuvat verkostot</a:t>
            </a:r>
            <a:r>
              <a:rPr lang="fi-FI" dirty="0" smtClean="0"/>
              <a:t>. Katri Halonen (toim.) </a:t>
            </a:r>
            <a:r>
              <a:rPr lang="fi-FI" dirty="0"/>
              <a:t>Tuottaja 2020 -hankkeen julkaisuja 1.Helsinki: Metropolia Ammattikorkeakoulu.  </a:t>
            </a:r>
            <a:r>
              <a:rPr lang="fi-FI" dirty="0" smtClean="0"/>
              <a:t>Julkaistu.</a:t>
            </a:r>
          </a:p>
          <a:p>
            <a:r>
              <a:rPr lang="fi-FI" dirty="0" smtClean="0"/>
              <a:t>Vuonna 2011</a:t>
            </a:r>
          </a:p>
          <a:p>
            <a:pPr lvl="1"/>
            <a:r>
              <a:rPr lang="fi-FI" b="1" dirty="0" smtClean="0"/>
              <a:t>Kulttuuri katalysoi 2.0 . Megatrendien tärähtäminen kulttuurituotannon kentälle. </a:t>
            </a:r>
            <a:r>
              <a:rPr lang="fi-FI" dirty="0" smtClean="0"/>
              <a:t>Katri Halonen. Tuottaja 2020 -hankkeen julkaisuja 2.Helsinki: Metropolia Ammattikorkeakoulu.  (Julkaistu. 1.0 versiona.)</a:t>
            </a:r>
          </a:p>
          <a:p>
            <a:pPr lvl="1"/>
            <a:r>
              <a:rPr lang="fi-FI" b="1" dirty="0" smtClean="0"/>
              <a:t>Kulttuuri kannattelee. </a:t>
            </a:r>
            <a:r>
              <a:rPr lang="fi-FI" b="1" dirty="0" err="1" smtClean="0"/>
              <a:t>Taku</a:t>
            </a:r>
            <a:r>
              <a:rPr lang="fi-FI" b="1" dirty="0" smtClean="0"/>
              <a:t> ry:n jäsenistön tulevaisuusnäkemykset. </a:t>
            </a:r>
            <a:r>
              <a:rPr lang="fi-FI" dirty="0" smtClean="0"/>
              <a:t>Katri Halonen &amp; Outi </a:t>
            </a:r>
            <a:r>
              <a:rPr lang="fi-FI" dirty="0" err="1" smtClean="0"/>
              <a:t>Teye</a:t>
            </a:r>
            <a:r>
              <a:rPr lang="fi-FI" dirty="0" smtClean="0"/>
              <a:t>. Tuottaja 2020 -hankkeen julkaisuja 3.Helsinki: Metropolia Ammattikorkeakoulu.  </a:t>
            </a:r>
          </a:p>
          <a:p>
            <a:pPr lvl="1"/>
            <a:r>
              <a:rPr lang="fi-FI" b="1" dirty="0" smtClean="0"/>
              <a:t>Vapaaehtoistyön tulevaisuus kulttuurikentällä. </a:t>
            </a:r>
            <a:r>
              <a:rPr lang="fi-FI" dirty="0" smtClean="0"/>
              <a:t>Juha </a:t>
            </a:r>
            <a:r>
              <a:rPr lang="fi-FI" dirty="0" err="1" smtClean="0"/>
              <a:t>Iso-Aho</a:t>
            </a:r>
            <a:r>
              <a:rPr lang="fi-FI" dirty="0" smtClean="0"/>
              <a:t>. Tuottaja 2020 -hankkeen julkaisuja 4.Helsinki: Metropolia Ammattikorkeakoulu.  </a:t>
            </a:r>
          </a:p>
          <a:p>
            <a:pPr lvl="1"/>
            <a:r>
              <a:rPr lang="fi-FI" b="1" dirty="0" smtClean="0"/>
              <a:t>Kulttuuri, matkailu ja tulevaisuus. </a:t>
            </a:r>
            <a:r>
              <a:rPr lang="fi-FI" dirty="0" smtClean="0"/>
              <a:t>Pekka Uotila. Tuottaja 2020 -hankkeen julkaisuja 5.Helsinki: Metropolia Ammattikorkeakoulu. </a:t>
            </a:r>
          </a:p>
          <a:p>
            <a:pPr lvl="1"/>
            <a:r>
              <a:rPr lang="fi-FI" b="1" dirty="0" smtClean="0"/>
              <a:t>Kulttuuriverkostot tulevaisuuden tapahtumatuottajien rikastavana ja oppivana yhteisönä. </a:t>
            </a:r>
            <a:r>
              <a:rPr lang="fi-FI" dirty="0" smtClean="0"/>
              <a:t>Leena Björkqvist. Tuottaja 2020 -hankkeen julkaisuja 6.Helsinki: Metropolia Ammattikorkeakoulu. </a:t>
            </a:r>
          </a:p>
          <a:p>
            <a:pPr lvl="1"/>
            <a:r>
              <a:rPr lang="fi-FI" b="1" dirty="0" smtClean="0"/>
              <a:t>Tulevaisuusajattelun kehittämisen haasteet kulttuurituotannon alan opettajan näkökulmasta. </a:t>
            </a:r>
            <a:r>
              <a:rPr lang="fi-FI" dirty="0" smtClean="0"/>
              <a:t>Laura-Maija Hero. Tuottaja 2020 -hankkeen julkaisuja 7.Helsinki: Metropolia Ammattikorkeakoulu. </a:t>
            </a:r>
          </a:p>
          <a:p>
            <a:pPr lvl="1"/>
            <a:r>
              <a:rPr lang="fi-FI" b="1" dirty="0" smtClean="0"/>
              <a:t>Kulttuurituotannon alan koulutuksen avainhenkilöiden näkemyksiä tulevaisuudesta Suomessa ja Euroopassa</a:t>
            </a:r>
            <a:r>
              <a:rPr lang="fi-FI" dirty="0" smtClean="0"/>
              <a:t>. Ritva Mitchell &amp; Anu </a:t>
            </a:r>
            <a:r>
              <a:rPr lang="fi-FI" dirty="0" err="1" smtClean="0"/>
              <a:t>Oinaala</a:t>
            </a:r>
            <a:r>
              <a:rPr lang="fi-FI" dirty="0" smtClean="0"/>
              <a:t>. Tuottaja 2020 -hankkeen julkaisuja 8.Helsinki: Metropolia Ammattikorkeakoulu. </a:t>
            </a:r>
          </a:p>
          <a:p>
            <a:r>
              <a:rPr lang="fi-FI" dirty="0" smtClean="0"/>
              <a:t>Vuonna 2012</a:t>
            </a:r>
          </a:p>
          <a:p>
            <a:pPr lvl="1"/>
            <a:r>
              <a:rPr lang="fi-FI" b="1" dirty="0" smtClean="0"/>
              <a:t>Kokemuksia ennakoinnin metodiikasta.</a:t>
            </a:r>
            <a:r>
              <a:rPr lang="fi-FI" dirty="0" smtClean="0"/>
              <a:t> Katri Halonen. Tuottaja 2020 -hankkeen julkaisuja 9.Helsinki: Metropolia Ammattikorkeakoulu.</a:t>
            </a:r>
          </a:p>
          <a:p>
            <a:pPr lvl="1"/>
            <a:r>
              <a:rPr lang="fi-FI" b="1" dirty="0" err="1" smtClean="0"/>
              <a:t>Wiki</a:t>
            </a:r>
            <a:r>
              <a:rPr lang="fi-FI" b="1" dirty="0" smtClean="0"/>
              <a:t> tiedonkeruun ja projektihallinnon  välineenä</a:t>
            </a:r>
            <a:r>
              <a:rPr lang="fi-FI" dirty="0" smtClean="0"/>
              <a:t>. Laura-Maija Hero. Tuottaja 2020 -hankkeen julkaisuja 10.Helsinki: Metropolia Ammattikorkeakoulu.</a:t>
            </a:r>
          </a:p>
          <a:p>
            <a:pPr lvl="1"/>
            <a:r>
              <a:rPr lang="fi-FI" b="1" dirty="0" smtClean="0"/>
              <a:t>Kulttuurituotannon alan  kehityksen opetussuunnitelmalliset haasteet</a:t>
            </a:r>
            <a:r>
              <a:rPr lang="fi-FI" dirty="0" smtClean="0"/>
              <a:t>. Raportti tiedon jalkauttamisesta opetussuunnitelmiin. Katri Halonen (toim.)</a:t>
            </a:r>
            <a:r>
              <a:rPr lang="fi-FI" dirty="0"/>
              <a:t> </a:t>
            </a:r>
            <a:r>
              <a:rPr lang="fi-FI" dirty="0" smtClean="0"/>
              <a:t>Tuottaja 2020 -hankkeen julkaisuja 11.Helsinki: Metropolia Ammattikorkeakoulu.</a:t>
            </a:r>
          </a:p>
          <a:p>
            <a:pPr lvl="1"/>
            <a:r>
              <a:rPr lang="fi-FI" b="1" dirty="0" smtClean="0"/>
              <a:t>Kulttuurituotannon alan  kehittämishaasteita ja suuntaviivoja. </a:t>
            </a:r>
            <a:r>
              <a:rPr lang="fi-FI" dirty="0" smtClean="0"/>
              <a:t>(Kartoituksia popularisoiva artikkelikokoelma). Katri Halonen (toim.) Tuottaja 2020 -hankkeen julkaisuja 12.Helsinki: Metropolia Ammattikorkeakoulu.</a:t>
            </a:r>
          </a:p>
        </p:txBody>
      </p:sp>
    </p:spTree>
    <p:extLst>
      <p:ext uri="{BB962C8B-B14F-4D97-AF65-F5344CB8AC3E}">
        <p14:creationId xmlns:p14="http://schemas.microsoft.com/office/powerpoint/2010/main" val="3684673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Kysely Takun jäsenistölle </a:t>
            </a:r>
            <a:r>
              <a:rPr lang="fi-FI" sz="2700" dirty="0" smtClean="0"/>
              <a:t>(lokakuu 2010)</a:t>
            </a:r>
            <a:endParaRPr lang="fi-FI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Tulevaisuusväittämiin pohjautuva määrällinen selvitys</a:t>
            </a:r>
          </a:p>
          <a:p>
            <a:r>
              <a:rPr lang="fi-FI" dirty="0" smtClean="0"/>
              <a:t>Väittämät hankkeen aiempien syklien tuloksista, karrikoituja, provosoivia</a:t>
            </a:r>
          </a:p>
          <a:p>
            <a:r>
              <a:rPr lang="fi-FI" dirty="0" smtClean="0"/>
              <a:t>Vastaajia 129 (n=2500?), eli 5 % suuruusluokkaa -&gt; ei tilastomielessä yleistettävissä</a:t>
            </a:r>
          </a:p>
          <a:p>
            <a:r>
              <a:rPr lang="fi-FI" dirty="0" smtClean="0"/>
              <a:t>Siltikin vastaajat varsin yksituumaisia, kertonee siis silti jotain olennaista </a:t>
            </a:r>
            <a:r>
              <a:rPr lang="fi-FI" dirty="0" err="1" smtClean="0"/>
              <a:t>takulaisista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87287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Vastanneet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120 vastaajan joukosta 54 ammattinimikettä</a:t>
            </a:r>
          </a:p>
          <a:p>
            <a:r>
              <a:rPr lang="fi-FI" dirty="0" smtClean="0"/>
              <a:t>Opiskelijapainottuneempi kuin takun jäsenistö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887621"/>
              </p:ext>
            </p:extLst>
          </p:nvPr>
        </p:nvGraphicFramePr>
        <p:xfrm>
          <a:off x="1403648" y="3284984"/>
          <a:ext cx="6209030" cy="2103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04515"/>
                <a:gridCol w="310451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dirty="0">
                          <a:effectLst/>
                        </a:rPr>
                        <a:t>kulttuuri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dirty="0">
                          <a:effectLst/>
                        </a:rPr>
                        <a:t>taide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dirty="0">
                          <a:effectLst/>
                        </a:rPr>
                        <a:t>projekti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dirty="0">
                          <a:effectLst/>
                        </a:rPr>
                        <a:t>markkinointi</a:t>
                      </a:r>
                      <a:endParaRPr lang="fi-FI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dirty="0">
                          <a:effectLst/>
                        </a:rPr>
                        <a:t>tuottaja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dirty="0">
                          <a:effectLst/>
                        </a:rPr>
                        <a:t>koordinaattori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dirty="0">
                          <a:effectLst/>
                        </a:rPr>
                        <a:t>johtaja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dirty="0">
                          <a:effectLst/>
                        </a:rPr>
                        <a:t>päällikkö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dirty="0">
                          <a:effectLst/>
                        </a:rPr>
                        <a:t>suunnittelija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i-FI" sz="2000" dirty="0">
                          <a:effectLst/>
                        </a:rPr>
                        <a:t>sihteeri</a:t>
                      </a:r>
                      <a:endParaRPr lang="fi-FI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9006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sz="3600" dirty="0" smtClean="0"/>
              <a:t>Tyypillinen </a:t>
            </a:r>
            <a:r>
              <a:rPr lang="fi-FI" sz="3600" dirty="0" err="1" smtClean="0"/>
              <a:t>takulainen</a:t>
            </a:r>
            <a:r>
              <a:rPr lang="fi-FI" sz="3600" dirty="0" smtClean="0"/>
              <a:t> on </a:t>
            </a:r>
            <a:br>
              <a:rPr lang="fi-FI" sz="3600" dirty="0" smtClean="0"/>
            </a:br>
            <a:r>
              <a:rPr lang="fi-FI" sz="3600" dirty="0" smtClean="0"/>
              <a:t>erikoistunut </a:t>
            </a:r>
            <a:r>
              <a:rPr lang="fi-FI" sz="3600" dirty="0" err="1" smtClean="0"/>
              <a:t>moniosaaja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pic>
        <p:nvPicPr>
          <p:cNvPr id="4" name="Kuva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6192688" cy="49685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16024" y="6093296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/>
              <a:t>”</a:t>
            </a:r>
            <a:r>
              <a:rPr lang="fi-FI" i="1" dirty="0"/>
              <a:t>Toimin esittävän taiteen kentällä, erityisesti teatterin, tanssin ja musiikkiteatterin. Toimin pääosin seurakuntakentällä, lisäksi myös kuntien lastenkulttuurin kentällä</a:t>
            </a:r>
            <a:r>
              <a:rPr lang="fi-FI" dirty="0"/>
              <a:t>” Tuottaja</a:t>
            </a:r>
          </a:p>
        </p:txBody>
      </p:sp>
    </p:spTree>
    <p:extLst>
      <p:ext uri="{BB962C8B-B14F-4D97-AF65-F5344CB8AC3E}">
        <p14:creationId xmlns:p14="http://schemas.microsoft.com/office/powerpoint/2010/main" val="628410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Toivottava ja epätoivottava tulevaisuus</a:t>
            </a:r>
            <a:endParaRPr lang="fi-FI" dirty="0"/>
          </a:p>
        </p:txBody>
      </p:sp>
      <p:sp>
        <p:nvSpPr>
          <p:cNvPr id="4" name="Left-Right Arrow 3"/>
          <p:cNvSpPr/>
          <p:nvPr/>
        </p:nvSpPr>
        <p:spPr>
          <a:xfrm>
            <a:off x="467544" y="1268760"/>
            <a:ext cx="8352928" cy="1080120"/>
          </a:xfrm>
          <a:prstGeom prst="leftRightArrow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4000" b="1" dirty="0" smtClean="0"/>
              <a:t>EI						KYLLÄ</a:t>
            </a:r>
            <a:endParaRPr lang="fi-FI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2466762"/>
            <a:ext cx="40324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itchFamily="34" charset="0"/>
              <a:buChar char="+"/>
            </a:pPr>
            <a:r>
              <a:rPr lang="fi-FI" dirty="0" smtClean="0"/>
              <a:t>Tapahtumasisältöjen monipuolistuminen</a:t>
            </a:r>
          </a:p>
          <a:p>
            <a:pPr marL="285750" indent="-285750">
              <a:buFont typeface="Calibri" pitchFamily="34" charset="0"/>
              <a:buChar char="+"/>
            </a:pPr>
            <a:r>
              <a:rPr lang="fi-FI" dirty="0" smtClean="0"/>
              <a:t>Uuden luominen ja yllätyksellisyys yhteiskunnallisen kehityksen keskiössä</a:t>
            </a:r>
          </a:p>
          <a:p>
            <a:pPr marL="285750" indent="-285750">
              <a:buFont typeface="Calibri" pitchFamily="34" charset="0"/>
              <a:buChar char="+"/>
            </a:pPr>
            <a:r>
              <a:rPr lang="fi-FI" dirty="0" smtClean="0"/>
              <a:t>Pienten alihankkijoiden määrä lisääntyy</a:t>
            </a:r>
          </a:p>
          <a:p>
            <a:pPr marL="285750" indent="-285750">
              <a:buFont typeface="Calibri" pitchFamily="34" charset="0"/>
              <a:buChar char="+"/>
            </a:pPr>
            <a:r>
              <a:rPr lang="fi-FI" dirty="0" smtClean="0"/>
              <a:t>Kulttuurialan + matkailu &amp; </a:t>
            </a:r>
            <a:r>
              <a:rPr lang="fi-FI" dirty="0" err="1" smtClean="0"/>
              <a:t>sote-alojen</a:t>
            </a:r>
            <a:r>
              <a:rPr lang="fi-FI" dirty="0" smtClean="0"/>
              <a:t> yhteistyö</a:t>
            </a:r>
          </a:p>
          <a:p>
            <a:pPr marL="285750" indent="-285750">
              <a:buFont typeface="Calibri" pitchFamily="34" charset="0"/>
              <a:buChar char="+"/>
            </a:pPr>
            <a:r>
              <a:rPr lang="fi-FI" dirty="0" smtClean="0"/>
              <a:t>Takusta kaikkien tuottajien yhteinen ammattijärjestö</a:t>
            </a:r>
          </a:p>
          <a:p>
            <a:pPr marL="285750" indent="-285750">
              <a:buFont typeface="Calibri" pitchFamily="34" charset="0"/>
              <a:buChar char="+"/>
            </a:pPr>
            <a:r>
              <a:rPr lang="fi-FI" dirty="0" smtClean="0"/>
              <a:t>Epätyypilliset työsuhteet edunvalvonnan keskiöön</a:t>
            </a:r>
            <a:endParaRPr lang="fi-FI" dirty="0"/>
          </a:p>
        </p:txBody>
      </p:sp>
      <p:sp>
        <p:nvSpPr>
          <p:cNvPr id="6" name="TextBox 5"/>
          <p:cNvSpPr txBox="1"/>
          <p:nvPr/>
        </p:nvSpPr>
        <p:spPr>
          <a:xfrm>
            <a:off x="680391" y="2505670"/>
            <a:ext cx="34595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i-FI" dirty="0" smtClean="0"/>
              <a:t>Kotimaisuusasteen alentuminen</a:t>
            </a:r>
          </a:p>
          <a:p>
            <a:pPr marL="285750" indent="-285750">
              <a:buFontTx/>
              <a:buChar char="-"/>
            </a:pPr>
            <a:r>
              <a:rPr lang="fi-FI" dirty="0" smtClean="0"/>
              <a:t>Monopolisoituminen</a:t>
            </a:r>
          </a:p>
          <a:p>
            <a:pPr marL="285750" indent="-285750">
              <a:buFontTx/>
              <a:buChar char="-"/>
            </a:pPr>
            <a:r>
              <a:rPr lang="fi-FI" dirty="0" smtClean="0"/>
              <a:t>Tiukkeneva viranomaisvalvonta</a:t>
            </a:r>
          </a:p>
          <a:p>
            <a:pPr marL="285750" indent="-285750">
              <a:buFontTx/>
              <a:buChar char="-"/>
            </a:pPr>
            <a:r>
              <a:rPr lang="fi-FI" dirty="0" smtClean="0"/>
              <a:t>Palveluiden tuotanto kalliimmalla, räätälöidymmin harvemmalle</a:t>
            </a:r>
          </a:p>
          <a:p>
            <a:pPr marL="285750" indent="-285750">
              <a:buFontTx/>
              <a:buChar char="-"/>
            </a:pPr>
            <a:r>
              <a:rPr lang="fi-FI" dirty="0" smtClean="0"/>
              <a:t>Pirstaleiset osa-aikatyöt</a:t>
            </a:r>
          </a:p>
          <a:p>
            <a:pPr marL="285750" indent="-285750">
              <a:buFontTx/>
              <a:buChar char="-"/>
            </a:pPr>
            <a:r>
              <a:rPr lang="fi-FI" dirty="0" smtClean="0"/>
              <a:t>Työnperässä nomadina kulkeminen</a:t>
            </a:r>
          </a:p>
          <a:p>
            <a:pPr marL="285750" indent="-285750">
              <a:buFontTx/>
              <a:buChar char="-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86804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Kolme jäsenistöä eniten </a:t>
            </a:r>
            <a:br>
              <a:rPr lang="fi-FI" dirty="0" smtClean="0"/>
            </a:br>
            <a:r>
              <a:rPr lang="fi-FI" dirty="0" smtClean="0"/>
              <a:t>jakanutta tulevaisuuskuvaa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i-FI" dirty="0" smtClean="0"/>
              <a:t>Kulttuurituottajien organisoituminen tuotantotaloiksi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 smtClean="0"/>
              <a:t>Yhdistysten ja yritysten yhteistyö nousee tyypillisimmäksi </a:t>
            </a:r>
          </a:p>
          <a:p>
            <a:pPr marL="0" indent="0">
              <a:buNone/>
            </a:pPr>
            <a:r>
              <a:rPr lang="fi-FI" dirty="0"/>
              <a:t> </a:t>
            </a:r>
            <a:r>
              <a:rPr lang="fi-FI" dirty="0" smtClean="0"/>
              <a:t>    tuotantotavaksi</a:t>
            </a:r>
          </a:p>
          <a:p>
            <a:pPr marL="0" indent="0">
              <a:buNone/>
            </a:pPr>
            <a:r>
              <a:rPr lang="fi-FI" dirty="0" smtClean="0"/>
              <a:t>3.  Tuottajakoulutus </a:t>
            </a:r>
          </a:p>
          <a:p>
            <a:pPr marL="0" indent="0">
              <a:buNone/>
            </a:pPr>
            <a:r>
              <a:rPr lang="fi-FI" dirty="0" smtClean="0"/>
              <a:t>     integroidaan taiteen</a:t>
            </a:r>
          </a:p>
          <a:p>
            <a:pPr marL="0" indent="0">
              <a:buNone/>
            </a:pPr>
            <a:r>
              <a:rPr lang="fi-FI" dirty="0" smtClean="0"/>
              <a:t>     koulutusalojen sisälle</a:t>
            </a: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212976"/>
            <a:ext cx="4320480" cy="27889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0" y="6165304"/>
            <a:ext cx="293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Léonie</a:t>
            </a:r>
            <a:r>
              <a:rPr lang="fi-FI" dirty="0" smtClean="0"/>
              <a:t> </a:t>
            </a:r>
            <a:r>
              <a:rPr lang="fi-FI" dirty="0" err="1" smtClean="0"/>
              <a:t>Zikos</a:t>
            </a:r>
            <a:r>
              <a:rPr lang="fi-FI" dirty="0" smtClean="0"/>
              <a:t> (</a:t>
            </a:r>
            <a:r>
              <a:rPr lang="fi-FI" dirty="0" err="1" smtClean="0"/>
              <a:t>Fragile</a:t>
            </a:r>
            <a:r>
              <a:rPr lang="fi-FI" dirty="0" smtClean="0"/>
              <a:t> </a:t>
            </a:r>
            <a:r>
              <a:rPr lang="fi-FI" dirty="0" err="1" smtClean="0"/>
              <a:t>Balance</a:t>
            </a:r>
            <a:r>
              <a:rPr lang="fi-FI" dirty="0" smtClean="0"/>
              <a:t>)</a:t>
            </a:r>
            <a:endParaRPr lang="fi-FI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883" y="6288454"/>
            <a:ext cx="185165" cy="18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132" y="6289161"/>
            <a:ext cx="180297" cy="180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056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543</Words>
  <Application>Microsoft Office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KULTTUURI KUKOISTAA Kulttuurituotannon tulevaisuus takulaisten arvioimana </vt:lpstr>
      <vt:lpstr>PowerPoint Presentation</vt:lpstr>
      <vt:lpstr>Hankkeessa jo julkaistu</vt:lpstr>
      <vt:lpstr>JULKAISUSUUNNITELMA</vt:lpstr>
      <vt:lpstr>Kysely Takun jäsenistölle (lokakuu 2010)</vt:lpstr>
      <vt:lpstr>Vastanneet</vt:lpstr>
      <vt:lpstr>Tyypillinen takulainen on  erikoistunut moniosaaja </vt:lpstr>
      <vt:lpstr>Toivottava ja epätoivottava tulevaisuus</vt:lpstr>
      <vt:lpstr>Kolme jäsenistöä eniten  jakanutta tulevaisuuskuvaa</vt:lpstr>
      <vt:lpstr>Aatoksia vuosikokoukseen viemisiksi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KULTTUURI KUKOISTAA Kulttuurituotannon tulevaisuus takulaisten arvioimana</dc:title>
  <dc:creator>Katri Halonen</dc:creator>
  <cp:lastModifiedBy>Laura-Maija Hero</cp:lastModifiedBy>
  <cp:revision>22</cp:revision>
  <dcterms:created xsi:type="dcterms:W3CDTF">2011-03-03T08:26:33Z</dcterms:created>
  <dcterms:modified xsi:type="dcterms:W3CDTF">2011-03-08T10:26:43Z</dcterms:modified>
</cp:coreProperties>
</file>