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Lst>
  <p:sldSz cx="9144000" cy="6858000" type="screen4x3"/>
  <p:notesSz cx="6858000" cy="9144000"/>
  <p:defaultTextStyle>
    <a:defPPr>
      <a:defRPr lang="fi-FI"/>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337DD3E5-B6C7-4E7E-9B2C-6FB78610D2B3}">
          <p14:sldIdLst>
            <p14:sldId id="256"/>
            <p14:sldId id="257"/>
            <p14:sldId id="258"/>
            <p14:sldId id="259"/>
            <p14:sldId id="260"/>
            <p14:sldId id="261"/>
          </p14:sldIdLst>
        </p14:section>
        <p14:section name="Untitled Section" id="{F4DC9D37-0BB9-4F9B-B0A0-B80C7409E539}">
          <p14:sldIdLst/>
        </p14:section>
      </p14:section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775DCB02-9BB8-47FD-8907-85C794F793BA}" styleName="Themed Style 1 - Accent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7" d="100"/>
          <a:sy n="107" d="100"/>
        </p:scale>
        <p:origin x="-1098" y="63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fi-FI"/>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fi-FI"/>
          </a:p>
        </p:txBody>
      </p:sp>
      <p:sp>
        <p:nvSpPr>
          <p:cNvPr id="4" name="Date Placeholder 3"/>
          <p:cNvSpPr>
            <a:spLocks noGrp="1"/>
          </p:cNvSpPr>
          <p:nvPr>
            <p:ph type="dt" sz="half" idx="10"/>
          </p:nvPr>
        </p:nvSpPr>
        <p:spPr/>
        <p:txBody>
          <a:bodyPr/>
          <a:lstStyle/>
          <a:p>
            <a:fld id="{2DF11FFD-FE4D-43BD-9199-278C5BB91B56}" type="datetimeFigureOut">
              <a:rPr lang="fi-FI" smtClean="0"/>
              <a:t>11.11.2011</a:t>
            </a:fld>
            <a:endParaRPr lang="fi-FI"/>
          </a:p>
        </p:txBody>
      </p:sp>
      <p:sp>
        <p:nvSpPr>
          <p:cNvPr id="5" name="Footer Placeholder 4"/>
          <p:cNvSpPr>
            <a:spLocks noGrp="1"/>
          </p:cNvSpPr>
          <p:nvPr>
            <p:ph type="ftr" sz="quarter" idx="11"/>
          </p:nvPr>
        </p:nvSpPr>
        <p:spPr/>
        <p:txBody>
          <a:bodyPr/>
          <a:lstStyle/>
          <a:p>
            <a:endParaRPr lang="fi-FI"/>
          </a:p>
        </p:txBody>
      </p:sp>
      <p:sp>
        <p:nvSpPr>
          <p:cNvPr id="6" name="Slide Number Placeholder 5"/>
          <p:cNvSpPr>
            <a:spLocks noGrp="1"/>
          </p:cNvSpPr>
          <p:nvPr>
            <p:ph type="sldNum" sz="quarter" idx="12"/>
          </p:nvPr>
        </p:nvSpPr>
        <p:spPr/>
        <p:txBody>
          <a:bodyPr/>
          <a:lstStyle/>
          <a:p>
            <a:fld id="{FE085D0A-2194-4CAF-8A7C-0619894A936E}" type="slidenum">
              <a:rPr lang="fi-FI" smtClean="0"/>
              <a:t>‹#›</a:t>
            </a:fld>
            <a:endParaRPr lang="fi-FI"/>
          </a:p>
        </p:txBody>
      </p:sp>
    </p:spTree>
    <p:extLst>
      <p:ext uri="{BB962C8B-B14F-4D97-AF65-F5344CB8AC3E}">
        <p14:creationId xmlns:p14="http://schemas.microsoft.com/office/powerpoint/2010/main" val="53315743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i-FI"/>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i-FI"/>
          </a:p>
        </p:txBody>
      </p:sp>
      <p:sp>
        <p:nvSpPr>
          <p:cNvPr id="4" name="Date Placeholder 3"/>
          <p:cNvSpPr>
            <a:spLocks noGrp="1"/>
          </p:cNvSpPr>
          <p:nvPr>
            <p:ph type="dt" sz="half" idx="10"/>
          </p:nvPr>
        </p:nvSpPr>
        <p:spPr/>
        <p:txBody>
          <a:bodyPr/>
          <a:lstStyle/>
          <a:p>
            <a:fld id="{2DF11FFD-FE4D-43BD-9199-278C5BB91B56}" type="datetimeFigureOut">
              <a:rPr lang="fi-FI" smtClean="0"/>
              <a:t>11.11.2011</a:t>
            </a:fld>
            <a:endParaRPr lang="fi-FI"/>
          </a:p>
        </p:txBody>
      </p:sp>
      <p:sp>
        <p:nvSpPr>
          <p:cNvPr id="5" name="Footer Placeholder 4"/>
          <p:cNvSpPr>
            <a:spLocks noGrp="1"/>
          </p:cNvSpPr>
          <p:nvPr>
            <p:ph type="ftr" sz="quarter" idx="11"/>
          </p:nvPr>
        </p:nvSpPr>
        <p:spPr/>
        <p:txBody>
          <a:bodyPr/>
          <a:lstStyle/>
          <a:p>
            <a:endParaRPr lang="fi-FI"/>
          </a:p>
        </p:txBody>
      </p:sp>
      <p:sp>
        <p:nvSpPr>
          <p:cNvPr id="6" name="Slide Number Placeholder 5"/>
          <p:cNvSpPr>
            <a:spLocks noGrp="1"/>
          </p:cNvSpPr>
          <p:nvPr>
            <p:ph type="sldNum" sz="quarter" idx="12"/>
          </p:nvPr>
        </p:nvSpPr>
        <p:spPr/>
        <p:txBody>
          <a:bodyPr/>
          <a:lstStyle/>
          <a:p>
            <a:fld id="{FE085D0A-2194-4CAF-8A7C-0619894A936E}" type="slidenum">
              <a:rPr lang="fi-FI" smtClean="0"/>
              <a:t>‹#›</a:t>
            </a:fld>
            <a:endParaRPr lang="fi-FI"/>
          </a:p>
        </p:txBody>
      </p:sp>
    </p:spTree>
    <p:extLst>
      <p:ext uri="{BB962C8B-B14F-4D97-AF65-F5344CB8AC3E}">
        <p14:creationId xmlns:p14="http://schemas.microsoft.com/office/powerpoint/2010/main" val="371505114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fi-FI"/>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i-FI"/>
          </a:p>
        </p:txBody>
      </p:sp>
      <p:sp>
        <p:nvSpPr>
          <p:cNvPr id="4" name="Date Placeholder 3"/>
          <p:cNvSpPr>
            <a:spLocks noGrp="1"/>
          </p:cNvSpPr>
          <p:nvPr>
            <p:ph type="dt" sz="half" idx="10"/>
          </p:nvPr>
        </p:nvSpPr>
        <p:spPr/>
        <p:txBody>
          <a:bodyPr/>
          <a:lstStyle/>
          <a:p>
            <a:fld id="{2DF11FFD-FE4D-43BD-9199-278C5BB91B56}" type="datetimeFigureOut">
              <a:rPr lang="fi-FI" smtClean="0"/>
              <a:t>11.11.2011</a:t>
            </a:fld>
            <a:endParaRPr lang="fi-FI"/>
          </a:p>
        </p:txBody>
      </p:sp>
      <p:sp>
        <p:nvSpPr>
          <p:cNvPr id="5" name="Footer Placeholder 4"/>
          <p:cNvSpPr>
            <a:spLocks noGrp="1"/>
          </p:cNvSpPr>
          <p:nvPr>
            <p:ph type="ftr" sz="quarter" idx="11"/>
          </p:nvPr>
        </p:nvSpPr>
        <p:spPr/>
        <p:txBody>
          <a:bodyPr/>
          <a:lstStyle/>
          <a:p>
            <a:endParaRPr lang="fi-FI"/>
          </a:p>
        </p:txBody>
      </p:sp>
      <p:sp>
        <p:nvSpPr>
          <p:cNvPr id="6" name="Slide Number Placeholder 5"/>
          <p:cNvSpPr>
            <a:spLocks noGrp="1"/>
          </p:cNvSpPr>
          <p:nvPr>
            <p:ph type="sldNum" sz="quarter" idx="12"/>
          </p:nvPr>
        </p:nvSpPr>
        <p:spPr/>
        <p:txBody>
          <a:bodyPr/>
          <a:lstStyle/>
          <a:p>
            <a:fld id="{FE085D0A-2194-4CAF-8A7C-0619894A936E}" type="slidenum">
              <a:rPr lang="fi-FI" smtClean="0"/>
              <a:t>‹#›</a:t>
            </a:fld>
            <a:endParaRPr lang="fi-FI"/>
          </a:p>
        </p:txBody>
      </p:sp>
    </p:spTree>
    <p:extLst>
      <p:ext uri="{BB962C8B-B14F-4D97-AF65-F5344CB8AC3E}">
        <p14:creationId xmlns:p14="http://schemas.microsoft.com/office/powerpoint/2010/main" val="300535671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i-FI"/>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i-FI"/>
          </a:p>
        </p:txBody>
      </p:sp>
      <p:sp>
        <p:nvSpPr>
          <p:cNvPr id="4" name="Date Placeholder 3"/>
          <p:cNvSpPr>
            <a:spLocks noGrp="1"/>
          </p:cNvSpPr>
          <p:nvPr>
            <p:ph type="dt" sz="half" idx="10"/>
          </p:nvPr>
        </p:nvSpPr>
        <p:spPr/>
        <p:txBody>
          <a:bodyPr/>
          <a:lstStyle/>
          <a:p>
            <a:fld id="{2DF11FFD-FE4D-43BD-9199-278C5BB91B56}" type="datetimeFigureOut">
              <a:rPr lang="fi-FI" smtClean="0"/>
              <a:t>11.11.2011</a:t>
            </a:fld>
            <a:endParaRPr lang="fi-FI"/>
          </a:p>
        </p:txBody>
      </p:sp>
      <p:sp>
        <p:nvSpPr>
          <p:cNvPr id="5" name="Footer Placeholder 4"/>
          <p:cNvSpPr>
            <a:spLocks noGrp="1"/>
          </p:cNvSpPr>
          <p:nvPr>
            <p:ph type="ftr" sz="quarter" idx="11"/>
          </p:nvPr>
        </p:nvSpPr>
        <p:spPr/>
        <p:txBody>
          <a:bodyPr/>
          <a:lstStyle/>
          <a:p>
            <a:endParaRPr lang="fi-FI"/>
          </a:p>
        </p:txBody>
      </p:sp>
      <p:sp>
        <p:nvSpPr>
          <p:cNvPr id="6" name="Slide Number Placeholder 5"/>
          <p:cNvSpPr>
            <a:spLocks noGrp="1"/>
          </p:cNvSpPr>
          <p:nvPr>
            <p:ph type="sldNum" sz="quarter" idx="12"/>
          </p:nvPr>
        </p:nvSpPr>
        <p:spPr/>
        <p:txBody>
          <a:bodyPr/>
          <a:lstStyle/>
          <a:p>
            <a:fld id="{FE085D0A-2194-4CAF-8A7C-0619894A936E}" type="slidenum">
              <a:rPr lang="fi-FI" smtClean="0"/>
              <a:t>‹#›</a:t>
            </a:fld>
            <a:endParaRPr lang="fi-FI"/>
          </a:p>
        </p:txBody>
      </p:sp>
    </p:spTree>
    <p:extLst>
      <p:ext uri="{BB962C8B-B14F-4D97-AF65-F5344CB8AC3E}">
        <p14:creationId xmlns:p14="http://schemas.microsoft.com/office/powerpoint/2010/main" val="413742025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fi-FI"/>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DF11FFD-FE4D-43BD-9199-278C5BB91B56}" type="datetimeFigureOut">
              <a:rPr lang="fi-FI" smtClean="0"/>
              <a:t>11.11.2011</a:t>
            </a:fld>
            <a:endParaRPr lang="fi-FI"/>
          </a:p>
        </p:txBody>
      </p:sp>
      <p:sp>
        <p:nvSpPr>
          <p:cNvPr id="5" name="Footer Placeholder 4"/>
          <p:cNvSpPr>
            <a:spLocks noGrp="1"/>
          </p:cNvSpPr>
          <p:nvPr>
            <p:ph type="ftr" sz="quarter" idx="11"/>
          </p:nvPr>
        </p:nvSpPr>
        <p:spPr/>
        <p:txBody>
          <a:bodyPr/>
          <a:lstStyle/>
          <a:p>
            <a:endParaRPr lang="fi-FI"/>
          </a:p>
        </p:txBody>
      </p:sp>
      <p:sp>
        <p:nvSpPr>
          <p:cNvPr id="6" name="Slide Number Placeholder 5"/>
          <p:cNvSpPr>
            <a:spLocks noGrp="1"/>
          </p:cNvSpPr>
          <p:nvPr>
            <p:ph type="sldNum" sz="quarter" idx="12"/>
          </p:nvPr>
        </p:nvSpPr>
        <p:spPr/>
        <p:txBody>
          <a:bodyPr/>
          <a:lstStyle/>
          <a:p>
            <a:fld id="{FE085D0A-2194-4CAF-8A7C-0619894A936E}" type="slidenum">
              <a:rPr lang="fi-FI" smtClean="0"/>
              <a:t>‹#›</a:t>
            </a:fld>
            <a:endParaRPr lang="fi-FI"/>
          </a:p>
        </p:txBody>
      </p:sp>
    </p:spTree>
    <p:extLst>
      <p:ext uri="{BB962C8B-B14F-4D97-AF65-F5344CB8AC3E}">
        <p14:creationId xmlns:p14="http://schemas.microsoft.com/office/powerpoint/2010/main" val="36972538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i-FI"/>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i-FI"/>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i-FI"/>
          </a:p>
        </p:txBody>
      </p:sp>
      <p:sp>
        <p:nvSpPr>
          <p:cNvPr id="5" name="Date Placeholder 4"/>
          <p:cNvSpPr>
            <a:spLocks noGrp="1"/>
          </p:cNvSpPr>
          <p:nvPr>
            <p:ph type="dt" sz="half" idx="10"/>
          </p:nvPr>
        </p:nvSpPr>
        <p:spPr/>
        <p:txBody>
          <a:bodyPr/>
          <a:lstStyle/>
          <a:p>
            <a:fld id="{2DF11FFD-FE4D-43BD-9199-278C5BB91B56}" type="datetimeFigureOut">
              <a:rPr lang="fi-FI" smtClean="0"/>
              <a:t>11.11.2011</a:t>
            </a:fld>
            <a:endParaRPr lang="fi-FI"/>
          </a:p>
        </p:txBody>
      </p:sp>
      <p:sp>
        <p:nvSpPr>
          <p:cNvPr id="6" name="Footer Placeholder 5"/>
          <p:cNvSpPr>
            <a:spLocks noGrp="1"/>
          </p:cNvSpPr>
          <p:nvPr>
            <p:ph type="ftr" sz="quarter" idx="11"/>
          </p:nvPr>
        </p:nvSpPr>
        <p:spPr/>
        <p:txBody>
          <a:bodyPr/>
          <a:lstStyle/>
          <a:p>
            <a:endParaRPr lang="fi-FI"/>
          </a:p>
        </p:txBody>
      </p:sp>
      <p:sp>
        <p:nvSpPr>
          <p:cNvPr id="7" name="Slide Number Placeholder 6"/>
          <p:cNvSpPr>
            <a:spLocks noGrp="1"/>
          </p:cNvSpPr>
          <p:nvPr>
            <p:ph type="sldNum" sz="quarter" idx="12"/>
          </p:nvPr>
        </p:nvSpPr>
        <p:spPr/>
        <p:txBody>
          <a:bodyPr/>
          <a:lstStyle/>
          <a:p>
            <a:fld id="{FE085D0A-2194-4CAF-8A7C-0619894A936E}" type="slidenum">
              <a:rPr lang="fi-FI" smtClean="0"/>
              <a:t>‹#›</a:t>
            </a:fld>
            <a:endParaRPr lang="fi-FI"/>
          </a:p>
        </p:txBody>
      </p:sp>
    </p:spTree>
    <p:extLst>
      <p:ext uri="{BB962C8B-B14F-4D97-AF65-F5344CB8AC3E}">
        <p14:creationId xmlns:p14="http://schemas.microsoft.com/office/powerpoint/2010/main" val="394846122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fi-FI"/>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i-FI"/>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i-FI"/>
          </a:p>
        </p:txBody>
      </p:sp>
      <p:sp>
        <p:nvSpPr>
          <p:cNvPr id="7" name="Date Placeholder 6"/>
          <p:cNvSpPr>
            <a:spLocks noGrp="1"/>
          </p:cNvSpPr>
          <p:nvPr>
            <p:ph type="dt" sz="half" idx="10"/>
          </p:nvPr>
        </p:nvSpPr>
        <p:spPr/>
        <p:txBody>
          <a:bodyPr/>
          <a:lstStyle/>
          <a:p>
            <a:fld id="{2DF11FFD-FE4D-43BD-9199-278C5BB91B56}" type="datetimeFigureOut">
              <a:rPr lang="fi-FI" smtClean="0"/>
              <a:t>11.11.2011</a:t>
            </a:fld>
            <a:endParaRPr lang="fi-FI"/>
          </a:p>
        </p:txBody>
      </p:sp>
      <p:sp>
        <p:nvSpPr>
          <p:cNvPr id="8" name="Footer Placeholder 7"/>
          <p:cNvSpPr>
            <a:spLocks noGrp="1"/>
          </p:cNvSpPr>
          <p:nvPr>
            <p:ph type="ftr" sz="quarter" idx="11"/>
          </p:nvPr>
        </p:nvSpPr>
        <p:spPr/>
        <p:txBody>
          <a:bodyPr/>
          <a:lstStyle/>
          <a:p>
            <a:endParaRPr lang="fi-FI"/>
          </a:p>
        </p:txBody>
      </p:sp>
      <p:sp>
        <p:nvSpPr>
          <p:cNvPr id="9" name="Slide Number Placeholder 8"/>
          <p:cNvSpPr>
            <a:spLocks noGrp="1"/>
          </p:cNvSpPr>
          <p:nvPr>
            <p:ph type="sldNum" sz="quarter" idx="12"/>
          </p:nvPr>
        </p:nvSpPr>
        <p:spPr/>
        <p:txBody>
          <a:bodyPr/>
          <a:lstStyle/>
          <a:p>
            <a:fld id="{FE085D0A-2194-4CAF-8A7C-0619894A936E}" type="slidenum">
              <a:rPr lang="fi-FI" smtClean="0"/>
              <a:t>‹#›</a:t>
            </a:fld>
            <a:endParaRPr lang="fi-FI"/>
          </a:p>
        </p:txBody>
      </p:sp>
    </p:spTree>
    <p:extLst>
      <p:ext uri="{BB962C8B-B14F-4D97-AF65-F5344CB8AC3E}">
        <p14:creationId xmlns:p14="http://schemas.microsoft.com/office/powerpoint/2010/main" val="248563756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i-FI"/>
          </a:p>
        </p:txBody>
      </p:sp>
      <p:sp>
        <p:nvSpPr>
          <p:cNvPr id="3" name="Date Placeholder 2"/>
          <p:cNvSpPr>
            <a:spLocks noGrp="1"/>
          </p:cNvSpPr>
          <p:nvPr>
            <p:ph type="dt" sz="half" idx="10"/>
          </p:nvPr>
        </p:nvSpPr>
        <p:spPr/>
        <p:txBody>
          <a:bodyPr/>
          <a:lstStyle/>
          <a:p>
            <a:fld id="{2DF11FFD-FE4D-43BD-9199-278C5BB91B56}" type="datetimeFigureOut">
              <a:rPr lang="fi-FI" smtClean="0"/>
              <a:t>11.11.2011</a:t>
            </a:fld>
            <a:endParaRPr lang="fi-FI"/>
          </a:p>
        </p:txBody>
      </p:sp>
      <p:sp>
        <p:nvSpPr>
          <p:cNvPr id="4" name="Footer Placeholder 3"/>
          <p:cNvSpPr>
            <a:spLocks noGrp="1"/>
          </p:cNvSpPr>
          <p:nvPr>
            <p:ph type="ftr" sz="quarter" idx="11"/>
          </p:nvPr>
        </p:nvSpPr>
        <p:spPr/>
        <p:txBody>
          <a:bodyPr/>
          <a:lstStyle/>
          <a:p>
            <a:endParaRPr lang="fi-FI"/>
          </a:p>
        </p:txBody>
      </p:sp>
      <p:sp>
        <p:nvSpPr>
          <p:cNvPr id="5" name="Slide Number Placeholder 4"/>
          <p:cNvSpPr>
            <a:spLocks noGrp="1"/>
          </p:cNvSpPr>
          <p:nvPr>
            <p:ph type="sldNum" sz="quarter" idx="12"/>
          </p:nvPr>
        </p:nvSpPr>
        <p:spPr/>
        <p:txBody>
          <a:bodyPr/>
          <a:lstStyle/>
          <a:p>
            <a:fld id="{FE085D0A-2194-4CAF-8A7C-0619894A936E}" type="slidenum">
              <a:rPr lang="fi-FI" smtClean="0"/>
              <a:t>‹#›</a:t>
            </a:fld>
            <a:endParaRPr lang="fi-FI"/>
          </a:p>
        </p:txBody>
      </p:sp>
    </p:spTree>
    <p:extLst>
      <p:ext uri="{BB962C8B-B14F-4D97-AF65-F5344CB8AC3E}">
        <p14:creationId xmlns:p14="http://schemas.microsoft.com/office/powerpoint/2010/main" val="328670692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DF11FFD-FE4D-43BD-9199-278C5BB91B56}" type="datetimeFigureOut">
              <a:rPr lang="fi-FI" smtClean="0"/>
              <a:t>11.11.2011</a:t>
            </a:fld>
            <a:endParaRPr lang="fi-FI"/>
          </a:p>
        </p:txBody>
      </p:sp>
      <p:sp>
        <p:nvSpPr>
          <p:cNvPr id="3" name="Footer Placeholder 2"/>
          <p:cNvSpPr>
            <a:spLocks noGrp="1"/>
          </p:cNvSpPr>
          <p:nvPr>
            <p:ph type="ftr" sz="quarter" idx="11"/>
          </p:nvPr>
        </p:nvSpPr>
        <p:spPr/>
        <p:txBody>
          <a:bodyPr/>
          <a:lstStyle/>
          <a:p>
            <a:endParaRPr lang="fi-FI"/>
          </a:p>
        </p:txBody>
      </p:sp>
      <p:sp>
        <p:nvSpPr>
          <p:cNvPr id="4" name="Slide Number Placeholder 3"/>
          <p:cNvSpPr>
            <a:spLocks noGrp="1"/>
          </p:cNvSpPr>
          <p:nvPr>
            <p:ph type="sldNum" sz="quarter" idx="12"/>
          </p:nvPr>
        </p:nvSpPr>
        <p:spPr/>
        <p:txBody>
          <a:bodyPr/>
          <a:lstStyle/>
          <a:p>
            <a:fld id="{FE085D0A-2194-4CAF-8A7C-0619894A936E}" type="slidenum">
              <a:rPr lang="fi-FI" smtClean="0"/>
              <a:t>‹#›</a:t>
            </a:fld>
            <a:endParaRPr lang="fi-FI"/>
          </a:p>
        </p:txBody>
      </p:sp>
    </p:spTree>
    <p:extLst>
      <p:ext uri="{BB962C8B-B14F-4D97-AF65-F5344CB8AC3E}">
        <p14:creationId xmlns:p14="http://schemas.microsoft.com/office/powerpoint/2010/main" val="380646377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fi-FI"/>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i-FI"/>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DF11FFD-FE4D-43BD-9199-278C5BB91B56}" type="datetimeFigureOut">
              <a:rPr lang="fi-FI" smtClean="0"/>
              <a:t>11.11.2011</a:t>
            </a:fld>
            <a:endParaRPr lang="fi-FI"/>
          </a:p>
        </p:txBody>
      </p:sp>
      <p:sp>
        <p:nvSpPr>
          <p:cNvPr id="6" name="Footer Placeholder 5"/>
          <p:cNvSpPr>
            <a:spLocks noGrp="1"/>
          </p:cNvSpPr>
          <p:nvPr>
            <p:ph type="ftr" sz="quarter" idx="11"/>
          </p:nvPr>
        </p:nvSpPr>
        <p:spPr/>
        <p:txBody>
          <a:bodyPr/>
          <a:lstStyle/>
          <a:p>
            <a:endParaRPr lang="fi-FI"/>
          </a:p>
        </p:txBody>
      </p:sp>
      <p:sp>
        <p:nvSpPr>
          <p:cNvPr id="7" name="Slide Number Placeholder 6"/>
          <p:cNvSpPr>
            <a:spLocks noGrp="1"/>
          </p:cNvSpPr>
          <p:nvPr>
            <p:ph type="sldNum" sz="quarter" idx="12"/>
          </p:nvPr>
        </p:nvSpPr>
        <p:spPr/>
        <p:txBody>
          <a:bodyPr/>
          <a:lstStyle/>
          <a:p>
            <a:fld id="{FE085D0A-2194-4CAF-8A7C-0619894A936E}" type="slidenum">
              <a:rPr lang="fi-FI" smtClean="0"/>
              <a:t>‹#›</a:t>
            </a:fld>
            <a:endParaRPr lang="fi-FI"/>
          </a:p>
        </p:txBody>
      </p:sp>
    </p:spTree>
    <p:extLst>
      <p:ext uri="{BB962C8B-B14F-4D97-AF65-F5344CB8AC3E}">
        <p14:creationId xmlns:p14="http://schemas.microsoft.com/office/powerpoint/2010/main" val="247597433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fi-FI"/>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i-FI"/>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DF11FFD-FE4D-43BD-9199-278C5BB91B56}" type="datetimeFigureOut">
              <a:rPr lang="fi-FI" smtClean="0"/>
              <a:t>11.11.2011</a:t>
            </a:fld>
            <a:endParaRPr lang="fi-FI"/>
          </a:p>
        </p:txBody>
      </p:sp>
      <p:sp>
        <p:nvSpPr>
          <p:cNvPr id="6" name="Footer Placeholder 5"/>
          <p:cNvSpPr>
            <a:spLocks noGrp="1"/>
          </p:cNvSpPr>
          <p:nvPr>
            <p:ph type="ftr" sz="quarter" idx="11"/>
          </p:nvPr>
        </p:nvSpPr>
        <p:spPr/>
        <p:txBody>
          <a:bodyPr/>
          <a:lstStyle/>
          <a:p>
            <a:endParaRPr lang="fi-FI"/>
          </a:p>
        </p:txBody>
      </p:sp>
      <p:sp>
        <p:nvSpPr>
          <p:cNvPr id="7" name="Slide Number Placeholder 6"/>
          <p:cNvSpPr>
            <a:spLocks noGrp="1"/>
          </p:cNvSpPr>
          <p:nvPr>
            <p:ph type="sldNum" sz="quarter" idx="12"/>
          </p:nvPr>
        </p:nvSpPr>
        <p:spPr/>
        <p:txBody>
          <a:bodyPr/>
          <a:lstStyle/>
          <a:p>
            <a:fld id="{FE085D0A-2194-4CAF-8A7C-0619894A936E}" type="slidenum">
              <a:rPr lang="fi-FI" smtClean="0"/>
              <a:t>‹#›</a:t>
            </a:fld>
            <a:endParaRPr lang="fi-FI"/>
          </a:p>
        </p:txBody>
      </p:sp>
    </p:spTree>
    <p:extLst>
      <p:ext uri="{BB962C8B-B14F-4D97-AF65-F5344CB8AC3E}">
        <p14:creationId xmlns:p14="http://schemas.microsoft.com/office/powerpoint/2010/main" val="91033127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fi-FI"/>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i-FI"/>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DF11FFD-FE4D-43BD-9199-278C5BB91B56}" type="datetimeFigureOut">
              <a:rPr lang="fi-FI" smtClean="0"/>
              <a:t>11.11.2011</a:t>
            </a:fld>
            <a:endParaRPr lang="fi-FI"/>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i-FI"/>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E085D0A-2194-4CAF-8A7C-0619894A936E}" type="slidenum">
              <a:rPr lang="fi-FI" smtClean="0"/>
              <a:t>‹#›</a:t>
            </a:fld>
            <a:endParaRPr lang="fi-FI"/>
          </a:p>
        </p:txBody>
      </p:sp>
    </p:spTree>
    <p:extLst>
      <p:ext uri="{BB962C8B-B14F-4D97-AF65-F5344CB8AC3E}">
        <p14:creationId xmlns:p14="http://schemas.microsoft.com/office/powerpoint/2010/main" val="368533592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i-FI"/>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fi-FI" dirty="0" smtClean="0"/>
              <a:t>Väliarviointi 2011</a:t>
            </a:r>
            <a:endParaRPr lang="fi-FI" dirty="0"/>
          </a:p>
        </p:txBody>
      </p:sp>
      <p:sp>
        <p:nvSpPr>
          <p:cNvPr id="3" name="Subtitle 2"/>
          <p:cNvSpPr>
            <a:spLocks noGrp="1"/>
          </p:cNvSpPr>
          <p:nvPr>
            <p:ph type="subTitle" idx="1"/>
          </p:nvPr>
        </p:nvSpPr>
        <p:spPr/>
        <p:txBody>
          <a:bodyPr/>
          <a:lstStyle/>
          <a:p>
            <a:r>
              <a:rPr lang="fi-FI" dirty="0" smtClean="0"/>
              <a:t>Tuottaja2020</a:t>
            </a:r>
          </a:p>
          <a:p>
            <a:r>
              <a:rPr lang="fi-FI" dirty="0" smtClean="0"/>
              <a:t>Kevät 2011</a:t>
            </a:r>
          </a:p>
          <a:p>
            <a:r>
              <a:rPr lang="fi-FI" dirty="0" smtClean="0"/>
              <a:t>Yhteenveto</a:t>
            </a:r>
            <a:endParaRPr lang="fi-FI" dirty="0"/>
          </a:p>
        </p:txBody>
      </p:sp>
    </p:spTree>
    <p:extLst>
      <p:ext uri="{BB962C8B-B14F-4D97-AF65-F5344CB8AC3E}">
        <p14:creationId xmlns:p14="http://schemas.microsoft.com/office/powerpoint/2010/main" val="18454617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fontAlgn="b"/>
            <a:r>
              <a:rPr lang="fi-FI" b="1" u="none" strike="noStrike" dirty="0" smtClean="0">
                <a:effectLst/>
              </a:rPr>
              <a:t>SUUNNITELMALLISUUS JA ORGANISOITUMINEN</a:t>
            </a:r>
            <a:endParaRPr lang="fi-FI" b="1" i="0" u="none" strike="noStrike" dirty="0">
              <a:effectLst/>
              <a:latin typeface="Arial"/>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545943929"/>
              </p:ext>
            </p:extLst>
          </p:nvPr>
        </p:nvGraphicFramePr>
        <p:xfrm>
          <a:off x="827584" y="1772816"/>
          <a:ext cx="7416824" cy="4557998"/>
        </p:xfrm>
        <a:graphic>
          <a:graphicData uri="http://schemas.openxmlformats.org/drawingml/2006/table">
            <a:tbl>
              <a:tblPr>
                <a:tableStyleId>{3C2FFA5D-87B4-456A-9821-1D502468CF0F}</a:tableStyleId>
              </a:tblPr>
              <a:tblGrid>
                <a:gridCol w="5074669"/>
                <a:gridCol w="2342155"/>
              </a:tblGrid>
              <a:tr h="222563">
                <a:tc>
                  <a:txBody>
                    <a:bodyPr/>
                    <a:lstStyle/>
                    <a:p>
                      <a:pPr algn="l" fontAlgn="b"/>
                      <a:r>
                        <a:rPr lang="fi-FI" sz="1600" u="none" strike="noStrike" dirty="0">
                          <a:effectLst/>
                        </a:rPr>
                        <a:t>SUUNNITELMALLISUUS JA ORGANISOITUMINEN</a:t>
                      </a:r>
                      <a:endParaRPr lang="fi-FI" sz="1600" b="1" i="0" u="none" strike="noStrike" dirty="0">
                        <a:effectLst/>
                        <a:latin typeface="Arial"/>
                      </a:endParaRPr>
                    </a:p>
                  </a:txBody>
                  <a:tcPr marL="9525" marR="9525" marT="9525" marB="0" anchor="b"/>
                </a:tc>
                <a:tc>
                  <a:txBody>
                    <a:bodyPr/>
                    <a:lstStyle/>
                    <a:p>
                      <a:pPr algn="l" fontAlgn="b"/>
                      <a:r>
                        <a:rPr lang="fi-FI" sz="1600" u="none" strike="noStrike" dirty="0">
                          <a:effectLst/>
                        </a:rPr>
                        <a:t>KA</a:t>
                      </a:r>
                      <a:endParaRPr lang="fi-FI" sz="1600" b="1" i="0" u="none" strike="noStrike" dirty="0">
                        <a:effectLst/>
                        <a:latin typeface="Arial"/>
                      </a:endParaRPr>
                    </a:p>
                  </a:txBody>
                  <a:tcPr marL="9525" marR="9525" marT="9525" marB="0" anchor="b"/>
                </a:tc>
              </a:tr>
              <a:tr h="222563">
                <a:tc>
                  <a:txBody>
                    <a:bodyPr/>
                    <a:lstStyle/>
                    <a:p>
                      <a:pPr algn="l" fontAlgn="ctr"/>
                      <a:r>
                        <a:rPr lang="fi-FI" sz="1600" u="none" strike="noStrike">
                          <a:effectLst/>
                        </a:rPr>
                        <a:t>Projektille on selkeästi osoitettavissa oleva tarve</a:t>
                      </a:r>
                      <a:endParaRPr lang="fi-FI" sz="1600" b="0" i="0" u="none" strike="noStrike">
                        <a:effectLst/>
                        <a:latin typeface="Arial"/>
                      </a:endParaRPr>
                    </a:p>
                  </a:txBody>
                  <a:tcPr marL="9525" marR="9525" marT="9525" marB="0" anchor="ctr"/>
                </a:tc>
                <a:tc>
                  <a:txBody>
                    <a:bodyPr/>
                    <a:lstStyle/>
                    <a:p>
                      <a:pPr algn="l" fontAlgn="b"/>
                      <a:r>
                        <a:rPr lang="fi-FI" sz="1600" u="none" strike="noStrike">
                          <a:effectLst/>
                        </a:rPr>
                        <a:t>4,83</a:t>
                      </a:r>
                      <a:endParaRPr lang="fi-FI" sz="1600" b="0" i="0" u="none" strike="noStrike">
                        <a:effectLst/>
                        <a:latin typeface="Arial"/>
                      </a:endParaRPr>
                    </a:p>
                  </a:txBody>
                  <a:tcPr marL="9525" marR="9525" marT="9525" marB="0" anchor="b"/>
                </a:tc>
              </a:tr>
              <a:tr h="222563">
                <a:tc>
                  <a:txBody>
                    <a:bodyPr/>
                    <a:lstStyle/>
                    <a:p>
                      <a:pPr algn="l" fontAlgn="ctr"/>
                      <a:r>
                        <a:rPr lang="fi-FI" sz="1600" u="none" strike="noStrike">
                          <a:effectLst/>
                        </a:rPr>
                        <a:t> </a:t>
                      </a:r>
                      <a:endParaRPr lang="fi-FI" sz="1600" b="0" i="0" u="none" strike="noStrike">
                        <a:effectLst/>
                        <a:latin typeface="Arial"/>
                      </a:endParaRPr>
                    </a:p>
                  </a:txBody>
                  <a:tcPr marL="9525" marR="9525" marT="9525" marB="0" anchor="ctr"/>
                </a:tc>
                <a:tc>
                  <a:txBody>
                    <a:bodyPr/>
                    <a:lstStyle/>
                    <a:p>
                      <a:pPr algn="l" fontAlgn="b"/>
                      <a:r>
                        <a:rPr lang="fi-FI" sz="1600" u="none" strike="noStrike">
                          <a:effectLst/>
                        </a:rPr>
                        <a:t> </a:t>
                      </a:r>
                      <a:endParaRPr lang="fi-FI" sz="1600" b="0" i="0" u="none" strike="noStrike">
                        <a:effectLst/>
                        <a:latin typeface="Arial"/>
                      </a:endParaRPr>
                    </a:p>
                  </a:txBody>
                  <a:tcPr marL="9525" marR="9525" marT="9525" marB="0" anchor="b"/>
                </a:tc>
              </a:tr>
              <a:tr h="445127">
                <a:tc>
                  <a:txBody>
                    <a:bodyPr/>
                    <a:lstStyle/>
                    <a:p>
                      <a:pPr algn="l" fontAlgn="ctr"/>
                      <a:r>
                        <a:rPr lang="fi-FI" sz="1600" u="none" strike="noStrike" dirty="0">
                          <a:effectLst/>
                        </a:rPr>
                        <a:t>Projekti kykenee vaikuttamaan toimintaympäristöönsä</a:t>
                      </a:r>
                      <a:endParaRPr lang="fi-FI" sz="1600" b="0" i="0" u="none" strike="noStrike" dirty="0">
                        <a:effectLst/>
                        <a:latin typeface="Arial"/>
                      </a:endParaRPr>
                    </a:p>
                  </a:txBody>
                  <a:tcPr marL="9525" marR="9525" marT="9525" marB="0" anchor="ctr"/>
                </a:tc>
                <a:tc>
                  <a:txBody>
                    <a:bodyPr/>
                    <a:lstStyle/>
                    <a:p>
                      <a:pPr algn="l" fontAlgn="b"/>
                      <a:r>
                        <a:rPr lang="fi-FI" sz="1600" u="none" strike="noStrike">
                          <a:effectLst/>
                        </a:rPr>
                        <a:t>4,42</a:t>
                      </a:r>
                      <a:endParaRPr lang="fi-FI" sz="1600" b="0" i="0" u="none" strike="noStrike">
                        <a:effectLst/>
                        <a:latin typeface="Arial"/>
                      </a:endParaRPr>
                    </a:p>
                  </a:txBody>
                  <a:tcPr marL="9525" marR="9525" marT="9525" marB="0" anchor="b"/>
                </a:tc>
              </a:tr>
              <a:tr h="222563">
                <a:tc>
                  <a:txBody>
                    <a:bodyPr/>
                    <a:lstStyle/>
                    <a:p>
                      <a:pPr algn="l" fontAlgn="ctr"/>
                      <a:r>
                        <a:rPr lang="fi-FI" sz="1600" u="none" strike="noStrike" dirty="0">
                          <a:effectLst/>
                        </a:rPr>
                        <a:t> </a:t>
                      </a:r>
                      <a:endParaRPr lang="fi-FI" sz="1600" b="0" i="0" u="none" strike="noStrike" dirty="0">
                        <a:effectLst/>
                        <a:latin typeface="Arial"/>
                      </a:endParaRPr>
                    </a:p>
                  </a:txBody>
                  <a:tcPr marL="9525" marR="9525" marT="9525" marB="0" anchor="ctr"/>
                </a:tc>
                <a:tc>
                  <a:txBody>
                    <a:bodyPr/>
                    <a:lstStyle/>
                    <a:p>
                      <a:pPr algn="l" fontAlgn="b"/>
                      <a:r>
                        <a:rPr lang="fi-FI" sz="1600" u="none" strike="noStrike">
                          <a:effectLst/>
                        </a:rPr>
                        <a:t> </a:t>
                      </a:r>
                      <a:endParaRPr lang="fi-FI" sz="1600" b="0" i="0" u="none" strike="noStrike">
                        <a:effectLst/>
                        <a:latin typeface="Arial"/>
                      </a:endParaRPr>
                    </a:p>
                  </a:txBody>
                  <a:tcPr marL="9525" marR="9525" marT="9525" marB="0" anchor="b"/>
                </a:tc>
              </a:tr>
              <a:tr h="222563">
                <a:tc>
                  <a:txBody>
                    <a:bodyPr/>
                    <a:lstStyle/>
                    <a:p>
                      <a:pPr algn="l" fontAlgn="ctr"/>
                      <a:r>
                        <a:rPr lang="fi-FI" sz="1600" u="none" strike="noStrike">
                          <a:effectLst/>
                        </a:rPr>
                        <a:t>Projektilla on selkeä toiminta-ajatus</a:t>
                      </a:r>
                      <a:endParaRPr lang="fi-FI" sz="1600" b="0" i="0" u="none" strike="noStrike">
                        <a:effectLst/>
                        <a:latin typeface="Arial"/>
                      </a:endParaRPr>
                    </a:p>
                  </a:txBody>
                  <a:tcPr marL="9525" marR="9525" marT="9525" marB="0" anchor="ctr"/>
                </a:tc>
                <a:tc>
                  <a:txBody>
                    <a:bodyPr/>
                    <a:lstStyle/>
                    <a:p>
                      <a:pPr algn="l" fontAlgn="b"/>
                      <a:r>
                        <a:rPr lang="fi-FI" sz="1600" u="none" strike="noStrike">
                          <a:effectLst/>
                        </a:rPr>
                        <a:t>4,42</a:t>
                      </a:r>
                      <a:endParaRPr lang="fi-FI" sz="1600" b="0" i="0" u="none" strike="noStrike">
                        <a:effectLst/>
                        <a:latin typeface="Arial"/>
                      </a:endParaRPr>
                    </a:p>
                  </a:txBody>
                  <a:tcPr marL="9525" marR="9525" marT="9525" marB="0" anchor="b"/>
                </a:tc>
              </a:tr>
              <a:tr h="222563">
                <a:tc>
                  <a:txBody>
                    <a:bodyPr/>
                    <a:lstStyle/>
                    <a:p>
                      <a:pPr algn="l" fontAlgn="ctr"/>
                      <a:r>
                        <a:rPr lang="fi-FI" sz="1600" u="none" strike="noStrike" dirty="0">
                          <a:effectLst/>
                        </a:rPr>
                        <a:t> </a:t>
                      </a:r>
                      <a:endParaRPr lang="fi-FI" sz="1600" b="0" i="0" u="none" strike="noStrike" dirty="0">
                        <a:effectLst/>
                        <a:latin typeface="Arial"/>
                      </a:endParaRPr>
                    </a:p>
                  </a:txBody>
                  <a:tcPr marL="9525" marR="9525" marT="9525" marB="0" anchor="ctr"/>
                </a:tc>
                <a:tc>
                  <a:txBody>
                    <a:bodyPr/>
                    <a:lstStyle/>
                    <a:p>
                      <a:pPr algn="l" fontAlgn="b"/>
                      <a:r>
                        <a:rPr lang="fi-FI" sz="1600" u="none" strike="noStrike">
                          <a:effectLst/>
                        </a:rPr>
                        <a:t> </a:t>
                      </a:r>
                      <a:endParaRPr lang="fi-FI" sz="1600" b="0" i="0" u="none" strike="noStrike">
                        <a:effectLst/>
                        <a:latin typeface="Arial"/>
                      </a:endParaRPr>
                    </a:p>
                  </a:txBody>
                  <a:tcPr marL="9525" marR="9525" marT="9525" marB="0" anchor="b"/>
                </a:tc>
              </a:tr>
              <a:tr h="445127">
                <a:tc>
                  <a:txBody>
                    <a:bodyPr/>
                    <a:lstStyle/>
                    <a:p>
                      <a:pPr algn="l" fontAlgn="ctr"/>
                      <a:r>
                        <a:rPr lang="fi-FI" sz="1600" u="none" strike="noStrike">
                          <a:effectLst/>
                        </a:rPr>
                        <a:t>Projektin tavoitteet ovat realistisia (haastavia, mutta saavutettavissa)</a:t>
                      </a:r>
                      <a:endParaRPr lang="fi-FI" sz="1600" b="0" i="0" u="none" strike="noStrike">
                        <a:effectLst/>
                        <a:latin typeface="Arial"/>
                      </a:endParaRPr>
                    </a:p>
                  </a:txBody>
                  <a:tcPr marL="9525" marR="9525" marT="9525" marB="0" anchor="ctr"/>
                </a:tc>
                <a:tc>
                  <a:txBody>
                    <a:bodyPr/>
                    <a:lstStyle/>
                    <a:p>
                      <a:pPr algn="l" fontAlgn="b"/>
                      <a:r>
                        <a:rPr lang="fi-FI" sz="1600" u="none" strike="noStrike">
                          <a:effectLst/>
                        </a:rPr>
                        <a:t>4,33</a:t>
                      </a:r>
                      <a:endParaRPr lang="fi-FI" sz="1600" b="0" i="0" u="none" strike="noStrike">
                        <a:effectLst/>
                        <a:latin typeface="Arial"/>
                      </a:endParaRPr>
                    </a:p>
                  </a:txBody>
                  <a:tcPr marL="9525" marR="9525" marT="9525" marB="0" anchor="b"/>
                </a:tc>
              </a:tr>
              <a:tr h="222563">
                <a:tc>
                  <a:txBody>
                    <a:bodyPr/>
                    <a:lstStyle/>
                    <a:p>
                      <a:pPr algn="l" fontAlgn="ctr"/>
                      <a:r>
                        <a:rPr lang="fi-FI" sz="1600" u="none" strike="noStrike">
                          <a:effectLst/>
                        </a:rPr>
                        <a:t> </a:t>
                      </a:r>
                      <a:endParaRPr lang="fi-FI" sz="1600" b="0" i="0" u="none" strike="noStrike">
                        <a:effectLst/>
                        <a:latin typeface="Arial"/>
                      </a:endParaRPr>
                    </a:p>
                  </a:txBody>
                  <a:tcPr marL="9525" marR="9525" marT="9525" marB="0" anchor="ctr"/>
                </a:tc>
                <a:tc>
                  <a:txBody>
                    <a:bodyPr/>
                    <a:lstStyle/>
                    <a:p>
                      <a:pPr algn="l" fontAlgn="b"/>
                      <a:r>
                        <a:rPr lang="fi-FI" sz="1600" u="none" strike="noStrike">
                          <a:effectLst/>
                        </a:rPr>
                        <a:t> </a:t>
                      </a:r>
                      <a:endParaRPr lang="fi-FI" sz="1600" b="0" i="0" u="none" strike="noStrike">
                        <a:effectLst/>
                        <a:latin typeface="Arial"/>
                      </a:endParaRPr>
                    </a:p>
                  </a:txBody>
                  <a:tcPr marL="9525" marR="9525" marT="9525" marB="0" anchor="b"/>
                </a:tc>
              </a:tr>
              <a:tr h="445127">
                <a:tc>
                  <a:txBody>
                    <a:bodyPr/>
                    <a:lstStyle/>
                    <a:p>
                      <a:pPr algn="l" fontAlgn="ctr"/>
                      <a:r>
                        <a:rPr lang="fi-FI" sz="1600" u="none" strike="noStrike">
                          <a:effectLst/>
                        </a:rPr>
                        <a:t>Projektissa toimitaan toimintasuunnitelman mukaisesti</a:t>
                      </a:r>
                      <a:endParaRPr lang="fi-FI" sz="1600" b="0" i="0" u="none" strike="noStrike">
                        <a:effectLst/>
                        <a:latin typeface="Arial"/>
                      </a:endParaRPr>
                    </a:p>
                  </a:txBody>
                  <a:tcPr marL="9525" marR="9525" marT="9525" marB="0" anchor="ctr"/>
                </a:tc>
                <a:tc>
                  <a:txBody>
                    <a:bodyPr/>
                    <a:lstStyle/>
                    <a:p>
                      <a:pPr algn="l" fontAlgn="b"/>
                      <a:r>
                        <a:rPr lang="fi-FI" sz="1600" u="none" strike="noStrike">
                          <a:effectLst/>
                        </a:rPr>
                        <a:t>4,64</a:t>
                      </a:r>
                      <a:endParaRPr lang="fi-FI" sz="1600" b="0" i="0" u="none" strike="noStrike">
                        <a:effectLst/>
                        <a:latin typeface="Arial"/>
                      </a:endParaRPr>
                    </a:p>
                  </a:txBody>
                  <a:tcPr marL="9525" marR="9525" marT="9525" marB="0" anchor="b"/>
                </a:tc>
              </a:tr>
              <a:tr h="222563">
                <a:tc>
                  <a:txBody>
                    <a:bodyPr/>
                    <a:lstStyle/>
                    <a:p>
                      <a:pPr algn="l" fontAlgn="ctr"/>
                      <a:r>
                        <a:rPr lang="fi-FI" sz="1600" u="none" strike="noStrike">
                          <a:effectLst/>
                        </a:rPr>
                        <a:t> </a:t>
                      </a:r>
                      <a:endParaRPr lang="fi-FI" sz="1600" b="0" i="0" u="none" strike="noStrike">
                        <a:effectLst/>
                        <a:latin typeface="Arial"/>
                      </a:endParaRPr>
                    </a:p>
                  </a:txBody>
                  <a:tcPr marL="9525" marR="9525" marT="9525" marB="0" anchor="ctr"/>
                </a:tc>
                <a:tc>
                  <a:txBody>
                    <a:bodyPr/>
                    <a:lstStyle/>
                    <a:p>
                      <a:pPr algn="l" fontAlgn="b"/>
                      <a:r>
                        <a:rPr lang="fi-FI" sz="1600" u="none" strike="noStrike">
                          <a:effectLst/>
                        </a:rPr>
                        <a:t> </a:t>
                      </a:r>
                      <a:endParaRPr lang="fi-FI" sz="1600" b="0" i="0" u="none" strike="noStrike">
                        <a:effectLst/>
                        <a:latin typeface="Arial"/>
                      </a:endParaRPr>
                    </a:p>
                  </a:txBody>
                  <a:tcPr marL="9525" marR="9525" marT="9525" marB="0" anchor="b"/>
                </a:tc>
              </a:tr>
              <a:tr h="445127">
                <a:tc>
                  <a:txBody>
                    <a:bodyPr/>
                    <a:lstStyle/>
                    <a:p>
                      <a:pPr algn="l" fontAlgn="ctr"/>
                      <a:r>
                        <a:rPr lang="fi-FI" sz="1600" u="none" strike="noStrike">
                          <a:effectLst/>
                        </a:rPr>
                        <a:t>Projektin projektiryhmä toimii tarkoituksensa mukaisesti</a:t>
                      </a:r>
                      <a:endParaRPr lang="fi-FI" sz="1600" b="0" i="0" u="none" strike="noStrike">
                        <a:effectLst/>
                        <a:latin typeface="Arial"/>
                      </a:endParaRPr>
                    </a:p>
                  </a:txBody>
                  <a:tcPr marL="9525" marR="9525" marT="9525" marB="0" anchor="ctr"/>
                </a:tc>
                <a:tc>
                  <a:txBody>
                    <a:bodyPr/>
                    <a:lstStyle/>
                    <a:p>
                      <a:pPr algn="l" fontAlgn="b"/>
                      <a:r>
                        <a:rPr lang="fi-FI" sz="1600" u="none" strike="noStrike">
                          <a:effectLst/>
                        </a:rPr>
                        <a:t>4,67</a:t>
                      </a:r>
                      <a:endParaRPr lang="fi-FI" sz="1600" b="0" i="0" u="none" strike="noStrike">
                        <a:effectLst/>
                        <a:latin typeface="Arial"/>
                      </a:endParaRPr>
                    </a:p>
                  </a:txBody>
                  <a:tcPr marL="9525" marR="9525" marT="9525" marB="0" anchor="b"/>
                </a:tc>
              </a:tr>
              <a:tr h="222563">
                <a:tc>
                  <a:txBody>
                    <a:bodyPr/>
                    <a:lstStyle/>
                    <a:p>
                      <a:pPr algn="l" fontAlgn="ctr"/>
                      <a:r>
                        <a:rPr lang="fi-FI" sz="1600" u="none" strike="noStrike">
                          <a:effectLst/>
                        </a:rPr>
                        <a:t> </a:t>
                      </a:r>
                      <a:endParaRPr lang="fi-FI" sz="1600" b="0" i="0" u="none" strike="noStrike">
                        <a:effectLst/>
                        <a:latin typeface="Arial"/>
                      </a:endParaRPr>
                    </a:p>
                  </a:txBody>
                  <a:tcPr marL="9525" marR="9525" marT="9525" marB="0" anchor="ctr"/>
                </a:tc>
                <a:tc>
                  <a:txBody>
                    <a:bodyPr/>
                    <a:lstStyle/>
                    <a:p>
                      <a:pPr algn="l" fontAlgn="b"/>
                      <a:r>
                        <a:rPr lang="fi-FI" sz="1600" u="none" strike="noStrike">
                          <a:effectLst/>
                        </a:rPr>
                        <a:t> </a:t>
                      </a:r>
                      <a:endParaRPr lang="fi-FI" sz="1600" b="0" i="0" u="none" strike="noStrike">
                        <a:effectLst/>
                        <a:latin typeface="Arial"/>
                      </a:endParaRPr>
                    </a:p>
                  </a:txBody>
                  <a:tcPr marL="9525" marR="9525" marT="9525" marB="0" anchor="b"/>
                </a:tc>
              </a:tr>
              <a:tr h="445127">
                <a:tc>
                  <a:txBody>
                    <a:bodyPr/>
                    <a:lstStyle/>
                    <a:p>
                      <a:pPr algn="l" fontAlgn="ctr"/>
                      <a:r>
                        <a:rPr lang="fi-FI" sz="1600" u="none" strike="noStrike">
                          <a:effectLst/>
                        </a:rPr>
                        <a:t>Projektin ohjausryhmä toimii tarkoituksensa mukaisesti</a:t>
                      </a:r>
                      <a:endParaRPr lang="fi-FI" sz="1600" b="0" i="0" u="none" strike="noStrike">
                        <a:effectLst/>
                        <a:latin typeface="Arial"/>
                      </a:endParaRPr>
                    </a:p>
                  </a:txBody>
                  <a:tcPr marL="9525" marR="9525" marT="9525" marB="0" anchor="ctr"/>
                </a:tc>
                <a:tc>
                  <a:txBody>
                    <a:bodyPr/>
                    <a:lstStyle/>
                    <a:p>
                      <a:pPr algn="l" fontAlgn="b"/>
                      <a:r>
                        <a:rPr lang="fi-FI" sz="1600" u="none" strike="noStrike" dirty="0">
                          <a:effectLst/>
                        </a:rPr>
                        <a:t>4,55</a:t>
                      </a:r>
                      <a:endParaRPr lang="fi-FI" sz="1600" b="0" i="0" u="none" strike="noStrike" dirty="0">
                        <a:effectLst/>
                        <a:latin typeface="Arial"/>
                      </a:endParaRPr>
                    </a:p>
                  </a:txBody>
                  <a:tcPr marL="9525" marR="9525" marT="9525" marB="0" anchor="b"/>
                </a:tc>
              </a:tr>
            </a:tbl>
          </a:graphicData>
        </a:graphic>
      </p:graphicFrame>
    </p:spTree>
    <p:extLst>
      <p:ext uri="{BB962C8B-B14F-4D97-AF65-F5344CB8AC3E}">
        <p14:creationId xmlns:p14="http://schemas.microsoft.com/office/powerpoint/2010/main" val="126999484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fi-FI" b="1" u="none" strike="noStrike" dirty="0" smtClean="0">
                <a:effectLst/>
              </a:rPr>
              <a:t>PROJEKTIN TOIMINTAMALLIT</a:t>
            </a:r>
            <a:endParaRPr lang="fi-FI" dirty="0"/>
          </a:p>
        </p:txBody>
      </p:sp>
      <p:graphicFrame>
        <p:nvGraphicFramePr>
          <p:cNvPr id="6" name="Table 5"/>
          <p:cNvGraphicFramePr>
            <a:graphicFrameLocks noGrp="1"/>
          </p:cNvGraphicFramePr>
          <p:nvPr>
            <p:extLst>
              <p:ext uri="{D42A27DB-BD31-4B8C-83A1-F6EECF244321}">
                <p14:modId xmlns:p14="http://schemas.microsoft.com/office/powerpoint/2010/main" val="1861024727"/>
              </p:ext>
            </p:extLst>
          </p:nvPr>
        </p:nvGraphicFramePr>
        <p:xfrm>
          <a:off x="1763688" y="1628800"/>
          <a:ext cx="4968552" cy="3996690"/>
        </p:xfrm>
        <a:graphic>
          <a:graphicData uri="http://schemas.openxmlformats.org/drawingml/2006/table">
            <a:tbl>
              <a:tblPr>
                <a:tableStyleId>{284E427A-3D55-4303-BF80-6455036E1DE7}</a:tableStyleId>
              </a:tblPr>
              <a:tblGrid>
                <a:gridCol w="4243604"/>
                <a:gridCol w="724948"/>
              </a:tblGrid>
              <a:tr h="161925">
                <a:tc>
                  <a:txBody>
                    <a:bodyPr/>
                    <a:lstStyle/>
                    <a:p>
                      <a:pPr algn="l" fontAlgn="ctr"/>
                      <a:r>
                        <a:rPr lang="fi-FI" sz="1600" u="none" strike="noStrike" dirty="0">
                          <a:effectLst/>
                        </a:rPr>
                        <a:t>PROJEKTIN TOIMINTAMALLIT</a:t>
                      </a:r>
                      <a:endParaRPr lang="fi-FI" sz="1600" b="1" i="0" u="none" strike="noStrike" dirty="0">
                        <a:effectLst/>
                        <a:latin typeface="Arial"/>
                      </a:endParaRPr>
                    </a:p>
                  </a:txBody>
                  <a:tcPr marL="9525" marR="9525" marT="9525" marB="0" anchor="ctr"/>
                </a:tc>
                <a:tc>
                  <a:txBody>
                    <a:bodyPr/>
                    <a:lstStyle/>
                    <a:p>
                      <a:pPr algn="l" fontAlgn="b"/>
                      <a:r>
                        <a:rPr lang="fi-FI" sz="1600" u="none" strike="noStrike">
                          <a:effectLst/>
                        </a:rPr>
                        <a:t> </a:t>
                      </a:r>
                      <a:endParaRPr lang="fi-FI" sz="1600" b="0" i="0" u="none" strike="noStrike">
                        <a:effectLst/>
                        <a:latin typeface="Arial"/>
                      </a:endParaRPr>
                    </a:p>
                  </a:txBody>
                  <a:tcPr marL="9525" marR="9525" marT="9525" marB="0" anchor="b"/>
                </a:tc>
              </a:tr>
              <a:tr h="323850">
                <a:tc>
                  <a:txBody>
                    <a:bodyPr/>
                    <a:lstStyle/>
                    <a:p>
                      <a:pPr algn="l" fontAlgn="ctr"/>
                      <a:r>
                        <a:rPr lang="fi-FI" sz="1600" u="none" strike="noStrike" dirty="0">
                          <a:effectLst/>
                        </a:rPr>
                        <a:t>Kohderyhmä on oikein valittu ja hyötyvät toimenpiteistä</a:t>
                      </a:r>
                      <a:endParaRPr lang="fi-FI" sz="1600" b="0" i="0" u="none" strike="noStrike" dirty="0">
                        <a:effectLst/>
                        <a:latin typeface="Arial"/>
                      </a:endParaRPr>
                    </a:p>
                  </a:txBody>
                  <a:tcPr marL="9525" marR="9525" marT="9525" marB="0" anchor="ctr"/>
                </a:tc>
                <a:tc>
                  <a:txBody>
                    <a:bodyPr/>
                    <a:lstStyle/>
                    <a:p>
                      <a:pPr algn="l" fontAlgn="b"/>
                      <a:r>
                        <a:rPr lang="fi-FI" sz="1600" u="none" strike="noStrike">
                          <a:effectLst/>
                        </a:rPr>
                        <a:t>4,50</a:t>
                      </a:r>
                      <a:endParaRPr lang="fi-FI" sz="1600" b="0" i="0" u="none" strike="noStrike">
                        <a:effectLst/>
                        <a:latin typeface="Arial"/>
                      </a:endParaRPr>
                    </a:p>
                  </a:txBody>
                  <a:tcPr marL="9525" marR="9525" marT="9525" marB="0" anchor="b"/>
                </a:tc>
              </a:tr>
              <a:tr h="161925">
                <a:tc>
                  <a:txBody>
                    <a:bodyPr/>
                    <a:lstStyle/>
                    <a:p>
                      <a:pPr algn="l" fontAlgn="ctr"/>
                      <a:r>
                        <a:rPr lang="fi-FI" sz="1600" u="none" strike="noStrike">
                          <a:effectLst/>
                        </a:rPr>
                        <a:t> </a:t>
                      </a:r>
                      <a:endParaRPr lang="fi-FI" sz="1600" b="0" i="0" u="none" strike="noStrike">
                        <a:effectLst/>
                        <a:latin typeface="Arial"/>
                      </a:endParaRPr>
                    </a:p>
                  </a:txBody>
                  <a:tcPr marL="9525" marR="9525" marT="9525" marB="0" anchor="ctr"/>
                </a:tc>
                <a:tc>
                  <a:txBody>
                    <a:bodyPr/>
                    <a:lstStyle/>
                    <a:p>
                      <a:pPr algn="l" fontAlgn="b"/>
                      <a:r>
                        <a:rPr lang="fi-FI" sz="1600" u="none" strike="noStrike">
                          <a:effectLst/>
                        </a:rPr>
                        <a:t> </a:t>
                      </a:r>
                      <a:endParaRPr lang="fi-FI" sz="1600" b="0" i="0" u="none" strike="noStrike">
                        <a:effectLst/>
                        <a:latin typeface="Arial"/>
                      </a:endParaRPr>
                    </a:p>
                  </a:txBody>
                  <a:tcPr marL="9525" marR="9525" marT="9525" marB="0" anchor="b"/>
                </a:tc>
              </a:tr>
              <a:tr h="323850">
                <a:tc>
                  <a:txBody>
                    <a:bodyPr/>
                    <a:lstStyle/>
                    <a:p>
                      <a:pPr algn="l" fontAlgn="ctr"/>
                      <a:r>
                        <a:rPr lang="fi-FI" sz="1600" u="none" strike="noStrike">
                          <a:effectLst/>
                        </a:rPr>
                        <a:t>Projektin keinot/menetelmät ovat oikeita tarpeeseen vastaamiseksi (projektissa tehdään oikeita asioita)</a:t>
                      </a:r>
                      <a:endParaRPr lang="fi-FI" sz="1600" b="0" i="0" u="none" strike="noStrike">
                        <a:effectLst/>
                        <a:latin typeface="Arial"/>
                      </a:endParaRPr>
                    </a:p>
                  </a:txBody>
                  <a:tcPr marL="9525" marR="9525" marT="9525" marB="0" anchor="ctr"/>
                </a:tc>
                <a:tc>
                  <a:txBody>
                    <a:bodyPr/>
                    <a:lstStyle/>
                    <a:p>
                      <a:pPr algn="l" fontAlgn="b"/>
                      <a:r>
                        <a:rPr lang="fi-FI" sz="1600" u="none" strike="noStrike">
                          <a:effectLst/>
                        </a:rPr>
                        <a:t>4,42</a:t>
                      </a:r>
                      <a:endParaRPr lang="fi-FI" sz="1600" b="0" i="0" u="none" strike="noStrike">
                        <a:effectLst/>
                        <a:latin typeface="Arial"/>
                      </a:endParaRPr>
                    </a:p>
                  </a:txBody>
                  <a:tcPr marL="9525" marR="9525" marT="9525" marB="0" anchor="b"/>
                </a:tc>
              </a:tr>
              <a:tr h="161925">
                <a:tc>
                  <a:txBody>
                    <a:bodyPr/>
                    <a:lstStyle/>
                    <a:p>
                      <a:pPr algn="l" fontAlgn="ctr"/>
                      <a:r>
                        <a:rPr lang="fi-FI" sz="1600" u="none" strike="noStrike">
                          <a:effectLst/>
                        </a:rPr>
                        <a:t> </a:t>
                      </a:r>
                      <a:endParaRPr lang="fi-FI" sz="1600" b="0" i="0" u="none" strike="noStrike">
                        <a:effectLst/>
                        <a:latin typeface="Arial"/>
                      </a:endParaRPr>
                    </a:p>
                  </a:txBody>
                  <a:tcPr marL="9525" marR="9525" marT="9525" marB="0" anchor="ctr"/>
                </a:tc>
                <a:tc>
                  <a:txBody>
                    <a:bodyPr/>
                    <a:lstStyle/>
                    <a:p>
                      <a:pPr algn="l" fontAlgn="b"/>
                      <a:r>
                        <a:rPr lang="fi-FI" sz="1600" u="none" strike="noStrike">
                          <a:effectLst/>
                        </a:rPr>
                        <a:t> </a:t>
                      </a:r>
                      <a:endParaRPr lang="fi-FI" sz="1600" b="0" i="0" u="none" strike="noStrike">
                        <a:effectLst/>
                        <a:latin typeface="Arial"/>
                      </a:endParaRPr>
                    </a:p>
                  </a:txBody>
                  <a:tcPr marL="9525" marR="9525" marT="9525" marB="0" anchor="b"/>
                </a:tc>
              </a:tr>
              <a:tr h="323850">
                <a:tc>
                  <a:txBody>
                    <a:bodyPr/>
                    <a:lstStyle/>
                    <a:p>
                      <a:pPr algn="l" fontAlgn="ctr"/>
                      <a:r>
                        <a:rPr lang="fi-FI" sz="1600" u="none" strike="noStrike">
                          <a:effectLst/>
                        </a:rPr>
                        <a:t>Projektin yksittäiset toimintamallit ovat oikein valittuja</a:t>
                      </a:r>
                      <a:endParaRPr lang="fi-FI" sz="1600" b="0" i="0" u="none" strike="noStrike">
                        <a:effectLst/>
                        <a:latin typeface="Arial"/>
                      </a:endParaRPr>
                    </a:p>
                  </a:txBody>
                  <a:tcPr marL="9525" marR="9525" marT="9525" marB="0" anchor="ctr"/>
                </a:tc>
                <a:tc>
                  <a:txBody>
                    <a:bodyPr/>
                    <a:lstStyle/>
                    <a:p>
                      <a:pPr algn="l" fontAlgn="b"/>
                      <a:r>
                        <a:rPr lang="fi-FI" sz="1600" u="none" strike="noStrike">
                          <a:effectLst/>
                        </a:rPr>
                        <a:t>4,18</a:t>
                      </a:r>
                      <a:endParaRPr lang="fi-FI" sz="1600" b="0" i="0" u="none" strike="noStrike">
                        <a:effectLst/>
                        <a:latin typeface="Arial"/>
                      </a:endParaRPr>
                    </a:p>
                  </a:txBody>
                  <a:tcPr marL="9525" marR="9525" marT="9525" marB="0" anchor="b"/>
                </a:tc>
              </a:tr>
              <a:tr h="161925">
                <a:tc>
                  <a:txBody>
                    <a:bodyPr/>
                    <a:lstStyle/>
                    <a:p>
                      <a:pPr algn="l" fontAlgn="ctr"/>
                      <a:r>
                        <a:rPr lang="fi-FI" sz="1600" u="none" strike="noStrike">
                          <a:effectLst/>
                        </a:rPr>
                        <a:t> </a:t>
                      </a:r>
                      <a:endParaRPr lang="fi-FI" sz="1600" b="0" i="0" u="none" strike="noStrike">
                        <a:effectLst/>
                        <a:latin typeface="Arial"/>
                      </a:endParaRPr>
                    </a:p>
                  </a:txBody>
                  <a:tcPr marL="9525" marR="9525" marT="9525" marB="0" anchor="ctr"/>
                </a:tc>
                <a:tc>
                  <a:txBody>
                    <a:bodyPr/>
                    <a:lstStyle/>
                    <a:p>
                      <a:pPr algn="l" fontAlgn="b"/>
                      <a:r>
                        <a:rPr lang="fi-FI" sz="1600" u="none" strike="noStrike">
                          <a:effectLst/>
                        </a:rPr>
                        <a:t> </a:t>
                      </a:r>
                      <a:endParaRPr lang="fi-FI" sz="1600" b="0" i="0" u="none" strike="noStrike">
                        <a:effectLst/>
                        <a:latin typeface="Arial"/>
                      </a:endParaRPr>
                    </a:p>
                  </a:txBody>
                  <a:tcPr marL="9525" marR="9525" marT="9525" marB="0" anchor="b"/>
                </a:tc>
              </a:tr>
              <a:tr h="323850">
                <a:tc>
                  <a:txBody>
                    <a:bodyPr/>
                    <a:lstStyle/>
                    <a:p>
                      <a:pPr algn="l" fontAlgn="ctr"/>
                      <a:r>
                        <a:rPr lang="fi-FI" sz="1600" u="none" strike="noStrike" dirty="0">
                          <a:effectLst/>
                        </a:rPr>
                        <a:t>Projektissa tehtävä kehitystyö on luonteeltaan innovatiivista</a:t>
                      </a:r>
                      <a:endParaRPr lang="fi-FI" sz="1600" b="0" i="0" u="none" strike="noStrike" dirty="0">
                        <a:effectLst/>
                        <a:latin typeface="Arial"/>
                      </a:endParaRPr>
                    </a:p>
                  </a:txBody>
                  <a:tcPr marL="9525" marR="9525" marT="9525" marB="0" anchor="ctr"/>
                </a:tc>
                <a:tc>
                  <a:txBody>
                    <a:bodyPr/>
                    <a:lstStyle/>
                    <a:p>
                      <a:pPr algn="l" fontAlgn="b"/>
                      <a:r>
                        <a:rPr lang="fi-FI" sz="1600" u="none" strike="noStrike">
                          <a:effectLst/>
                        </a:rPr>
                        <a:t>4,45</a:t>
                      </a:r>
                      <a:endParaRPr lang="fi-FI" sz="1600" b="0" i="0" u="none" strike="noStrike">
                        <a:effectLst/>
                        <a:latin typeface="Arial"/>
                      </a:endParaRPr>
                    </a:p>
                  </a:txBody>
                  <a:tcPr marL="9525" marR="9525" marT="9525" marB="0" anchor="b"/>
                </a:tc>
              </a:tr>
              <a:tr h="161925">
                <a:tc>
                  <a:txBody>
                    <a:bodyPr/>
                    <a:lstStyle/>
                    <a:p>
                      <a:pPr algn="l" fontAlgn="ctr"/>
                      <a:r>
                        <a:rPr lang="fi-FI" sz="1600" u="none" strike="noStrike">
                          <a:effectLst/>
                        </a:rPr>
                        <a:t> </a:t>
                      </a:r>
                      <a:endParaRPr lang="fi-FI" sz="1600" b="0" i="0" u="none" strike="noStrike">
                        <a:effectLst/>
                        <a:latin typeface="Arial"/>
                      </a:endParaRPr>
                    </a:p>
                  </a:txBody>
                  <a:tcPr marL="9525" marR="9525" marT="9525" marB="0" anchor="ctr"/>
                </a:tc>
                <a:tc>
                  <a:txBody>
                    <a:bodyPr/>
                    <a:lstStyle/>
                    <a:p>
                      <a:pPr algn="l" fontAlgn="b"/>
                      <a:r>
                        <a:rPr lang="fi-FI" sz="1600" u="none" strike="noStrike">
                          <a:effectLst/>
                        </a:rPr>
                        <a:t> </a:t>
                      </a:r>
                      <a:endParaRPr lang="fi-FI" sz="1600" b="0" i="0" u="none" strike="noStrike">
                        <a:effectLst/>
                        <a:latin typeface="Arial"/>
                      </a:endParaRPr>
                    </a:p>
                  </a:txBody>
                  <a:tcPr marL="9525" marR="9525" marT="9525" marB="0" anchor="b"/>
                </a:tc>
              </a:tr>
              <a:tr h="161925">
                <a:tc>
                  <a:txBody>
                    <a:bodyPr/>
                    <a:lstStyle/>
                    <a:p>
                      <a:pPr algn="l" fontAlgn="ctr"/>
                      <a:r>
                        <a:rPr lang="fi-FI" sz="1600" u="none" strike="noStrike">
                          <a:effectLst/>
                        </a:rPr>
                        <a:t>Olen sitoutunut projektin tavoitteisiin omalta osaltani</a:t>
                      </a:r>
                      <a:endParaRPr lang="fi-FI" sz="1600" b="0" i="0" u="none" strike="noStrike">
                        <a:effectLst/>
                        <a:latin typeface="Arial"/>
                      </a:endParaRPr>
                    </a:p>
                  </a:txBody>
                  <a:tcPr marL="9525" marR="9525" marT="9525" marB="0" anchor="ctr"/>
                </a:tc>
                <a:tc>
                  <a:txBody>
                    <a:bodyPr/>
                    <a:lstStyle/>
                    <a:p>
                      <a:pPr algn="l" fontAlgn="b"/>
                      <a:r>
                        <a:rPr lang="fi-FI" sz="1600" u="none" strike="noStrike" dirty="0">
                          <a:effectLst/>
                        </a:rPr>
                        <a:t>4,58</a:t>
                      </a:r>
                      <a:endParaRPr lang="fi-FI" sz="1600" b="0" i="0" u="none" strike="noStrike" dirty="0">
                        <a:effectLst/>
                        <a:latin typeface="Arial"/>
                      </a:endParaRPr>
                    </a:p>
                  </a:txBody>
                  <a:tcPr marL="9525" marR="9525" marT="9525" marB="0" anchor="b"/>
                </a:tc>
              </a:tr>
            </a:tbl>
          </a:graphicData>
        </a:graphic>
      </p:graphicFrame>
    </p:spTree>
    <p:extLst>
      <p:ext uri="{BB962C8B-B14F-4D97-AF65-F5344CB8AC3E}">
        <p14:creationId xmlns:p14="http://schemas.microsoft.com/office/powerpoint/2010/main" val="27512794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fi-FI" b="1" u="none" strike="noStrike" dirty="0" smtClean="0">
                <a:effectLst/>
              </a:rPr>
              <a:t>YHTEISTYÖ</a:t>
            </a:r>
            <a:endParaRPr lang="fi-FI" b="1"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465630637"/>
              </p:ext>
            </p:extLst>
          </p:nvPr>
        </p:nvGraphicFramePr>
        <p:xfrm>
          <a:off x="467544" y="1314450"/>
          <a:ext cx="8208912" cy="4912995"/>
        </p:xfrm>
        <a:graphic>
          <a:graphicData uri="http://schemas.openxmlformats.org/drawingml/2006/table">
            <a:tbl>
              <a:tblPr>
                <a:tableStyleId>{69C7853C-536D-4A76-A0AE-DD22124D55A5}</a:tableStyleId>
              </a:tblPr>
              <a:tblGrid>
                <a:gridCol w="7011171"/>
                <a:gridCol w="1197741"/>
              </a:tblGrid>
              <a:tr h="161925">
                <a:tc>
                  <a:txBody>
                    <a:bodyPr/>
                    <a:lstStyle/>
                    <a:p>
                      <a:pPr algn="ctr" fontAlgn="ctr"/>
                      <a:r>
                        <a:rPr lang="fi-FI" sz="1600" u="none" strike="noStrike" dirty="0">
                          <a:effectLst/>
                        </a:rPr>
                        <a:t>YHTEISTYÖ</a:t>
                      </a:r>
                      <a:endParaRPr lang="fi-FI" sz="1600" b="1" i="0" u="none" strike="noStrike" dirty="0">
                        <a:effectLst/>
                        <a:latin typeface="Arial"/>
                      </a:endParaRPr>
                    </a:p>
                  </a:txBody>
                  <a:tcPr marL="9525" marR="9525" marT="9525" marB="0" anchor="ctr"/>
                </a:tc>
                <a:tc>
                  <a:txBody>
                    <a:bodyPr/>
                    <a:lstStyle/>
                    <a:p>
                      <a:pPr algn="ctr" fontAlgn="b"/>
                      <a:r>
                        <a:rPr lang="fi-FI" sz="1600" u="none" strike="noStrike">
                          <a:effectLst/>
                        </a:rPr>
                        <a:t> </a:t>
                      </a:r>
                      <a:endParaRPr lang="fi-FI" sz="1600" b="0" i="0" u="none" strike="noStrike">
                        <a:effectLst/>
                        <a:latin typeface="Arial"/>
                      </a:endParaRPr>
                    </a:p>
                  </a:txBody>
                  <a:tcPr marL="9525" marR="9525" marT="9525" marB="0" anchor="b"/>
                </a:tc>
              </a:tr>
              <a:tr h="323850">
                <a:tc>
                  <a:txBody>
                    <a:bodyPr/>
                    <a:lstStyle/>
                    <a:p>
                      <a:pPr algn="ctr" fontAlgn="ctr"/>
                      <a:r>
                        <a:rPr lang="fi-FI" sz="1600" u="none" strike="noStrike">
                          <a:effectLst/>
                        </a:rPr>
                        <a:t>Projektissa ovat mukana oikeat tahot tavoitteen saavuttamiseksi</a:t>
                      </a:r>
                      <a:endParaRPr lang="fi-FI" sz="1600" b="0" i="0" u="none" strike="noStrike">
                        <a:effectLst/>
                        <a:latin typeface="Arial"/>
                      </a:endParaRPr>
                    </a:p>
                  </a:txBody>
                  <a:tcPr marL="9525" marR="9525" marT="9525" marB="0" anchor="ctr"/>
                </a:tc>
                <a:tc>
                  <a:txBody>
                    <a:bodyPr/>
                    <a:lstStyle/>
                    <a:p>
                      <a:pPr algn="ctr" fontAlgn="b"/>
                      <a:r>
                        <a:rPr lang="fi-FI" sz="1600" u="none" strike="noStrike">
                          <a:effectLst/>
                        </a:rPr>
                        <a:t>4,33</a:t>
                      </a:r>
                      <a:endParaRPr lang="fi-FI" sz="1600" b="0" i="0" u="none" strike="noStrike">
                        <a:effectLst/>
                        <a:latin typeface="Arial"/>
                      </a:endParaRPr>
                    </a:p>
                  </a:txBody>
                  <a:tcPr marL="9525" marR="9525" marT="9525" marB="0" anchor="b"/>
                </a:tc>
              </a:tr>
              <a:tr h="161925">
                <a:tc>
                  <a:txBody>
                    <a:bodyPr/>
                    <a:lstStyle/>
                    <a:p>
                      <a:pPr algn="ctr" fontAlgn="ctr"/>
                      <a:r>
                        <a:rPr lang="fi-FI" sz="1600" u="none" strike="noStrike">
                          <a:effectLst/>
                        </a:rPr>
                        <a:t> </a:t>
                      </a:r>
                      <a:endParaRPr lang="fi-FI" sz="1600" b="0" i="0" u="none" strike="noStrike">
                        <a:effectLst/>
                        <a:latin typeface="Arial"/>
                      </a:endParaRPr>
                    </a:p>
                  </a:txBody>
                  <a:tcPr marL="9525" marR="9525" marT="9525" marB="0" anchor="ctr"/>
                </a:tc>
                <a:tc>
                  <a:txBody>
                    <a:bodyPr/>
                    <a:lstStyle/>
                    <a:p>
                      <a:pPr algn="ctr" fontAlgn="b"/>
                      <a:r>
                        <a:rPr lang="fi-FI" sz="1600" u="none" strike="noStrike">
                          <a:effectLst/>
                        </a:rPr>
                        <a:t> </a:t>
                      </a:r>
                      <a:endParaRPr lang="fi-FI" sz="1600" b="0" i="0" u="none" strike="noStrike">
                        <a:effectLst/>
                        <a:latin typeface="Arial"/>
                      </a:endParaRPr>
                    </a:p>
                  </a:txBody>
                  <a:tcPr marL="9525" marR="9525" marT="9525" marB="0" anchor="b"/>
                </a:tc>
              </a:tr>
              <a:tr h="161925">
                <a:tc>
                  <a:txBody>
                    <a:bodyPr/>
                    <a:lstStyle/>
                    <a:p>
                      <a:pPr algn="ctr" fontAlgn="ctr"/>
                      <a:r>
                        <a:rPr lang="fi-FI" sz="1600" u="none" strike="noStrike">
                          <a:effectLst/>
                        </a:rPr>
                        <a:t>Tunnen riittävästi projektin toimintaa</a:t>
                      </a:r>
                      <a:endParaRPr lang="fi-FI" sz="1600" b="0" i="0" u="none" strike="noStrike">
                        <a:effectLst/>
                        <a:latin typeface="Arial"/>
                      </a:endParaRPr>
                    </a:p>
                  </a:txBody>
                  <a:tcPr marL="9525" marR="9525" marT="9525" marB="0" anchor="ctr"/>
                </a:tc>
                <a:tc>
                  <a:txBody>
                    <a:bodyPr/>
                    <a:lstStyle/>
                    <a:p>
                      <a:pPr algn="ctr" fontAlgn="b"/>
                      <a:r>
                        <a:rPr lang="fi-FI" sz="1600" u="none" strike="noStrike">
                          <a:effectLst/>
                        </a:rPr>
                        <a:t>4,17</a:t>
                      </a:r>
                      <a:endParaRPr lang="fi-FI" sz="1600" b="0" i="0" u="none" strike="noStrike">
                        <a:effectLst/>
                        <a:latin typeface="Arial"/>
                      </a:endParaRPr>
                    </a:p>
                  </a:txBody>
                  <a:tcPr marL="9525" marR="9525" marT="9525" marB="0" anchor="b"/>
                </a:tc>
              </a:tr>
              <a:tr h="161925">
                <a:tc>
                  <a:txBody>
                    <a:bodyPr/>
                    <a:lstStyle/>
                    <a:p>
                      <a:pPr algn="ctr" fontAlgn="ctr"/>
                      <a:r>
                        <a:rPr lang="fi-FI" sz="1600" u="none" strike="noStrike">
                          <a:effectLst/>
                        </a:rPr>
                        <a:t> </a:t>
                      </a:r>
                      <a:endParaRPr lang="fi-FI" sz="1600" b="0" i="0" u="none" strike="noStrike">
                        <a:effectLst/>
                        <a:latin typeface="Arial"/>
                      </a:endParaRPr>
                    </a:p>
                  </a:txBody>
                  <a:tcPr marL="9525" marR="9525" marT="9525" marB="0" anchor="ctr"/>
                </a:tc>
                <a:tc>
                  <a:txBody>
                    <a:bodyPr/>
                    <a:lstStyle/>
                    <a:p>
                      <a:pPr algn="ctr" fontAlgn="b"/>
                      <a:r>
                        <a:rPr lang="fi-FI" sz="1600" u="none" strike="noStrike">
                          <a:effectLst/>
                        </a:rPr>
                        <a:t> </a:t>
                      </a:r>
                      <a:endParaRPr lang="fi-FI" sz="1600" b="0" i="0" u="none" strike="noStrike">
                        <a:effectLst/>
                        <a:latin typeface="Arial"/>
                      </a:endParaRPr>
                    </a:p>
                  </a:txBody>
                  <a:tcPr marL="9525" marR="9525" marT="9525" marB="0" anchor="b"/>
                </a:tc>
              </a:tr>
              <a:tr h="323850">
                <a:tc>
                  <a:txBody>
                    <a:bodyPr/>
                    <a:lstStyle/>
                    <a:p>
                      <a:pPr algn="ctr" fontAlgn="ctr"/>
                      <a:r>
                        <a:rPr lang="fi-FI" sz="1600" u="none" strike="noStrike" dirty="0">
                          <a:effectLst/>
                        </a:rPr>
                        <a:t>Projektin sisäinen tiedottaminen on omasta näkökulmastani riittävää</a:t>
                      </a:r>
                      <a:endParaRPr lang="fi-FI" sz="1600" b="0" i="0" u="none" strike="noStrike" dirty="0">
                        <a:effectLst/>
                        <a:latin typeface="Arial"/>
                      </a:endParaRPr>
                    </a:p>
                  </a:txBody>
                  <a:tcPr marL="9525" marR="9525" marT="9525" marB="0" anchor="ctr"/>
                </a:tc>
                <a:tc>
                  <a:txBody>
                    <a:bodyPr/>
                    <a:lstStyle/>
                    <a:p>
                      <a:pPr algn="ctr" fontAlgn="b"/>
                      <a:r>
                        <a:rPr lang="fi-FI" sz="1600" u="none" strike="noStrike">
                          <a:effectLst/>
                        </a:rPr>
                        <a:t>4,08</a:t>
                      </a:r>
                      <a:endParaRPr lang="fi-FI" sz="1600" b="0" i="0" u="none" strike="noStrike">
                        <a:effectLst/>
                        <a:latin typeface="Arial"/>
                      </a:endParaRPr>
                    </a:p>
                  </a:txBody>
                  <a:tcPr marL="9525" marR="9525" marT="9525" marB="0" anchor="b"/>
                </a:tc>
              </a:tr>
              <a:tr h="161925">
                <a:tc>
                  <a:txBody>
                    <a:bodyPr/>
                    <a:lstStyle/>
                    <a:p>
                      <a:pPr algn="ctr" fontAlgn="ctr"/>
                      <a:r>
                        <a:rPr lang="fi-FI" sz="1600" u="none" strike="noStrike">
                          <a:effectLst/>
                        </a:rPr>
                        <a:t> </a:t>
                      </a:r>
                      <a:endParaRPr lang="fi-FI" sz="1600" b="0" i="0" u="none" strike="noStrike">
                        <a:effectLst/>
                        <a:latin typeface="Arial"/>
                      </a:endParaRPr>
                    </a:p>
                  </a:txBody>
                  <a:tcPr marL="9525" marR="9525" marT="9525" marB="0" anchor="ctr"/>
                </a:tc>
                <a:tc>
                  <a:txBody>
                    <a:bodyPr/>
                    <a:lstStyle/>
                    <a:p>
                      <a:pPr algn="ctr" fontAlgn="b"/>
                      <a:r>
                        <a:rPr lang="fi-FI" sz="1600" u="none" strike="noStrike">
                          <a:effectLst/>
                        </a:rPr>
                        <a:t> </a:t>
                      </a:r>
                      <a:endParaRPr lang="fi-FI" sz="1600" b="0" i="0" u="none" strike="noStrike">
                        <a:effectLst/>
                        <a:latin typeface="Arial"/>
                      </a:endParaRPr>
                    </a:p>
                  </a:txBody>
                  <a:tcPr marL="9525" marR="9525" marT="9525" marB="0" anchor="b"/>
                </a:tc>
              </a:tr>
              <a:tr h="161925">
                <a:tc>
                  <a:txBody>
                    <a:bodyPr/>
                    <a:lstStyle/>
                    <a:p>
                      <a:pPr algn="ctr" fontAlgn="ctr"/>
                      <a:r>
                        <a:rPr lang="fi-FI" sz="1600" u="none" strike="noStrike">
                          <a:effectLst/>
                        </a:rPr>
                        <a:t>Projektin koordinaatiota hoidetaan onnistuneesti</a:t>
                      </a:r>
                      <a:endParaRPr lang="fi-FI" sz="1600" b="0" i="0" u="none" strike="noStrike">
                        <a:effectLst/>
                        <a:latin typeface="Arial"/>
                      </a:endParaRPr>
                    </a:p>
                  </a:txBody>
                  <a:tcPr marL="9525" marR="9525" marT="9525" marB="0" anchor="ctr"/>
                </a:tc>
                <a:tc>
                  <a:txBody>
                    <a:bodyPr/>
                    <a:lstStyle/>
                    <a:p>
                      <a:pPr algn="ctr" fontAlgn="b"/>
                      <a:r>
                        <a:rPr lang="fi-FI" sz="1600" u="none" strike="noStrike">
                          <a:effectLst/>
                        </a:rPr>
                        <a:t>4,58</a:t>
                      </a:r>
                      <a:endParaRPr lang="fi-FI" sz="1600" b="0" i="0" u="none" strike="noStrike">
                        <a:effectLst/>
                        <a:latin typeface="Arial"/>
                      </a:endParaRPr>
                    </a:p>
                  </a:txBody>
                  <a:tcPr marL="9525" marR="9525" marT="9525" marB="0" anchor="b"/>
                </a:tc>
              </a:tr>
              <a:tr h="161925">
                <a:tc>
                  <a:txBody>
                    <a:bodyPr/>
                    <a:lstStyle/>
                    <a:p>
                      <a:pPr algn="ctr" fontAlgn="ctr"/>
                      <a:r>
                        <a:rPr lang="fi-FI" sz="1600" u="none" strike="noStrike" dirty="0">
                          <a:effectLst/>
                        </a:rPr>
                        <a:t> </a:t>
                      </a:r>
                      <a:endParaRPr lang="fi-FI" sz="1600" b="0" i="0" u="none" strike="noStrike" dirty="0">
                        <a:effectLst/>
                        <a:latin typeface="Arial"/>
                      </a:endParaRPr>
                    </a:p>
                  </a:txBody>
                  <a:tcPr marL="9525" marR="9525" marT="9525" marB="0" anchor="ctr"/>
                </a:tc>
                <a:tc>
                  <a:txBody>
                    <a:bodyPr/>
                    <a:lstStyle/>
                    <a:p>
                      <a:pPr algn="ctr" fontAlgn="b"/>
                      <a:r>
                        <a:rPr lang="fi-FI" sz="1600" u="none" strike="noStrike">
                          <a:effectLst/>
                        </a:rPr>
                        <a:t> </a:t>
                      </a:r>
                      <a:endParaRPr lang="fi-FI" sz="1600" b="0" i="0" u="none" strike="noStrike">
                        <a:effectLst/>
                        <a:latin typeface="Arial"/>
                      </a:endParaRPr>
                    </a:p>
                  </a:txBody>
                  <a:tcPr marL="9525" marR="9525" marT="9525" marB="0" anchor="b"/>
                </a:tc>
              </a:tr>
              <a:tr h="161925">
                <a:tc>
                  <a:txBody>
                    <a:bodyPr/>
                    <a:lstStyle/>
                    <a:p>
                      <a:pPr algn="ctr" fontAlgn="ctr"/>
                      <a:r>
                        <a:rPr lang="fi-FI" sz="1600" u="none" strike="noStrike">
                          <a:effectLst/>
                        </a:rPr>
                        <a:t>Oma panokseni projektityöhön on riittävää</a:t>
                      </a:r>
                      <a:endParaRPr lang="fi-FI" sz="1600" b="0" i="0" u="none" strike="noStrike">
                        <a:effectLst/>
                        <a:latin typeface="Arial"/>
                      </a:endParaRPr>
                    </a:p>
                  </a:txBody>
                  <a:tcPr marL="9525" marR="9525" marT="9525" marB="0" anchor="ctr"/>
                </a:tc>
                <a:tc>
                  <a:txBody>
                    <a:bodyPr/>
                    <a:lstStyle/>
                    <a:p>
                      <a:pPr algn="ctr" fontAlgn="b"/>
                      <a:r>
                        <a:rPr lang="fi-FI" sz="1600" u="none" strike="noStrike">
                          <a:effectLst/>
                        </a:rPr>
                        <a:t>4,00</a:t>
                      </a:r>
                      <a:endParaRPr lang="fi-FI" sz="1600" b="0" i="0" u="none" strike="noStrike">
                        <a:effectLst/>
                        <a:latin typeface="Arial"/>
                      </a:endParaRPr>
                    </a:p>
                  </a:txBody>
                  <a:tcPr marL="9525" marR="9525" marT="9525" marB="0" anchor="b"/>
                </a:tc>
              </a:tr>
              <a:tr h="161925">
                <a:tc>
                  <a:txBody>
                    <a:bodyPr/>
                    <a:lstStyle/>
                    <a:p>
                      <a:pPr algn="ctr" fontAlgn="ctr"/>
                      <a:r>
                        <a:rPr lang="fi-FI" sz="1600" u="none" strike="noStrike">
                          <a:effectLst/>
                        </a:rPr>
                        <a:t> </a:t>
                      </a:r>
                      <a:endParaRPr lang="fi-FI" sz="1600" b="0" i="0" u="none" strike="noStrike">
                        <a:effectLst/>
                        <a:latin typeface="Arial"/>
                      </a:endParaRPr>
                    </a:p>
                  </a:txBody>
                  <a:tcPr marL="9525" marR="9525" marT="9525" marB="0" anchor="ctr"/>
                </a:tc>
                <a:tc>
                  <a:txBody>
                    <a:bodyPr/>
                    <a:lstStyle/>
                    <a:p>
                      <a:pPr algn="ctr" fontAlgn="b"/>
                      <a:r>
                        <a:rPr lang="fi-FI" sz="1600" u="none" strike="noStrike">
                          <a:effectLst/>
                        </a:rPr>
                        <a:t> </a:t>
                      </a:r>
                      <a:endParaRPr lang="fi-FI" sz="1600" b="0" i="0" u="none" strike="noStrike">
                        <a:effectLst/>
                        <a:latin typeface="Arial"/>
                      </a:endParaRPr>
                    </a:p>
                  </a:txBody>
                  <a:tcPr marL="9525" marR="9525" marT="9525" marB="0" anchor="b"/>
                </a:tc>
              </a:tr>
              <a:tr h="323850">
                <a:tc>
                  <a:txBody>
                    <a:bodyPr/>
                    <a:lstStyle/>
                    <a:p>
                      <a:pPr algn="ctr" fontAlgn="ctr"/>
                      <a:r>
                        <a:rPr lang="fi-FI" sz="1600" u="none" strike="noStrike" dirty="0">
                          <a:effectLst/>
                        </a:rPr>
                        <a:t>Projekti toteuttaa myös oman organisaationi intressejä </a:t>
                      </a:r>
                      <a:endParaRPr lang="fi-FI" sz="1600" b="0" i="0" u="none" strike="noStrike" dirty="0">
                        <a:effectLst/>
                        <a:latin typeface="Arial"/>
                      </a:endParaRPr>
                    </a:p>
                  </a:txBody>
                  <a:tcPr marL="9525" marR="9525" marT="9525" marB="0" anchor="ctr"/>
                </a:tc>
                <a:tc>
                  <a:txBody>
                    <a:bodyPr/>
                    <a:lstStyle/>
                    <a:p>
                      <a:pPr algn="ctr" fontAlgn="b"/>
                      <a:r>
                        <a:rPr lang="fi-FI" sz="1600" u="none" strike="noStrike">
                          <a:effectLst/>
                        </a:rPr>
                        <a:t>4,58</a:t>
                      </a:r>
                      <a:endParaRPr lang="fi-FI" sz="1600" b="0" i="0" u="none" strike="noStrike">
                        <a:effectLst/>
                        <a:latin typeface="Arial"/>
                      </a:endParaRPr>
                    </a:p>
                  </a:txBody>
                  <a:tcPr marL="9525" marR="9525" marT="9525" marB="0" anchor="b"/>
                </a:tc>
              </a:tr>
              <a:tr h="161925">
                <a:tc>
                  <a:txBody>
                    <a:bodyPr/>
                    <a:lstStyle/>
                    <a:p>
                      <a:pPr algn="ctr" fontAlgn="ctr"/>
                      <a:r>
                        <a:rPr lang="fi-FI" sz="1600" u="none" strike="noStrike">
                          <a:effectLst/>
                        </a:rPr>
                        <a:t> </a:t>
                      </a:r>
                      <a:endParaRPr lang="fi-FI" sz="1600" b="0" i="0" u="none" strike="noStrike">
                        <a:effectLst/>
                        <a:latin typeface="Arial"/>
                      </a:endParaRPr>
                    </a:p>
                  </a:txBody>
                  <a:tcPr marL="9525" marR="9525" marT="9525" marB="0" anchor="ctr"/>
                </a:tc>
                <a:tc>
                  <a:txBody>
                    <a:bodyPr/>
                    <a:lstStyle/>
                    <a:p>
                      <a:pPr algn="ctr" fontAlgn="b"/>
                      <a:r>
                        <a:rPr lang="fi-FI" sz="1600" u="none" strike="noStrike">
                          <a:effectLst/>
                        </a:rPr>
                        <a:t> </a:t>
                      </a:r>
                      <a:endParaRPr lang="fi-FI" sz="1600" b="0" i="0" u="none" strike="noStrike">
                        <a:effectLst/>
                        <a:latin typeface="Arial"/>
                      </a:endParaRPr>
                    </a:p>
                  </a:txBody>
                  <a:tcPr marL="9525" marR="9525" marT="9525" marB="0" anchor="b"/>
                </a:tc>
              </a:tr>
              <a:tr h="323850">
                <a:tc>
                  <a:txBody>
                    <a:bodyPr/>
                    <a:lstStyle/>
                    <a:p>
                      <a:pPr algn="ctr" fontAlgn="ctr"/>
                      <a:r>
                        <a:rPr lang="fi-FI" sz="1600" u="none" strike="noStrike">
                          <a:effectLst/>
                        </a:rPr>
                        <a:t>Olen hyödyntänyt omia verkostojani projektin hyväksi</a:t>
                      </a:r>
                      <a:endParaRPr lang="fi-FI" sz="1600" b="0" i="0" u="none" strike="noStrike">
                        <a:effectLst/>
                        <a:latin typeface="Arial"/>
                      </a:endParaRPr>
                    </a:p>
                  </a:txBody>
                  <a:tcPr marL="9525" marR="9525" marT="9525" marB="0" anchor="ctr"/>
                </a:tc>
                <a:tc>
                  <a:txBody>
                    <a:bodyPr/>
                    <a:lstStyle/>
                    <a:p>
                      <a:pPr algn="ctr" fontAlgn="b"/>
                      <a:r>
                        <a:rPr lang="fi-FI" sz="1600" u="none" strike="noStrike">
                          <a:effectLst/>
                        </a:rPr>
                        <a:t>3,92</a:t>
                      </a:r>
                      <a:endParaRPr lang="fi-FI" sz="1600" b="0" i="0" u="none" strike="noStrike">
                        <a:effectLst/>
                        <a:latin typeface="Arial"/>
                      </a:endParaRPr>
                    </a:p>
                  </a:txBody>
                  <a:tcPr marL="9525" marR="9525" marT="9525" marB="0" anchor="b"/>
                </a:tc>
              </a:tr>
              <a:tr h="161925">
                <a:tc>
                  <a:txBody>
                    <a:bodyPr/>
                    <a:lstStyle/>
                    <a:p>
                      <a:pPr algn="ctr" fontAlgn="ctr"/>
                      <a:r>
                        <a:rPr lang="fi-FI" sz="1600" u="none" strike="noStrike">
                          <a:effectLst/>
                        </a:rPr>
                        <a:t> </a:t>
                      </a:r>
                      <a:endParaRPr lang="fi-FI" sz="1600" b="0" i="0" u="none" strike="noStrike">
                        <a:effectLst/>
                        <a:latin typeface="Arial"/>
                      </a:endParaRPr>
                    </a:p>
                  </a:txBody>
                  <a:tcPr marL="9525" marR="9525" marT="9525" marB="0" anchor="ctr"/>
                </a:tc>
                <a:tc>
                  <a:txBody>
                    <a:bodyPr/>
                    <a:lstStyle/>
                    <a:p>
                      <a:pPr algn="ctr" fontAlgn="b"/>
                      <a:r>
                        <a:rPr lang="fi-FI" sz="1600" u="none" strike="noStrike">
                          <a:effectLst/>
                        </a:rPr>
                        <a:t> </a:t>
                      </a:r>
                      <a:endParaRPr lang="fi-FI" sz="1600" b="0" i="0" u="none" strike="noStrike">
                        <a:effectLst/>
                        <a:latin typeface="Arial"/>
                      </a:endParaRPr>
                    </a:p>
                  </a:txBody>
                  <a:tcPr marL="9525" marR="9525" marT="9525" marB="0" anchor="b"/>
                </a:tc>
              </a:tr>
              <a:tr h="161925">
                <a:tc>
                  <a:txBody>
                    <a:bodyPr/>
                    <a:lstStyle/>
                    <a:p>
                      <a:pPr algn="ctr" fontAlgn="ctr"/>
                      <a:r>
                        <a:rPr lang="fi-FI" sz="1600" u="none" strike="noStrike">
                          <a:effectLst/>
                        </a:rPr>
                        <a:t>Projekti tunnetaan toiminta-alueella hyvin</a:t>
                      </a:r>
                      <a:endParaRPr lang="fi-FI" sz="1600" b="0" i="0" u="none" strike="noStrike">
                        <a:effectLst/>
                        <a:latin typeface="Arial"/>
                      </a:endParaRPr>
                    </a:p>
                  </a:txBody>
                  <a:tcPr marL="9525" marR="9525" marT="9525" marB="0" anchor="ctr"/>
                </a:tc>
                <a:tc>
                  <a:txBody>
                    <a:bodyPr/>
                    <a:lstStyle/>
                    <a:p>
                      <a:pPr algn="ctr" fontAlgn="b"/>
                      <a:r>
                        <a:rPr lang="fi-FI" sz="1600" u="none" strike="noStrike">
                          <a:effectLst/>
                        </a:rPr>
                        <a:t>4,18</a:t>
                      </a:r>
                      <a:endParaRPr lang="fi-FI" sz="1600" b="0" i="0" u="none" strike="noStrike">
                        <a:effectLst/>
                        <a:latin typeface="Arial"/>
                      </a:endParaRPr>
                    </a:p>
                  </a:txBody>
                  <a:tcPr marL="9525" marR="9525" marT="9525" marB="0" anchor="b"/>
                </a:tc>
              </a:tr>
              <a:tr h="161925">
                <a:tc>
                  <a:txBody>
                    <a:bodyPr/>
                    <a:lstStyle/>
                    <a:p>
                      <a:pPr algn="ctr" fontAlgn="ctr"/>
                      <a:r>
                        <a:rPr lang="fi-FI" sz="1600" u="none" strike="noStrike">
                          <a:effectLst/>
                        </a:rPr>
                        <a:t> </a:t>
                      </a:r>
                      <a:endParaRPr lang="fi-FI" sz="1600" b="0" i="0" u="none" strike="noStrike">
                        <a:effectLst/>
                        <a:latin typeface="Arial"/>
                      </a:endParaRPr>
                    </a:p>
                  </a:txBody>
                  <a:tcPr marL="9525" marR="9525" marT="9525" marB="0" anchor="ctr"/>
                </a:tc>
                <a:tc>
                  <a:txBody>
                    <a:bodyPr/>
                    <a:lstStyle/>
                    <a:p>
                      <a:pPr algn="ctr" fontAlgn="b"/>
                      <a:r>
                        <a:rPr lang="fi-FI" sz="1600" u="none" strike="noStrike">
                          <a:effectLst/>
                        </a:rPr>
                        <a:t> </a:t>
                      </a:r>
                      <a:endParaRPr lang="fi-FI" sz="1600" b="0" i="0" u="none" strike="noStrike">
                        <a:effectLst/>
                        <a:latin typeface="Arial"/>
                      </a:endParaRPr>
                    </a:p>
                  </a:txBody>
                  <a:tcPr marL="9525" marR="9525" marT="9525" marB="0" anchor="b"/>
                </a:tc>
              </a:tr>
              <a:tr h="323850">
                <a:tc>
                  <a:txBody>
                    <a:bodyPr/>
                    <a:lstStyle/>
                    <a:p>
                      <a:pPr algn="ctr" fontAlgn="ctr"/>
                      <a:r>
                        <a:rPr lang="fi-FI" sz="1600" u="none" strike="noStrike">
                          <a:effectLst/>
                        </a:rPr>
                        <a:t>Kumppanuudesta ja yhteistyöstä syntyy päätoimijoille aitoa lisäarvoa mielestäni</a:t>
                      </a:r>
                      <a:endParaRPr lang="fi-FI" sz="1600" b="0" i="0" u="none" strike="noStrike">
                        <a:effectLst/>
                        <a:latin typeface="Arial"/>
                      </a:endParaRPr>
                    </a:p>
                  </a:txBody>
                  <a:tcPr marL="9525" marR="9525" marT="9525" marB="0" anchor="ctr"/>
                </a:tc>
                <a:tc>
                  <a:txBody>
                    <a:bodyPr/>
                    <a:lstStyle/>
                    <a:p>
                      <a:pPr algn="ctr" fontAlgn="b"/>
                      <a:r>
                        <a:rPr lang="fi-FI" sz="1600" u="none" strike="noStrike" dirty="0">
                          <a:effectLst/>
                        </a:rPr>
                        <a:t>4,42</a:t>
                      </a:r>
                      <a:endParaRPr lang="fi-FI" sz="1600" b="0" i="0" u="none" strike="noStrike" dirty="0">
                        <a:effectLst/>
                        <a:latin typeface="Arial"/>
                      </a:endParaRPr>
                    </a:p>
                  </a:txBody>
                  <a:tcPr marL="9525" marR="9525" marT="9525" marB="0" anchor="b"/>
                </a:tc>
              </a:tr>
            </a:tbl>
          </a:graphicData>
        </a:graphic>
      </p:graphicFrame>
    </p:spTree>
    <p:extLst>
      <p:ext uri="{BB962C8B-B14F-4D97-AF65-F5344CB8AC3E}">
        <p14:creationId xmlns:p14="http://schemas.microsoft.com/office/powerpoint/2010/main" val="366692609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fi-FI" b="1" u="none" strike="noStrike" dirty="0" smtClean="0">
                <a:effectLst/>
              </a:rPr>
              <a:t>SEURANTA, ARVIOINTI JA OPPIMINEN</a:t>
            </a:r>
            <a:endParaRPr lang="fi-FI" b="1"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938744211"/>
              </p:ext>
            </p:extLst>
          </p:nvPr>
        </p:nvGraphicFramePr>
        <p:xfrm>
          <a:off x="755576" y="2132856"/>
          <a:ext cx="7344816" cy="3741420"/>
        </p:xfrm>
        <a:graphic>
          <a:graphicData uri="http://schemas.openxmlformats.org/drawingml/2006/table">
            <a:tbl>
              <a:tblPr>
                <a:tableStyleId>{775DCB02-9BB8-47FD-8907-85C794F793BA}</a:tableStyleId>
              </a:tblPr>
              <a:tblGrid>
                <a:gridCol w="6273153"/>
                <a:gridCol w="1071663"/>
              </a:tblGrid>
              <a:tr h="161925">
                <a:tc>
                  <a:txBody>
                    <a:bodyPr/>
                    <a:lstStyle/>
                    <a:p>
                      <a:pPr algn="ctr" fontAlgn="ctr"/>
                      <a:r>
                        <a:rPr lang="fi-FI" sz="1800" u="none" strike="noStrike" dirty="0">
                          <a:effectLst/>
                        </a:rPr>
                        <a:t>SEURANTA, ARVIOINTI JA OPPIMINEN</a:t>
                      </a:r>
                      <a:endParaRPr lang="fi-FI" sz="1800" b="1" i="0" u="none" strike="noStrike" dirty="0">
                        <a:effectLst/>
                        <a:latin typeface="Arial"/>
                      </a:endParaRPr>
                    </a:p>
                  </a:txBody>
                  <a:tcPr marL="9525" marR="9525" marT="9525" marB="0" anchor="ctr"/>
                </a:tc>
                <a:tc>
                  <a:txBody>
                    <a:bodyPr/>
                    <a:lstStyle/>
                    <a:p>
                      <a:pPr algn="ctr" fontAlgn="b"/>
                      <a:r>
                        <a:rPr lang="fi-FI" sz="1800" u="none" strike="noStrike">
                          <a:effectLst/>
                        </a:rPr>
                        <a:t> </a:t>
                      </a:r>
                      <a:endParaRPr lang="fi-FI" sz="1800" b="0" i="0" u="none" strike="noStrike">
                        <a:effectLst/>
                        <a:latin typeface="Arial"/>
                      </a:endParaRPr>
                    </a:p>
                  </a:txBody>
                  <a:tcPr marL="9525" marR="9525" marT="9525" marB="0" anchor="b"/>
                </a:tc>
              </a:tr>
              <a:tr h="323850">
                <a:tc>
                  <a:txBody>
                    <a:bodyPr/>
                    <a:lstStyle/>
                    <a:p>
                      <a:pPr algn="ctr" fontAlgn="ctr"/>
                      <a:r>
                        <a:rPr lang="fi-FI" sz="1800" u="none" strike="noStrike">
                          <a:effectLst/>
                        </a:rPr>
                        <a:t>Projektissa seurataan asetettujen tavoitteiden saavuttamista</a:t>
                      </a:r>
                      <a:endParaRPr lang="fi-FI" sz="1800" b="0" i="0" u="none" strike="noStrike">
                        <a:effectLst/>
                        <a:latin typeface="Arial"/>
                      </a:endParaRPr>
                    </a:p>
                  </a:txBody>
                  <a:tcPr marL="9525" marR="9525" marT="9525" marB="0" anchor="ctr"/>
                </a:tc>
                <a:tc>
                  <a:txBody>
                    <a:bodyPr/>
                    <a:lstStyle/>
                    <a:p>
                      <a:pPr algn="ctr" fontAlgn="b"/>
                      <a:r>
                        <a:rPr lang="fi-FI" sz="1800" u="none" strike="noStrike">
                          <a:effectLst/>
                        </a:rPr>
                        <a:t>4,36</a:t>
                      </a:r>
                      <a:endParaRPr lang="fi-FI" sz="1800" b="0" i="0" u="none" strike="noStrike">
                        <a:effectLst/>
                        <a:latin typeface="Arial"/>
                      </a:endParaRPr>
                    </a:p>
                  </a:txBody>
                  <a:tcPr marL="9525" marR="9525" marT="9525" marB="0" anchor="b"/>
                </a:tc>
              </a:tr>
              <a:tr h="161925">
                <a:tc>
                  <a:txBody>
                    <a:bodyPr/>
                    <a:lstStyle/>
                    <a:p>
                      <a:pPr algn="ctr" fontAlgn="ctr"/>
                      <a:r>
                        <a:rPr lang="fi-FI" sz="1800" u="none" strike="noStrike" dirty="0">
                          <a:effectLst/>
                        </a:rPr>
                        <a:t> </a:t>
                      </a:r>
                      <a:endParaRPr lang="fi-FI" sz="1800" b="0" i="0" u="none" strike="noStrike" dirty="0">
                        <a:effectLst/>
                        <a:latin typeface="Arial"/>
                      </a:endParaRPr>
                    </a:p>
                  </a:txBody>
                  <a:tcPr marL="9525" marR="9525" marT="9525" marB="0" anchor="ctr"/>
                </a:tc>
                <a:tc>
                  <a:txBody>
                    <a:bodyPr/>
                    <a:lstStyle/>
                    <a:p>
                      <a:pPr algn="ctr" fontAlgn="b"/>
                      <a:r>
                        <a:rPr lang="fi-FI" sz="1800" u="none" strike="noStrike">
                          <a:effectLst/>
                        </a:rPr>
                        <a:t> </a:t>
                      </a:r>
                      <a:endParaRPr lang="fi-FI" sz="1800" b="0" i="0" u="none" strike="noStrike">
                        <a:effectLst/>
                        <a:latin typeface="Arial"/>
                      </a:endParaRPr>
                    </a:p>
                  </a:txBody>
                  <a:tcPr marL="9525" marR="9525" marT="9525" marB="0" anchor="b"/>
                </a:tc>
              </a:tr>
              <a:tr h="323850">
                <a:tc>
                  <a:txBody>
                    <a:bodyPr/>
                    <a:lstStyle/>
                    <a:p>
                      <a:pPr algn="ctr" fontAlgn="ctr"/>
                      <a:r>
                        <a:rPr lang="fi-FI" sz="1800" u="none" strike="noStrike">
                          <a:effectLst/>
                        </a:rPr>
                        <a:t>Ohjausryhmässä annetaan rakentavaa palautetta projektista</a:t>
                      </a:r>
                      <a:endParaRPr lang="fi-FI" sz="1800" b="0" i="0" u="none" strike="noStrike">
                        <a:effectLst/>
                        <a:latin typeface="Arial"/>
                      </a:endParaRPr>
                    </a:p>
                  </a:txBody>
                  <a:tcPr marL="9525" marR="9525" marT="9525" marB="0" anchor="ctr"/>
                </a:tc>
                <a:tc>
                  <a:txBody>
                    <a:bodyPr/>
                    <a:lstStyle/>
                    <a:p>
                      <a:pPr algn="ctr" fontAlgn="b"/>
                      <a:r>
                        <a:rPr lang="fi-FI" sz="1800" u="none" strike="noStrike">
                          <a:effectLst/>
                        </a:rPr>
                        <a:t>4,22</a:t>
                      </a:r>
                      <a:endParaRPr lang="fi-FI" sz="1800" b="0" i="0" u="none" strike="noStrike">
                        <a:effectLst/>
                        <a:latin typeface="Arial"/>
                      </a:endParaRPr>
                    </a:p>
                  </a:txBody>
                  <a:tcPr marL="9525" marR="9525" marT="9525" marB="0" anchor="b"/>
                </a:tc>
              </a:tr>
              <a:tr h="161925">
                <a:tc>
                  <a:txBody>
                    <a:bodyPr/>
                    <a:lstStyle/>
                    <a:p>
                      <a:pPr algn="ctr" fontAlgn="ctr"/>
                      <a:r>
                        <a:rPr lang="fi-FI" sz="1800" u="none" strike="noStrike">
                          <a:effectLst/>
                        </a:rPr>
                        <a:t> </a:t>
                      </a:r>
                      <a:endParaRPr lang="fi-FI" sz="1800" b="0" i="0" u="none" strike="noStrike">
                        <a:effectLst/>
                        <a:latin typeface="Arial"/>
                      </a:endParaRPr>
                    </a:p>
                  </a:txBody>
                  <a:tcPr marL="9525" marR="9525" marT="9525" marB="0" anchor="ctr"/>
                </a:tc>
                <a:tc>
                  <a:txBody>
                    <a:bodyPr/>
                    <a:lstStyle/>
                    <a:p>
                      <a:pPr algn="ctr" fontAlgn="b"/>
                      <a:r>
                        <a:rPr lang="fi-FI" sz="1800" u="none" strike="noStrike">
                          <a:effectLst/>
                        </a:rPr>
                        <a:t> </a:t>
                      </a:r>
                      <a:endParaRPr lang="fi-FI" sz="1800" b="0" i="0" u="none" strike="noStrike">
                        <a:effectLst/>
                        <a:latin typeface="Arial"/>
                      </a:endParaRPr>
                    </a:p>
                  </a:txBody>
                  <a:tcPr marL="9525" marR="9525" marT="9525" marB="0" anchor="b"/>
                </a:tc>
              </a:tr>
              <a:tr h="323850">
                <a:tc>
                  <a:txBody>
                    <a:bodyPr/>
                    <a:lstStyle/>
                    <a:p>
                      <a:pPr algn="ctr" fontAlgn="ctr"/>
                      <a:r>
                        <a:rPr lang="fi-FI" sz="1800" u="none" strike="noStrike" dirty="0">
                          <a:effectLst/>
                        </a:rPr>
                        <a:t>Työnantajien mielenkiinto projektia kohtaan on lisääntynyt (projektin alusta tähän päivään)</a:t>
                      </a:r>
                      <a:endParaRPr lang="fi-FI" sz="1800" b="0" i="0" u="none" strike="noStrike" dirty="0">
                        <a:effectLst/>
                        <a:latin typeface="Arial"/>
                      </a:endParaRPr>
                    </a:p>
                  </a:txBody>
                  <a:tcPr marL="9525" marR="9525" marT="9525" marB="0" anchor="ctr"/>
                </a:tc>
                <a:tc>
                  <a:txBody>
                    <a:bodyPr/>
                    <a:lstStyle/>
                    <a:p>
                      <a:pPr algn="ctr" fontAlgn="b"/>
                      <a:r>
                        <a:rPr lang="fi-FI" sz="1800" u="none" strike="noStrike">
                          <a:effectLst/>
                        </a:rPr>
                        <a:t>4,17</a:t>
                      </a:r>
                      <a:endParaRPr lang="fi-FI" sz="1800" b="0" i="0" u="none" strike="noStrike">
                        <a:effectLst/>
                        <a:latin typeface="Arial"/>
                      </a:endParaRPr>
                    </a:p>
                  </a:txBody>
                  <a:tcPr marL="9525" marR="9525" marT="9525" marB="0" anchor="b"/>
                </a:tc>
              </a:tr>
              <a:tr h="161925">
                <a:tc>
                  <a:txBody>
                    <a:bodyPr/>
                    <a:lstStyle/>
                    <a:p>
                      <a:pPr algn="ctr" fontAlgn="ctr"/>
                      <a:r>
                        <a:rPr lang="fi-FI" sz="1800" u="none" strike="noStrike">
                          <a:effectLst/>
                        </a:rPr>
                        <a:t> </a:t>
                      </a:r>
                      <a:endParaRPr lang="fi-FI" sz="1800" b="0" i="0" u="none" strike="noStrike">
                        <a:effectLst/>
                        <a:latin typeface="Arial"/>
                      </a:endParaRPr>
                    </a:p>
                  </a:txBody>
                  <a:tcPr marL="9525" marR="9525" marT="9525" marB="0" anchor="ctr"/>
                </a:tc>
                <a:tc>
                  <a:txBody>
                    <a:bodyPr/>
                    <a:lstStyle/>
                    <a:p>
                      <a:pPr algn="ctr" fontAlgn="b"/>
                      <a:r>
                        <a:rPr lang="fi-FI" sz="1800" u="none" strike="noStrike">
                          <a:effectLst/>
                        </a:rPr>
                        <a:t> </a:t>
                      </a:r>
                      <a:endParaRPr lang="fi-FI" sz="1800" b="0" i="0" u="none" strike="noStrike">
                        <a:effectLst/>
                        <a:latin typeface="Arial"/>
                      </a:endParaRPr>
                    </a:p>
                  </a:txBody>
                  <a:tcPr marL="9525" marR="9525" marT="9525" marB="0" anchor="b"/>
                </a:tc>
              </a:tr>
              <a:tr h="323850">
                <a:tc>
                  <a:txBody>
                    <a:bodyPr/>
                    <a:lstStyle/>
                    <a:p>
                      <a:pPr algn="ctr" fontAlgn="ctr"/>
                      <a:r>
                        <a:rPr lang="fi-FI" sz="1800" u="none" strike="noStrike">
                          <a:effectLst/>
                        </a:rPr>
                        <a:t> Projektissa on saavutettu hyviä tuloksia vuosien 2009 ja 2010 aikana</a:t>
                      </a:r>
                      <a:endParaRPr lang="fi-FI" sz="1800" b="0" i="0" u="none" strike="noStrike">
                        <a:effectLst/>
                        <a:latin typeface="Arial"/>
                      </a:endParaRPr>
                    </a:p>
                  </a:txBody>
                  <a:tcPr marL="9525" marR="9525" marT="9525" marB="0" anchor="ctr"/>
                </a:tc>
                <a:tc>
                  <a:txBody>
                    <a:bodyPr/>
                    <a:lstStyle/>
                    <a:p>
                      <a:pPr algn="ctr" fontAlgn="b"/>
                      <a:r>
                        <a:rPr lang="fi-FI" sz="1800" u="none" strike="noStrike">
                          <a:effectLst/>
                        </a:rPr>
                        <a:t>4,45</a:t>
                      </a:r>
                      <a:endParaRPr lang="fi-FI" sz="1800" b="0" i="0" u="none" strike="noStrike">
                        <a:effectLst/>
                        <a:latin typeface="Arial"/>
                      </a:endParaRPr>
                    </a:p>
                  </a:txBody>
                  <a:tcPr marL="9525" marR="9525" marT="9525" marB="0" anchor="b"/>
                </a:tc>
              </a:tr>
              <a:tr h="161925">
                <a:tc>
                  <a:txBody>
                    <a:bodyPr/>
                    <a:lstStyle/>
                    <a:p>
                      <a:pPr algn="ctr" fontAlgn="ctr"/>
                      <a:r>
                        <a:rPr lang="fi-FI" sz="1800" u="none" strike="noStrike">
                          <a:effectLst/>
                        </a:rPr>
                        <a:t> </a:t>
                      </a:r>
                      <a:endParaRPr lang="fi-FI" sz="1800" b="0" i="0" u="none" strike="noStrike">
                        <a:effectLst/>
                        <a:latin typeface="Arial"/>
                      </a:endParaRPr>
                    </a:p>
                  </a:txBody>
                  <a:tcPr marL="9525" marR="9525" marT="9525" marB="0" anchor="ctr"/>
                </a:tc>
                <a:tc>
                  <a:txBody>
                    <a:bodyPr/>
                    <a:lstStyle/>
                    <a:p>
                      <a:pPr algn="ctr" fontAlgn="b"/>
                      <a:r>
                        <a:rPr lang="fi-FI" sz="1800" u="none" strike="noStrike">
                          <a:effectLst/>
                        </a:rPr>
                        <a:t> </a:t>
                      </a:r>
                      <a:endParaRPr lang="fi-FI" sz="1800" b="0" i="0" u="none" strike="noStrike">
                        <a:effectLst/>
                        <a:latin typeface="Arial"/>
                      </a:endParaRPr>
                    </a:p>
                  </a:txBody>
                  <a:tcPr marL="9525" marR="9525" marT="9525" marB="0" anchor="b"/>
                </a:tc>
              </a:tr>
              <a:tr h="323850">
                <a:tc>
                  <a:txBody>
                    <a:bodyPr/>
                    <a:lstStyle/>
                    <a:p>
                      <a:pPr algn="ctr" fontAlgn="ctr"/>
                      <a:r>
                        <a:rPr lang="fi-FI" sz="1800" u="none" strike="noStrike">
                          <a:effectLst/>
                        </a:rPr>
                        <a:t>Oma motivaationi osallistua projektin toimintaan ja kehittämiseen on hyvä</a:t>
                      </a:r>
                      <a:endParaRPr lang="fi-FI" sz="1800" b="0" i="0" u="none" strike="noStrike">
                        <a:effectLst/>
                        <a:latin typeface="Arial"/>
                      </a:endParaRPr>
                    </a:p>
                  </a:txBody>
                  <a:tcPr marL="9525" marR="9525" marT="9525" marB="0" anchor="ctr"/>
                </a:tc>
                <a:tc>
                  <a:txBody>
                    <a:bodyPr/>
                    <a:lstStyle/>
                    <a:p>
                      <a:pPr algn="ctr" fontAlgn="b"/>
                      <a:r>
                        <a:rPr lang="fi-FI" sz="1800" u="none" strike="noStrike" dirty="0">
                          <a:effectLst/>
                        </a:rPr>
                        <a:t>4,50</a:t>
                      </a:r>
                      <a:endParaRPr lang="fi-FI" sz="1800" b="0" i="0" u="none" strike="noStrike" dirty="0">
                        <a:effectLst/>
                        <a:latin typeface="Arial"/>
                      </a:endParaRPr>
                    </a:p>
                  </a:txBody>
                  <a:tcPr marL="9525" marR="9525" marT="9525" marB="0" anchor="b"/>
                </a:tc>
              </a:tr>
            </a:tbl>
          </a:graphicData>
        </a:graphic>
      </p:graphicFrame>
    </p:spTree>
    <p:extLst>
      <p:ext uri="{BB962C8B-B14F-4D97-AF65-F5344CB8AC3E}">
        <p14:creationId xmlns:p14="http://schemas.microsoft.com/office/powerpoint/2010/main" val="395441087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i-FI" dirty="0" err="1" smtClean="0"/>
              <a:t>Wiki</a:t>
            </a:r>
            <a:endParaRPr lang="fi-FI" dirty="0"/>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1345953986"/>
              </p:ext>
            </p:extLst>
          </p:nvPr>
        </p:nvGraphicFramePr>
        <p:xfrm>
          <a:off x="457200" y="1600200"/>
          <a:ext cx="7571184" cy="3175050"/>
        </p:xfrm>
        <a:graphic>
          <a:graphicData uri="http://schemas.openxmlformats.org/drawingml/2006/table">
            <a:tbl>
              <a:tblPr firstRow="1" firstCol="1" bandRow="1">
                <a:tableStyleId>{5C22544A-7EE6-4342-B048-85BDC9FD1C3A}</a:tableStyleId>
              </a:tblPr>
              <a:tblGrid>
                <a:gridCol w="6466491"/>
                <a:gridCol w="1104693"/>
              </a:tblGrid>
              <a:tr h="508823">
                <a:tc>
                  <a:txBody>
                    <a:bodyPr/>
                    <a:lstStyle/>
                    <a:p>
                      <a:pPr>
                        <a:lnSpc>
                          <a:spcPct val="115000"/>
                        </a:lnSpc>
                        <a:spcAft>
                          <a:spcPts val="1000"/>
                        </a:spcAft>
                      </a:pPr>
                      <a:r>
                        <a:rPr lang="fi-FI" sz="1800" dirty="0">
                          <a:effectLst/>
                        </a:rPr>
                        <a:t>1= täysin eri mieltä, 5= täysin samaa mieltä, EOS = en osaa sanoa</a:t>
                      </a:r>
                      <a:endParaRPr lang="fi-FI" sz="1600" dirty="0">
                        <a:effectLst/>
                        <a:latin typeface="Calibri"/>
                        <a:ea typeface="Calibri"/>
                        <a:cs typeface="Times New Roman"/>
                      </a:endParaRPr>
                    </a:p>
                  </a:txBody>
                  <a:tcPr marL="30378" marR="30378" marT="0" marB="0"/>
                </a:tc>
                <a:tc>
                  <a:txBody>
                    <a:bodyPr/>
                    <a:lstStyle/>
                    <a:p>
                      <a:pPr>
                        <a:lnSpc>
                          <a:spcPct val="115000"/>
                        </a:lnSpc>
                        <a:spcAft>
                          <a:spcPts val="1000"/>
                        </a:spcAft>
                      </a:pPr>
                      <a:r>
                        <a:rPr lang="fi-FI" sz="1800">
                          <a:effectLst/>
                        </a:rPr>
                        <a:t> </a:t>
                      </a:r>
                      <a:endParaRPr lang="fi-FI" sz="1600">
                        <a:effectLst/>
                        <a:latin typeface="Calibri"/>
                        <a:ea typeface="Calibri"/>
                        <a:cs typeface="Times New Roman"/>
                      </a:endParaRPr>
                    </a:p>
                  </a:txBody>
                  <a:tcPr marL="30378" marR="30378" marT="0" marB="0"/>
                </a:tc>
              </a:tr>
              <a:tr h="763234">
                <a:tc>
                  <a:txBody>
                    <a:bodyPr/>
                    <a:lstStyle/>
                    <a:p>
                      <a:pPr>
                        <a:lnSpc>
                          <a:spcPct val="115000"/>
                        </a:lnSpc>
                        <a:spcAft>
                          <a:spcPts val="1000"/>
                        </a:spcAft>
                      </a:pPr>
                      <a:r>
                        <a:rPr lang="fi-FI" sz="1800" dirty="0">
                          <a:effectLst/>
                        </a:rPr>
                        <a:t>Minusta </a:t>
                      </a:r>
                      <a:r>
                        <a:rPr lang="fi-FI" sz="1800" dirty="0" err="1">
                          <a:effectLst/>
                        </a:rPr>
                        <a:t>wiki</a:t>
                      </a:r>
                      <a:r>
                        <a:rPr lang="fi-FI" sz="1800" dirty="0">
                          <a:effectLst/>
                        </a:rPr>
                        <a:t> on sopiva projektihallinnon sähköinen foorumi</a:t>
                      </a:r>
                      <a:endParaRPr lang="fi-FI" sz="1600" dirty="0">
                        <a:effectLst/>
                        <a:latin typeface="Calibri"/>
                        <a:ea typeface="Calibri"/>
                        <a:cs typeface="Times New Roman"/>
                      </a:endParaRPr>
                    </a:p>
                  </a:txBody>
                  <a:tcPr marL="30378" marR="30378" marT="0" marB="0"/>
                </a:tc>
                <a:tc>
                  <a:txBody>
                    <a:bodyPr/>
                    <a:lstStyle/>
                    <a:p>
                      <a:pPr>
                        <a:lnSpc>
                          <a:spcPct val="115000"/>
                        </a:lnSpc>
                        <a:spcAft>
                          <a:spcPts val="1000"/>
                        </a:spcAft>
                      </a:pPr>
                      <a:r>
                        <a:rPr lang="fi-FI" sz="1800">
                          <a:effectLst/>
                        </a:rPr>
                        <a:t>3,75</a:t>
                      </a:r>
                      <a:endParaRPr lang="fi-FI" sz="1600">
                        <a:effectLst/>
                        <a:latin typeface="Calibri"/>
                        <a:ea typeface="Calibri"/>
                        <a:cs typeface="Times New Roman"/>
                      </a:endParaRPr>
                    </a:p>
                  </a:txBody>
                  <a:tcPr marL="30378" marR="30378" marT="0" marB="0"/>
                </a:tc>
              </a:tr>
              <a:tr h="254411">
                <a:tc>
                  <a:txBody>
                    <a:bodyPr/>
                    <a:lstStyle/>
                    <a:p>
                      <a:pPr>
                        <a:lnSpc>
                          <a:spcPct val="115000"/>
                        </a:lnSpc>
                        <a:spcAft>
                          <a:spcPts val="1000"/>
                        </a:spcAft>
                      </a:pPr>
                      <a:r>
                        <a:rPr lang="fi-FI" sz="1800" dirty="0">
                          <a:effectLst/>
                        </a:rPr>
                        <a:t> </a:t>
                      </a:r>
                      <a:endParaRPr lang="fi-FI" sz="1600" dirty="0">
                        <a:effectLst/>
                        <a:latin typeface="Calibri"/>
                        <a:ea typeface="Calibri"/>
                        <a:cs typeface="Times New Roman"/>
                      </a:endParaRPr>
                    </a:p>
                  </a:txBody>
                  <a:tcPr marL="30378" marR="30378" marT="0" marB="0"/>
                </a:tc>
                <a:tc>
                  <a:txBody>
                    <a:bodyPr/>
                    <a:lstStyle/>
                    <a:p>
                      <a:pPr>
                        <a:lnSpc>
                          <a:spcPct val="115000"/>
                        </a:lnSpc>
                        <a:spcAft>
                          <a:spcPts val="1000"/>
                        </a:spcAft>
                      </a:pPr>
                      <a:r>
                        <a:rPr lang="fi-FI" sz="1800">
                          <a:effectLst/>
                        </a:rPr>
                        <a:t> </a:t>
                      </a:r>
                      <a:endParaRPr lang="fi-FI" sz="1600">
                        <a:effectLst/>
                        <a:latin typeface="Calibri"/>
                        <a:ea typeface="Calibri"/>
                        <a:cs typeface="Times New Roman"/>
                      </a:endParaRPr>
                    </a:p>
                  </a:txBody>
                  <a:tcPr marL="30378" marR="30378" marT="0" marB="0"/>
                </a:tc>
              </a:tr>
              <a:tr h="508823">
                <a:tc>
                  <a:txBody>
                    <a:bodyPr/>
                    <a:lstStyle/>
                    <a:p>
                      <a:pPr>
                        <a:lnSpc>
                          <a:spcPct val="115000"/>
                        </a:lnSpc>
                        <a:spcAft>
                          <a:spcPts val="1000"/>
                        </a:spcAft>
                      </a:pPr>
                      <a:r>
                        <a:rPr lang="fi-FI" sz="1800" dirty="0">
                          <a:effectLst/>
                        </a:rPr>
                        <a:t>Minusta on hyvä, että projektin asiat on julkisessa </a:t>
                      </a:r>
                      <a:r>
                        <a:rPr lang="fi-FI" sz="1800" dirty="0" err="1">
                          <a:effectLst/>
                        </a:rPr>
                        <a:t>wikissä</a:t>
                      </a:r>
                      <a:endParaRPr lang="fi-FI" sz="1600" dirty="0">
                        <a:effectLst/>
                        <a:latin typeface="Calibri"/>
                        <a:ea typeface="Calibri"/>
                        <a:cs typeface="Times New Roman"/>
                      </a:endParaRPr>
                    </a:p>
                  </a:txBody>
                  <a:tcPr marL="30378" marR="30378" marT="0" marB="0"/>
                </a:tc>
                <a:tc>
                  <a:txBody>
                    <a:bodyPr/>
                    <a:lstStyle/>
                    <a:p>
                      <a:pPr>
                        <a:lnSpc>
                          <a:spcPct val="115000"/>
                        </a:lnSpc>
                        <a:spcAft>
                          <a:spcPts val="1000"/>
                        </a:spcAft>
                      </a:pPr>
                      <a:r>
                        <a:rPr lang="fi-FI" sz="1800" dirty="0">
                          <a:effectLst/>
                        </a:rPr>
                        <a:t>3,83</a:t>
                      </a:r>
                      <a:endParaRPr lang="fi-FI" sz="1600" dirty="0">
                        <a:effectLst/>
                        <a:latin typeface="Calibri"/>
                        <a:ea typeface="Calibri"/>
                        <a:cs typeface="Times New Roman"/>
                      </a:endParaRPr>
                    </a:p>
                  </a:txBody>
                  <a:tcPr marL="30378" marR="30378" marT="0" marB="0"/>
                </a:tc>
              </a:tr>
              <a:tr h="254411">
                <a:tc>
                  <a:txBody>
                    <a:bodyPr/>
                    <a:lstStyle/>
                    <a:p>
                      <a:pPr>
                        <a:lnSpc>
                          <a:spcPct val="115000"/>
                        </a:lnSpc>
                        <a:spcAft>
                          <a:spcPts val="1000"/>
                        </a:spcAft>
                      </a:pPr>
                      <a:r>
                        <a:rPr lang="fi-FI" sz="1800">
                          <a:effectLst/>
                        </a:rPr>
                        <a:t> </a:t>
                      </a:r>
                      <a:endParaRPr lang="fi-FI" sz="1600">
                        <a:effectLst/>
                        <a:latin typeface="Calibri"/>
                        <a:ea typeface="Calibri"/>
                        <a:cs typeface="Times New Roman"/>
                      </a:endParaRPr>
                    </a:p>
                  </a:txBody>
                  <a:tcPr marL="30378" marR="30378" marT="0" marB="0"/>
                </a:tc>
                <a:tc>
                  <a:txBody>
                    <a:bodyPr/>
                    <a:lstStyle/>
                    <a:p>
                      <a:pPr>
                        <a:lnSpc>
                          <a:spcPct val="115000"/>
                        </a:lnSpc>
                        <a:spcAft>
                          <a:spcPts val="1000"/>
                        </a:spcAft>
                      </a:pPr>
                      <a:r>
                        <a:rPr lang="fi-FI" sz="1800" dirty="0">
                          <a:effectLst/>
                        </a:rPr>
                        <a:t> </a:t>
                      </a:r>
                      <a:endParaRPr lang="fi-FI" sz="1600" dirty="0">
                        <a:effectLst/>
                        <a:latin typeface="Calibri"/>
                        <a:ea typeface="Calibri"/>
                        <a:cs typeface="Times New Roman"/>
                      </a:endParaRPr>
                    </a:p>
                  </a:txBody>
                  <a:tcPr marL="30378" marR="30378" marT="0" marB="0"/>
                </a:tc>
              </a:tr>
              <a:tr h="763234">
                <a:tc>
                  <a:txBody>
                    <a:bodyPr/>
                    <a:lstStyle/>
                    <a:p>
                      <a:pPr>
                        <a:lnSpc>
                          <a:spcPct val="115000"/>
                        </a:lnSpc>
                        <a:spcAft>
                          <a:spcPts val="1000"/>
                        </a:spcAft>
                      </a:pPr>
                      <a:r>
                        <a:rPr lang="fi-FI" sz="1800" dirty="0">
                          <a:effectLst/>
                        </a:rPr>
                        <a:t>En haluaisi nimeäni mainittavan projektin </a:t>
                      </a:r>
                      <a:r>
                        <a:rPr lang="fi-FI" sz="1800" dirty="0" err="1">
                          <a:effectLst/>
                        </a:rPr>
                        <a:t>wikissä</a:t>
                      </a:r>
                      <a:r>
                        <a:rPr lang="fi-FI" sz="1800" dirty="0">
                          <a:effectLst/>
                        </a:rPr>
                        <a:t>, koska se löytyy silloin </a:t>
                      </a:r>
                      <a:r>
                        <a:rPr lang="fi-FI" sz="1800" dirty="0" err="1">
                          <a:effectLst/>
                        </a:rPr>
                        <a:t>google-hausta</a:t>
                      </a:r>
                      <a:endParaRPr lang="fi-FI" sz="1600" dirty="0">
                        <a:effectLst/>
                        <a:latin typeface="Calibri"/>
                        <a:ea typeface="Calibri"/>
                        <a:cs typeface="Times New Roman"/>
                      </a:endParaRPr>
                    </a:p>
                  </a:txBody>
                  <a:tcPr marL="30378" marR="30378" marT="0" marB="0"/>
                </a:tc>
                <a:tc>
                  <a:txBody>
                    <a:bodyPr/>
                    <a:lstStyle/>
                    <a:p>
                      <a:pPr>
                        <a:lnSpc>
                          <a:spcPct val="115000"/>
                        </a:lnSpc>
                        <a:spcAft>
                          <a:spcPts val="1000"/>
                        </a:spcAft>
                      </a:pPr>
                      <a:r>
                        <a:rPr lang="fi-FI" sz="1800" dirty="0">
                          <a:effectLst/>
                        </a:rPr>
                        <a:t>2,00</a:t>
                      </a:r>
                      <a:endParaRPr lang="fi-FI" sz="1600" dirty="0">
                        <a:effectLst/>
                        <a:latin typeface="Calibri"/>
                        <a:ea typeface="Calibri"/>
                        <a:cs typeface="Times New Roman"/>
                      </a:endParaRPr>
                    </a:p>
                  </a:txBody>
                  <a:tcPr marL="30378" marR="30378" marT="0" marB="0"/>
                </a:tc>
              </a:tr>
            </a:tbl>
          </a:graphicData>
        </a:graphic>
      </p:graphicFrame>
      <p:graphicFrame>
        <p:nvGraphicFramePr>
          <p:cNvPr id="6" name="Content Placeholder 3"/>
          <p:cNvGraphicFramePr>
            <a:graphicFrameLocks/>
          </p:cNvGraphicFramePr>
          <p:nvPr>
            <p:extLst>
              <p:ext uri="{D42A27DB-BD31-4B8C-83A1-F6EECF244321}">
                <p14:modId xmlns:p14="http://schemas.microsoft.com/office/powerpoint/2010/main" val="2551885903"/>
              </p:ext>
            </p:extLst>
          </p:nvPr>
        </p:nvGraphicFramePr>
        <p:xfrm>
          <a:off x="-1404664" y="15526344"/>
          <a:ext cx="10297144" cy="11446368"/>
        </p:xfrm>
        <a:graphic>
          <a:graphicData uri="http://schemas.openxmlformats.org/drawingml/2006/table">
            <a:tbl>
              <a:tblPr firstRow="1" firstCol="1" bandRow="1">
                <a:tableStyleId>{5C22544A-7EE6-4342-B048-85BDC9FD1C3A}</a:tableStyleId>
              </a:tblPr>
              <a:tblGrid>
                <a:gridCol w="3390006"/>
                <a:gridCol w="579127"/>
                <a:gridCol w="6328011"/>
              </a:tblGrid>
              <a:tr h="194006">
                <a:tc>
                  <a:txBody>
                    <a:bodyPr/>
                    <a:lstStyle/>
                    <a:p>
                      <a:pPr>
                        <a:lnSpc>
                          <a:spcPct val="115000"/>
                        </a:lnSpc>
                        <a:spcAft>
                          <a:spcPts val="1000"/>
                        </a:spcAft>
                      </a:pPr>
                      <a:r>
                        <a:rPr lang="fi-FI" sz="1100" dirty="0">
                          <a:effectLst/>
                        </a:rPr>
                        <a:t>WIKI</a:t>
                      </a:r>
                      <a:endParaRPr lang="fi-FI" sz="1050" dirty="0">
                        <a:effectLst/>
                        <a:latin typeface="Calibri"/>
                        <a:ea typeface="Calibri"/>
                        <a:cs typeface="Times New Roman"/>
                      </a:endParaRPr>
                    </a:p>
                  </a:txBody>
                  <a:tcPr marL="30378" marR="30378" marT="0" marB="0"/>
                </a:tc>
                <a:tc>
                  <a:txBody>
                    <a:bodyPr/>
                    <a:lstStyle/>
                    <a:p>
                      <a:pPr>
                        <a:lnSpc>
                          <a:spcPct val="115000"/>
                        </a:lnSpc>
                        <a:spcAft>
                          <a:spcPts val="1000"/>
                        </a:spcAft>
                      </a:pPr>
                      <a:r>
                        <a:rPr lang="fi-FI" sz="1100">
                          <a:effectLst/>
                        </a:rPr>
                        <a:t> </a:t>
                      </a:r>
                      <a:endParaRPr lang="fi-FI" sz="1050">
                        <a:effectLst/>
                        <a:latin typeface="Calibri"/>
                        <a:ea typeface="Calibri"/>
                        <a:cs typeface="Times New Roman"/>
                      </a:endParaRPr>
                    </a:p>
                  </a:txBody>
                  <a:tcPr marL="30378" marR="30378" marT="0" marB="0"/>
                </a:tc>
                <a:tc>
                  <a:txBody>
                    <a:bodyPr/>
                    <a:lstStyle/>
                    <a:p>
                      <a:pPr>
                        <a:lnSpc>
                          <a:spcPct val="115000"/>
                        </a:lnSpc>
                        <a:spcAft>
                          <a:spcPts val="1000"/>
                        </a:spcAft>
                      </a:pPr>
                      <a:r>
                        <a:rPr lang="fi-FI" sz="1100">
                          <a:effectLst/>
                        </a:rPr>
                        <a:t> </a:t>
                      </a:r>
                      <a:endParaRPr lang="fi-FI" sz="1050">
                        <a:effectLst/>
                        <a:latin typeface="Calibri"/>
                        <a:ea typeface="Calibri"/>
                        <a:cs typeface="Times New Roman"/>
                      </a:endParaRPr>
                    </a:p>
                  </a:txBody>
                  <a:tcPr marL="30378" marR="30378" marT="0" marB="0"/>
                </a:tc>
              </a:tr>
              <a:tr h="194006">
                <a:tc>
                  <a:txBody>
                    <a:bodyPr/>
                    <a:lstStyle/>
                    <a:p>
                      <a:pPr>
                        <a:lnSpc>
                          <a:spcPct val="115000"/>
                        </a:lnSpc>
                        <a:spcAft>
                          <a:spcPts val="1000"/>
                        </a:spcAft>
                      </a:pPr>
                      <a:r>
                        <a:rPr lang="fi-FI" sz="1100" dirty="0">
                          <a:effectLst/>
                        </a:rPr>
                        <a:t>Olen käynyt projektin </a:t>
                      </a:r>
                      <a:r>
                        <a:rPr lang="fi-FI" sz="1100" dirty="0" err="1">
                          <a:effectLst/>
                        </a:rPr>
                        <a:t>wiki-sivuilla</a:t>
                      </a:r>
                      <a:endParaRPr lang="fi-FI" sz="1050" dirty="0">
                        <a:effectLst/>
                        <a:latin typeface="Calibri"/>
                        <a:ea typeface="Calibri"/>
                        <a:cs typeface="Times New Roman"/>
                      </a:endParaRPr>
                    </a:p>
                  </a:txBody>
                  <a:tcPr marL="30378" marR="30378" marT="0" marB="0"/>
                </a:tc>
                <a:tc>
                  <a:txBody>
                    <a:bodyPr/>
                    <a:lstStyle/>
                    <a:p>
                      <a:pPr>
                        <a:lnSpc>
                          <a:spcPct val="115000"/>
                        </a:lnSpc>
                        <a:spcAft>
                          <a:spcPts val="1000"/>
                        </a:spcAft>
                      </a:pPr>
                      <a:r>
                        <a:rPr lang="fi-FI" sz="1100">
                          <a:effectLst/>
                        </a:rPr>
                        <a:t>10/2</a:t>
                      </a:r>
                      <a:endParaRPr lang="fi-FI" sz="1050">
                        <a:effectLst/>
                        <a:latin typeface="Calibri"/>
                        <a:ea typeface="Calibri"/>
                        <a:cs typeface="Times New Roman"/>
                      </a:endParaRPr>
                    </a:p>
                  </a:txBody>
                  <a:tcPr marL="30378" marR="30378" marT="0" marB="0"/>
                </a:tc>
                <a:tc>
                  <a:txBody>
                    <a:bodyPr/>
                    <a:lstStyle/>
                    <a:p>
                      <a:pPr>
                        <a:lnSpc>
                          <a:spcPct val="115000"/>
                        </a:lnSpc>
                        <a:spcAft>
                          <a:spcPts val="1000"/>
                        </a:spcAft>
                      </a:pPr>
                      <a:r>
                        <a:rPr lang="fi-FI" sz="1100">
                          <a:effectLst/>
                        </a:rPr>
                        <a:t>Kyllä/en</a:t>
                      </a:r>
                      <a:endParaRPr lang="fi-FI" sz="1050">
                        <a:effectLst/>
                        <a:latin typeface="Calibri"/>
                        <a:ea typeface="Calibri"/>
                        <a:cs typeface="Times New Roman"/>
                      </a:endParaRPr>
                    </a:p>
                  </a:txBody>
                  <a:tcPr marL="30378" marR="30378" marT="0" marB="0"/>
                </a:tc>
              </a:tr>
              <a:tr h="194006">
                <a:tc>
                  <a:txBody>
                    <a:bodyPr/>
                    <a:lstStyle/>
                    <a:p>
                      <a:pPr>
                        <a:lnSpc>
                          <a:spcPct val="115000"/>
                        </a:lnSpc>
                        <a:spcAft>
                          <a:spcPts val="1000"/>
                        </a:spcAft>
                      </a:pPr>
                      <a:r>
                        <a:rPr lang="fi-FI" sz="1100" dirty="0">
                          <a:effectLst/>
                        </a:rPr>
                        <a:t>Kerran</a:t>
                      </a:r>
                      <a:endParaRPr lang="fi-FI" sz="1050" dirty="0">
                        <a:effectLst/>
                        <a:latin typeface="Calibri"/>
                        <a:ea typeface="Calibri"/>
                        <a:cs typeface="Times New Roman"/>
                      </a:endParaRPr>
                    </a:p>
                  </a:txBody>
                  <a:tcPr marL="30378" marR="30378" marT="0" marB="0"/>
                </a:tc>
                <a:tc>
                  <a:txBody>
                    <a:bodyPr/>
                    <a:lstStyle/>
                    <a:p>
                      <a:pPr>
                        <a:lnSpc>
                          <a:spcPct val="115000"/>
                        </a:lnSpc>
                        <a:spcAft>
                          <a:spcPts val="1000"/>
                        </a:spcAft>
                      </a:pPr>
                      <a:r>
                        <a:rPr lang="fi-FI" sz="1100">
                          <a:effectLst/>
                        </a:rPr>
                        <a:t>1</a:t>
                      </a:r>
                      <a:endParaRPr lang="fi-FI" sz="1050">
                        <a:effectLst/>
                        <a:latin typeface="Calibri"/>
                        <a:ea typeface="Calibri"/>
                        <a:cs typeface="Times New Roman"/>
                      </a:endParaRPr>
                    </a:p>
                  </a:txBody>
                  <a:tcPr marL="30378" marR="30378" marT="0" marB="0"/>
                </a:tc>
                <a:tc>
                  <a:txBody>
                    <a:bodyPr/>
                    <a:lstStyle/>
                    <a:p>
                      <a:pPr>
                        <a:lnSpc>
                          <a:spcPct val="115000"/>
                        </a:lnSpc>
                        <a:spcAft>
                          <a:spcPts val="1000"/>
                        </a:spcAft>
                      </a:pPr>
                      <a:r>
                        <a:rPr lang="fi-FI" sz="1100">
                          <a:effectLst/>
                        </a:rPr>
                        <a:t> </a:t>
                      </a:r>
                      <a:endParaRPr lang="fi-FI" sz="1050">
                        <a:effectLst/>
                        <a:latin typeface="Calibri"/>
                        <a:ea typeface="Calibri"/>
                        <a:cs typeface="Times New Roman"/>
                      </a:endParaRPr>
                    </a:p>
                  </a:txBody>
                  <a:tcPr marL="30378" marR="30378" marT="0" marB="0"/>
                </a:tc>
              </a:tr>
              <a:tr h="194006">
                <a:tc>
                  <a:txBody>
                    <a:bodyPr/>
                    <a:lstStyle/>
                    <a:p>
                      <a:pPr>
                        <a:lnSpc>
                          <a:spcPct val="115000"/>
                        </a:lnSpc>
                        <a:spcAft>
                          <a:spcPts val="1000"/>
                        </a:spcAft>
                      </a:pPr>
                      <a:r>
                        <a:rPr lang="fi-FI" sz="1100" dirty="0">
                          <a:effectLst/>
                        </a:rPr>
                        <a:t>n. 5 kertaa</a:t>
                      </a:r>
                      <a:endParaRPr lang="fi-FI" sz="1050" dirty="0">
                        <a:effectLst/>
                        <a:latin typeface="Calibri"/>
                        <a:ea typeface="Calibri"/>
                        <a:cs typeface="Times New Roman"/>
                      </a:endParaRPr>
                    </a:p>
                  </a:txBody>
                  <a:tcPr marL="30378" marR="30378" marT="0" marB="0"/>
                </a:tc>
                <a:tc>
                  <a:txBody>
                    <a:bodyPr/>
                    <a:lstStyle/>
                    <a:p>
                      <a:pPr>
                        <a:lnSpc>
                          <a:spcPct val="115000"/>
                        </a:lnSpc>
                        <a:spcAft>
                          <a:spcPts val="1000"/>
                        </a:spcAft>
                      </a:pPr>
                      <a:r>
                        <a:rPr lang="fi-FI" sz="1100">
                          <a:effectLst/>
                        </a:rPr>
                        <a:t>3</a:t>
                      </a:r>
                      <a:endParaRPr lang="fi-FI" sz="1050">
                        <a:effectLst/>
                        <a:latin typeface="Calibri"/>
                        <a:ea typeface="Calibri"/>
                        <a:cs typeface="Times New Roman"/>
                      </a:endParaRPr>
                    </a:p>
                  </a:txBody>
                  <a:tcPr marL="30378" marR="30378" marT="0" marB="0"/>
                </a:tc>
                <a:tc>
                  <a:txBody>
                    <a:bodyPr/>
                    <a:lstStyle/>
                    <a:p>
                      <a:pPr>
                        <a:lnSpc>
                          <a:spcPct val="115000"/>
                        </a:lnSpc>
                        <a:spcAft>
                          <a:spcPts val="1000"/>
                        </a:spcAft>
                      </a:pPr>
                      <a:r>
                        <a:rPr lang="fi-FI" sz="1100">
                          <a:effectLst/>
                        </a:rPr>
                        <a:t> </a:t>
                      </a:r>
                      <a:endParaRPr lang="fi-FI" sz="1050">
                        <a:effectLst/>
                        <a:latin typeface="Calibri"/>
                        <a:ea typeface="Calibri"/>
                        <a:cs typeface="Times New Roman"/>
                      </a:endParaRPr>
                    </a:p>
                  </a:txBody>
                  <a:tcPr marL="30378" marR="30378" marT="0" marB="0"/>
                </a:tc>
              </a:tr>
              <a:tr h="194006">
                <a:tc>
                  <a:txBody>
                    <a:bodyPr/>
                    <a:lstStyle/>
                    <a:p>
                      <a:pPr>
                        <a:lnSpc>
                          <a:spcPct val="115000"/>
                        </a:lnSpc>
                        <a:spcAft>
                          <a:spcPts val="1000"/>
                        </a:spcAft>
                      </a:pPr>
                      <a:r>
                        <a:rPr lang="fi-FI" sz="1100" dirty="0">
                          <a:effectLst/>
                        </a:rPr>
                        <a:t>10 kertaa tai enemmän</a:t>
                      </a:r>
                      <a:endParaRPr lang="fi-FI" sz="1050" dirty="0">
                        <a:effectLst/>
                        <a:latin typeface="Calibri"/>
                        <a:ea typeface="Calibri"/>
                        <a:cs typeface="Times New Roman"/>
                      </a:endParaRPr>
                    </a:p>
                  </a:txBody>
                  <a:tcPr marL="30378" marR="30378" marT="0" marB="0"/>
                </a:tc>
                <a:tc>
                  <a:txBody>
                    <a:bodyPr/>
                    <a:lstStyle/>
                    <a:p>
                      <a:pPr>
                        <a:lnSpc>
                          <a:spcPct val="115000"/>
                        </a:lnSpc>
                        <a:spcAft>
                          <a:spcPts val="1000"/>
                        </a:spcAft>
                      </a:pPr>
                      <a:r>
                        <a:rPr lang="fi-FI" sz="1100">
                          <a:effectLst/>
                        </a:rPr>
                        <a:t>6</a:t>
                      </a:r>
                      <a:endParaRPr lang="fi-FI" sz="1050">
                        <a:effectLst/>
                        <a:latin typeface="Calibri"/>
                        <a:ea typeface="Calibri"/>
                        <a:cs typeface="Times New Roman"/>
                      </a:endParaRPr>
                    </a:p>
                  </a:txBody>
                  <a:tcPr marL="30378" marR="30378" marT="0" marB="0"/>
                </a:tc>
                <a:tc>
                  <a:txBody>
                    <a:bodyPr/>
                    <a:lstStyle/>
                    <a:p>
                      <a:pPr>
                        <a:lnSpc>
                          <a:spcPct val="115000"/>
                        </a:lnSpc>
                        <a:spcAft>
                          <a:spcPts val="1000"/>
                        </a:spcAft>
                      </a:pPr>
                      <a:r>
                        <a:rPr lang="fi-FI" sz="1100">
                          <a:effectLst/>
                        </a:rPr>
                        <a:t> </a:t>
                      </a:r>
                      <a:endParaRPr lang="fi-FI" sz="1050">
                        <a:effectLst/>
                        <a:latin typeface="Calibri"/>
                        <a:ea typeface="Calibri"/>
                        <a:cs typeface="Times New Roman"/>
                      </a:endParaRPr>
                    </a:p>
                  </a:txBody>
                  <a:tcPr marL="30378" marR="30378" marT="0" marB="0"/>
                </a:tc>
              </a:tr>
              <a:tr h="194006">
                <a:tc>
                  <a:txBody>
                    <a:bodyPr/>
                    <a:lstStyle/>
                    <a:p>
                      <a:pPr>
                        <a:lnSpc>
                          <a:spcPct val="115000"/>
                        </a:lnSpc>
                        <a:spcAft>
                          <a:spcPts val="1000"/>
                        </a:spcAft>
                      </a:pPr>
                      <a:r>
                        <a:rPr lang="fi-FI" sz="1100" dirty="0">
                          <a:effectLst/>
                        </a:rPr>
                        <a:t>Ei ollenkaan</a:t>
                      </a:r>
                      <a:endParaRPr lang="fi-FI" sz="1050" dirty="0">
                        <a:effectLst/>
                        <a:latin typeface="Calibri"/>
                        <a:ea typeface="Calibri"/>
                        <a:cs typeface="Times New Roman"/>
                      </a:endParaRPr>
                    </a:p>
                  </a:txBody>
                  <a:tcPr marL="30378" marR="30378" marT="0" marB="0"/>
                </a:tc>
                <a:tc>
                  <a:txBody>
                    <a:bodyPr/>
                    <a:lstStyle/>
                    <a:p>
                      <a:pPr>
                        <a:lnSpc>
                          <a:spcPct val="115000"/>
                        </a:lnSpc>
                        <a:spcAft>
                          <a:spcPts val="1000"/>
                        </a:spcAft>
                      </a:pPr>
                      <a:r>
                        <a:rPr lang="fi-FI" sz="1100">
                          <a:effectLst/>
                        </a:rPr>
                        <a:t>5</a:t>
                      </a:r>
                      <a:endParaRPr lang="fi-FI" sz="1050">
                        <a:effectLst/>
                        <a:latin typeface="Calibri"/>
                        <a:ea typeface="Calibri"/>
                        <a:cs typeface="Times New Roman"/>
                      </a:endParaRPr>
                    </a:p>
                  </a:txBody>
                  <a:tcPr marL="30378" marR="30378" marT="0" marB="0"/>
                </a:tc>
                <a:tc>
                  <a:txBody>
                    <a:bodyPr/>
                    <a:lstStyle/>
                    <a:p>
                      <a:pPr>
                        <a:lnSpc>
                          <a:spcPct val="115000"/>
                        </a:lnSpc>
                        <a:spcAft>
                          <a:spcPts val="1000"/>
                        </a:spcAft>
                      </a:pPr>
                      <a:r>
                        <a:rPr lang="fi-FI" sz="1100">
                          <a:effectLst/>
                        </a:rPr>
                        <a:t> </a:t>
                      </a:r>
                      <a:endParaRPr lang="fi-FI" sz="1050">
                        <a:effectLst/>
                        <a:latin typeface="Calibri"/>
                        <a:ea typeface="Calibri"/>
                        <a:cs typeface="Times New Roman"/>
                      </a:endParaRPr>
                    </a:p>
                  </a:txBody>
                  <a:tcPr marL="30378" marR="30378" marT="0" marB="0"/>
                </a:tc>
              </a:tr>
              <a:tr h="194006">
                <a:tc>
                  <a:txBody>
                    <a:bodyPr/>
                    <a:lstStyle/>
                    <a:p>
                      <a:pPr>
                        <a:lnSpc>
                          <a:spcPct val="115000"/>
                        </a:lnSpc>
                        <a:spcAft>
                          <a:spcPts val="1000"/>
                        </a:spcAft>
                      </a:pPr>
                      <a:r>
                        <a:rPr lang="fi-FI" sz="1100" dirty="0">
                          <a:effectLst/>
                        </a:rPr>
                        <a:t>Vähän</a:t>
                      </a:r>
                      <a:endParaRPr lang="fi-FI" sz="1050" dirty="0">
                        <a:effectLst/>
                        <a:latin typeface="Calibri"/>
                        <a:ea typeface="Calibri"/>
                        <a:cs typeface="Times New Roman"/>
                      </a:endParaRPr>
                    </a:p>
                  </a:txBody>
                  <a:tcPr marL="30378" marR="30378" marT="0" marB="0"/>
                </a:tc>
                <a:tc>
                  <a:txBody>
                    <a:bodyPr/>
                    <a:lstStyle/>
                    <a:p>
                      <a:pPr>
                        <a:lnSpc>
                          <a:spcPct val="115000"/>
                        </a:lnSpc>
                        <a:spcAft>
                          <a:spcPts val="1000"/>
                        </a:spcAft>
                      </a:pPr>
                      <a:r>
                        <a:rPr lang="fi-FI" sz="1100">
                          <a:effectLst/>
                        </a:rPr>
                        <a:t>4</a:t>
                      </a:r>
                      <a:endParaRPr lang="fi-FI" sz="1050">
                        <a:effectLst/>
                        <a:latin typeface="Calibri"/>
                        <a:ea typeface="Calibri"/>
                        <a:cs typeface="Times New Roman"/>
                      </a:endParaRPr>
                    </a:p>
                  </a:txBody>
                  <a:tcPr marL="30378" marR="30378" marT="0" marB="0"/>
                </a:tc>
                <a:tc>
                  <a:txBody>
                    <a:bodyPr/>
                    <a:lstStyle/>
                    <a:p>
                      <a:pPr>
                        <a:lnSpc>
                          <a:spcPct val="115000"/>
                        </a:lnSpc>
                        <a:spcAft>
                          <a:spcPts val="1000"/>
                        </a:spcAft>
                      </a:pPr>
                      <a:r>
                        <a:rPr lang="fi-FI" sz="1100">
                          <a:effectLst/>
                        </a:rPr>
                        <a:t> </a:t>
                      </a:r>
                      <a:endParaRPr lang="fi-FI" sz="1050">
                        <a:effectLst/>
                        <a:latin typeface="Calibri"/>
                        <a:ea typeface="Calibri"/>
                        <a:cs typeface="Times New Roman"/>
                      </a:endParaRPr>
                    </a:p>
                  </a:txBody>
                  <a:tcPr marL="30378" marR="30378" marT="0" marB="0"/>
                </a:tc>
              </a:tr>
              <a:tr h="194006">
                <a:tc>
                  <a:txBody>
                    <a:bodyPr/>
                    <a:lstStyle/>
                    <a:p>
                      <a:pPr>
                        <a:lnSpc>
                          <a:spcPct val="115000"/>
                        </a:lnSpc>
                        <a:spcAft>
                          <a:spcPts val="1000"/>
                        </a:spcAft>
                      </a:pPr>
                      <a:r>
                        <a:rPr lang="fi-FI" sz="1100" dirty="0">
                          <a:effectLst/>
                        </a:rPr>
                        <a:t>En osaa sanoa</a:t>
                      </a:r>
                      <a:endParaRPr lang="fi-FI" sz="1050" dirty="0">
                        <a:effectLst/>
                        <a:latin typeface="Calibri"/>
                        <a:ea typeface="Calibri"/>
                        <a:cs typeface="Times New Roman"/>
                      </a:endParaRPr>
                    </a:p>
                  </a:txBody>
                  <a:tcPr marL="30378" marR="30378" marT="0" marB="0"/>
                </a:tc>
                <a:tc>
                  <a:txBody>
                    <a:bodyPr/>
                    <a:lstStyle/>
                    <a:p>
                      <a:pPr>
                        <a:lnSpc>
                          <a:spcPct val="115000"/>
                        </a:lnSpc>
                        <a:spcAft>
                          <a:spcPts val="1000"/>
                        </a:spcAft>
                      </a:pPr>
                      <a:r>
                        <a:rPr lang="fi-FI" sz="1100">
                          <a:effectLst/>
                        </a:rPr>
                        <a:t>0</a:t>
                      </a:r>
                      <a:endParaRPr lang="fi-FI" sz="1050">
                        <a:effectLst/>
                        <a:latin typeface="Calibri"/>
                        <a:ea typeface="Calibri"/>
                        <a:cs typeface="Times New Roman"/>
                      </a:endParaRPr>
                    </a:p>
                  </a:txBody>
                  <a:tcPr marL="30378" marR="30378" marT="0" marB="0"/>
                </a:tc>
                <a:tc>
                  <a:txBody>
                    <a:bodyPr/>
                    <a:lstStyle/>
                    <a:p>
                      <a:pPr>
                        <a:lnSpc>
                          <a:spcPct val="115000"/>
                        </a:lnSpc>
                        <a:spcAft>
                          <a:spcPts val="1000"/>
                        </a:spcAft>
                      </a:pPr>
                      <a:r>
                        <a:rPr lang="fi-FI" sz="1100">
                          <a:effectLst/>
                        </a:rPr>
                        <a:t> </a:t>
                      </a:r>
                      <a:endParaRPr lang="fi-FI" sz="1050">
                        <a:effectLst/>
                        <a:latin typeface="Calibri"/>
                        <a:ea typeface="Calibri"/>
                        <a:cs typeface="Times New Roman"/>
                      </a:endParaRPr>
                    </a:p>
                  </a:txBody>
                  <a:tcPr marL="30378" marR="30378" marT="0" marB="0"/>
                </a:tc>
              </a:tr>
              <a:tr h="194006">
                <a:tc>
                  <a:txBody>
                    <a:bodyPr/>
                    <a:lstStyle/>
                    <a:p>
                      <a:pPr>
                        <a:lnSpc>
                          <a:spcPct val="115000"/>
                        </a:lnSpc>
                        <a:spcAft>
                          <a:spcPts val="1000"/>
                        </a:spcAft>
                      </a:pPr>
                      <a:r>
                        <a:rPr lang="fi-FI" sz="1100">
                          <a:effectLst/>
                        </a:rPr>
                        <a:t>Hieman hankalaa</a:t>
                      </a:r>
                      <a:endParaRPr lang="fi-FI" sz="1050">
                        <a:effectLst/>
                        <a:latin typeface="Calibri"/>
                        <a:ea typeface="Calibri"/>
                        <a:cs typeface="Times New Roman"/>
                      </a:endParaRPr>
                    </a:p>
                  </a:txBody>
                  <a:tcPr marL="30378" marR="30378" marT="0" marB="0"/>
                </a:tc>
                <a:tc>
                  <a:txBody>
                    <a:bodyPr/>
                    <a:lstStyle/>
                    <a:p>
                      <a:pPr>
                        <a:lnSpc>
                          <a:spcPct val="115000"/>
                        </a:lnSpc>
                        <a:spcAft>
                          <a:spcPts val="1000"/>
                        </a:spcAft>
                      </a:pPr>
                      <a:r>
                        <a:rPr lang="fi-FI" sz="1100">
                          <a:effectLst/>
                        </a:rPr>
                        <a:t>3</a:t>
                      </a:r>
                      <a:endParaRPr lang="fi-FI" sz="1050">
                        <a:effectLst/>
                        <a:latin typeface="Calibri"/>
                        <a:ea typeface="Calibri"/>
                        <a:cs typeface="Times New Roman"/>
                      </a:endParaRPr>
                    </a:p>
                  </a:txBody>
                  <a:tcPr marL="30378" marR="30378" marT="0" marB="0"/>
                </a:tc>
                <a:tc>
                  <a:txBody>
                    <a:bodyPr/>
                    <a:lstStyle/>
                    <a:p>
                      <a:pPr>
                        <a:lnSpc>
                          <a:spcPct val="115000"/>
                        </a:lnSpc>
                        <a:spcAft>
                          <a:spcPts val="1000"/>
                        </a:spcAft>
                      </a:pPr>
                      <a:r>
                        <a:rPr lang="fi-FI" sz="1100">
                          <a:effectLst/>
                        </a:rPr>
                        <a:t> </a:t>
                      </a:r>
                      <a:endParaRPr lang="fi-FI" sz="1050">
                        <a:effectLst/>
                        <a:latin typeface="Calibri"/>
                        <a:ea typeface="Calibri"/>
                        <a:cs typeface="Times New Roman"/>
                      </a:endParaRPr>
                    </a:p>
                  </a:txBody>
                  <a:tcPr marL="30378" marR="30378" marT="0" marB="0"/>
                </a:tc>
              </a:tr>
              <a:tr h="194006">
                <a:tc>
                  <a:txBody>
                    <a:bodyPr/>
                    <a:lstStyle/>
                    <a:p>
                      <a:pPr>
                        <a:lnSpc>
                          <a:spcPct val="115000"/>
                        </a:lnSpc>
                        <a:spcAft>
                          <a:spcPts val="1000"/>
                        </a:spcAft>
                      </a:pPr>
                      <a:r>
                        <a:rPr lang="fi-FI" sz="1100">
                          <a:effectLst/>
                        </a:rPr>
                        <a:t>Todella hankalaa</a:t>
                      </a:r>
                      <a:endParaRPr lang="fi-FI" sz="1050">
                        <a:effectLst/>
                        <a:latin typeface="Calibri"/>
                        <a:ea typeface="Calibri"/>
                        <a:cs typeface="Times New Roman"/>
                      </a:endParaRPr>
                    </a:p>
                  </a:txBody>
                  <a:tcPr marL="30378" marR="30378" marT="0" marB="0"/>
                </a:tc>
                <a:tc>
                  <a:txBody>
                    <a:bodyPr/>
                    <a:lstStyle/>
                    <a:p>
                      <a:pPr>
                        <a:lnSpc>
                          <a:spcPct val="115000"/>
                        </a:lnSpc>
                        <a:spcAft>
                          <a:spcPts val="1000"/>
                        </a:spcAft>
                      </a:pPr>
                      <a:r>
                        <a:rPr lang="fi-FI" sz="1100">
                          <a:effectLst/>
                        </a:rPr>
                        <a:t>0</a:t>
                      </a:r>
                      <a:endParaRPr lang="fi-FI" sz="1050">
                        <a:effectLst/>
                        <a:latin typeface="Calibri"/>
                        <a:ea typeface="Calibri"/>
                        <a:cs typeface="Times New Roman"/>
                      </a:endParaRPr>
                    </a:p>
                  </a:txBody>
                  <a:tcPr marL="30378" marR="30378" marT="0" marB="0"/>
                </a:tc>
                <a:tc>
                  <a:txBody>
                    <a:bodyPr/>
                    <a:lstStyle/>
                    <a:p>
                      <a:pPr>
                        <a:lnSpc>
                          <a:spcPct val="115000"/>
                        </a:lnSpc>
                        <a:spcAft>
                          <a:spcPts val="1000"/>
                        </a:spcAft>
                      </a:pPr>
                      <a:r>
                        <a:rPr lang="fi-FI" sz="1100">
                          <a:effectLst/>
                        </a:rPr>
                        <a:t> </a:t>
                      </a:r>
                      <a:endParaRPr lang="fi-FI" sz="1050">
                        <a:effectLst/>
                        <a:latin typeface="Calibri"/>
                        <a:ea typeface="Calibri"/>
                        <a:cs typeface="Times New Roman"/>
                      </a:endParaRPr>
                    </a:p>
                  </a:txBody>
                  <a:tcPr marL="30378" marR="30378" marT="0" marB="0"/>
                </a:tc>
              </a:tr>
              <a:tr h="194006">
                <a:tc>
                  <a:txBody>
                    <a:bodyPr/>
                    <a:lstStyle/>
                    <a:p>
                      <a:pPr>
                        <a:lnSpc>
                          <a:spcPct val="115000"/>
                        </a:lnSpc>
                        <a:spcAft>
                          <a:spcPts val="1000"/>
                        </a:spcAft>
                      </a:pPr>
                      <a:r>
                        <a:rPr lang="fi-FI" sz="1100">
                          <a:effectLst/>
                        </a:rPr>
                        <a:t>Tunnukset hukassa</a:t>
                      </a:r>
                      <a:endParaRPr lang="fi-FI" sz="1050">
                        <a:effectLst/>
                        <a:latin typeface="Calibri"/>
                        <a:ea typeface="Calibri"/>
                        <a:cs typeface="Times New Roman"/>
                      </a:endParaRPr>
                    </a:p>
                  </a:txBody>
                  <a:tcPr marL="30378" marR="30378" marT="0" marB="0"/>
                </a:tc>
                <a:tc>
                  <a:txBody>
                    <a:bodyPr/>
                    <a:lstStyle/>
                    <a:p>
                      <a:pPr>
                        <a:lnSpc>
                          <a:spcPct val="115000"/>
                        </a:lnSpc>
                        <a:spcAft>
                          <a:spcPts val="1000"/>
                        </a:spcAft>
                      </a:pPr>
                      <a:r>
                        <a:rPr lang="fi-FI" sz="1100">
                          <a:effectLst/>
                        </a:rPr>
                        <a:t>4</a:t>
                      </a:r>
                      <a:endParaRPr lang="fi-FI" sz="1050">
                        <a:effectLst/>
                        <a:latin typeface="Calibri"/>
                        <a:ea typeface="Calibri"/>
                        <a:cs typeface="Times New Roman"/>
                      </a:endParaRPr>
                    </a:p>
                  </a:txBody>
                  <a:tcPr marL="30378" marR="30378" marT="0" marB="0"/>
                </a:tc>
                <a:tc>
                  <a:txBody>
                    <a:bodyPr/>
                    <a:lstStyle/>
                    <a:p>
                      <a:pPr>
                        <a:lnSpc>
                          <a:spcPct val="115000"/>
                        </a:lnSpc>
                        <a:spcAft>
                          <a:spcPts val="1000"/>
                        </a:spcAft>
                      </a:pPr>
                      <a:r>
                        <a:rPr lang="fi-FI" sz="1100">
                          <a:effectLst/>
                        </a:rPr>
                        <a:t> </a:t>
                      </a:r>
                      <a:endParaRPr lang="fi-FI" sz="1050">
                        <a:effectLst/>
                        <a:latin typeface="Calibri"/>
                        <a:ea typeface="Calibri"/>
                        <a:cs typeface="Times New Roman"/>
                      </a:endParaRPr>
                    </a:p>
                  </a:txBody>
                  <a:tcPr marL="30378" marR="30378" marT="0" marB="0"/>
                </a:tc>
              </a:tr>
              <a:tr h="194006">
                <a:tc>
                  <a:txBody>
                    <a:bodyPr/>
                    <a:lstStyle/>
                    <a:p>
                      <a:pPr>
                        <a:lnSpc>
                          <a:spcPct val="115000"/>
                        </a:lnSpc>
                        <a:spcAft>
                          <a:spcPts val="1000"/>
                        </a:spcAft>
                      </a:pPr>
                      <a:r>
                        <a:rPr lang="fi-FI" sz="1100" dirty="0">
                          <a:effectLst/>
                        </a:rPr>
                        <a:t>Sivusto herjasi</a:t>
                      </a:r>
                      <a:endParaRPr lang="fi-FI" sz="1050" dirty="0">
                        <a:effectLst/>
                        <a:latin typeface="Calibri"/>
                        <a:ea typeface="Calibri"/>
                        <a:cs typeface="Times New Roman"/>
                      </a:endParaRPr>
                    </a:p>
                  </a:txBody>
                  <a:tcPr marL="30378" marR="30378" marT="0" marB="0"/>
                </a:tc>
                <a:tc>
                  <a:txBody>
                    <a:bodyPr/>
                    <a:lstStyle/>
                    <a:p>
                      <a:pPr>
                        <a:lnSpc>
                          <a:spcPct val="115000"/>
                        </a:lnSpc>
                        <a:spcAft>
                          <a:spcPts val="1000"/>
                        </a:spcAft>
                      </a:pPr>
                      <a:r>
                        <a:rPr lang="fi-FI" sz="1100">
                          <a:effectLst/>
                        </a:rPr>
                        <a:t>1</a:t>
                      </a:r>
                      <a:endParaRPr lang="fi-FI" sz="1050">
                        <a:effectLst/>
                        <a:latin typeface="Calibri"/>
                        <a:ea typeface="Calibri"/>
                        <a:cs typeface="Times New Roman"/>
                      </a:endParaRPr>
                    </a:p>
                  </a:txBody>
                  <a:tcPr marL="30378" marR="30378" marT="0" marB="0"/>
                </a:tc>
                <a:tc>
                  <a:txBody>
                    <a:bodyPr/>
                    <a:lstStyle/>
                    <a:p>
                      <a:pPr>
                        <a:lnSpc>
                          <a:spcPct val="115000"/>
                        </a:lnSpc>
                        <a:spcAft>
                          <a:spcPts val="1000"/>
                        </a:spcAft>
                      </a:pPr>
                      <a:r>
                        <a:rPr lang="fi-FI" sz="1100">
                          <a:effectLst/>
                        </a:rPr>
                        <a:t> </a:t>
                      </a:r>
                      <a:endParaRPr lang="fi-FI" sz="1050">
                        <a:effectLst/>
                        <a:latin typeface="Calibri"/>
                        <a:ea typeface="Calibri"/>
                        <a:cs typeface="Times New Roman"/>
                      </a:endParaRPr>
                    </a:p>
                  </a:txBody>
                  <a:tcPr marL="30378" marR="30378" marT="0" marB="0"/>
                </a:tc>
              </a:tr>
              <a:tr h="194006">
                <a:tc>
                  <a:txBody>
                    <a:bodyPr/>
                    <a:lstStyle/>
                    <a:p>
                      <a:pPr>
                        <a:lnSpc>
                          <a:spcPct val="115000"/>
                        </a:lnSpc>
                        <a:spcAft>
                          <a:spcPts val="1000"/>
                        </a:spcAft>
                      </a:pPr>
                      <a:r>
                        <a:rPr lang="en-US" sz="1100">
                          <a:effectLst/>
                        </a:rPr>
                        <a:t>Painoin "get me out of here"</a:t>
                      </a:r>
                      <a:endParaRPr lang="fi-FI" sz="1050">
                        <a:effectLst/>
                        <a:latin typeface="Calibri"/>
                        <a:ea typeface="Calibri"/>
                        <a:cs typeface="Times New Roman"/>
                      </a:endParaRPr>
                    </a:p>
                  </a:txBody>
                  <a:tcPr marL="30378" marR="30378" marT="0" marB="0"/>
                </a:tc>
                <a:tc>
                  <a:txBody>
                    <a:bodyPr/>
                    <a:lstStyle/>
                    <a:p>
                      <a:pPr>
                        <a:lnSpc>
                          <a:spcPct val="115000"/>
                        </a:lnSpc>
                        <a:spcAft>
                          <a:spcPts val="1000"/>
                        </a:spcAft>
                      </a:pPr>
                      <a:r>
                        <a:rPr lang="fi-FI" sz="1100">
                          <a:effectLst/>
                        </a:rPr>
                        <a:t>0</a:t>
                      </a:r>
                      <a:endParaRPr lang="fi-FI" sz="1050">
                        <a:effectLst/>
                        <a:latin typeface="Calibri"/>
                        <a:ea typeface="Calibri"/>
                        <a:cs typeface="Times New Roman"/>
                      </a:endParaRPr>
                    </a:p>
                  </a:txBody>
                  <a:tcPr marL="30378" marR="30378" marT="0" marB="0"/>
                </a:tc>
                <a:tc>
                  <a:txBody>
                    <a:bodyPr/>
                    <a:lstStyle/>
                    <a:p>
                      <a:pPr>
                        <a:lnSpc>
                          <a:spcPct val="115000"/>
                        </a:lnSpc>
                        <a:spcAft>
                          <a:spcPts val="1000"/>
                        </a:spcAft>
                      </a:pPr>
                      <a:r>
                        <a:rPr lang="fi-FI" sz="1100">
                          <a:effectLst/>
                        </a:rPr>
                        <a:t> </a:t>
                      </a:r>
                      <a:endParaRPr lang="fi-FI" sz="1050">
                        <a:effectLst/>
                        <a:latin typeface="Calibri"/>
                        <a:ea typeface="Calibri"/>
                        <a:cs typeface="Times New Roman"/>
                      </a:endParaRPr>
                    </a:p>
                  </a:txBody>
                  <a:tcPr marL="30378" marR="30378" marT="0" marB="0"/>
                </a:tc>
              </a:tr>
              <a:tr h="388013">
                <a:tc>
                  <a:txBody>
                    <a:bodyPr/>
                    <a:lstStyle/>
                    <a:p>
                      <a:pPr>
                        <a:lnSpc>
                          <a:spcPct val="115000"/>
                        </a:lnSpc>
                        <a:spcAft>
                          <a:spcPts val="1000"/>
                        </a:spcAft>
                      </a:pPr>
                      <a:r>
                        <a:rPr lang="fi-FI" sz="1100" dirty="0">
                          <a:effectLst/>
                        </a:rPr>
                        <a:t>Muu, mikä?</a:t>
                      </a:r>
                      <a:endParaRPr lang="fi-FI" sz="1050" dirty="0">
                        <a:effectLst/>
                        <a:latin typeface="Calibri"/>
                        <a:ea typeface="Calibri"/>
                        <a:cs typeface="Times New Roman"/>
                      </a:endParaRPr>
                    </a:p>
                  </a:txBody>
                  <a:tcPr marL="30378" marR="30378" marT="0" marB="0"/>
                </a:tc>
                <a:tc>
                  <a:txBody>
                    <a:bodyPr/>
                    <a:lstStyle/>
                    <a:p>
                      <a:pPr>
                        <a:lnSpc>
                          <a:spcPct val="115000"/>
                        </a:lnSpc>
                        <a:spcAft>
                          <a:spcPts val="1000"/>
                        </a:spcAft>
                      </a:pPr>
                      <a:r>
                        <a:rPr lang="fi-FI" sz="1100">
                          <a:effectLst/>
                        </a:rPr>
                        <a:t> </a:t>
                      </a:r>
                      <a:endParaRPr lang="fi-FI" sz="1050">
                        <a:effectLst/>
                        <a:latin typeface="Calibri"/>
                        <a:ea typeface="Calibri"/>
                        <a:cs typeface="Times New Roman"/>
                      </a:endParaRPr>
                    </a:p>
                  </a:txBody>
                  <a:tcPr marL="30378" marR="30378" marT="0" marB="0"/>
                </a:tc>
                <a:tc>
                  <a:txBody>
                    <a:bodyPr/>
                    <a:lstStyle/>
                    <a:p>
                      <a:pPr>
                        <a:lnSpc>
                          <a:spcPct val="115000"/>
                        </a:lnSpc>
                        <a:spcAft>
                          <a:spcPts val="1000"/>
                        </a:spcAft>
                      </a:pPr>
                      <a:r>
                        <a:rPr lang="fi-FI" sz="1100">
                          <a:effectLst/>
                        </a:rPr>
                        <a:t>Sen visuaalinen rakenne ja ilme ei ole käyttäjäystävällinen. On usein hankala loogisesti päätellä mistä löytää etsimänsä.</a:t>
                      </a:r>
                      <a:endParaRPr lang="fi-FI" sz="1050">
                        <a:effectLst/>
                        <a:latin typeface="Calibri"/>
                        <a:ea typeface="Calibri"/>
                        <a:cs typeface="Times New Roman"/>
                      </a:endParaRPr>
                    </a:p>
                  </a:txBody>
                  <a:tcPr marL="30378" marR="30378" marT="0" marB="0"/>
                </a:tc>
              </a:tr>
              <a:tr h="194006">
                <a:tc>
                  <a:txBody>
                    <a:bodyPr/>
                    <a:lstStyle/>
                    <a:p>
                      <a:pPr>
                        <a:lnSpc>
                          <a:spcPct val="115000"/>
                        </a:lnSpc>
                        <a:spcAft>
                          <a:spcPts val="1000"/>
                        </a:spcAft>
                      </a:pPr>
                      <a:r>
                        <a:rPr lang="fi-FI" sz="1100">
                          <a:effectLst/>
                        </a:rPr>
                        <a:t>Ohjausryhmän muistioita</a:t>
                      </a:r>
                      <a:endParaRPr lang="fi-FI" sz="1050">
                        <a:effectLst/>
                        <a:latin typeface="Calibri"/>
                        <a:ea typeface="Calibri"/>
                        <a:cs typeface="Times New Roman"/>
                      </a:endParaRPr>
                    </a:p>
                  </a:txBody>
                  <a:tcPr marL="30378" marR="30378" marT="0" marB="0"/>
                </a:tc>
                <a:tc>
                  <a:txBody>
                    <a:bodyPr/>
                    <a:lstStyle/>
                    <a:p>
                      <a:pPr>
                        <a:lnSpc>
                          <a:spcPct val="115000"/>
                        </a:lnSpc>
                        <a:spcAft>
                          <a:spcPts val="1000"/>
                        </a:spcAft>
                      </a:pPr>
                      <a:r>
                        <a:rPr lang="fi-FI" sz="1100">
                          <a:effectLst/>
                        </a:rPr>
                        <a:t>6</a:t>
                      </a:r>
                      <a:endParaRPr lang="fi-FI" sz="1050">
                        <a:effectLst/>
                        <a:latin typeface="Calibri"/>
                        <a:ea typeface="Calibri"/>
                        <a:cs typeface="Times New Roman"/>
                      </a:endParaRPr>
                    </a:p>
                  </a:txBody>
                  <a:tcPr marL="30378" marR="30378" marT="0" marB="0"/>
                </a:tc>
                <a:tc>
                  <a:txBody>
                    <a:bodyPr/>
                    <a:lstStyle/>
                    <a:p>
                      <a:pPr>
                        <a:lnSpc>
                          <a:spcPct val="115000"/>
                        </a:lnSpc>
                        <a:spcAft>
                          <a:spcPts val="1000"/>
                        </a:spcAft>
                      </a:pPr>
                      <a:r>
                        <a:rPr lang="fi-FI" sz="1100">
                          <a:effectLst/>
                        </a:rPr>
                        <a:t> </a:t>
                      </a:r>
                      <a:endParaRPr lang="fi-FI" sz="1050">
                        <a:effectLst/>
                        <a:latin typeface="Calibri"/>
                        <a:ea typeface="Calibri"/>
                        <a:cs typeface="Times New Roman"/>
                      </a:endParaRPr>
                    </a:p>
                  </a:txBody>
                  <a:tcPr marL="30378" marR="30378" marT="0" marB="0"/>
                </a:tc>
              </a:tr>
              <a:tr h="194006">
                <a:tc>
                  <a:txBody>
                    <a:bodyPr/>
                    <a:lstStyle/>
                    <a:p>
                      <a:pPr>
                        <a:lnSpc>
                          <a:spcPct val="115000"/>
                        </a:lnSpc>
                        <a:spcAft>
                          <a:spcPts val="1000"/>
                        </a:spcAft>
                      </a:pPr>
                      <a:r>
                        <a:rPr lang="fi-FI" sz="1100">
                          <a:effectLst/>
                        </a:rPr>
                        <a:t>Projektin julkaisuja</a:t>
                      </a:r>
                      <a:endParaRPr lang="fi-FI" sz="1050">
                        <a:effectLst/>
                        <a:latin typeface="Calibri"/>
                        <a:ea typeface="Calibri"/>
                        <a:cs typeface="Times New Roman"/>
                      </a:endParaRPr>
                    </a:p>
                  </a:txBody>
                  <a:tcPr marL="30378" marR="30378" marT="0" marB="0"/>
                </a:tc>
                <a:tc>
                  <a:txBody>
                    <a:bodyPr/>
                    <a:lstStyle/>
                    <a:p>
                      <a:pPr>
                        <a:lnSpc>
                          <a:spcPct val="115000"/>
                        </a:lnSpc>
                        <a:spcAft>
                          <a:spcPts val="1000"/>
                        </a:spcAft>
                      </a:pPr>
                      <a:r>
                        <a:rPr lang="fi-FI" sz="1100">
                          <a:effectLst/>
                        </a:rPr>
                        <a:t>8</a:t>
                      </a:r>
                      <a:endParaRPr lang="fi-FI" sz="1050">
                        <a:effectLst/>
                        <a:latin typeface="Calibri"/>
                        <a:ea typeface="Calibri"/>
                        <a:cs typeface="Times New Roman"/>
                      </a:endParaRPr>
                    </a:p>
                  </a:txBody>
                  <a:tcPr marL="30378" marR="30378" marT="0" marB="0"/>
                </a:tc>
                <a:tc>
                  <a:txBody>
                    <a:bodyPr/>
                    <a:lstStyle/>
                    <a:p>
                      <a:pPr>
                        <a:lnSpc>
                          <a:spcPct val="115000"/>
                        </a:lnSpc>
                        <a:spcAft>
                          <a:spcPts val="1000"/>
                        </a:spcAft>
                      </a:pPr>
                      <a:r>
                        <a:rPr lang="fi-FI" sz="1100">
                          <a:effectLst/>
                        </a:rPr>
                        <a:t> </a:t>
                      </a:r>
                      <a:endParaRPr lang="fi-FI" sz="1050">
                        <a:effectLst/>
                        <a:latin typeface="Calibri"/>
                        <a:ea typeface="Calibri"/>
                        <a:cs typeface="Times New Roman"/>
                      </a:endParaRPr>
                    </a:p>
                  </a:txBody>
                  <a:tcPr marL="30378" marR="30378" marT="0" marB="0"/>
                </a:tc>
              </a:tr>
              <a:tr h="194006">
                <a:tc>
                  <a:txBody>
                    <a:bodyPr/>
                    <a:lstStyle/>
                    <a:p>
                      <a:pPr>
                        <a:lnSpc>
                          <a:spcPct val="115000"/>
                        </a:lnSpc>
                        <a:spcAft>
                          <a:spcPts val="1000"/>
                        </a:spcAft>
                      </a:pPr>
                      <a:r>
                        <a:rPr lang="fi-FI" sz="1100">
                          <a:effectLst/>
                        </a:rPr>
                        <a:t>Projektin tiedotusta</a:t>
                      </a:r>
                      <a:endParaRPr lang="fi-FI" sz="1050">
                        <a:effectLst/>
                        <a:latin typeface="Calibri"/>
                        <a:ea typeface="Calibri"/>
                        <a:cs typeface="Times New Roman"/>
                      </a:endParaRPr>
                    </a:p>
                  </a:txBody>
                  <a:tcPr marL="30378" marR="30378" marT="0" marB="0"/>
                </a:tc>
                <a:tc>
                  <a:txBody>
                    <a:bodyPr/>
                    <a:lstStyle/>
                    <a:p>
                      <a:pPr>
                        <a:lnSpc>
                          <a:spcPct val="115000"/>
                        </a:lnSpc>
                        <a:spcAft>
                          <a:spcPts val="1000"/>
                        </a:spcAft>
                      </a:pPr>
                      <a:r>
                        <a:rPr lang="fi-FI" sz="1100">
                          <a:effectLst/>
                        </a:rPr>
                        <a:t>7</a:t>
                      </a:r>
                      <a:endParaRPr lang="fi-FI" sz="1050">
                        <a:effectLst/>
                        <a:latin typeface="Calibri"/>
                        <a:ea typeface="Calibri"/>
                        <a:cs typeface="Times New Roman"/>
                      </a:endParaRPr>
                    </a:p>
                  </a:txBody>
                  <a:tcPr marL="30378" marR="30378" marT="0" marB="0"/>
                </a:tc>
                <a:tc>
                  <a:txBody>
                    <a:bodyPr/>
                    <a:lstStyle/>
                    <a:p>
                      <a:pPr>
                        <a:lnSpc>
                          <a:spcPct val="115000"/>
                        </a:lnSpc>
                        <a:spcAft>
                          <a:spcPts val="1000"/>
                        </a:spcAft>
                      </a:pPr>
                      <a:r>
                        <a:rPr lang="fi-FI" sz="1100">
                          <a:effectLst/>
                        </a:rPr>
                        <a:t> </a:t>
                      </a:r>
                      <a:endParaRPr lang="fi-FI" sz="1050">
                        <a:effectLst/>
                        <a:latin typeface="Calibri"/>
                        <a:ea typeface="Calibri"/>
                        <a:cs typeface="Times New Roman"/>
                      </a:endParaRPr>
                    </a:p>
                  </a:txBody>
                  <a:tcPr marL="30378" marR="30378" marT="0" marB="0"/>
                </a:tc>
              </a:tr>
              <a:tr h="194006">
                <a:tc>
                  <a:txBody>
                    <a:bodyPr/>
                    <a:lstStyle/>
                    <a:p>
                      <a:pPr>
                        <a:lnSpc>
                          <a:spcPct val="115000"/>
                        </a:lnSpc>
                        <a:spcAft>
                          <a:spcPts val="1000"/>
                        </a:spcAft>
                      </a:pPr>
                      <a:r>
                        <a:rPr lang="fi-FI" sz="1100">
                          <a:effectLst/>
                        </a:rPr>
                        <a:t>Muuta, mitä?</a:t>
                      </a:r>
                      <a:endParaRPr lang="fi-FI" sz="1050">
                        <a:effectLst/>
                        <a:latin typeface="Calibri"/>
                        <a:ea typeface="Calibri"/>
                        <a:cs typeface="Times New Roman"/>
                      </a:endParaRPr>
                    </a:p>
                  </a:txBody>
                  <a:tcPr marL="30378" marR="30378" marT="0" marB="0"/>
                </a:tc>
                <a:tc>
                  <a:txBody>
                    <a:bodyPr/>
                    <a:lstStyle/>
                    <a:p>
                      <a:pPr>
                        <a:lnSpc>
                          <a:spcPct val="115000"/>
                        </a:lnSpc>
                        <a:spcAft>
                          <a:spcPts val="1000"/>
                        </a:spcAft>
                      </a:pPr>
                      <a:r>
                        <a:rPr lang="fi-FI" sz="1100">
                          <a:effectLst/>
                        </a:rPr>
                        <a:t> </a:t>
                      </a:r>
                      <a:endParaRPr lang="fi-FI" sz="1050">
                        <a:effectLst/>
                        <a:latin typeface="Calibri"/>
                        <a:ea typeface="Calibri"/>
                        <a:cs typeface="Times New Roman"/>
                      </a:endParaRPr>
                    </a:p>
                  </a:txBody>
                  <a:tcPr marL="30378" marR="30378" marT="0" marB="0"/>
                </a:tc>
                <a:tc>
                  <a:txBody>
                    <a:bodyPr/>
                    <a:lstStyle/>
                    <a:p>
                      <a:pPr>
                        <a:lnSpc>
                          <a:spcPct val="115000"/>
                        </a:lnSpc>
                        <a:spcAft>
                          <a:spcPts val="1000"/>
                        </a:spcAft>
                      </a:pPr>
                      <a:r>
                        <a:rPr lang="fi-FI" sz="1100">
                          <a:effectLst/>
                        </a:rPr>
                        <a:t>Tutkijoiden yhteistä työskentelyalustaa.</a:t>
                      </a:r>
                      <a:endParaRPr lang="fi-FI" sz="1050">
                        <a:effectLst/>
                        <a:latin typeface="Calibri"/>
                        <a:ea typeface="Calibri"/>
                        <a:cs typeface="Times New Roman"/>
                      </a:endParaRPr>
                    </a:p>
                  </a:txBody>
                  <a:tcPr marL="30378" marR="30378" marT="0" marB="0"/>
                </a:tc>
              </a:tr>
              <a:tr h="194006">
                <a:tc>
                  <a:txBody>
                    <a:bodyPr/>
                    <a:lstStyle/>
                    <a:p>
                      <a:pPr>
                        <a:lnSpc>
                          <a:spcPct val="115000"/>
                        </a:lnSpc>
                        <a:spcAft>
                          <a:spcPts val="1000"/>
                        </a:spcAft>
                      </a:pPr>
                      <a:r>
                        <a:rPr lang="fi-FI" sz="1100">
                          <a:effectLst/>
                        </a:rPr>
                        <a:t>Olen kommentoinut wikissä</a:t>
                      </a:r>
                      <a:endParaRPr lang="fi-FI" sz="1050">
                        <a:effectLst/>
                        <a:latin typeface="Calibri"/>
                        <a:ea typeface="Calibri"/>
                        <a:cs typeface="Times New Roman"/>
                      </a:endParaRPr>
                    </a:p>
                  </a:txBody>
                  <a:tcPr marL="30378" marR="30378" marT="0" marB="0"/>
                </a:tc>
                <a:tc>
                  <a:txBody>
                    <a:bodyPr/>
                    <a:lstStyle/>
                    <a:p>
                      <a:pPr>
                        <a:lnSpc>
                          <a:spcPct val="115000"/>
                        </a:lnSpc>
                        <a:spcAft>
                          <a:spcPts val="1000"/>
                        </a:spcAft>
                      </a:pPr>
                      <a:r>
                        <a:rPr lang="fi-FI" sz="1100">
                          <a:effectLst/>
                        </a:rPr>
                        <a:t> </a:t>
                      </a:r>
                      <a:endParaRPr lang="fi-FI" sz="1050">
                        <a:effectLst/>
                        <a:latin typeface="Calibri"/>
                        <a:ea typeface="Calibri"/>
                        <a:cs typeface="Times New Roman"/>
                      </a:endParaRPr>
                    </a:p>
                  </a:txBody>
                  <a:tcPr marL="30378" marR="30378" marT="0" marB="0"/>
                </a:tc>
                <a:tc>
                  <a:txBody>
                    <a:bodyPr/>
                    <a:lstStyle/>
                    <a:p>
                      <a:pPr>
                        <a:lnSpc>
                          <a:spcPct val="115000"/>
                        </a:lnSpc>
                        <a:spcAft>
                          <a:spcPts val="1000"/>
                        </a:spcAft>
                      </a:pPr>
                      <a:r>
                        <a:rPr lang="fi-FI" sz="1100">
                          <a:effectLst/>
                        </a:rPr>
                        <a:t> </a:t>
                      </a:r>
                      <a:endParaRPr lang="fi-FI" sz="1050">
                        <a:effectLst/>
                        <a:latin typeface="Calibri"/>
                        <a:ea typeface="Calibri"/>
                        <a:cs typeface="Times New Roman"/>
                      </a:endParaRPr>
                    </a:p>
                  </a:txBody>
                  <a:tcPr marL="30378" marR="30378" marT="0" marB="0"/>
                </a:tc>
              </a:tr>
              <a:tr h="388013">
                <a:tc>
                  <a:txBody>
                    <a:bodyPr/>
                    <a:lstStyle/>
                    <a:p>
                      <a:pPr>
                        <a:lnSpc>
                          <a:spcPct val="115000"/>
                        </a:lnSpc>
                        <a:spcAft>
                          <a:spcPts val="1000"/>
                        </a:spcAft>
                      </a:pPr>
                      <a:r>
                        <a:rPr lang="fi-FI" sz="1100">
                          <a:effectLst/>
                        </a:rPr>
                        <a:t>Olen muuten osallistunut wikin sisältöjen luomiseen</a:t>
                      </a:r>
                      <a:endParaRPr lang="fi-FI" sz="1050">
                        <a:effectLst/>
                        <a:latin typeface="Calibri"/>
                        <a:ea typeface="Calibri"/>
                        <a:cs typeface="Times New Roman"/>
                      </a:endParaRPr>
                    </a:p>
                  </a:txBody>
                  <a:tcPr marL="30378" marR="30378" marT="0" marB="0"/>
                </a:tc>
                <a:tc>
                  <a:txBody>
                    <a:bodyPr/>
                    <a:lstStyle/>
                    <a:p>
                      <a:pPr>
                        <a:lnSpc>
                          <a:spcPct val="115000"/>
                        </a:lnSpc>
                        <a:spcAft>
                          <a:spcPts val="1000"/>
                        </a:spcAft>
                      </a:pPr>
                      <a:r>
                        <a:rPr lang="fi-FI" sz="1100">
                          <a:effectLst/>
                        </a:rPr>
                        <a:t> </a:t>
                      </a:r>
                      <a:endParaRPr lang="fi-FI" sz="1050">
                        <a:effectLst/>
                        <a:latin typeface="Calibri"/>
                        <a:ea typeface="Calibri"/>
                        <a:cs typeface="Times New Roman"/>
                      </a:endParaRPr>
                    </a:p>
                  </a:txBody>
                  <a:tcPr marL="30378" marR="30378" marT="0" marB="0"/>
                </a:tc>
                <a:tc>
                  <a:txBody>
                    <a:bodyPr/>
                    <a:lstStyle/>
                    <a:p>
                      <a:pPr>
                        <a:lnSpc>
                          <a:spcPct val="115000"/>
                        </a:lnSpc>
                        <a:spcAft>
                          <a:spcPts val="1000"/>
                        </a:spcAft>
                      </a:pPr>
                      <a:r>
                        <a:rPr lang="fi-FI" sz="1100">
                          <a:effectLst/>
                        </a:rPr>
                        <a:t> </a:t>
                      </a:r>
                      <a:endParaRPr lang="fi-FI" sz="1050">
                        <a:effectLst/>
                        <a:latin typeface="Calibri"/>
                        <a:ea typeface="Calibri"/>
                        <a:cs typeface="Times New Roman"/>
                      </a:endParaRPr>
                    </a:p>
                  </a:txBody>
                  <a:tcPr marL="30378" marR="30378" marT="0" marB="0"/>
                </a:tc>
              </a:tr>
              <a:tr h="582019">
                <a:tc>
                  <a:txBody>
                    <a:bodyPr/>
                    <a:lstStyle/>
                    <a:p>
                      <a:pPr>
                        <a:lnSpc>
                          <a:spcPct val="115000"/>
                        </a:lnSpc>
                        <a:spcAft>
                          <a:spcPts val="1000"/>
                        </a:spcAft>
                      </a:pPr>
                      <a:r>
                        <a:rPr lang="fi-FI" sz="1100">
                          <a:effectLst/>
                        </a:rPr>
                        <a:t>Miten?</a:t>
                      </a:r>
                      <a:endParaRPr lang="fi-FI" sz="1050">
                        <a:effectLst/>
                        <a:latin typeface="Calibri"/>
                        <a:ea typeface="Calibri"/>
                        <a:cs typeface="Times New Roman"/>
                      </a:endParaRPr>
                    </a:p>
                  </a:txBody>
                  <a:tcPr marL="30378" marR="30378" marT="0" marB="0"/>
                </a:tc>
                <a:tc>
                  <a:txBody>
                    <a:bodyPr/>
                    <a:lstStyle/>
                    <a:p>
                      <a:pPr>
                        <a:lnSpc>
                          <a:spcPct val="115000"/>
                        </a:lnSpc>
                        <a:spcAft>
                          <a:spcPts val="1000"/>
                        </a:spcAft>
                      </a:pPr>
                      <a:r>
                        <a:rPr lang="fi-FI" sz="1100">
                          <a:effectLst/>
                        </a:rPr>
                        <a:t> </a:t>
                      </a:r>
                      <a:endParaRPr lang="fi-FI" sz="1050">
                        <a:effectLst/>
                        <a:latin typeface="Calibri"/>
                        <a:ea typeface="Calibri"/>
                        <a:cs typeface="Times New Roman"/>
                      </a:endParaRPr>
                    </a:p>
                  </a:txBody>
                  <a:tcPr marL="30378" marR="30378" marT="0" marB="0"/>
                </a:tc>
                <a:tc>
                  <a:txBody>
                    <a:bodyPr/>
                    <a:lstStyle/>
                    <a:p>
                      <a:pPr>
                        <a:lnSpc>
                          <a:spcPct val="115000"/>
                        </a:lnSpc>
                        <a:spcAft>
                          <a:spcPts val="1000"/>
                        </a:spcAft>
                      </a:pPr>
                      <a:r>
                        <a:rPr lang="fi-FI" sz="1100">
                          <a:effectLst/>
                        </a:rPr>
                        <a:t>antamalla alkuun hieman wiki-innostusta/kirjoittanut sisältöjä, olen tutkijaklubilainen/heikkoja signaaleja ym./Käsikirjoituksia ja sellaista/Laittamalla oma työn dokumentointia sinne</a:t>
                      </a:r>
                      <a:endParaRPr lang="fi-FI" sz="1050">
                        <a:effectLst/>
                        <a:latin typeface="Calibri"/>
                        <a:ea typeface="Calibri"/>
                        <a:cs typeface="Times New Roman"/>
                      </a:endParaRPr>
                    </a:p>
                  </a:txBody>
                  <a:tcPr marL="30378" marR="30378" marT="0" marB="0"/>
                </a:tc>
              </a:tr>
              <a:tr h="388013">
                <a:tc>
                  <a:txBody>
                    <a:bodyPr/>
                    <a:lstStyle/>
                    <a:p>
                      <a:pPr>
                        <a:lnSpc>
                          <a:spcPct val="115000"/>
                        </a:lnSpc>
                        <a:spcAft>
                          <a:spcPts val="1000"/>
                        </a:spcAft>
                      </a:pPr>
                      <a:r>
                        <a:rPr lang="fi-FI" sz="1100" dirty="0">
                          <a:effectLst/>
                        </a:rPr>
                        <a:t>1= täysin eri mieltä, 5= täysin samaa mieltä, EOS = en osaa sanoa</a:t>
                      </a:r>
                      <a:endParaRPr lang="fi-FI" sz="1050" dirty="0">
                        <a:effectLst/>
                        <a:latin typeface="Calibri"/>
                        <a:ea typeface="Calibri"/>
                        <a:cs typeface="Times New Roman"/>
                      </a:endParaRPr>
                    </a:p>
                  </a:txBody>
                  <a:tcPr marL="30378" marR="30378" marT="0" marB="0"/>
                </a:tc>
                <a:tc>
                  <a:txBody>
                    <a:bodyPr/>
                    <a:lstStyle/>
                    <a:p>
                      <a:pPr>
                        <a:lnSpc>
                          <a:spcPct val="115000"/>
                        </a:lnSpc>
                        <a:spcAft>
                          <a:spcPts val="1000"/>
                        </a:spcAft>
                      </a:pPr>
                      <a:r>
                        <a:rPr lang="fi-FI" sz="1100">
                          <a:effectLst/>
                        </a:rPr>
                        <a:t> </a:t>
                      </a:r>
                      <a:endParaRPr lang="fi-FI" sz="1050">
                        <a:effectLst/>
                        <a:latin typeface="Calibri"/>
                        <a:ea typeface="Calibri"/>
                        <a:cs typeface="Times New Roman"/>
                      </a:endParaRPr>
                    </a:p>
                  </a:txBody>
                  <a:tcPr marL="30378" marR="30378" marT="0" marB="0"/>
                </a:tc>
                <a:tc>
                  <a:txBody>
                    <a:bodyPr/>
                    <a:lstStyle/>
                    <a:p>
                      <a:pPr>
                        <a:lnSpc>
                          <a:spcPct val="115000"/>
                        </a:lnSpc>
                        <a:spcAft>
                          <a:spcPts val="1000"/>
                        </a:spcAft>
                      </a:pPr>
                      <a:r>
                        <a:rPr lang="fi-FI" sz="1100">
                          <a:effectLst/>
                        </a:rPr>
                        <a:t> </a:t>
                      </a:r>
                      <a:endParaRPr lang="fi-FI" sz="1050">
                        <a:effectLst/>
                        <a:latin typeface="Calibri"/>
                        <a:ea typeface="Calibri"/>
                        <a:cs typeface="Times New Roman"/>
                      </a:endParaRPr>
                    </a:p>
                  </a:txBody>
                  <a:tcPr marL="30378" marR="30378" marT="0" marB="0"/>
                </a:tc>
              </a:tr>
              <a:tr h="582019">
                <a:tc>
                  <a:txBody>
                    <a:bodyPr/>
                    <a:lstStyle/>
                    <a:p>
                      <a:pPr>
                        <a:lnSpc>
                          <a:spcPct val="115000"/>
                        </a:lnSpc>
                        <a:spcAft>
                          <a:spcPts val="1000"/>
                        </a:spcAft>
                      </a:pPr>
                      <a:r>
                        <a:rPr lang="fi-FI" sz="1100" dirty="0">
                          <a:effectLst/>
                        </a:rPr>
                        <a:t>Minusta </a:t>
                      </a:r>
                      <a:r>
                        <a:rPr lang="fi-FI" sz="1100" dirty="0" err="1">
                          <a:effectLst/>
                        </a:rPr>
                        <a:t>wiki</a:t>
                      </a:r>
                      <a:r>
                        <a:rPr lang="fi-FI" sz="1100" dirty="0">
                          <a:effectLst/>
                        </a:rPr>
                        <a:t> on sopiva projektihallinnon sähköinen foorumi</a:t>
                      </a:r>
                      <a:endParaRPr lang="fi-FI" sz="1050" dirty="0">
                        <a:effectLst/>
                        <a:latin typeface="Calibri"/>
                        <a:ea typeface="Calibri"/>
                        <a:cs typeface="Times New Roman"/>
                      </a:endParaRPr>
                    </a:p>
                  </a:txBody>
                  <a:tcPr marL="30378" marR="30378" marT="0" marB="0"/>
                </a:tc>
                <a:tc>
                  <a:txBody>
                    <a:bodyPr/>
                    <a:lstStyle/>
                    <a:p>
                      <a:pPr>
                        <a:lnSpc>
                          <a:spcPct val="115000"/>
                        </a:lnSpc>
                        <a:spcAft>
                          <a:spcPts val="1000"/>
                        </a:spcAft>
                      </a:pPr>
                      <a:r>
                        <a:rPr lang="fi-FI" sz="1100">
                          <a:effectLst/>
                        </a:rPr>
                        <a:t>3,75</a:t>
                      </a:r>
                      <a:endParaRPr lang="fi-FI" sz="1050">
                        <a:effectLst/>
                        <a:latin typeface="Calibri"/>
                        <a:ea typeface="Calibri"/>
                        <a:cs typeface="Times New Roman"/>
                      </a:endParaRPr>
                    </a:p>
                  </a:txBody>
                  <a:tcPr marL="30378" marR="30378" marT="0" marB="0"/>
                </a:tc>
                <a:tc>
                  <a:txBody>
                    <a:bodyPr/>
                    <a:lstStyle/>
                    <a:p>
                      <a:pPr>
                        <a:lnSpc>
                          <a:spcPct val="115000"/>
                        </a:lnSpc>
                        <a:spcAft>
                          <a:spcPts val="1000"/>
                        </a:spcAft>
                      </a:pPr>
                      <a:r>
                        <a:rPr lang="fi-FI" sz="1100">
                          <a:effectLst/>
                        </a:rPr>
                        <a:t> </a:t>
                      </a:r>
                      <a:endParaRPr lang="fi-FI" sz="1050">
                        <a:effectLst/>
                        <a:latin typeface="Calibri"/>
                        <a:ea typeface="Calibri"/>
                        <a:cs typeface="Times New Roman"/>
                      </a:endParaRPr>
                    </a:p>
                  </a:txBody>
                  <a:tcPr marL="30378" marR="30378" marT="0" marB="0"/>
                </a:tc>
              </a:tr>
              <a:tr h="194006">
                <a:tc>
                  <a:txBody>
                    <a:bodyPr/>
                    <a:lstStyle/>
                    <a:p>
                      <a:pPr>
                        <a:lnSpc>
                          <a:spcPct val="115000"/>
                        </a:lnSpc>
                        <a:spcAft>
                          <a:spcPts val="1000"/>
                        </a:spcAft>
                      </a:pPr>
                      <a:r>
                        <a:rPr lang="fi-FI" sz="1100" dirty="0">
                          <a:effectLst/>
                        </a:rPr>
                        <a:t> </a:t>
                      </a:r>
                      <a:endParaRPr lang="fi-FI" sz="1050" dirty="0">
                        <a:effectLst/>
                        <a:latin typeface="Calibri"/>
                        <a:ea typeface="Calibri"/>
                        <a:cs typeface="Times New Roman"/>
                      </a:endParaRPr>
                    </a:p>
                  </a:txBody>
                  <a:tcPr marL="30378" marR="30378" marT="0" marB="0"/>
                </a:tc>
                <a:tc>
                  <a:txBody>
                    <a:bodyPr/>
                    <a:lstStyle/>
                    <a:p>
                      <a:pPr>
                        <a:lnSpc>
                          <a:spcPct val="115000"/>
                        </a:lnSpc>
                        <a:spcAft>
                          <a:spcPts val="1000"/>
                        </a:spcAft>
                      </a:pPr>
                      <a:r>
                        <a:rPr lang="fi-FI" sz="1100">
                          <a:effectLst/>
                        </a:rPr>
                        <a:t> </a:t>
                      </a:r>
                      <a:endParaRPr lang="fi-FI" sz="1050">
                        <a:effectLst/>
                        <a:latin typeface="Calibri"/>
                        <a:ea typeface="Calibri"/>
                        <a:cs typeface="Times New Roman"/>
                      </a:endParaRPr>
                    </a:p>
                  </a:txBody>
                  <a:tcPr marL="30378" marR="30378" marT="0" marB="0"/>
                </a:tc>
                <a:tc>
                  <a:txBody>
                    <a:bodyPr/>
                    <a:lstStyle/>
                    <a:p>
                      <a:pPr>
                        <a:lnSpc>
                          <a:spcPct val="115000"/>
                        </a:lnSpc>
                        <a:spcAft>
                          <a:spcPts val="1000"/>
                        </a:spcAft>
                      </a:pPr>
                      <a:r>
                        <a:rPr lang="fi-FI" sz="1100">
                          <a:effectLst/>
                        </a:rPr>
                        <a:t> </a:t>
                      </a:r>
                      <a:endParaRPr lang="fi-FI" sz="1050">
                        <a:effectLst/>
                        <a:latin typeface="Calibri"/>
                        <a:ea typeface="Calibri"/>
                        <a:cs typeface="Times New Roman"/>
                      </a:endParaRPr>
                    </a:p>
                  </a:txBody>
                  <a:tcPr marL="30378" marR="30378" marT="0" marB="0"/>
                </a:tc>
              </a:tr>
              <a:tr h="388013">
                <a:tc>
                  <a:txBody>
                    <a:bodyPr/>
                    <a:lstStyle/>
                    <a:p>
                      <a:pPr>
                        <a:lnSpc>
                          <a:spcPct val="115000"/>
                        </a:lnSpc>
                        <a:spcAft>
                          <a:spcPts val="1000"/>
                        </a:spcAft>
                      </a:pPr>
                      <a:r>
                        <a:rPr lang="fi-FI" sz="1100" dirty="0">
                          <a:effectLst/>
                        </a:rPr>
                        <a:t>Minusta on hyvä, että projektin asiat on julkisessa </a:t>
                      </a:r>
                      <a:r>
                        <a:rPr lang="fi-FI" sz="1100" dirty="0" err="1">
                          <a:effectLst/>
                        </a:rPr>
                        <a:t>wikissä</a:t>
                      </a:r>
                      <a:endParaRPr lang="fi-FI" sz="1050" dirty="0">
                        <a:effectLst/>
                        <a:latin typeface="Calibri"/>
                        <a:ea typeface="Calibri"/>
                        <a:cs typeface="Times New Roman"/>
                      </a:endParaRPr>
                    </a:p>
                  </a:txBody>
                  <a:tcPr marL="30378" marR="30378" marT="0" marB="0"/>
                </a:tc>
                <a:tc>
                  <a:txBody>
                    <a:bodyPr/>
                    <a:lstStyle/>
                    <a:p>
                      <a:pPr>
                        <a:lnSpc>
                          <a:spcPct val="115000"/>
                        </a:lnSpc>
                        <a:spcAft>
                          <a:spcPts val="1000"/>
                        </a:spcAft>
                      </a:pPr>
                      <a:r>
                        <a:rPr lang="fi-FI" sz="1100" dirty="0">
                          <a:effectLst/>
                        </a:rPr>
                        <a:t>3,83</a:t>
                      </a:r>
                      <a:endParaRPr lang="fi-FI" sz="1050" dirty="0">
                        <a:effectLst/>
                        <a:latin typeface="Calibri"/>
                        <a:ea typeface="Calibri"/>
                        <a:cs typeface="Times New Roman"/>
                      </a:endParaRPr>
                    </a:p>
                  </a:txBody>
                  <a:tcPr marL="30378" marR="30378" marT="0" marB="0"/>
                </a:tc>
                <a:tc>
                  <a:txBody>
                    <a:bodyPr/>
                    <a:lstStyle/>
                    <a:p>
                      <a:pPr>
                        <a:lnSpc>
                          <a:spcPct val="115000"/>
                        </a:lnSpc>
                        <a:spcAft>
                          <a:spcPts val="1000"/>
                        </a:spcAft>
                      </a:pPr>
                      <a:r>
                        <a:rPr lang="fi-FI" sz="1100">
                          <a:effectLst/>
                        </a:rPr>
                        <a:t> </a:t>
                      </a:r>
                      <a:endParaRPr lang="fi-FI" sz="1050">
                        <a:effectLst/>
                        <a:latin typeface="Calibri"/>
                        <a:ea typeface="Calibri"/>
                        <a:cs typeface="Times New Roman"/>
                      </a:endParaRPr>
                    </a:p>
                  </a:txBody>
                  <a:tcPr marL="30378" marR="30378" marT="0" marB="0"/>
                </a:tc>
              </a:tr>
              <a:tr h="194006">
                <a:tc>
                  <a:txBody>
                    <a:bodyPr/>
                    <a:lstStyle/>
                    <a:p>
                      <a:pPr>
                        <a:lnSpc>
                          <a:spcPct val="115000"/>
                        </a:lnSpc>
                        <a:spcAft>
                          <a:spcPts val="1000"/>
                        </a:spcAft>
                      </a:pPr>
                      <a:r>
                        <a:rPr lang="fi-FI" sz="1100">
                          <a:effectLst/>
                        </a:rPr>
                        <a:t> </a:t>
                      </a:r>
                      <a:endParaRPr lang="fi-FI" sz="1050">
                        <a:effectLst/>
                        <a:latin typeface="Calibri"/>
                        <a:ea typeface="Calibri"/>
                        <a:cs typeface="Times New Roman"/>
                      </a:endParaRPr>
                    </a:p>
                  </a:txBody>
                  <a:tcPr marL="30378" marR="30378" marT="0" marB="0"/>
                </a:tc>
                <a:tc>
                  <a:txBody>
                    <a:bodyPr/>
                    <a:lstStyle/>
                    <a:p>
                      <a:pPr>
                        <a:lnSpc>
                          <a:spcPct val="115000"/>
                        </a:lnSpc>
                        <a:spcAft>
                          <a:spcPts val="1000"/>
                        </a:spcAft>
                      </a:pPr>
                      <a:r>
                        <a:rPr lang="fi-FI" sz="1100" dirty="0">
                          <a:effectLst/>
                        </a:rPr>
                        <a:t> </a:t>
                      </a:r>
                      <a:endParaRPr lang="fi-FI" sz="1050" dirty="0">
                        <a:effectLst/>
                        <a:latin typeface="Calibri"/>
                        <a:ea typeface="Calibri"/>
                        <a:cs typeface="Times New Roman"/>
                      </a:endParaRPr>
                    </a:p>
                  </a:txBody>
                  <a:tcPr marL="30378" marR="30378" marT="0" marB="0"/>
                </a:tc>
                <a:tc>
                  <a:txBody>
                    <a:bodyPr/>
                    <a:lstStyle/>
                    <a:p>
                      <a:pPr>
                        <a:lnSpc>
                          <a:spcPct val="115000"/>
                        </a:lnSpc>
                        <a:spcAft>
                          <a:spcPts val="1000"/>
                        </a:spcAft>
                      </a:pPr>
                      <a:r>
                        <a:rPr lang="fi-FI" sz="1100">
                          <a:effectLst/>
                        </a:rPr>
                        <a:t> </a:t>
                      </a:r>
                      <a:endParaRPr lang="fi-FI" sz="1050">
                        <a:effectLst/>
                        <a:latin typeface="Calibri"/>
                        <a:ea typeface="Calibri"/>
                        <a:cs typeface="Times New Roman"/>
                      </a:endParaRPr>
                    </a:p>
                  </a:txBody>
                  <a:tcPr marL="30378" marR="30378" marT="0" marB="0"/>
                </a:tc>
              </a:tr>
              <a:tr h="582019">
                <a:tc>
                  <a:txBody>
                    <a:bodyPr/>
                    <a:lstStyle/>
                    <a:p>
                      <a:pPr>
                        <a:lnSpc>
                          <a:spcPct val="115000"/>
                        </a:lnSpc>
                        <a:spcAft>
                          <a:spcPts val="1000"/>
                        </a:spcAft>
                      </a:pPr>
                      <a:r>
                        <a:rPr lang="fi-FI" sz="1100">
                          <a:effectLst/>
                        </a:rPr>
                        <a:t>En haluaisi nimeäni mainittavan projektin wikissä, koska se löytyy silloin google-hausta</a:t>
                      </a:r>
                      <a:endParaRPr lang="fi-FI" sz="1050">
                        <a:effectLst/>
                        <a:latin typeface="Calibri"/>
                        <a:ea typeface="Calibri"/>
                        <a:cs typeface="Times New Roman"/>
                      </a:endParaRPr>
                    </a:p>
                  </a:txBody>
                  <a:tcPr marL="30378" marR="30378" marT="0" marB="0"/>
                </a:tc>
                <a:tc>
                  <a:txBody>
                    <a:bodyPr/>
                    <a:lstStyle/>
                    <a:p>
                      <a:pPr>
                        <a:lnSpc>
                          <a:spcPct val="115000"/>
                        </a:lnSpc>
                        <a:spcAft>
                          <a:spcPts val="1000"/>
                        </a:spcAft>
                      </a:pPr>
                      <a:r>
                        <a:rPr lang="fi-FI" sz="1100" dirty="0">
                          <a:effectLst/>
                        </a:rPr>
                        <a:t>2,00</a:t>
                      </a:r>
                      <a:endParaRPr lang="fi-FI" sz="1050" dirty="0">
                        <a:effectLst/>
                        <a:latin typeface="Calibri"/>
                        <a:ea typeface="Calibri"/>
                        <a:cs typeface="Times New Roman"/>
                      </a:endParaRPr>
                    </a:p>
                  </a:txBody>
                  <a:tcPr marL="30378" marR="30378" marT="0" marB="0"/>
                </a:tc>
                <a:tc>
                  <a:txBody>
                    <a:bodyPr/>
                    <a:lstStyle/>
                    <a:p>
                      <a:pPr>
                        <a:lnSpc>
                          <a:spcPct val="115000"/>
                        </a:lnSpc>
                        <a:spcAft>
                          <a:spcPts val="1000"/>
                        </a:spcAft>
                      </a:pPr>
                      <a:r>
                        <a:rPr lang="fi-FI" sz="1100">
                          <a:effectLst/>
                        </a:rPr>
                        <a:t> </a:t>
                      </a:r>
                      <a:endParaRPr lang="fi-FI" sz="1050">
                        <a:effectLst/>
                        <a:latin typeface="Calibri"/>
                        <a:ea typeface="Calibri"/>
                        <a:cs typeface="Times New Roman"/>
                      </a:endParaRPr>
                    </a:p>
                  </a:txBody>
                  <a:tcPr marL="30378" marR="30378" marT="0" marB="0"/>
                </a:tc>
              </a:tr>
              <a:tr h="194006">
                <a:tc>
                  <a:txBody>
                    <a:bodyPr/>
                    <a:lstStyle/>
                    <a:p>
                      <a:pPr>
                        <a:lnSpc>
                          <a:spcPct val="115000"/>
                        </a:lnSpc>
                        <a:spcAft>
                          <a:spcPts val="1000"/>
                        </a:spcAft>
                      </a:pPr>
                      <a:r>
                        <a:rPr lang="fi-FI" sz="1100">
                          <a:effectLst/>
                        </a:rPr>
                        <a:t> </a:t>
                      </a:r>
                      <a:endParaRPr lang="fi-FI" sz="1050">
                        <a:effectLst/>
                        <a:latin typeface="Calibri"/>
                        <a:ea typeface="Calibri"/>
                        <a:cs typeface="Times New Roman"/>
                      </a:endParaRPr>
                    </a:p>
                  </a:txBody>
                  <a:tcPr marL="30378" marR="30378" marT="0" marB="0"/>
                </a:tc>
                <a:tc>
                  <a:txBody>
                    <a:bodyPr/>
                    <a:lstStyle/>
                    <a:p>
                      <a:pPr>
                        <a:lnSpc>
                          <a:spcPct val="115000"/>
                        </a:lnSpc>
                        <a:spcAft>
                          <a:spcPts val="1000"/>
                        </a:spcAft>
                      </a:pPr>
                      <a:r>
                        <a:rPr lang="fi-FI" sz="1100">
                          <a:effectLst/>
                        </a:rPr>
                        <a:t> </a:t>
                      </a:r>
                      <a:endParaRPr lang="fi-FI" sz="1050">
                        <a:effectLst/>
                        <a:latin typeface="Calibri"/>
                        <a:ea typeface="Calibri"/>
                        <a:cs typeface="Times New Roman"/>
                      </a:endParaRPr>
                    </a:p>
                  </a:txBody>
                  <a:tcPr marL="30378" marR="30378" marT="0" marB="0"/>
                </a:tc>
                <a:tc>
                  <a:txBody>
                    <a:bodyPr/>
                    <a:lstStyle/>
                    <a:p>
                      <a:pPr>
                        <a:lnSpc>
                          <a:spcPct val="115000"/>
                        </a:lnSpc>
                        <a:spcAft>
                          <a:spcPts val="1000"/>
                        </a:spcAft>
                      </a:pPr>
                      <a:r>
                        <a:rPr lang="fi-FI" sz="1100">
                          <a:effectLst/>
                        </a:rPr>
                        <a:t> </a:t>
                      </a:r>
                      <a:endParaRPr lang="fi-FI" sz="1050">
                        <a:effectLst/>
                        <a:latin typeface="Calibri"/>
                        <a:ea typeface="Calibri"/>
                        <a:cs typeface="Times New Roman"/>
                      </a:endParaRPr>
                    </a:p>
                  </a:txBody>
                  <a:tcPr marL="30378" marR="30378" marT="0" marB="0"/>
                </a:tc>
              </a:tr>
              <a:tr h="194006">
                <a:tc>
                  <a:txBody>
                    <a:bodyPr/>
                    <a:lstStyle/>
                    <a:p>
                      <a:pPr>
                        <a:lnSpc>
                          <a:spcPct val="115000"/>
                        </a:lnSpc>
                        <a:spcAft>
                          <a:spcPts val="1000"/>
                        </a:spcAft>
                      </a:pPr>
                      <a:r>
                        <a:rPr lang="fi-FI" sz="1100">
                          <a:effectLst/>
                        </a:rPr>
                        <a:t>Blogi</a:t>
                      </a:r>
                      <a:endParaRPr lang="fi-FI" sz="1050">
                        <a:effectLst/>
                        <a:latin typeface="Calibri"/>
                        <a:ea typeface="Calibri"/>
                        <a:cs typeface="Times New Roman"/>
                      </a:endParaRPr>
                    </a:p>
                  </a:txBody>
                  <a:tcPr marL="30378" marR="30378" marT="0" marB="0"/>
                </a:tc>
                <a:tc>
                  <a:txBody>
                    <a:bodyPr/>
                    <a:lstStyle/>
                    <a:p>
                      <a:pPr>
                        <a:lnSpc>
                          <a:spcPct val="115000"/>
                        </a:lnSpc>
                        <a:spcAft>
                          <a:spcPts val="1000"/>
                        </a:spcAft>
                      </a:pPr>
                      <a:r>
                        <a:rPr lang="fi-FI" sz="1100">
                          <a:effectLst/>
                        </a:rPr>
                        <a:t>1</a:t>
                      </a:r>
                      <a:endParaRPr lang="fi-FI" sz="1050">
                        <a:effectLst/>
                        <a:latin typeface="Calibri"/>
                        <a:ea typeface="Calibri"/>
                        <a:cs typeface="Times New Roman"/>
                      </a:endParaRPr>
                    </a:p>
                  </a:txBody>
                  <a:tcPr marL="30378" marR="30378" marT="0" marB="0"/>
                </a:tc>
                <a:tc>
                  <a:txBody>
                    <a:bodyPr/>
                    <a:lstStyle/>
                    <a:p>
                      <a:pPr>
                        <a:lnSpc>
                          <a:spcPct val="115000"/>
                        </a:lnSpc>
                        <a:spcAft>
                          <a:spcPts val="1000"/>
                        </a:spcAft>
                      </a:pPr>
                      <a:r>
                        <a:rPr lang="fi-FI" sz="1100">
                          <a:effectLst/>
                        </a:rPr>
                        <a:t> </a:t>
                      </a:r>
                      <a:endParaRPr lang="fi-FI" sz="1050">
                        <a:effectLst/>
                        <a:latin typeface="Calibri"/>
                        <a:ea typeface="Calibri"/>
                        <a:cs typeface="Times New Roman"/>
                      </a:endParaRPr>
                    </a:p>
                  </a:txBody>
                  <a:tcPr marL="30378" marR="30378" marT="0" marB="0"/>
                </a:tc>
              </a:tr>
              <a:tr h="194006">
                <a:tc>
                  <a:txBody>
                    <a:bodyPr/>
                    <a:lstStyle/>
                    <a:p>
                      <a:pPr>
                        <a:lnSpc>
                          <a:spcPct val="115000"/>
                        </a:lnSpc>
                        <a:spcAft>
                          <a:spcPts val="1000"/>
                        </a:spcAft>
                      </a:pPr>
                      <a:r>
                        <a:rPr lang="fi-FI" sz="1100">
                          <a:effectLst/>
                        </a:rPr>
                        <a:t>Sähköpostittelu</a:t>
                      </a:r>
                      <a:endParaRPr lang="fi-FI" sz="1050">
                        <a:effectLst/>
                        <a:latin typeface="Calibri"/>
                        <a:ea typeface="Calibri"/>
                        <a:cs typeface="Times New Roman"/>
                      </a:endParaRPr>
                    </a:p>
                  </a:txBody>
                  <a:tcPr marL="30378" marR="30378" marT="0" marB="0"/>
                </a:tc>
                <a:tc>
                  <a:txBody>
                    <a:bodyPr/>
                    <a:lstStyle/>
                    <a:p>
                      <a:pPr>
                        <a:lnSpc>
                          <a:spcPct val="115000"/>
                        </a:lnSpc>
                        <a:spcAft>
                          <a:spcPts val="1000"/>
                        </a:spcAft>
                      </a:pPr>
                      <a:r>
                        <a:rPr lang="fi-FI" sz="1100">
                          <a:effectLst/>
                        </a:rPr>
                        <a:t>1</a:t>
                      </a:r>
                      <a:endParaRPr lang="fi-FI" sz="1050">
                        <a:effectLst/>
                        <a:latin typeface="Calibri"/>
                        <a:ea typeface="Calibri"/>
                        <a:cs typeface="Times New Roman"/>
                      </a:endParaRPr>
                    </a:p>
                  </a:txBody>
                  <a:tcPr marL="30378" marR="30378" marT="0" marB="0"/>
                </a:tc>
                <a:tc>
                  <a:txBody>
                    <a:bodyPr/>
                    <a:lstStyle/>
                    <a:p>
                      <a:pPr>
                        <a:lnSpc>
                          <a:spcPct val="115000"/>
                        </a:lnSpc>
                        <a:spcAft>
                          <a:spcPts val="1000"/>
                        </a:spcAft>
                      </a:pPr>
                      <a:r>
                        <a:rPr lang="fi-FI" sz="1100">
                          <a:effectLst/>
                        </a:rPr>
                        <a:t> </a:t>
                      </a:r>
                      <a:endParaRPr lang="fi-FI" sz="1050">
                        <a:effectLst/>
                        <a:latin typeface="Calibri"/>
                        <a:ea typeface="Calibri"/>
                        <a:cs typeface="Times New Roman"/>
                      </a:endParaRPr>
                    </a:p>
                  </a:txBody>
                  <a:tcPr marL="30378" marR="30378" marT="0" marB="0"/>
                </a:tc>
              </a:tr>
              <a:tr h="194006">
                <a:tc>
                  <a:txBody>
                    <a:bodyPr/>
                    <a:lstStyle/>
                    <a:p>
                      <a:pPr>
                        <a:lnSpc>
                          <a:spcPct val="115000"/>
                        </a:lnSpc>
                        <a:spcAft>
                          <a:spcPts val="1000"/>
                        </a:spcAft>
                      </a:pPr>
                      <a:r>
                        <a:rPr lang="fi-FI" sz="1100">
                          <a:effectLst/>
                        </a:rPr>
                        <a:t>Mese tai chat</a:t>
                      </a:r>
                      <a:endParaRPr lang="fi-FI" sz="1050">
                        <a:effectLst/>
                        <a:latin typeface="Calibri"/>
                        <a:ea typeface="Calibri"/>
                        <a:cs typeface="Times New Roman"/>
                      </a:endParaRPr>
                    </a:p>
                  </a:txBody>
                  <a:tcPr marL="30378" marR="30378" marT="0" marB="0"/>
                </a:tc>
                <a:tc>
                  <a:txBody>
                    <a:bodyPr/>
                    <a:lstStyle/>
                    <a:p>
                      <a:pPr>
                        <a:lnSpc>
                          <a:spcPct val="115000"/>
                        </a:lnSpc>
                        <a:spcAft>
                          <a:spcPts val="1000"/>
                        </a:spcAft>
                      </a:pPr>
                      <a:r>
                        <a:rPr lang="fi-FI" sz="1100">
                          <a:effectLst/>
                        </a:rPr>
                        <a:t>0</a:t>
                      </a:r>
                      <a:endParaRPr lang="fi-FI" sz="1050">
                        <a:effectLst/>
                        <a:latin typeface="Calibri"/>
                        <a:ea typeface="Calibri"/>
                        <a:cs typeface="Times New Roman"/>
                      </a:endParaRPr>
                    </a:p>
                  </a:txBody>
                  <a:tcPr marL="30378" marR="30378" marT="0" marB="0"/>
                </a:tc>
                <a:tc>
                  <a:txBody>
                    <a:bodyPr/>
                    <a:lstStyle/>
                    <a:p>
                      <a:pPr>
                        <a:lnSpc>
                          <a:spcPct val="115000"/>
                        </a:lnSpc>
                        <a:spcAft>
                          <a:spcPts val="1000"/>
                        </a:spcAft>
                      </a:pPr>
                      <a:r>
                        <a:rPr lang="fi-FI" sz="1100">
                          <a:effectLst/>
                        </a:rPr>
                        <a:t> </a:t>
                      </a:r>
                      <a:endParaRPr lang="fi-FI" sz="1050">
                        <a:effectLst/>
                        <a:latin typeface="Calibri"/>
                        <a:ea typeface="Calibri"/>
                        <a:cs typeface="Times New Roman"/>
                      </a:endParaRPr>
                    </a:p>
                  </a:txBody>
                  <a:tcPr marL="30378" marR="30378" marT="0" marB="0"/>
                </a:tc>
              </a:tr>
              <a:tr h="194006">
                <a:tc>
                  <a:txBody>
                    <a:bodyPr/>
                    <a:lstStyle/>
                    <a:p>
                      <a:pPr>
                        <a:lnSpc>
                          <a:spcPct val="115000"/>
                        </a:lnSpc>
                        <a:spcAft>
                          <a:spcPts val="1000"/>
                        </a:spcAft>
                      </a:pPr>
                      <a:r>
                        <a:rPr lang="fi-FI" sz="1100">
                          <a:effectLst/>
                        </a:rPr>
                        <a:t>IRC tai muu galleria</a:t>
                      </a:r>
                      <a:endParaRPr lang="fi-FI" sz="1050">
                        <a:effectLst/>
                        <a:latin typeface="Calibri"/>
                        <a:ea typeface="Calibri"/>
                        <a:cs typeface="Times New Roman"/>
                      </a:endParaRPr>
                    </a:p>
                  </a:txBody>
                  <a:tcPr marL="30378" marR="30378" marT="0" marB="0"/>
                </a:tc>
                <a:tc>
                  <a:txBody>
                    <a:bodyPr/>
                    <a:lstStyle/>
                    <a:p>
                      <a:pPr>
                        <a:lnSpc>
                          <a:spcPct val="115000"/>
                        </a:lnSpc>
                        <a:spcAft>
                          <a:spcPts val="1000"/>
                        </a:spcAft>
                      </a:pPr>
                      <a:r>
                        <a:rPr lang="fi-FI" sz="1100">
                          <a:effectLst/>
                        </a:rPr>
                        <a:t>0</a:t>
                      </a:r>
                      <a:endParaRPr lang="fi-FI" sz="1050">
                        <a:effectLst/>
                        <a:latin typeface="Calibri"/>
                        <a:ea typeface="Calibri"/>
                        <a:cs typeface="Times New Roman"/>
                      </a:endParaRPr>
                    </a:p>
                  </a:txBody>
                  <a:tcPr marL="30378" marR="30378" marT="0" marB="0"/>
                </a:tc>
                <a:tc>
                  <a:txBody>
                    <a:bodyPr/>
                    <a:lstStyle/>
                    <a:p>
                      <a:pPr>
                        <a:lnSpc>
                          <a:spcPct val="115000"/>
                        </a:lnSpc>
                        <a:spcAft>
                          <a:spcPts val="1000"/>
                        </a:spcAft>
                      </a:pPr>
                      <a:r>
                        <a:rPr lang="fi-FI" sz="1100">
                          <a:effectLst/>
                        </a:rPr>
                        <a:t> </a:t>
                      </a:r>
                      <a:endParaRPr lang="fi-FI" sz="1050">
                        <a:effectLst/>
                        <a:latin typeface="Calibri"/>
                        <a:ea typeface="Calibri"/>
                        <a:cs typeface="Times New Roman"/>
                      </a:endParaRPr>
                    </a:p>
                  </a:txBody>
                  <a:tcPr marL="30378" marR="30378" marT="0" marB="0"/>
                </a:tc>
              </a:tr>
              <a:tr h="194006">
                <a:tc>
                  <a:txBody>
                    <a:bodyPr/>
                    <a:lstStyle/>
                    <a:p>
                      <a:pPr>
                        <a:lnSpc>
                          <a:spcPct val="115000"/>
                        </a:lnSpc>
                        <a:spcAft>
                          <a:spcPts val="1000"/>
                        </a:spcAft>
                      </a:pPr>
                      <a:r>
                        <a:rPr lang="fi-FI" sz="1100">
                          <a:effectLst/>
                        </a:rPr>
                        <a:t>ConnectPro -huone </a:t>
                      </a:r>
                      <a:endParaRPr lang="fi-FI" sz="1050">
                        <a:effectLst/>
                        <a:latin typeface="Calibri"/>
                        <a:ea typeface="Calibri"/>
                        <a:cs typeface="Times New Roman"/>
                      </a:endParaRPr>
                    </a:p>
                  </a:txBody>
                  <a:tcPr marL="30378" marR="30378" marT="0" marB="0"/>
                </a:tc>
                <a:tc>
                  <a:txBody>
                    <a:bodyPr/>
                    <a:lstStyle/>
                    <a:p>
                      <a:pPr>
                        <a:lnSpc>
                          <a:spcPct val="115000"/>
                        </a:lnSpc>
                        <a:spcAft>
                          <a:spcPts val="1000"/>
                        </a:spcAft>
                      </a:pPr>
                      <a:r>
                        <a:rPr lang="fi-FI" sz="1100">
                          <a:effectLst/>
                        </a:rPr>
                        <a:t>2</a:t>
                      </a:r>
                      <a:endParaRPr lang="fi-FI" sz="1050">
                        <a:effectLst/>
                        <a:latin typeface="Calibri"/>
                        <a:ea typeface="Calibri"/>
                        <a:cs typeface="Times New Roman"/>
                      </a:endParaRPr>
                    </a:p>
                  </a:txBody>
                  <a:tcPr marL="30378" marR="30378" marT="0" marB="0"/>
                </a:tc>
                <a:tc>
                  <a:txBody>
                    <a:bodyPr/>
                    <a:lstStyle/>
                    <a:p>
                      <a:pPr>
                        <a:lnSpc>
                          <a:spcPct val="115000"/>
                        </a:lnSpc>
                        <a:spcAft>
                          <a:spcPts val="1000"/>
                        </a:spcAft>
                      </a:pPr>
                      <a:r>
                        <a:rPr lang="fi-FI" sz="1100">
                          <a:effectLst/>
                        </a:rPr>
                        <a:t> </a:t>
                      </a:r>
                      <a:endParaRPr lang="fi-FI" sz="1050">
                        <a:effectLst/>
                        <a:latin typeface="Calibri"/>
                        <a:ea typeface="Calibri"/>
                        <a:cs typeface="Times New Roman"/>
                      </a:endParaRPr>
                    </a:p>
                  </a:txBody>
                  <a:tcPr marL="30378" marR="30378" marT="0" marB="0"/>
                </a:tc>
              </a:tr>
              <a:tr h="194006">
                <a:tc>
                  <a:txBody>
                    <a:bodyPr/>
                    <a:lstStyle/>
                    <a:p>
                      <a:pPr>
                        <a:lnSpc>
                          <a:spcPct val="115000"/>
                        </a:lnSpc>
                        <a:spcAft>
                          <a:spcPts val="1000"/>
                        </a:spcAft>
                      </a:pPr>
                      <a:r>
                        <a:rPr lang="fi-FI" sz="1100" dirty="0" err="1">
                          <a:effectLst/>
                        </a:rPr>
                        <a:t>Skype-kokous</a:t>
                      </a:r>
                      <a:endParaRPr lang="fi-FI" sz="1050" dirty="0">
                        <a:effectLst/>
                        <a:latin typeface="Calibri"/>
                        <a:ea typeface="Calibri"/>
                        <a:cs typeface="Times New Roman"/>
                      </a:endParaRPr>
                    </a:p>
                  </a:txBody>
                  <a:tcPr marL="30378" marR="30378" marT="0" marB="0"/>
                </a:tc>
                <a:tc>
                  <a:txBody>
                    <a:bodyPr/>
                    <a:lstStyle/>
                    <a:p>
                      <a:pPr>
                        <a:lnSpc>
                          <a:spcPct val="115000"/>
                        </a:lnSpc>
                        <a:spcAft>
                          <a:spcPts val="1000"/>
                        </a:spcAft>
                      </a:pPr>
                      <a:r>
                        <a:rPr lang="fi-FI" sz="1100">
                          <a:effectLst/>
                        </a:rPr>
                        <a:t>1</a:t>
                      </a:r>
                      <a:endParaRPr lang="fi-FI" sz="1050">
                        <a:effectLst/>
                        <a:latin typeface="Calibri"/>
                        <a:ea typeface="Calibri"/>
                        <a:cs typeface="Times New Roman"/>
                      </a:endParaRPr>
                    </a:p>
                  </a:txBody>
                  <a:tcPr marL="30378" marR="30378" marT="0" marB="0"/>
                </a:tc>
                <a:tc>
                  <a:txBody>
                    <a:bodyPr/>
                    <a:lstStyle/>
                    <a:p>
                      <a:pPr>
                        <a:lnSpc>
                          <a:spcPct val="115000"/>
                        </a:lnSpc>
                        <a:spcAft>
                          <a:spcPts val="1000"/>
                        </a:spcAft>
                      </a:pPr>
                      <a:r>
                        <a:rPr lang="fi-FI" sz="1100">
                          <a:effectLst/>
                        </a:rPr>
                        <a:t> </a:t>
                      </a:r>
                      <a:endParaRPr lang="fi-FI" sz="1050">
                        <a:effectLst/>
                        <a:latin typeface="Calibri"/>
                        <a:ea typeface="Calibri"/>
                        <a:cs typeface="Times New Roman"/>
                      </a:endParaRPr>
                    </a:p>
                  </a:txBody>
                  <a:tcPr marL="30378" marR="30378" marT="0" marB="0"/>
                </a:tc>
              </a:tr>
              <a:tr h="388013">
                <a:tc>
                  <a:txBody>
                    <a:bodyPr/>
                    <a:lstStyle/>
                    <a:p>
                      <a:pPr>
                        <a:lnSpc>
                          <a:spcPct val="115000"/>
                        </a:lnSpc>
                        <a:spcAft>
                          <a:spcPts val="1000"/>
                        </a:spcAft>
                      </a:pPr>
                      <a:r>
                        <a:rPr lang="fi-FI" sz="1100">
                          <a:effectLst/>
                        </a:rPr>
                        <a:t>Kokous kuukausittain palaverihuoneessa</a:t>
                      </a:r>
                      <a:endParaRPr lang="fi-FI" sz="1050">
                        <a:effectLst/>
                        <a:latin typeface="Calibri"/>
                        <a:ea typeface="Calibri"/>
                        <a:cs typeface="Times New Roman"/>
                      </a:endParaRPr>
                    </a:p>
                  </a:txBody>
                  <a:tcPr marL="30378" marR="30378" marT="0" marB="0"/>
                </a:tc>
                <a:tc>
                  <a:txBody>
                    <a:bodyPr/>
                    <a:lstStyle/>
                    <a:p>
                      <a:pPr>
                        <a:lnSpc>
                          <a:spcPct val="115000"/>
                        </a:lnSpc>
                        <a:spcAft>
                          <a:spcPts val="1000"/>
                        </a:spcAft>
                      </a:pPr>
                      <a:r>
                        <a:rPr lang="fi-FI" sz="1100">
                          <a:effectLst/>
                        </a:rPr>
                        <a:t>2</a:t>
                      </a:r>
                      <a:endParaRPr lang="fi-FI" sz="1050">
                        <a:effectLst/>
                        <a:latin typeface="Calibri"/>
                        <a:ea typeface="Calibri"/>
                        <a:cs typeface="Times New Roman"/>
                      </a:endParaRPr>
                    </a:p>
                  </a:txBody>
                  <a:tcPr marL="30378" marR="30378" marT="0" marB="0"/>
                </a:tc>
                <a:tc>
                  <a:txBody>
                    <a:bodyPr/>
                    <a:lstStyle/>
                    <a:p>
                      <a:pPr>
                        <a:lnSpc>
                          <a:spcPct val="115000"/>
                        </a:lnSpc>
                        <a:spcAft>
                          <a:spcPts val="1000"/>
                        </a:spcAft>
                      </a:pPr>
                      <a:r>
                        <a:rPr lang="fi-FI" sz="1100">
                          <a:effectLst/>
                        </a:rPr>
                        <a:t> </a:t>
                      </a:r>
                      <a:endParaRPr lang="fi-FI" sz="1050">
                        <a:effectLst/>
                        <a:latin typeface="Calibri"/>
                        <a:ea typeface="Calibri"/>
                        <a:cs typeface="Times New Roman"/>
                      </a:endParaRPr>
                    </a:p>
                  </a:txBody>
                  <a:tcPr marL="30378" marR="30378" marT="0" marB="0"/>
                </a:tc>
              </a:tr>
              <a:tr h="2522084">
                <a:tc>
                  <a:txBody>
                    <a:bodyPr/>
                    <a:lstStyle/>
                    <a:p>
                      <a:pPr>
                        <a:lnSpc>
                          <a:spcPct val="115000"/>
                        </a:lnSpc>
                        <a:spcAft>
                          <a:spcPts val="1000"/>
                        </a:spcAft>
                      </a:pPr>
                      <a:r>
                        <a:rPr lang="fi-FI" sz="1100" dirty="0">
                          <a:effectLst/>
                        </a:rPr>
                        <a:t>Miksi?</a:t>
                      </a:r>
                      <a:endParaRPr lang="fi-FI" sz="1050" dirty="0">
                        <a:effectLst/>
                        <a:latin typeface="Calibri"/>
                        <a:ea typeface="Calibri"/>
                        <a:cs typeface="Times New Roman"/>
                      </a:endParaRPr>
                    </a:p>
                  </a:txBody>
                  <a:tcPr marL="30378" marR="30378" marT="0" marB="0"/>
                </a:tc>
                <a:tc>
                  <a:txBody>
                    <a:bodyPr/>
                    <a:lstStyle/>
                    <a:p>
                      <a:pPr>
                        <a:lnSpc>
                          <a:spcPct val="115000"/>
                        </a:lnSpc>
                        <a:spcAft>
                          <a:spcPts val="1000"/>
                        </a:spcAft>
                      </a:pPr>
                      <a:r>
                        <a:rPr lang="fi-FI" sz="1100">
                          <a:effectLst/>
                        </a:rPr>
                        <a:t> </a:t>
                      </a:r>
                      <a:endParaRPr lang="fi-FI" sz="1050">
                        <a:effectLst/>
                        <a:latin typeface="Calibri"/>
                        <a:ea typeface="Calibri"/>
                        <a:cs typeface="Times New Roman"/>
                      </a:endParaRPr>
                    </a:p>
                  </a:txBody>
                  <a:tcPr marL="30378" marR="30378" marT="0" marB="0"/>
                </a:tc>
                <a:tc>
                  <a:txBody>
                    <a:bodyPr/>
                    <a:lstStyle/>
                    <a:p>
                      <a:pPr>
                        <a:lnSpc>
                          <a:spcPct val="115000"/>
                        </a:lnSpc>
                        <a:spcAft>
                          <a:spcPts val="1000"/>
                        </a:spcAft>
                      </a:pPr>
                      <a:r>
                        <a:rPr lang="fi-FI" sz="1100" dirty="0">
                          <a:effectLst/>
                        </a:rPr>
                        <a:t>1. </a:t>
                      </a:r>
                      <a:r>
                        <a:rPr lang="fi-FI" sz="1100" dirty="0" err="1">
                          <a:effectLst/>
                        </a:rPr>
                        <a:t>ConnectPro</a:t>
                      </a:r>
                      <a:r>
                        <a:rPr lang="fi-FI" sz="1100" dirty="0">
                          <a:effectLst/>
                        </a:rPr>
                        <a:t> on kätevä, mutta vaatii investointeja mm. kokousmikrofoniin. </a:t>
                      </a:r>
                      <a:r>
                        <a:rPr lang="fi-FI" sz="1100" dirty="0" err="1">
                          <a:effectLst/>
                        </a:rPr>
                        <a:t>Skype</a:t>
                      </a:r>
                      <a:r>
                        <a:rPr lang="fi-FI" sz="1100" dirty="0">
                          <a:effectLst/>
                        </a:rPr>
                        <a:t> on hyvä, vaatii sankaluurit ja </a:t>
                      </a:r>
                      <a:r>
                        <a:rPr lang="fi-FI" sz="1100" dirty="0" err="1">
                          <a:effectLst/>
                        </a:rPr>
                        <a:t>webcam</a:t>
                      </a:r>
                      <a:r>
                        <a:rPr lang="fi-FI" sz="1100" dirty="0">
                          <a:effectLst/>
                        </a:rPr>
                        <a:t> on hyvä lisä. </a:t>
                      </a:r>
                      <a:r>
                        <a:rPr lang="fi-FI" sz="1100" dirty="0" err="1">
                          <a:effectLst/>
                        </a:rPr>
                        <a:t>Kasvokkaiset</a:t>
                      </a:r>
                      <a:r>
                        <a:rPr lang="fi-FI" sz="1100" dirty="0">
                          <a:effectLst/>
                        </a:rPr>
                        <a:t> tapaamiset eivät koskaan mene hukkaan, niillä luodaan ryhmän jäsenten välistä luottamusta. Mutta, jos aika ei riitä, </a:t>
                      </a:r>
                      <a:r>
                        <a:rPr lang="fi-FI" sz="1100" dirty="0" err="1">
                          <a:effectLst/>
                        </a:rPr>
                        <a:t>webcamilla</a:t>
                      </a:r>
                      <a:r>
                        <a:rPr lang="fi-FI" sz="1100" dirty="0">
                          <a:effectLst/>
                        </a:rPr>
                        <a:t> toisten näkeminenkin on aika hyvä juttu. 2. Kokoukset joka tapauksessa tärkeitä sähköisten alustojen lisäksi. 3. En oikeasti tiedä. Mikä tahansa yhteydenpito pitää vain olla niin lähellä normirutiinia. Muuten jää tekemättä ja "menemättä" johonkin uuteen. </a:t>
                      </a:r>
                      <a:r>
                        <a:rPr lang="fi-FI" sz="1100" dirty="0" err="1">
                          <a:effectLst/>
                        </a:rPr>
                        <a:t>Spostia</a:t>
                      </a:r>
                      <a:r>
                        <a:rPr lang="fi-FI" sz="1100" dirty="0">
                          <a:effectLst/>
                        </a:rPr>
                        <a:t> on kuitenkin muista syistä pakko lukea. Tuleeko </a:t>
                      </a:r>
                      <a:r>
                        <a:rPr lang="fi-FI" sz="1100" dirty="0" err="1">
                          <a:effectLst/>
                        </a:rPr>
                        <a:t>wikistä</a:t>
                      </a:r>
                      <a:r>
                        <a:rPr lang="fi-FI" sz="1100" dirty="0">
                          <a:effectLst/>
                        </a:rPr>
                        <a:t> viesti </a:t>
                      </a:r>
                      <a:r>
                        <a:rPr lang="fi-FI" sz="1100" dirty="0" err="1">
                          <a:effectLst/>
                        </a:rPr>
                        <a:t>spostiin</a:t>
                      </a:r>
                      <a:r>
                        <a:rPr lang="fi-FI" sz="1100" dirty="0">
                          <a:effectLst/>
                        </a:rPr>
                        <a:t>, kun joku tekee jotain? - siis </a:t>
                      </a:r>
                      <a:r>
                        <a:rPr lang="fi-FI" sz="1100" dirty="0" err="1">
                          <a:effectLst/>
                        </a:rPr>
                        <a:t>wikis</a:t>
                      </a:r>
                      <a:r>
                        <a:rPr lang="fi-FI" sz="1100" dirty="0">
                          <a:effectLst/>
                        </a:rPr>
                        <a:t>? 4. </a:t>
                      </a:r>
                      <a:r>
                        <a:rPr lang="fi-FI" sz="1100" dirty="0" err="1">
                          <a:effectLst/>
                        </a:rPr>
                        <a:t>Blogin</a:t>
                      </a:r>
                      <a:r>
                        <a:rPr lang="fi-FI" sz="1100" dirty="0">
                          <a:effectLst/>
                        </a:rPr>
                        <a:t> rakenne on yksinkertainen ja palvelisi erityisesti tiedotusta. Osa </a:t>
                      </a:r>
                      <a:r>
                        <a:rPr lang="fi-FI" sz="1100" dirty="0" err="1">
                          <a:effectLst/>
                        </a:rPr>
                        <a:t>blogista</a:t>
                      </a:r>
                      <a:r>
                        <a:rPr lang="fi-FI" sz="1100" dirty="0">
                          <a:effectLst/>
                        </a:rPr>
                        <a:t> voisi olla mukana olevien työskentelyalusta. Arkistona esimerkiksi Google </a:t>
                      </a:r>
                      <a:r>
                        <a:rPr lang="fi-FI" sz="1100" dirty="0" err="1">
                          <a:effectLst/>
                        </a:rPr>
                        <a:t>docs</a:t>
                      </a:r>
                      <a:r>
                        <a:rPr lang="fi-FI" sz="1100" dirty="0">
                          <a:effectLst/>
                        </a:rPr>
                        <a:t> on yllättävän toimiva.</a:t>
                      </a:r>
                      <a:endParaRPr lang="fi-FI" sz="1050" dirty="0">
                        <a:effectLst/>
                        <a:latin typeface="Calibri"/>
                        <a:ea typeface="Calibri"/>
                        <a:cs typeface="Times New Roman"/>
                      </a:endParaRPr>
                    </a:p>
                  </a:txBody>
                  <a:tcPr marL="30378" marR="30378" marT="0" marB="0"/>
                </a:tc>
              </a:tr>
            </a:tbl>
          </a:graphicData>
        </a:graphic>
      </p:graphicFrame>
    </p:spTree>
    <p:extLst>
      <p:ext uri="{BB962C8B-B14F-4D97-AF65-F5344CB8AC3E}">
        <p14:creationId xmlns:p14="http://schemas.microsoft.com/office/powerpoint/2010/main" val="406251716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27</TotalTime>
  <Words>603</Words>
  <Application>Microsoft Office PowerPoint</Application>
  <PresentationFormat>Näytössä katseltava diaesitys (4:3)</PresentationFormat>
  <Paragraphs>233</Paragraphs>
  <Slides>6</Slides>
  <Notes>0</Notes>
  <HiddenSlides>0</HiddenSlides>
  <MMClips>0</MMClips>
  <ScaleCrop>false</ScaleCrop>
  <HeadingPairs>
    <vt:vector size="4" baseType="variant">
      <vt:variant>
        <vt:lpstr>Teema</vt:lpstr>
      </vt:variant>
      <vt:variant>
        <vt:i4>1</vt:i4>
      </vt:variant>
      <vt:variant>
        <vt:lpstr>Dian otsikot</vt:lpstr>
      </vt:variant>
      <vt:variant>
        <vt:i4>6</vt:i4>
      </vt:variant>
    </vt:vector>
  </HeadingPairs>
  <TitlesOfParts>
    <vt:vector size="7" baseType="lpstr">
      <vt:lpstr>Office Theme</vt:lpstr>
      <vt:lpstr>Väliarviointi 2011</vt:lpstr>
      <vt:lpstr>SUUNNITELMALLISUUS JA ORGANISOITUMINEN</vt:lpstr>
      <vt:lpstr>PROJEKTIN TOIMINTAMALLIT</vt:lpstr>
      <vt:lpstr>YHTEISTYÖ</vt:lpstr>
      <vt:lpstr>SEURANTA, ARVIOINTI JA OPPIMINEN</vt:lpstr>
      <vt:lpstr>Wiki</vt:lpstr>
    </vt:vector>
  </TitlesOfParts>
  <Company>Metropolia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Väliarviointi 2011</dc:title>
  <dc:creator>Laura-Maija Hero</dc:creator>
  <cp:lastModifiedBy>Tanja Juntto</cp:lastModifiedBy>
  <cp:revision>3</cp:revision>
  <dcterms:created xsi:type="dcterms:W3CDTF">2011-11-10T12:52:12Z</dcterms:created>
  <dcterms:modified xsi:type="dcterms:W3CDTF">2011-11-11T12:41:44Z</dcterms:modified>
</cp:coreProperties>
</file>