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22"/>
  </p:notesMasterIdLst>
  <p:handoutMasterIdLst>
    <p:handoutMasterId r:id="rId23"/>
  </p:handoutMasterIdLst>
  <p:sldIdLst>
    <p:sldId id="283" r:id="rId2"/>
    <p:sldId id="284" r:id="rId3"/>
    <p:sldId id="285" r:id="rId4"/>
    <p:sldId id="302" r:id="rId5"/>
    <p:sldId id="303" r:id="rId6"/>
    <p:sldId id="304" r:id="rId7"/>
    <p:sldId id="305" r:id="rId8"/>
    <p:sldId id="306" r:id="rId9"/>
    <p:sldId id="307" r:id="rId10"/>
    <p:sldId id="295" r:id="rId11"/>
    <p:sldId id="296" r:id="rId12"/>
    <p:sldId id="292" r:id="rId13"/>
    <p:sldId id="299" r:id="rId14"/>
    <p:sldId id="298" r:id="rId15"/>
    <p:sldId id="294" r:id="rId16"/>
    <p:sldId id="258" r:id="rId17"/>
    <p:sldId id="259" r:id="rId18"/>
    <p:sldId id="308" r:id="rId19"/>
    <p:sldId id="301" r:id="rId20"/>
    <p:sldId id="280" r:id="rId21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94" userDrawn="1">
          <p15:clr>
            <a:srgbClr val="A4A3A4"/>
          </p15:clr>
        </p15:guide>
        <p15:guide id="2" pos="499" userDrawn="1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8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EE8216"/>
    <a:srgbClr val="323232"/>
    <a:srgbClr val="282828"/>
    <a:srgbClr val="F0F0F0"/>
    <a:srgbClr val="EAEAEA"/>
    <a:srgbClr val="767878"/>
    <a:srgbClr val="4F5150"/>
    <a:srgbClr val="4448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40" autoAdjust="0"/>
    <p:restoredTop sz="94434" autoAdjust="0"/>
  </p:normalViewPr>
  <p:slideViewPr>
    <p:cSldViewPr snapToGrid="0" showGuides="1">
      <p:cViewPr varScale="1">
        <p:scale>
          <a:sx n="125" d="100"/>
          <a:sy n="125" d="100"/>
        </p:scale>
        <p:origin x="630" y="96"/>
      </p:cViewPr>
      <p:guideLst>
        <p:guide orient="horz" pos="1094"/>
        <p:guide pos="499"/>
        <p:guide pos="5759"/>
        <p:guide pos="2951"/>
        <p:guide pos="5327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7035396B-0CCB-4525-82C3-74449B81E493}" type="datetime1">
              <a:rPr lang="en-US"/>
              <a:pPr>
                <a:defRPr/>
              </a:pPr>
              <a:t>1/23/2015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5CA3E485-D739-4876-9E5A-5548085B7B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4661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5AA75C00-A36C-49A1-B7C6-B5508F070704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694060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Isosceles Triangle 10"/>
          <p:cNvSpPr>
            <a:spLocks noChangeArrowheads="1"/>
          </p:cNvSpPr>
          <p:nvPr userDrawn="1"/>
        </p:nvSpPr>
        <p:spPr bwMode="auto">
          <a:xfrm>
            <a:off x="8501063" y="4127500"/>
            <a:ext cx="274637" cy="185738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fi-FI">
              <a:latin typeface="Arial" charset="0"/>
            </a:endParaRPr>
          </a:p>
        </p:txBody>
      </p:sp>
      <p:sp>
        <p:nvSpPr>
          <p:cNvPr id="6" name="Rectangle 11"/>
          <p:cNvSpPr>
            <a:spLocks noChangeArrowheads="1"/>
          </p:cNvSpPr>
          <p:nvPr userDrawn="1"/>
        </p:nvSpPr>
        <p:spPr bwMode="auto">
          <a:xfrm>
            <a:off x="8634413" y="4144963"/>
            <a:ext cx="509587" cy="211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fi-FI">
              <a:latin typeface="Arial" charset="0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66"/>
          <a:stretch>
            <a:fillRect/>
          </a:stretch>
        </p:blipFill>
        <p:spPr bwMode="auto">
          <a:xfrm>
            <a:off x="0" y="3984625"/>
            <a:ext cx="91440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Kuva 13" descr="nauhat2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05"/>
          <a:stretch>
            <a:fillRect/>
          </a:stretch>
        </p:blipFill>
        <p:spPr bwMode="auto">
          <a:xfrm>
            <a:off x="5621338" y="377825"/>
            <a:ext cx="3522662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 descr="Metropolia_RGB_v02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5846763"/>
            <a:ext cx="1465263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4217299692"/>
      </p:ext>
    </p:extLst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5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37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5846763"/>
            <a:ext cx="1465262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25305065"/>
      </p:ext>
    </p:extLst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6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37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5846763"/>
            <a:ext cx="1465262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94134878"/>
      </p:ext>
    </p:extLst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7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37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5846763"/>
            <a:ext cx="1465262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10117160"/>
      </p:ext>
    </p:extLst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8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37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5846763"/>
            <a:ext cx="1465262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31672104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7DA56-9BEA-4548-A468-6CD2D1BA8DF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98046821"/>
      </p:ext>
    </p:extLst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 eaLnBrk="0" hangingPunct="0">
              <a:defRPr sz="100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/>
              <a:t>Esittäjän/esityksen 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algn="r" eaLnBrk="0" hangingPunct="0">
              <a:defRPr sz="100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AEAC18D-B76E-4C0F-8B38-57674427506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eaLnBrk="0" hangingPunct="0">
              <a:defRPr sz="100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85801275"/>
      </p:ext>
    </p:extLst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 eaLnBrk="0" hangingPunct="0">
              <a:defRPr sz="100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algn="r" eaLnBrk="0" hangingPunct="0">
              <a:defRPr sz="100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4C181461-DE47-4FBB-B408-32DB6D85658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eaLnBrk="0" hangingPunct="0">
              <a:defRPr sz="100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1102955"/>
      </p:ext>
    </p:extLst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022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valikalvo_uusi_01_v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5846763"/>
            <a:ext cx="1465262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95416177"/>
      </p:ext>
    </p:extLst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2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37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5846763"/>
            <a:ext cx="1465262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39744516"/>
      </p:ext>
    </p:extLst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3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37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5846763"/>
            <a:ext cx="1465262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50614523"/>
      </p:ext>
    </p:extLst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4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37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5846763"/>
            <a:ext cx="1465262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0269251"/>
      </p:ext>
    </p:extLst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Kuva 9" descr="nauha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36"/>
          <a:stretch>
            <a:fillRect/>
          </a:stretch>
        </p:blipFill>
        <p:spPr bwMode="auto">
          <a:xfrm>
            <a:off x="0" y="6045200"/>
            <a:ext cx="9144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605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868BB053-BFC9-45DD-A525-08C3B46FB62E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i-FI"/>
          </a:p>
        </p:txBody>
      </p:sp>
      <p:pic>
        <p:nvPicPr>
          <p:cNvPr id="1033" name="Picture 3" descr="Metropolia_RGB_v02.pn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5592763"/>
            <a:ext cx="1230312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  <p:sldLayoutId id="2147484062" r:id="rId12"/>
    <p:sldLayoutId id="2147484063" r:id="rId13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323232"/>
          </a:solidFill>
          <a:latin typeface="+mj-lt"/>
          <a:ea typeface="ＭＳ Ｐゴシック" pitchFamily="34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323232"/>
          </a:solidFill>
          <a:latin typeface="Arial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323232"/>
          </a:solidFill>
          <a:latin typeface="Arial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323232"/>
          </a:solidFill>
          <a:latin typeface="Arial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323232"/>
          </a:solidFill>
          <a:latin typeface="Arial" charset="0"/>
          <a:ea typeface="ＭＳ Ｐゴシック" pitchFamily="48" charset="-128"/>
          <a:cs typeface="ＭＳ Ｐゴシック" pitchFamily="-11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ＭＳ Ｐゴシック" pitchFamily="34" charset="-128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ＭＳ Ｐゴシック" pitchFamily="34" charset="-128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000" spc="100">
          <a:solidFill>
            <a:srgbClr val="323232"/>
          </a:solidFill>
          <a:latin typeface="+mn-lt"/>
          <a:ea typeface="ＭＳ Ｐゴシック" pitchFamily="34" charset="-128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pc="100">
          <a:solidFill>
            <a:srgbClr val="323232"/>
          </a:solidFill>
          <a:latin typeface="+mn-lt"/>
          <a:ea typeface="ＭＳ Ｐゴシック" pitchFamily="34" charset="-128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600" spc="100">
          <a:solidFill>
            <a:srgbClr val="323232"/>
          </a:solidFill>
          <a:latin typeface="+mn-lt"/>
          <a:ea typeface="ＭＳ Ｐゴシック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01675" y="4187825"/>
            <a:ext cx="7772400" cy="533400"/>
          </a:xfrm>
        </p:spPr>
        <p:txBody>
          <a:bodyPr/>
          <a:lstStyle/>
          <a:p>
            <a:pPr algn="r" eaLnBrk="1" hangingPunct="1">
              <a:defRPr/>
            </a:pPr>
            <a:r>
              <a:rPr lang="fi-FI" sz="2800" b="1" spc="300" dirty="0" smtClean="0">
                <a:ea typeface="+mj-ea"/>
              </a:rPr>
              <a:t>1. </a:t>
            </a:r>
            <a:r>
              <a:rPr lang="fi-FI" sz="2800" b="1" spc="300" dirty="0" err="1" smtClean="0">
                <a:ea typeface="+mj-ea"/>
              </a:rPr>
              <a:t>Innovations</a:t>
            </a:r>
            <a:r>
              <a:rPr lang="fi-FI" sz="2800" b="1" spc="300" dirty="0" smtClean="0">
                <a:ea typeface="+mj-ea"/>
              </a:rPr>
              <a:t>: </a:t>
            </a:r>
            <a:r>
              <a:rPr lang="en-US" sz="2800" i="1" dirty="0"/>
              <a:t>H</a:t>
            </a:r>
            <a:r>
              <a:rPr lang="en-US" sz="2800" i="1" dirty="0" smtClean="0"/>
              <a:t>ow can </a:t>
            </a:r>
            <a:r>
              <a:rPr lang="en-US" sz="2800" i="1" dirty="0"/>
              <a:t>I </a:t>
            </a:r>
            <a:r>
              <a:rPr lang="en-US" sz="2800" i="1" dirty="0" smtClean="0"/>
              <a:t>tell </a:t>
            </a:r>
            <a:r>
              <a:rPr lang="en-US" sz="2800" i="1" dirty="0"/>
              <a:t>if I </a:t>
            </a:r>
            <a:r>
              <a:rPr lang="en-US" sz="2800" i="1" dirty="0" smtClean="0"/>
              <a:t>have made </a:t>
            </a:r>
            <a:r>
              <a:rPr lang="en-US" sz="2800" i="1" dirty="0"/>
              <a:t>an </a:t>
            </a:r>
            <a:r>
              <a:rPr lang="en-US" sz="2800" i="1" dirty="0" smtClean="0"/>
              <a:t>innovation?</a:t>
            </a:r>
            <a:r>
              <a:rPr lang="fi-FI" b="1" i="1" spc="300" dirty="0" smtClean="0">
                <a:ea typeface="+mj-ea"/>
              </a:rPr>
              <a:t/>
            </a:r>
            <a:br>
              <a:rPr lang="fi-FI" b="1" i="1" spc="300" dirty="0" smtClean="0">
                <a:ea typeface="+mj-ea"/>
              </a:rPr>
            </a:br>
            <a:r>
              <a:rPr lang="fi-FI" b="1" spc="300" dirty="0" smtClean="0">
                <a:ea typeface="+mj-ea"/>
              </a:rPr>
              <a:t/>
            </a:r>
            <a:br>
              <a:rPr lang="fi-FI" b="1" spc="300" dirty="0" smtClean="0">
                <a:ea typeface="+mj-ea"/>
              </a:rPr>
            </a:br>
            <a:r>
              <a:rPr lang="fi-FI" sz="2000" b="1" spc="0" dirty="0" smtClean="0">
                <a:ea typeface="+mj-ea"/>
              </a:rPr>
              <a:t>Juha Järvinen</a:t>
            </a:r>
            <a:endParaRPr lang="fi-FI" sz="2000" spc="0" dirty="0">
              <a:ea typeface="+mj-ea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1/2015</a:t>
            </a:r>
            <a:endParaRPr lang="fi-FI" dirty="0"/>
          </a:p>
        </p:txBody>
      </p:sp>
      <p:sp>
        <p:nvSpPr>
          <p:cNvPr id="2" name="TextBox 1"/>
          <p:cNvSpPr txBox="1"/>
          <p:nvPr/>
        </p:nvSpPr>
        <p:spPr>
          <a:xfrm>
            <a:off x="790575" y="606582"/>
            <a:ext cx="766603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kern="0" spc="100" dirty="0" smtClean="0">
                <a:solidFill>
                  <a:srgbClr val="323232"/>
                </a:solidFill>
                <a:latin typeface="Arial"/>
                <a:ea typeface="+mj-ea"/>
              </a:rPr>
              <a:t>Idea Evaluation </a:t>
            </a:r>
            <a:r>
              <a:rPr lang="fi-FI" sz="2800" b="1" kern="0" spc="100" dirty="0" err="1" smtClean="0">
                <a:solidFill>
                  <a:srgbClr val="323232"/>
                </a:solidFill>
                <a:latin typeface="Arial"/>
                <a:ea typeface="+mj-ea"/>
              </a:rPr>
              <a:t>Checklist</a:t>
            </a:r>
            <a:endParaRPr lang="fi-FI" sz="2800" b="1" kern="0" spc="100" dirty="0" smtClean="0">
              <a:solidFill>
                <a:srgbClr val="323232"/>
              </a:solidFill>
              <a:latin typeface="Arial"/>
              <a:ea typeface="+mj-ea"/>
            </a:endParaRPr>
          </a:p>
          <a:p>
            <a:endParaRPr lang="fi-FI" sz="2000" b="1" dirty="0" smtClean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i-FI" b="1" dirty="0" err="1" smtClean="0">
                <a:latin typeface="+mn-lt"/>
              </a:rPr>
              <a:t>What</a:t>
            </a:r>
            <a:r>
              <a:rPr lang="fi-FI" dirty="0" smtClean="0">
                <a:latin typeface="+mn-lt"/>
              </a:rPr>
              <a:t> is </a:t>
            </a:r>
            <a:r>
              <a:rPr lang="fi-FI" dirty="0" err="1" smtClean="0">
                <a:latin typeface="+mn-lt"/>
              </a:rPr>
              <a:t>it</a:t>
            </a:r>
            <a:r>
              <a:rPr lang="fi-FI" dirty="0" smtClean="0">
                <a:latin typeface="+mn-lt"/>
              </a:rPr>
              <a:t>?</a:t>
            </a:r>
          </a:p>
          <a:p>
            <a:endParaRPr lang="fi-FI" dirty="0" smtClean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i-FI" b="1" dirty="0" err="1" smtClean="0">
                <a:latin typeface="+mn-lt"/>
              </a:rPr>
              <a:t>Why</a:t>
            </a:r>
            <a:r>
              <a:rPr lang="fi-FI" dirty="0" smtClean="0">
                <a:latin typeface="+mn-lt"/>
              </a:rPr>
              <a:t> it is (is it?) </a:t>
            </a:r>
            <a:r>
              <a:rPr lang="fi-FI" dirty="0" err="1" smtClean="0">
                <a:latin typeface="+mn-lt"/>
              </a:rPr>
              <a:t>needed</a:t>
            </a:r>
            <a:r>
              <a:rPr lang="fi-FI" dirty="0" smtClean="0">
                <a:latin typeface="+mn-lt"/>
              </a:rPr>
              <a:t>? </a:t>
            </a:r>
            <a:r>
              <a:rPr lang="fi-FI" dirty="0" smtClean="0">
                <a:solidFill>
                  <a:srgbClr val="000000"/>
                </a:solidFill>
              </a:rPr>
              <a:t>(</a:t>
            </a:r>
            <a:r>
              <a:rPr lang="fi-FI" dirty="0" err="1" smtClean="0">
                <a:solidFill>
                  <a:srgbClr val="000000"/>
                </a:solidFill>
              </a:rPr>
              <a:t>what</a:t>
            </a:r>
            <a:r>
              <a:rPr lang="fi-FI" dirty="0" smtClean="0">
                <a:solidFill>
                  <a:srgbClr val="000000"/>
                </a:solidFill>
              </a:rPr>
              <a:t> </a:t>
            </a:r>
            <a:r>
              <a:rPr lang="fi-FI" dirty="0" err="1" smtClean="0">
                <a:solidFill>
                  <a:srgbClr val="000000"/>
                </a:solidFill>
              </a:rPr>
              <a:t>problem</a:t>
            </a:r>
            <a:r>
              <a:rPr lang="fi-FI" dirty="0" smtClean="0">
                <a:solidFill>
                  <a:srgbClr val="000000"/>
                </a:solidFill>
              </a:rPr>
              <a:t> it </a:t>
            </a:r>
            <a:r>
              <a:rPr lang="fi-FI" dirty="0" err="1" smtClean="0">
                <a:solidFill>
                  <a:srgbClr val="000000"/>
                </a:solidFill>
              </a:rPr>
              <a:t>solves</a:t>
            </a:r>
            <a:r>
              <a:rPr lang="fi-FI" dirty="0" smtClean="0">
                <a:solidFill>
                  <a:srgbClr val="000000"/>
                </a:solidFill>
              </a:rPr>
              <a:t>?)</a:t>
            </a:r>
          </a:p>
          <a:p>
            <a:endParaRPr lang="fi-FI" dirty="0" smtClean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i-FI" b="1" dirty="0" smtClean="0">
                <a:latin typeface="+mn-lt"/>
              </a:rPr>
              <a:t>For</a:t>
            </a:r>
            <a:r>
              <a:rPr lang="fi-FI" dirty="0" smtClean="0">
                <a:latin typeface="+mn-lt"/>
              </a:rPr>
              <a:t> </a:t>
            </a:r>
            <a:r>
              <a:rPr lang="fi-FI" b="1" dirty="0" err="1" smtClean="0">
                <a:latin typeface="+mn-lt"/>
              </a:rPr>
              <a:t>whom</a:t>
            </a:r>
            <a:r>
              <a:rPr lang="fi-FI" dirty="0" smtClean="0">
                <a:latin typeface="+mn-lt"/>
              </a:rPr>
              <a:t> </a:t>
            </a:r>
            <a:r>
              <a:rPr lang="fi-FI" dirty="0" err="1" smtClean="0">
                <a:latin typeface="+mn-lt"/>
              </a:rPr>
              <a:t>it</a:t>
            </a:r>
            <a:r>
              <a:rPr lang="fi-FI" dirty="0" smtClean="0">
                <a:latin typeface="+mn-lt"/>
              </a:rPr>
              <a:t> is </a:t>
            </a:r>
            <a:r>
              <a:rPr lang="fi-FI" dirty="0" err="1" smtClean="0">
                <a:latin typeface="+mn-lt"/>
              </a:rPr>
              <a:t>intended</a:t>
            </a:r>
            <a:r>
              <a:rPr lang="fi-FI" dirty="0" smtClean="0">
                <a:latin typeface="+mn-lt"/>
              </a:rPr>
              <a:t> to?</a:t>
            </a:r>
          </a:p>
          <a:p>
            <a:endParaRPr lang="fi-FI" dirty="0" smtClean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i-FI" b="1" dirty="0" err="1" smtClean="0">
                <a:latin typeface="+mn-lt"/>
              </a:rPr>
              <a:t>What</a:t>
            </a:r>
            <a:r>
              <a:rPr lang="fi-FI" dirty="0" smtClean="0">
                <a:latin typeface="+mn-lt"/>
              </a:rPr>
              <a:t> is </a:t>
            </a:r>
            <a:r>
              <a:rPr lang="fi-FI" dirty="0" err="1" smtClean="0">
                <a:latin typeface="+mn-lt"/>
              </a:rPr>
              <a:t>your</a:t>
            </a:r>
            <a:r>
              <a:rPr lang="fi-FI" dirty="0" smtClean="0">
                <a:latin typeface="+mn-lt"/>
              </a:rPr>
              <a:t> </a:t>
            </a:r>
            <a:r>
              <a:rPr lang="fi-FI" dirty="0" err="1" smtClean="0">
                <a:latin typeface="+mn-lt"/>
              </a:rPr>
              <a:t>target</a:t>
            </a:r>
            <a:r>
              <a:rPr lang="fi-FI" dirty="0" smtClean="0">
                <a:latin typeface="+mn-lt"/>
              </a:rPr>
              <a:t> </a:t>
            </a:r>
            <a:r>
              <a:rPr lang="fi-FI" dirty="0" err="1" smtClean="0">
                <a:latin typeface="+mn-lt"/>
              </a:rPr>
              <a:t>group</a:t>
            </a:r>
            <a:r>
              <a:rPr lang="fi-FI" dirty="0" smtClean="0">
                <a:latin typeface="+mn-lt"/>
              </a:rPr>
              <a:t>?</a:t>
            </a:r>
          </a:p>
          <a:p>
            <a:r>
              <a:rPr lang="fi-FI" dirty="0" smtClean="0">
                <a:latin typeface="+mn-lt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i-FI" b="1" dirty="0" err="1" smtClean="0">
                <a:latin typeface="+mn-lt"/>
              </a:rPr>
              <a:t>What</a:t>
            </a:r>
            <a:r>
              <a:rPr lang="fi-FI" b="1" dirty="0" smtClean="0">
                <a:latin typeface="+mn-lt"/>
              </a:rPr>
              <a:t> </a:t>
            </a:r>
            <a:r>
              <a:rPr lang="fi-FI" b="1" dirty="0" err="1" smtClean="0">
                <a:latin typeface="+mn-lt"/>
              </a:rPr>
              <a:t>about</a:t>
            </a:r>
            <a:r>
              <a:rPr lang="fi-FI" b="1" dirty="0" smtClean="0">
                <a:latin typeface="+mn-lt"/>
              </a:rPr>
              <a:t> </a:t>
            </a:r>
            <a:r>
              <a:rPr lang="fi-FI" b="1" dirty="0" err="1" smtClean="0">
                <a:latin typeface="+mn-lt"/>
              </a:rPr>
              <a:t>markets</a:t>
            </a:r>
            <a:r>
              <a:rPr lang="fi-FI" b="1" dirty="0" smtClean="0">
                <a:latin typeface="+mn-lt"/>
              </a:rPr>
              <a:t> </a:t>
            </a:r>
            <a:r>
              <a:rPr lang="fi-FI" dirty="0" smtClean="0">
                <a:latin typeface="+mn-lt"/>
              </a:rPr>
              <a:t>for it?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i-FI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5264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1/2015</a:t>
            </a:r>
            <a:endParaRPr lang="fi-FI" dirty="0"/>
          </a:p>
        </p:txBody>
      </p:sp>
      <p:sp>
        <p:nvSpPr>
          <p:cNvPr id="2" name="TextBox 1"/>
          <p:cNvSpPr txBox="1"/>
          <p:nvPr/>
        </p:nvSpPr>
        <p:spPr>
          <a:xfrm>
            <a:off x="790575" y="606582"/>
            <a:ext cx="766603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kern="0" spc="100" dirty="0" smtClean="0">
                <a:solidFill>
                  <a:srgbClr val="323232"/>
                </a:solidFill>
                <a:latin typeface="Arial"/>
                <a:ea typeface="+mj-ea"/>
              </a:rPr>
              <a:t>Idea Evaluation </a:t>
            </a:r>
            <a:r>
              <a:rPr lang="fi-FI" sz="2800" b="1" kern="0" spc="100" dirty="0" err="1" smtClean="0">
                <a:solidFill>
                  <a:srgbClr val="323232"/>
                </a:solidFill>
                <a:latin typeface="Arial"/>
                <a:ea typeface="+mj-ea"/>
              </a:rPr>
              <a:t>Checklist</a:t>
            </a:r>
            <a:endParaRPr lang="fi-FI" sz="2800" b="1" kern="0" spc="100" dirty="0" smtClean="0">
              <a:solidFill>
                <a:srgbClr val="323232"/>
              </a:solidFill>
              <a:latin typeface="Arial"/>
              <a:ea typeface="+mj-ea"/>
            </a:endParaRPr>
          </a:p>
          <a:p>
            <a:endParaRPr lang="fi-FI" sz="2000" b="1" dirty="0" smtClean="0">
              <a:latin typeface="+mn-lt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fi-FI" b="1" dirty="0" err="1">
                <a:solidFill>
                  <a:srgbClr val="000000"/>
                </a:solidFill>
                <a:latin typeface="Arial"/>
              </a:rPr>
              <a:t>Can</a:t>
            </a:r>
            <a:r>
              <a:rPr lang="fi-FI" b="1" dirty="0">
                <a:solidFill>
                  <a:srgbClr val="000000"/>
                </a:solidFill>
                <a:latin typeface="Arial"/>
              </a:rPr>
              <a:t> </a:t>
            </a:r>
            <a:r>
              <a:rPr lang="fi-FI" b="1" dirty="0" err="1">
                <a:solidFill>
                  <a:srgbClr val="000000"/>
                </a:solidFill>
                <a:latin typeface="Arial"/>
              </a:rPr>
              <a:t>it</a:t>
            </a:r>
            <a:r>
              <a:rPr lang="fi-FI" b="1" dirty="0">
                <a:solidFill>
                  <a:srgbClr val="000000"/>
                </a:solidFill>
                <a:latin typeface="Arial"/>
              </a:rPr>
              <a:t> </a:t>
            </a:r>
            <a:r>
              <a:rPr lang="fi-FI" b="1" dirty="0" err="1">
                <a:solidFill>
                  <a:srgbClr val="000000"/>
                </a:solidFill>
                <a:latin typeface="Arial"/>
              </a:rPr>
              <a:t>be</a:t>
            </a:r>
            <a:r>
              <a:rPr lang="fi-FI" b="1" dirty="0">
                <a:solidFill>
                  <a:srgbClr val="000000"/>
                </a:solidFill>
                <a:latin typeface="Arial"/>
              </a:rPr>
              <a:t> </a:t>
            </a:r>
            <a:r>
              <a:rPr lang="fi-FI" b="1" dirty="0" err="1">
                <a:solidFill>
                  <a:srgbClr val="000000"/>
                </a:solidFill>
                <a:latin typeface="Arial"/>
              </a:rPr>
              <a:t>utilised</a:t>
            </a:r>
            <a:r>
              <a:rPr lang="fi-FI" b="1" dirty="0">
                <a:solidFill>
                  <a:srgbClr val="000000"/>
                </a:solidFill>
                <a:latin typeface="Arial"/>
              </a:rPr>
              <a:t> </a:t>
            </a:r>
            <a:r>
              <a:rPr lang="fi-FI" dirty="0">
                <a:solidFill>
                  <a:srgbClr val="000000"/>
                </a:solidFill>
                <a:latin typeface="Arial"/>
              </a:rPr>
              <a:t>in </a:t>
            </a:r>
            <a:r>
              <a:rPr lang="fi-FI" dirty="0" err="1">
                <a:solidFill>
                  <a:srgbClr val="000000"/>
                </a:solidFill>
                <a:latin typeface="Arial"/>
              </a:rPr>
              <a:t>different</a:t>
            </a:r>
            <a:r>
              <a:rPr lang="fi-FI" dirty="0">
                <a:solidFill>
                  <a:srgbClr val="000000"/>
                </a:solidFill>
                <a:latin typeface="Arial"/>
              </a:rPr>
              <a:t> </a:t>
            </a:r>
            <a:r>
              <a:rPr lang="fi-FI" dirty="0" err="1" smtClean="0">
                <a:solidFill>
                  <a:srgbClr val="000000"/>
                </a:solidFill>
                <a:latin typeface="Arial"/>
              </a:rPr>
              <a:t>countries</a:t>
            </a:r>
            <a:r>
              <a:rPr lang="fi-FI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fi-FI" dirty="0" err="1" smtClean="0">
                <a:solidFill>
                  <a:srgbClr val="000000"/>
                </a:solidFill>
                <a:latin typeface="Arial"/>
              </a:rPr>
              <a:t>cultures</a:t>
            </a:r>
            <a:r>
              <a:rPr lang="fi-FI" dirty="0" smtClean="0">
                <a:solidFill>
                  <a:srgbClr val="000000"/>
                </a:solidFill>
                <a:latin typeface="Arial"/>
              </a:rPr>
              <a:t> and </a:t>
            </a:r>
            <a:r>
              <a:rPr lang="fi-FI" dirty="0" err="1" smtClean="0">
                <a:solidFill>
                  <a:srgbClr val="000000"/>
                </a:solidFill>
                <a:latin typeface="Arial"/>
              </a:rPr>
              <a:t>markets</a:t>
            </a:r>
            <a:r>
              <a:rPr lang="fi-FI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fi-FI" dirty="0" err="1">
                <a:solidFill>
                  <a:srgbClr val="000000"/>
                </a:solidFill>
                <a:latin typeface="Arial"/>
              </a:rPr>
              <a:t>without</a:t>
            </a:r>
            <a:r>
              <a:rPr lang="fi-FI" dirty="0">
                <a:solidFill>
                  <a:srgbClr val="000000"/>
                </a:solidFill>
                <a:latin typeface="Arial"/>
              </a:rPr>
              <a:t> </a:t>
            </a:r>
            <a:r>
              <a:rPr lang="fi-FI" dirty="0" err="1">
                <a:solidFill>
                  <a:srgbClr val="000000"/>
                </a:solidFill>
                <a:latin typeface="Arial"/>
              </a:rPr>
              <a:t>major</a:t>
            </a:r>
            <a:r>
              <a:rPr lang="fi-FI" dirty="0">
                <a:solidFill>
                  <a:srgbClr val="000000"/>
                </a:solidFill>
                <a:latin typeface="Arial"/>
              </a:rPr>
              <a:t> (</a:t>
            </a:r>
            <a:r>
              <a:rPr lang="fi-FI" dirty="0" err="1">
                <a:solidFill>
                  <a:srgbClr val="000000"/>
                </a:solidFill>
                <a:latin typeface="Arial"/>
              </a:rPr>
              <a:t>expensive</a:t>
            </a:r>
            <a:r>
              <a:rPr lang="fi-FI" dirty="0">
                <a:solidFill>
                  <a:srgbClr val="000000"/>
                </a:solidFill>
                <a:latin typeface="Arial"/>
              </a:rPr>
              <a:t>) </a:t>
            </a:r>
            <a:r>
              <a:rPr lang="fi-FI" dirty="0" err="1">
                <a:solidFill>
                  <a:srgbClr val="000000"/>
                </a:solidFill>
                <a:latin typeface="Arial"/>
              </a:rPr>
              <a:t>changes</a:t>
            </a:r>
            <a:r>
              <a:rPr lang="fi-FI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pPr lvl="0"/>
            <a:r>
              <a:rPr lang="fi-FI" dirty="0" smtClean="0">
                <a:solidFill>
                  <a:srgbClr val="000000"/>
                </a:solidFill>
                <a:latin typeface="Arial"/>
              </a:rPr>
              <a:t>  </a:t>
            </a:r>
            <a:endParaRPr lang="fi-FI" dirty="0">
              <a:solidFill>
                <a:srgbClr val="000000"/>
              </a:solidFill>
              <a:latin typeface="Arial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fi-FI" b="1" dirty="0" err="1">
                <a:solidFill>
                  <a:srgbClr val="000000"/>
                </a:solidFill>
                <a:latin typeface="Arial"/>
              </a:rPr>
              <a:t>Who</a:t>
            </a:r>
            <a:r>
              <a:rPr lang="fi-FI" dirty="0">
                <a:solidFill>
                  <a:srgbClr val="000000"/>
                </a:solidFill>
                <a:latin typeface="Arial"/>
              </a:rPr>
              <a:t> </a:t>
            </a:r>
            <a:r>
              <a:rPr lang="fi-FI" dirty="0" err="1">
                <a:solidFill>
                  <a:srgbClr val="000000"/>
                </a:solidFill>
                <a:latin typeface="Arial"/>
              </a:rPr>
              <a:t>would</a:t>
            </a:r>
            <a:r>
              <a:rPr lang="fi-FI" dirty="0">
                <a:solidFill>
                  <a:srgbClr val="000000"/>
                </a:solidFill>
                <a:latin typeface="Arial"/>
              </a:rPr>
              <a:t> </a:t>
            </a:r>
            <a:r>
              <a:rPr lang="fi-FI" dirty="0" err="1" smtClean="0">
                <a:solidFill>
                  <a:srgbClr val="000000"/>
                </a:solidFill>
                <a:latin typeface="Arial"/>
              </a:rPr>
              <a:t>produce</a:t>
            </a:r>
            <a:r>
              <a:rPr lang="fi-FI" dirty="0" smtClean="0">
                <a:solidFill>
                  <a:srgbClr val="000000"/>
                </a:solidFill>
                <a:latin typeface="Arial"/>
              </a:rPr>
              <a:t> it </a:t>
            </a:r>
            <a:r>
              <a:rPr lang="fi-FI" dirty="0">
                <a:solidFill>
                  <a:srgbClr val="000000"/>
                </a:solidFill>
                <a:latin typeface="Arial"/>
              </a:rPr>
              <a:t>and </a:t>
            </a:r>
            <a:r>
              <a:rPr lang="fi-FI" b="1" dirty="0" err="1">
                <a:solidFill>
                  <a:srgbClr val="000000"/>
                </a:solidFill>
                <a:latin typeface="Arial"/>
              </a:rPr>
              <a:t>where</a:t>
            </a:r>
            <a:r>
              <a:rPr lang="fi-FI" dirty="0" smtClean="0">
                <a:solidFill>
                  <a:srgbClr val="000000"/>
                </a:solidFill>
                <a:latin typeface="Arial"/>
              </a:rPr>
              <a:t>?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i-FI" sz="2000" dirty="0" smtClean="0">
                <a:solidFill>
                  <a:srgbClr val="000000"/>
                </a:solidFill>
                <a:latin typeface="Arial"/>
              </a:rPr>
              <a:t>(</a:t>
            </a:r>
            <a:r>
              <a:rPr lang="fi-FI" sz="2000" dirty="0" err="1" smtClean="0">
                <a:solidFill>
                  <a:srgbClr val="000000"/>
                </a:solidFill>
                <a:latin typeface="Arial"/>
              </a:rPr>
              <a:t>Establishing</a:t>
            </a:r>
            <a:r>
              <a:rPr lang="fi-FI" sz="2000" dirty="0" smtClean="0">
                <a:solidFill>
                  <a:srgbClr val="000000"/>
                </a:solidFill>
                <a:latin typeface="Arial"/>
              </a:rPr>
              <a:t> a </a:t>
            </a:r>
            <a:r>
              <a:rPr lang="fi-FI" sz="2000" dirty="0" err="1" smtClean="0">
                <a:solidFill>
                  <a:srgbClr val="000000"/>
                </a:solidFill>
                <a:latin typeface="Arial"/>
              </a:rPr>
              <a:t>factory</a:t>
            </a:r>
            <a:r>
              <a:rPr lang="fi-FI" sz="20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fi-FI" sz="2000" dirty="0" err="1" smtClean="0">
                <a:solidFill>
                  <a:srgbClr val="000000"/>
                </a:solidFill>
                <a:latin typeface="Arial"/>
              </a:rPr>
              <a:t>should</a:t>
            </a:r>
            <a:r>
              <a:rPr lang="fi-FI" sz="20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fi-FI" sz="2000" dirty="0" err="1" smtClean="0">
                <a:solidFill>
                  <a:srgbClr val="000000"/>
                </a:solidFill>
                <a:latin typeface="Arial"/>
              </a:rPr>
              <a:t>not</a:t>
            </a:r>
            <a:r>
              <a:rPr lang="fi-FI" sz="20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fi-FI" sz="2000" dirty="0" err="1" smtClean="0">
                <a:solidFill>
                  <a:srgbClr val="000000"/>
                </a:solidFill>
                <a:latin typeface="Arial"/>
              </a:rPr>
              <a:t>be</a:t>
            </a:r>
            <a:r>
              <a:rPr lang="fi-FI" sz="20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fi-FI" sz="2000" dirty="0" err="1" smtClean="0">
                <a:solidFill>
                  <a:srgbClr val="000000"/>
                </a:solidFill>
                <a:latin typeface="Arial"/>
              </a:rPr>
              <a:t>your</a:t>
            </a:r>
            <a:r>
              <a:rPr lang="fi-FI" sz="20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fi-FI" sz="2000" dirty="0" err="1" smtClean="0">
                <a:solidFill>
                  <a:srgbClr val="000000"/>
                </a:solidFill>
                <a:latin typeface="Arial"/>
              </a:rPr>
              <a:t>primary</a:t>
            </a:r>
            <a:r>
              <a:rPr lang="fi-FI" sz="2000" dirty="0" smtClean="0">
                <a:solidFill>
                  <a:srgbClr val="000000"/>
                </a:solidFill>
                <a:latin typeface="Arial"/>
              </a:rPr>
              <a:t> idea) 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fi-FI" b="1" dirty="0" smtClean="0">
              <a:solidFill>
                <a:srgbClr val="000000"/>
              </a:solidFill>
              <a:latin typeface="Arial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fi-FI" b="1" dirty="0" err="1" smtClean="0">
                <a:solidFill>
                  <a:srgbClr val="000000"/>
                </a:solidFill>
                <a:latin typeface="Arial"/>
              </a:rPr>
              <a:t>What</a:t>
            </a:r>
            <a:r>
              <a:rPr lang="fi-FI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fi-FI" dirty="0">
                <a:solidFill>
                  <a:srgbClr val="000000"/>
                </a:solidFill>
                <a:latin typeface="Arial"/>
              </a:rPr>
              <a:t>is </a:t>
            </a:r>
            <a:r>
              <a:rPr lang="fi-FI" dirty="0" err="1">
                <a:solidFill>
                  <a:srgbClr val="000000"/>
                </a:solidFill>
                <a:latin typeface="Arial"/>
              </a:rPr>
              <a:t>your</a:t>
            </a:r>
            <a:r>
              <a:rPr lang="fi-FI" dirty="0">
                <a:solidFill>
                  <a:srgbClr val="000000"/>
                </a:solidFill>
                <a:latin typeface="Arial"/>
              </a:rPr>
              <a:t> </a:t>
            </a:r>
            <a:r>
              <a:rPr lang="fi-FI" dirty="0" err="1">
                <a:solidFill>
                  <a:srgbClr val="000000"/>
                </a:solidFill>
                <a:latin typeface="Arial"/>
              </a:rPr>
              <a:t>personal</a:t>
            </a:r>
            <a:r>
              <a:rPr lang="fi-FI" dirty="0">
                <a:solidFill>
                  <a:srgbClr val="000000"/>
                </a:solidFill>
                <a:latin typeface="Arial"/>
              </a:rPr>
              <a:t> </a:t>
            </a:r>
            <a:r>
              <a:rPr lang="fi-FI" b="1" dirty="0" err="1">
                <a:solidFill>
                  <a:srgbClr val="000000"/>
                </a:solidFill>
                <a:latin typeface="Arial"/>
              </a:rPr>
              <a:t>objective</a:t>
            </a:r>
            <a:r>
              <a:rPr lang="fi-FI" dirty="0">
                <a:solidFill>
                  <a:srgbClr val="000000"/>
                </a:solidFill>
                <a:latin typeface="Arial"/>
              </a:rPr>
              <a:t>?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i-FI" dirty="0" err="1">
                <a:solidFill>
                  <a:srgbClr val="000000"/>
                </a:solidFill>
                <a:latin typeface="Arial"/>
              </a:rPr>
              <a:t>Entrepreneurship</a:t>
            </a:r>
            <a:r>
              <a:rPr lang="fi-FI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i-FI" dirty="0" err="1">
                <a:solidFill>
                  <a:srgbClr val="000000"/>
                </a:solidFill>
                <a:latin typeface="Arial"/>
              </a:rPr>
              <a:t>Licencing</a:t>
            </a:r>
            <a:endParaRPr lang="fi-FI" dirty="0">
              <a:solidFill>
                <a:srgbClr val="000000"/>
              </a:solidFill>
              <a:latin typeface="Arial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i-FI" dirty="0" err="1">
                <a:solidFill>
                  <a:srgbClr val="000000"/>
                </a:solidFill>
                <a:latin typeface="Arial"/>
              </a:rPr>
              <a:t>Something</a:t>
            </a:r>
            <a:r>
              <a:rPr lang="fi-FI" dirty="0">
                <a:solidFill>
                  <a:srgbClr val="000000"/>
                </a:solidFill>
                <a:latin typeface="Arial"/>
              </a:rPr>
              <a:t> </a:t>
            </a:r>
            <a:r>
              <a:rPr lang="fi-FI" dirty="0" err="1">
                <a:solidFill>
                  <a:srgbClr val="000000"/>
                </a:solidFill>
                <a:latin typeface="Arial"/>
              </a:rPr>
              <a:t>else</a:t>
            </a:r>
            <a:r>
              <a:rPr lang="fi-FI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i-FI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9918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fi-FI" b="1" i="1" dirty="0" err="1" smtClean="0">
                <a:ea typeface="+mj-ea"/>
              </a:rPr>
              <a:t>Your</a:t>
            </a:r>
            <a:r>
              <a:rPr lang="fi-FI" b="1" dirty="0" smtClean="0">
                <a:ea typeface="+mj-ea"/>
              </a:rPr>
              <a:t> </a:t>
            </a:r>
            <a:r>
              <a:rPr lang="fi-FI" b="1" dirty="0" err="1" smtClean="0">
                <a:ea typeface="+mj-ea"/>
              </a:rPr>
              <a:t>Checklist</a:t>
            </a:r>
            <a:r>
              <a:rPr lang="fi-FI" b="1" dirty="0" smtClean="0">
                <a:ea typeface="+mj-ea"/>
              </a:rPr>
              <a:t> </a:t>
            </a:r>
            <a:endParaRPr lang="fi-FI" b="1" dirty="0">
              <a:ea typeface="+mj-ea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84213" y="1436688"/>
            <a:ext cx="7772400" cy="394811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ea typeface="+mn-ea"/>
              </a:rPr>
              <a:t>Is your idea a </a:t>
            </a:r>
            <a:r>
              <a:rPr lang="en-US" b="1" dirty="0">
                <a:ea typeface="+mn-ea"/>
              </a:rPr>
              <a:t>single product</a:t>
            </a:r>
            <a:r>
              <a:rPr lang="en-US" dirty="0">
                <a:ea typeface="+mn-ea"/>
              </a:rPr>
              <a:t>? Or do you have a </a:t>
            </a:r>
            <a:r>
              <a:rPr lang="en-US" b="1" dirty="0">
                <a:ea typeface="+mn-ea"/>
              </a:rPr>
              <a:t>multitude of ideas? </a:t>
            </a:r>
          </a:p>
          <a:p>
            <a:pPr eaLnBrk="1" hangingPunct="1">
              <a:defRPr/>
            </a:pPr>
            <a:endParaRPr lang="en-US" dirty="0">
              <a:ea typeface="+mn-ea"/>
            </a:endParaRPr>
          </a:p>
          <a:p>
            <a:pPr eaLnBrk="1" hangingPunct="1">
              <a:defRPr/>
            </a:pPr>
            <a:r>
              <a:rPr lang="en-US" b="1" dirty="0"/>
              <a:t>A single product concept is sometimes a good foundation</a:t>
            </a:r>
            <a:r>
              <a:rPr lang="en-US" dirty="0"/>
              <a:t> to an innovation, but could your idea also serve as a basis for a whole family of new solutions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1/2015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8059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fi-FI" b="1" i="1" dirty="0" err="1" smtClean="0">
                <a:ea typeface="+mj-ea"/>
              </a:rPr>
              <a:t>Your</a:t>
            </a:r>
            <a:r>
              <a:rPr lang="fi-FI" b="1" dirty="0" smtClean="0">
                <a:ea typeface="+mj-ea"/>
              </a:rPr>
              <a:t> </a:t>
            </a:r>
            <a:r>
              <a:rPr lang="fi-FI" b="1" dirty="0" err="1" smtClean="0">
                <a:ea typeface="+mj-ea"/>
              </a:rPr>
              <a:t>Checklist</a:t>
            </a:r>
            <a:r>
              <a:rPr lang="fi-FI" b="1" dirty="0" smtClean="0">
                <a:ea typeface="+mj-ea"/>
              </a:rPr>
              <a:t> </a:t>
            </a:r>
            <a:endParaRPr lang="fi-FI" b="1" dirty="0">
              <a:ea typeface="+mj-ea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84213" y="1436688"/>
            <a:ext cx="7772400" cy="3948112"/>
          </a:xfrm>
        </p:spPr>
        <p:txBody>
          <a:bodyPr/>
          <a:lstStyle/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b="1" dirty="0"/>
              <a:t>A simple solution to everyday problem </a:t>
            </a:r>
            <a:r>
              <a:rPr lang="en-US" dirty="0" smtClean="0"/>
              <a:t>(sliced </a:t>
            </a:r>
            <a:r>
              <a:rPr lang="en-US" dirty="0"/>
              <a:t>bread or </a:t>
            </a:r>
            <a:r>
              <a:rPr lang="en-US" dirty="0" smtClean="0"/>
              <a:t>Post-It®-stickers</a:t>
            </a:r>
            <a:r>
              <a:rPr lang="en-US" dirty="0"/>
              <a:t>) can sometimes turn out far more profitable than a complex solution to a obscure problem (“how could man fly to Mars</a:t>
            </a:r>
            <a:r>
              <a:rPr lang="en-US" dirty="0" smtClean="0"/>
              <a:t>? How all could use public transport instead of private cars?” etc.)</a:t>
            </a:r>
            <a:endParaRPr lang="en-US" dirty="0"/>
          </a:p>
          <a:p>
            <a:pPr marL="0" indent="0" eaLnBrk="1" hangingPunct="1"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b="1" dirty="0" smtClean="0"/>
              <a:t>Avoid </a:t>
            </a:r>
            <a:r>
              <a:rPr lang="en-US" b="1" dirty="0"/>
              <a:t>becoming too fond </a:t>
            </a:r>
            <a:r>
              <a:rPr lang="en-US" dirty="0"/>
              <a:t>of your </a:t>
            </a:r>
            <a:r>
              <a:rPr lang="en-US" dirty="0" smtClean="0"/>
              <a:t>idea(s) and do </a:t>
            </a:r>
            <a:r>
              <a:rPr lang="en-US" dirty="0"/>
              <a:t>not get carried away: you may forget realities, such as market needs </a:t>
            </a:r>
            <a:r>
              <a:rPr lang="en-US" dirty="0" smtClean="0"/>
              <a:t>= waste </a:t>
            </a:r>
            <a:r>
              <a:rPr lang="en-US" dirty="0"/>
              <a:t>time and money.</a:t>
            </a:r>
            <a:endParaRPr lang="fi-FI" dirty="0"/>
          </a:p>
          <a:p>
            <a:pPr eaLnBrk="1" hangingPunct="1">
              <a:defRPr/>
            </a:pPr>
            <a:endParaRPr lang="fi-FI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1/2015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5934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fi-FI" b="1" i="1" dirty="0" err="1" smtClean="0">
                <a:ea typeface="+mj-ea"/>
              </a:rPr>
              <a:t>Your</a:t>
            </a:r>
            <a:r>
              <a:rPr lang="fi-FI" b="1" dirty="0" smtClean="0">
                <a:ea typeface="+mj-ea"/>
              </a:rPr>
              <a:t> </a:t>
            </a:r>
            <a:r>
              <a:rPr lang="fi-FI" b="1" dirty="0" err="1" smtClean="0">
                <a:ea typeface="+mj-ea"/>
              </a:rPr>
              <a:t>Checklist</a:t>
            </a:r>
            <a:r>
              <a:rPr lang="fi-FI" b="1" dirty="0" smtClean="0">
                <a:ea typeface="+mj-ea"/>
              </a:rPr>
              <a:t> </a:t>
            </a:r>
            <a:endParaRPr lang="fi-FI" b="1" dirty="0">
              <a:ea typeface="+mj-ea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84213" y="1436688"/>
            <a:ext cx="7772400" cy="3948112"/>
          </a:xfrm>
        </p:spPr>
        <p:txBody>
          <a:bodyPr/>
          <a:lstStyle/>
          <a:p>
            <a:pPr eaLnBrk="1" hangingPunct="1">
              <a:defRPr/>
            </a:pPr>
            <a:r>
              <a:rPr lang="fi-FI" b="1" dirty="0" err="1" smtClean="0">
                <a:ea typeface="+mn-ea"/>
              </a:rPr>
              <a:t>Work</a:t>
            </a:r>
            <a:r>
              <a:rPr lang="fi-FI" b="1" dirty="0" smtClean="0">
                <a:ea typeface="+mn-ea"/>
              </a:rPr>
              <a:t> with </a:t>
            </a:r>
            <a:r>
              <a:rPr lang="fi-FI" b="1" dirty="0" err="1" smtClean="0">
                <a:ea typeface="+mn-ea"/>
              </a:rPr>
              <a:t>your</a:t>
            </a:r>
            <a:r>
              <a:rPr lang="fi-FI" b="1" dirty="0" smtClean="0">
                <a:ea typeface="+mn-ea"/>
              </a:rPr>
              <a:t> </a:t>
            </a:r>
            <a:r>
              <a:rPr lang="fi-FI" b="1" dirty="0" err="1" smtClean="0">
                <a:ea typeface="+mn-ea"/>
              </a:rPr>
              <a:t>ideas</a:t>
            </a:r>
            <a:r>
              <a:rPr lang="fi-FI" b="1" dirty="0" smtClean="0">
                <a:ea typeface="+mn-ea"/>
              </a:rPr>
              <a:t>, </a:t>
            </a:r>
            <a:r>
              <a:rPr lang="fi-FI" b="1" dirty="0" err="1" smtClean="0">
                <a:ea typeface="+mn-ea"/>
              </a:rPr>
              <a:t>create</a:t>
            </a:r>
            <a:r>
              <a:rPr lang="fi-FI" b="1" dirty="0" smtClean="0">
                <a:ea typeface="+mn-ea"/>
              </a:rPr>
              <a:t> </a:t>
            </a:r>
            <a:r>
              <a:rPr lang="fi-FI" b="1" dirty="0" err="1" smtClean="0">
                <a:ea typeface="+mn-ea"/>
              </a:rPr>
              <a:t>new</a:t>
            </a:r>
            <a:r>
              <a:rPr lang="fi-FI" b="1" dirty="0" smtClean="0">
                <a:ea typeface="+mn-ea"/>
              </a:rPr>
              <a:t> </a:t>
            </a:r>
            <a:r>
              <a:rPr lang="fi-FI" b="1" dirty="0" err="1" smtClean="0">
                <a:ea typeface="+mn-ea"/>
              </a:rPr>
              <a:t>constantly</a:t>
            </a:r>
            <a:r>
              <a:rPr lang="fi-FI" b="1" dirty="0" smtClean="0">
                <a:ea typeface="+mn-ea"/>
              </a:rPr>
              <a:t>!</a:t>
            </a:r>
          </a:p>
          <a:p>
            <a:pPr eaLnBrk="1" hangingPunct="1">
              <a:defRPr/>
            </a:pPr>
            <a:endParaRPr lang="fi-FI" b="1" dirty="0" smtClean="0">
              <a:ea typeface="+mn-ea"/>
            </a:endParaRPr>
          </a:p>
          <a:p>
            <a:pPr eaLnBrk="1" hangingPunct="1">
              <a:defRPr/>
            </a:pPr>
            <a:r>
              <a:rPr lang="fi-FI" b="1" dirty="0" err="1" smtClean="0">
                <a:ea typeface="+mn-ea"/>
              </a:rPr>
              <a:t>Expose</a:t>
            </a:r>
            <a:r>
              <a:rPr lang="fi-FI" b="1" dirty="0" smtClean="0">
                <a:ea typeface="+mn-ea"/>
              </a:rPr>
              <a:t> </a:t>
            </a:r>
            <a:r>
              <a:rPr lang="fi-FI" b="1" dirty="0" err="1">
                <a:ea typeface="+mn-ea"/>
              </a:rPr>
              <a:t>your</a:t>
            </a:r>
            <a:r>
              <a:rPr lang="fi-FI" b="1" dirty="0">
                <a:ea typeface="+mn-ea"/>
              </a:rPr>
              <a:t> </a:t>
            </a:r>
            <a:r>
              <a:rPr lang="fi-FI" b="1" dirty="0" err="1">
                <a:ea typeface="+mn-ea"/>
              </a:rPr>
              <a:t>ideas</a:t>
            </a:r>
            <a:r>
              <a:rPr lang="fi-FI" b="1" dirty="0">
                <a:ea typeface="+mn-ea"/>
              </a:rPr>
              <a:t> to new </a:t>
            </a:r>
            <a:r>
              <a:rPr lang="fi-FI" b="1" dirty="0" err="1">
                <a:ea typeface="+mn-ea"/>
              </a:rPr>
              <a:t>opinions</a:t>
            </a:r>
            <a:endParaRPr lang="fi-FI" b="1" dirty="0">
              <a:ea typeface="+mn-ea"/>
            </a:endParaRPr>
          </a:p>
          <a:p>
            <a:pPr eaLnBrk="1" hangingPunct="1">
              <a:defRPr/>
            </a:pPr>
            <a:endParaRPr lang="fi-FI" b="1" dirty="0" smtClean="0">
              <a:ea typeface="+mn-ea"/>
            </a:endParaRPr>
          </a:p>
          <a:p>
            <a:pPr eaLnBrk="1" hangingPunct="1">
              <a:defRPr/>
            </a:pPr>
            <a:r>
              <a:rPr lang="fi-FI" b="1" dirty="0" err="1" smtClean="0">
                <a:ea typeface="+mn-ea"/>
              </a:rPr>
              <a:t>Contact</a:t>
            </a:r>
            <a:r>
              <a:rPr lang="fi-FI" b="1" dirty="0" smtClean="0">
                <a:ea typeface="+mn-ea"/>
              </a:rPr>
              <a:t> Metropolia, </a:t>
            </a:r>
            <a:r>
              <a:rPr lang="fi-FI" b="1" dirty="0" err="1" smtClean="0">
                <a:ea typeface="+mn-ea"/>
              </a:rPr>
              <a:t>ask</a:t>
            </a:r>
            <a:r>
              <a:rPr lang="fi-FI" b="1" dirty="0" smtClean="0">
                <a:ea typeface="+mn-ea"/>
              </a:rPr>
              <a:t> for </a:t>
            </a:r>
            <a:r>
              <a:rPr lang="fi-FI" b="1" dirty="0" err="1" smtClean="0">
                <a:ea typeface="+mn-ea"/>
              </a:rPr>
              <a:t>support</a:t>
            </a:r>
            <a:r>
              <a:rPr lang="fi-FI" b="1" dirty="0" smtClean="0">
                <a:ea typeface="+mn-ea"/>
              </a:rPr>
              <a:t> and help with </a:t>
            </a:r>
            <a:r>
              <a:rPr lang="fi-FI" b="1" dirty="0" err="1" smtClean="0">
                <a:ea typeface="+mn-ea"/>
              </a:rPr>
              <a:t>your</a:t>
            </a:r>
            <a:r>
              <a:rPr lang="fi-FI" b="1" dirty="0" smtClean="0">
                <a:ea typeface="+mn-ea"/>
              </a:rPr>
              <a:t> </a:t>
            </a:r>
            <a:r>
              <a:rPr lang="fi-FI" b="1" dirty="0" err="1" smtClean="0">
                <a:ea typeface="+mn-ea"/>
              </a:rPr>
              <a:t>ideas</a:t>
            </a:r>
            <a:endParaRPr lang="fi-FI" b="1" dirty="0" smtClean="0">
              <a:ea typeface="+mn-ea"/>
            </a:endParaRPr>
          </a:p>
          <a:p>
            <a:pPr eaLnBrk="1" hangingPunct="1">
              <a:defRPr/>
            </a:pPr>
            <a:endParaRPr lang="fi-FI" b="1" dirty="0" smtClean="0">
              <a:ea typeface="+mn-ea"/>
            </a:endParaRPr>
          </a:p>
          <a:p>
            <a:pPr eaLnBrk="1" hangingPunct="1">
              <a:defRPr/>
            </a:pPr>
            <a:r>
              <a:rPr lang="fi-FI" b="1" dirty="0" err="1" smtClean="0">
                <a:ea typeface="+mn-ea"/>
              </a:rPr>
              <a:t>Remember</a:t>
            </a:r>
            <a:r>
              <a:rPr lang="fi-FI" b="1" dirty="0" smtClean="0">
                <a:ea typeface="+mn-ea"/>
              </a:rPr>
              <a:t> </a:t>
            </a:r>
            <a:r>
              <a:rPr lang="fi-FI" b="1" dirty="0" err="1" smtClean="0">
                <a:solidFill>
                  <a:srgbClr val="0070C0"/>
                </a:solidFill>
                <a:ea typeface="+mn-ea"/>
              </a:rPr>
              <a:t>agreements</a:t>
            </a:r>
            <a:r>
              <a:rPr lang="fi-FI" b="1" dirty="0" smtClean="0">
                <a:ea typeface="+mn-ea"/>
              </a:rPr>
              <a:t>, </a:t>
            </a:r>
            <a:r>
              <a:rPr lang="fi-FI" b="1" dirty="0" err="1" smtClean="0">
                <a:ea typeface="+mn-ea"/>
              </a:rPr>
              <a:t>Agreements</a:t>
            </a:r>
            <a:r>
              <a:rPr lang="fi-FI" b="1" dirty="0" smtClean="0">
                <a:ea typeface="+mn-ea"/>
              </a:rPr>
              <a:t> on the </a:t>
            </a:r>
            <a:r>
              <a:rPr lang="fi-FI" b="1" dirty="0" err="1">
                <a:ea typeface="+mn-ea"/>
              </a:rPr>
              <a:t>A</a:t>
            </a:r>
            <a:r>
              <a:rPr lang="fi-FI" b="1" dirty="0" err="1" smtClean="0">
                <a:ea typeface="+mn-ea"/>
              </a:rPr>
              <a:t>ssignments</a:t>
            </a:r>
            <a:r>
              <a:rPr lang="fi-FI" b="1" dirty="0" smtClean="0">
                <a:ea typeface="+mn-ea"/>
              </a:rPr>
              <a:t> of </a:t>
            </a:r>
            <a:r>
              <a:rPr lang="fi-FI" b="1" dirty="0">
                <a:ea typeface="+mn-ea"/>
              </a:rPr>
              <a:t>R</a:t>
            </a:r>
            <a:r>
              <a:rPr lang="fi-FI" b="1" dirty="0" smtClean="0">
                <a:ea typeface="+mn-ea"/>
              </a:rPr>
              <a:t>ights and </a:t>
            </a:r>
            <a:r>
              <a:rPr lang="fi-FI" b="1" dirty="0" err="1" smtClean="0">
                <a:ea typeface="+mn-ea"/>
              </a:rPr>
              <a:t>confidentiality</a:t>
            </a:r>
            <a:endParaRPr lang="fi-FI" b="1" dirty="0" smtClean="0">
              <a:ea typeface="+mn-ea"/>
            </a:endParaRPr>
          </a:p>
          <a:p>
            <a:pPr eaLnBrk="1" hangingPunct="1">
              <a:defRPr/>
            </a:pPr>
            <a:endParaRPr lang="fi-FI" b="1" dirty="0" smtClean="0">
              <a:ea typeface="+mn-ea"/>
            </a:endParaRPr>
          </a:p>
          <a:p>
            <a:pPr eaLnBrk="1" hangingPunct="1">
              <a:defRPr/>
            </a:pPr>
            <a:r>
              <a:rPr lang="fi-FI" b="1" dirty="0" err="1" smtClean="0">
                <a:ea typeface="+mn-ea"/>
              </a:rPr>
              <a:t>If</a:t>
            </a:r>
            <a:r>
              <a:rPr lang="fi-FI" b="1" dirty="0" smtClean="0">
                <a:ea typeface="+mn-ea"/>
              </a:rPr>
              <a:t> </a:t>
            </a:r>
            <a:r>
              <a:rPr lang="fi-FI" b="1" dirty="0" err="1" smtClean="0">
                <a:ea typeface="+mn-ea"/>
              </a:rPr>
              <a:t>necessary</a:t>
            </a:r>
            <a:r>
              <a:rPr lang="fi-FI" b="1" dirty="0" smtClean="0">
                <a:ea typeface="+mn-ea"/>
              </a:rPr>
              <a:t>, </a:t>
            </a:r>
            <a:r>
              <a:rPr lang="fi-FI" b="1" dirty="0" err="1" smtClean="0">
                <a:ea typeface="+mn-ea"/>
              </a:rPr>
              <a:t>protect</a:t>
            </a:r>
            <a:r>
              <a:rPr lang="fi-FI" b="1" dirty="0" smtClean="0">
                <a:ea typeface="+mn-ea"/>
              </a:rPr>
              <a:t> </a:t>
            </a:r>
            <a:r>
              <a:rPr lang="fi-FI" b="1" dirty="0" err="1" smtClean="0">
                <a:ea typeface="+mn-ea"/>
              </a:rPr>
              <a:t>your</a:t>
            </a:r>
            <a:r>
              <a:rPr lang="fi-FI" b="1" dirty="0" smtClean="0">
                <a:ea typeface="+mn-ea"/>
              </a:rPr>
              <a:t> </a:t>
            </a:r>
            <a:r>
              <a:rPr lang="fi-FI" b="1" dirty="0" err="1" smtClean="0">
                <a:ea typeface="+mn-ea"/>
              </a:rPr>
              <a:t>work</a:t>
            </a:r>
            <a:r>
              <a:rPr lang="fi-FI" b="1" dirty="0" smtClean="0">
                <a:ea typeface="+mn-ea"/>
              </a:rPr>
              <a:t> (</a:t>
            </a:r>
            <a:r>
              <a:rPr lang="fi-FI" b="1" dirty="0" err="1" smtClean="0">
                <a:ea typeface="+mn-ea"/>
              </a:rPr>
              <a:t>Patents</a:t>
            </a:r>
            <a:r>
              <a:rPr lang="fi-FI" b="1" dirty="0" smtClean="0">
                <a:ea typeface="+mn-ea"/>
              </a:rPr>
              <a:t> ym.)</a:t>
            </a:r>
          </a:p>
          <a:p>
            <a:pPr eaLnBrk="1" hangingPunct="1">
              <a:defRPr/>
            </a:pPr>
            <a:endParaRPr lang="fi-FI" dirty="0" smtClean="0">
              <a:ea typeface="+mn-ea"/>
            </a:endParaRPr>
          </a:p>
          <a:p>
            <a:pPr eaLnBrk="1" hangingPunct="1">
              <a:defRPr/>
            </a:pPr>
            <a:endParaRPr lang="fi-FI" dirty="0">
              <a:ea typeface="+mn-ea"/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/>
              <a:t>1/2014</a:t>
            </a:r>
          </a:p>
        </p:txBody>
      </p:sp>
    </p:spTree>
    <p:extLst>
      <p:ext uri="{BB962C8B-B14F-4D97-AF65-F5344CB8AC3E}">
        <p14:creationId xmlns:p14="http://schemas.microsoft.com/office/powerpoint/2010/main" val="2280357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orakulmio 2"/>
          <p:cNvSpPr/>
          <p:nvPr/>
        </p:nvSpPr>
        <p:spPr bwMode="auto">
          <a:xfrm>
            <a:off x="172016" y="5160475"/>
            <a:ext cx="1883121" cy="10872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Juha Järvinen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A149D24-7F22-4D9D-81CA-1173593AE9AC}" type="slidenum">
              <a:rPr lang="fi-FI" smtClean="0"/>
              <a:pPr>
                <a:defRPr/>
              </a:pPr>
              <a:t>15</a:t>
            </a:fld>
            <a:endParaRPr lang="fi-FI"/>
          </a:p>
        </p:txBody>
      </p:sp>
      <p:sp>
        <p:nvSpPr>
          <p:cNvPr id="8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1/2015</a:t>
            </a:r>
            <a:endParaRPr lang="fi-FI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2413" cy="5714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iruutu 1"/>
          <p:cNvSpPr txBox="1"/>
          <p:nvPr/>
        </p:nvSpPr>
        <p:spPr>
          <a:xfrm>
            <a:off x="3286408" y="5847664"/>
            <a:ext cx="2560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b="1" dirty="0" err="1" smtClean="0">
                <a:latin typeface="+mn-lt"/>
              </a:rPr>
              <a:t>minno.metropolia.fi</a:t>
            </a:r>
            <a:endParaRPr lang="fi-FI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68384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95325" y="4708525"/>
            <a:ext cx="8080375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2. What </a:t>
            </a:r>
            <a:r>
              <a:rPr lang="en-US" sz="2800" b="1" dirty="0"/>
              <a:t>is an agreement </a:t>
            </a:r>
            <a:r>
              <a:rPr lang="en-US" sz="2800" b="1" dirty="0" smtClean="0"/>
              <a:t>and</a:t>
            </a:r>
            <a:br>
              <a:rPr lang="en-US" sz="2800" b="1" dirty="0" smtClean="0"/>
            </a:br>
            <a:r>
              <a:rPr lang="en-US" sz="2800" b="1" dirty="0" smtClean="0"/>
              <a:t>how </a:t>
            </a:r>
            <a:r>
              <a:rPr lang="en-US" sz="2800" b="1" dirty="0"/>
              <a:t>to make </a:t>
            </a:r>
            <a:r>
              <a:rPr lang="en-US" sz="2800" b="1" dirty="0" smtClean="0"/>
              <a:t>one?</a:t>
            </a:r>
            <a:endParaRPr lang="fi-FI" sz="2800" b="1" dirty="0">
              <a:ea typeface="+mj-ea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/>
              <a:t>What is an </a:t>
            </a:r>
            <a:r>
              <a:rPr lang="en-US" b="1" dirty="0" smtClean="0"/>
              <a:t>agreement / Contract </a:t>
            </a:r>
            <a:r>
              <a:rPr lang="en-US" dirty="0"/>
              <a:t>and how to make one</a:t>
            </a:r>
            <a:endParaRPr lang="fi-FI" b="1" dirty="0"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832614"/>
            <a:ext cx="7772400" cy="3948112"/>
          </a:xfrm>
        </p:spPr>
        <p:txBody>
          <a:bodyPr/>
          <a:lstStyle/>
          <a:p>
            <a:pPr eaLnBrk="1" hangingPunct="1">
              <a:defRPr/>
            </a:pPr>
            <a:r>
              <a:rPr lang="fi-FI" dirty="0" smtClean="0">
                <a:ea typeface="+mn-ea"/>
              </a:rPr>
              <a:t>A </a:t>
            </a:r>
            <a:r>
              <a:rPr lang="fi-FI" dirty="0" err="1" smtClean="0">
                <a:ea typeface="+mn-ea"/>
              </a:rPr>
              <a:t>voluntary</a:t>
            </a:r>
            <a:r>
              <a:rPr lang="fi-FI" dirty="0" smtClean="0">
                <a:ea typeface="+mn-ea"/>
              </a:rPr>
              <a:t> </a:t>
            </a:r>
            <a:r>
              <a:rPr lang="fi-FI" dirty="0" err="1" smtClean="0">
                <a:ea typeface="+mn-ea"/>
              </a:rPr>
              <a:t>agreement</a:t>
            </a:r>
            <a:r>
              <a:rPr lang="fi-FI" dirty="0" smtClean="0">
                <a:ea typeface="+mn-ea"/>
              </a:rPr>
              <a:t> </a:t>
            </a:r>
            <a:r>
              <a:rPr lang="fi-FI" dirty="0" err="1" smtClean="0">
                <a:ea typeface="+mn-ea"/>
              </a:rPr>
              <a:t>between</a:t>
            </a:r>
            <a:r>
              <a:rPr lang="fi-FI" dirty="0" smtClean="0">
                <a:ea typeface="+mn-ea"/>
              </a:rPr>
              <a:t> </a:t>
            </a:r>
            <a:r>
              <a:rPr lang="fi-FI" dirty="0" err="1" smtClean="0">
                <a:ea typeface="+mn-ea"/>
              </a:rPr>
              <a:t>two</a:t>
            </a:r>
            <a:r>
              <a:rPr lang="fi-FI" dirty="0" smtClean="0">
                <a:ea typeface="+mn-ea"/>
              </a:rPr>
              <a:t> </a:t>
            </a:r>
            <a:r>
              <a:rPr lang="fi-FI" dirty="0" err="1" smtClean="0">
                <a:ea typeface="+mn-ea"/>
              </a:rPr>
              <a:t>or</a:t>
            </a:r>
            <a:r>
              <a:rPr lang="fi-FI" dirty="0" smtClean="0">
                <a:ea typeface="+mn-ea"/>
              </a:rPr>
              <a:t> </a:t>
            </a:r>
            <a:r>
              <a:rPr lang="fi-FI" dirty="0" err="1" smtClean="0">
                <a:ea typeface="+mn-ea"/>
              </a:rPr>
              <a:t>more</a:t>
            </a:r>
            <a:r>
              <a:rPr lang="fi-FI" dirty="0" smtClean="0">
                <a:ea typeface="+mn-ea"/>
              </a:rPr>
              <a:t> </a:t>
            </a:r>
            <a:r>
              <a:rPr lang="fi-FI" dirty="0" err="1" smtClean="0">
                <a:ea typeface="+mn-ea"/>
              </a:rPr>
              <a:t>parties</a:t>
            </a:r>
            <a:r>
              <a:rPr lang="fi-FI" dirty="0" smtClean="0">
                <a:ea typeface="+mn-ea"/>
              </a:rPr>
              <a:t> to </a:t>
            </a:r>
            <a:r>
              <a:rPr lang="fi-FI" dirty="0" err="1" smtClean="0">
                <a:ea typeface="+mn-ea"/>
              </a:rPr>
              <a:t>create</a:t>
            </a:r>
            <a:r>
              <a:rPr lang="fi-FI" dirty="0" smtClean="0">
                <a:ea typeface="+mn-ea"/>
              </a:rPr>
              <a:t> </a:t>
            </a:r>
            <a:r>
              <a:rPr lang="fi-FI" dirty="0" err="1" smtClean="0">
                <a:ea typeface="+mn-ea"/>
              </a:rPr>
              <a:t>obligations</a:t>
            </a:r>
            <a:r>
              <a:rPr lang="fi-FI" dirty="0" smtClean="0">
                <a:ea typeface="+mn-ea"/>
              </a:rPr>
              <a:t> </a:t>
            </a:r>
            <a:r>
              <a:rPr lang="fi-FI" dirty="0" err="1" smtClean="0">
                <a:ea typeface="+mn-ea"/>
              </a:rPr>
              <a:t>between</a:t>
            </a:r>
            <a:r>
              <a:rPr lang="fi-FI" dirty="0" smtClean="0">
                <a:ea typeface="+mn-ea"/>
              </a:rPr>
              <a:t> </a:t>
            </a:r>
            <a:r>
              <a:rPr lang="fi-FI" dirty="0" err="1" smtClean="0">
                <a:ea typeface="+mn-ea"/>
              </a:rPr>
              <a:t>them</a:t>
            </a:r>
            <a:r>
              <a:rPr lang="fi-FI" dirty="0" smtClean="0">
                <a:ea typeface="+mn-ea"/>
              </a:rPr>
              <a:t>.</a:t>
            </a:r>
          </a:p>
          <a:p>
            <a:pPr eaLnBrk="1" hangingPunct="1">
              <a:defRPr/>
            </a:pPr>
            <a:endParaRPr lang="fi-FI" dirty="0">
              <a:ea typeface="+mn-ea"/>
            </a:endParaRPr>
          </a:p>
          <a:p>
            <a:pPr eaLnBrk="1" hangingPunct="1">
              <a:defRPr/>
            </a:pPr>
            <a:r>
              <a:rPr lang="en-US" dirty="0" smtClean="0"/>
              <a:t>Usually done </a:t>
            </a:r>
            <a:r>
              <a:rPr lang="en-US" dirty="0"/>
              <a:t>in writing, though contracts may be made entirely </a:t>
            </a:r>
            <a:r>
              <a:rPr lang="en-US" dirty="0" smtClean="0"/>
              <a:t>orally. However…</a:t>
            </a:r>
          </a:p>
          <a:p>
            <a:pPr eaLnBrk="1" hangingPunct="1">
              <a:defRPr/>
            </a:pPr>
            <a:endParaRPr lang="en-US" dirty="0">
              <a:ea typeface="+mn-ea"/>
            </a:endParaRPr>
          </a:p>
          <a:p>
            <a:pPr eaLnBrk="1" hangingPunct="1">
              <a:defRPr/>
            </a:pPr>
            <a:r>
              <a:rPr lang="en-US" dirty="0" smtClean="0">
                <a:ea typeface="+mn-ea"/>
              </a:rPr>
              <a:t>In </a:t>
            </a:r>
            <a:r>
              <a:rPr lang="en-US" dirty="0" err="1" smtClean="0">
                <a:ea typeface="+mn-ea"/>
              </a:rPr>
              <a:t>Metropolia</a:t>
            </a:r>
            <a:r>
              <a:rPr lang="en-US" dirty="0" smtClean="0">
                <a:ea typeface="+mn-ea"/>
              </a:rPr>
              <a:t>, it is preferred to use agreement templates</a:t>
            </a:r>
          </a:p>
          <a:p>
            <a:pPr eaLnBrk="1" hangingPunct="1">
              <a:defRPr/>
            </a:pPr>
            <a:endParaRPr lang="en-US" dirty="0">
              <a:ea typeface="+mn-ea"/>
            </a:endParaRPr>
          </a:p>
          <a:p>
            <a:pPr eaLnBrk="1" hangingPunct="1">
              <a:defRPr/>
            </a:pPr>
            <a:r>
              <a:rPr lang="en-US" dirty="0" smtClean="0">
                <a:ea typeface="+mn-ea"/>
              </a:rPr>
              <a:t>Key issue: </a:t>
            </a:r>
            <a:r>
              <a:rPr lang="en-US" b="1" dirty="0" smtClean="0">
                <a:ea typeface="+mn-ea"/>
              </a:rPr>
              <a:t>remember to make an agreement!</a:t>
            </a:r>
            <a:endParaRPr lang="fi-FI" b="1" dirty="0" smtClean="0">
              <a:ea typeface="+mn-ea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fi-FI" dirty="0">
              <a:ea typeface="+mn-ea"/>
            </a:endParaRPr>
          </a:p>
          <a:p>
            <a:pPr eaLnBrk="1" hangingPunct="1">
              <a:defRPr/>
            </a:pPr>
            <a:endParaRPr lang="fi-FI" b="1" dirty="0" smtClean="0">
              <a:ea typeface="+mn-e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DE12E3-408E-4BB2-A14F-62960AE517B4}" type="slidenum">
              <a:rPr lang="fi-FI" smtClean="0"/>
              <a:pPr>
                <a:defRPr/>
              </a:pPr>
              <a:t>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1/2015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/>
              <a:t>What is an </a:t>
            </a:r>
            <a:r>
              <a:rPr lang="en-US" b="1" dirty="0" smtClean="0"/>
              <a:t>agreement / Contract: process</a:t>
            </a:r>
            <a:endParaRPr lang="fi-FI" b="1" dirty="0"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832614"/>
            <a:ext cx="7772400" cy="3948112"/>
          </a:xfrm>
        </p:spPr>
        <p:txBody>
          <a:bodyPr/>
          <a:lstStyle/>
          <a:p>
            <a:pPr eaLnBrk="1" hangingPunct="1">
              <a:defRPr/>
            </a:pPr>
            <a:r>
              <a:rPr lang="fi-FI" dirty="0" smtClean="0">
                <a:ea typeface="+mn-ea"/>
              </a:rPr>
              <a:t>xxxx</a:t>
            </a:r>
            <a:endParaRPr lang="fi-FI" b="1" dirty="0" smtClean="0">
              <a:ea typeface="+mn-e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DE12E3-408E-4BB2-A14F-62960AE517B4}" type="slidenum">
              <a:rPr lang="fi-FI" smtClean="0"/>
              <a:pPr>
                <a:defRPr/>
              </a:pPr>
              <a:t>18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1/2015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3978503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19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/>
              <a:t>1/2015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706" y="-327788"/>
            <a:ext cx="5790235" cy="6858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137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1/2015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9" name="Pyöristetty suorakulmio 8"/>
          <p:cNvSpPr/>
          <p:nvPr/>
        </p:nvSpPr>
        <p:spPr bwMode="auto">
          <a:xfrm>
            <a:off x="2373636" y="1233882"/>
            <a:ext cx="1973766" cy="64677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fi-FI" b="1" dirty="0">
                <a:solidFill>
                  <a:schemeClr val="accent4">
                    <a:lumMod val="85000"/>
                    <a:lumOff val="15000"/>
                  </a:schemeClr>
                </a:solidFill>
                <a:ea typeface="ＭＳ Ｐゴシック" pitchFamily="48" charset="-128"/>
              </a:rPr>
              <a:t>Idea</a:t>
            </a:r>
          </a:p>
        </p:txBody>
      </p:sp>
      <p:sp>
        <p:nvSpPr>
          <p:cNvPr id="11" name="Tekstiruutu 10"/>
          <p:cNvSpPr txBox="1"/>
          <p:nvPr/>
        </p:nvSpPr>
        <p:spPr>
          <a:xfrm>
            <a:off x="4311650" y="1327150"/>
            <a:ext cx="498475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i-FI" b="1" dirty="0">
                <a:latin typeface="+mn-lt"/>
              </a:rPr>
              <a:t>+</a:t>
            </a:r>
          </a:p>
        </p:txBody>
      </p:sp>
      <p:sp>
        <p:nvSpPr>
          <p:cNvPr id="12" name="Pyöristetty suorakulmio 11"/>
          <p:cNvSpPr/>
          <p:nvPr/>
        </p:nvSpPr>
        <p:spPr bwMode="auto">
          <a:xfrm>
            <a:off x="1837915" y="2683631"/>
            <a:ext cx="1973766" cy="64677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fi-FI" b="1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ea typeface="ＭＳ Ｐゴシック" pitchFamily="48" charset="-128"/>
              </a:rPr>
              <a:t>Invention</a:t>
            </a:r>
            <a:endParaRPr lang="fi-FI" b="1" dirty="0">
              <a:solidFill>
                <a:schemeClr val="accent4">
                  <a:lumMod val="85000"/>
                  <a:lumOff val="15000"/>
                </a:schemeClr>
              </a:solidFill>
              <a:ea typeface="ＭＳ Ｐゴシック" pitchFamily="48" charset="-128"/>
            </a:endParaRPr>
          </a:p>
        </p:txBody>
      </p:sp>
      <p:sp>
        <p:nvSpPr>
          <p:cNvPr id="13" name="Pyöristetty suorakulmio 12"/>
          <p:cNvSpPr/>
          <p:nvPr/>
        </p:nvSpPr>
        <p:spPr bwMode="auto">
          <a:xfrm>
            <a:off x="4332534" y="2683631"/>
            <a:ext cx="2939825" cy="646771"/>
          </a:xfrm>
          <a:prstGeom prst="roundRect">
            <a:avLst/>
          </a:prstGeom>
          <a:solidFill>
            <a:schemeClr val="tx2"/>
          </a:solidFill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fi-FI" sz="2200" b="1" dirty="0" err="1" smtClean="0">
                <a:solidFill>
                  <a:schemeClr val="bg1"/>
                </a:solidFill>
                <a:ea typeface="ＭＳ Ｐゴシック" pitchFamily="48" charset="-128"/>
              </a:rPr>
              <a:t>Commercialisation</a:t>
            </a:r>
            <a:endParaRPr lang="fi-FI" sz="2200" b="1" dirty="0">
              <a:solidFill>
                <a:schemeClr val="bg1"/>
              </a:solidFill>
              <a:ea typeface="ＭＳ Ｐゴシック" pitchFamily="48" charset="-128"/>
            </a:endParaRPr>
          </a:p>
        </p:txBody>
      </p:sp>
      <p:sp>
        <p:nvSpPr>
          <p:cNvPr id="14" name="Tekstiruutu 13"/>
          <p:cNvSpPr txBox="1"/>
          <p:nvPr/>
        </p:nvSpPr>
        <p:spPr>
          <a:xfrm>
            <a:off x="4311650" y="2073275"/>
            <a:ext cx="49847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i-FI" b="1" dirty="0">
                <a:latin typeface="+mn-lt"/>
              </a:rPr>
              <a:t>=</a:t>
            </a:r>
          </a:p>
        </p:txBody>
      </p:sp>
      <p:sp>
        <p:nvSpPr>
          <p:cNvPr id="15" name="Tekstiruutu 14"/>
          <p:cNvSpPr txBox="1"/>
          <p:nvPr/>
        </p:nvSpPr>
        <p:spPr>
          <a:xfrm>
            <a:off x="3844925" y="2776538"/>
            <a:ext cx="49688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i-FI" b="1" dirty="0">
                <a:latin typeface="+mn-lt"/>
              </a:rPr>
              <a:t>+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4311650" y="3471863"/>
            <a:ext cx="4984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i-FI" b="1" dirty="0">
                <a:latin typeface="+mn-lt"/>
              </a:rPr>
              <a:t>=</a:t>
            </a:r>
          </a:p>
        </p:txBody>
      </p:sp>
      <p:sp>
        <p:nvSpPr>
          <p:cNvPr id="19" name="Pyöristetty suorakulmio 18"/>
          <p:cNvSpPr/>
          <p:nvPr/>
        </p:nvSpPr>
        <p:spPr bwMode="auto">
          <a:xfrm>
            <a:off x="3090949" y="4081901"/>
            <a:ext cx="2939825" cy="64677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fi-FI" b="1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ea typeface="ＭＳ Ｐゴシック" pitchFamily="48" charset="-128"/>
              </a:rPr>
              <a:t>Innovation</a:t>
            </a:r>
            <a:endParaRPr lang="fi-FI" b="1" dirty="0">
              <a:solidFill>
                <a:schemeClr val="accent4">
                  <a:lumMod val="85000"/>
                  <a:lumOff val="15000"/>
                </a:schemeClr>
              </a:solidFill>
              <a:ea typeface="ＭＳ Ｐゴシック" pitchFamily="48" charset="-128"/>
            </a:endParaRPr>
          </a:p>
        </p:txBody>
      </p:sp>
      <p:sp>
        <p:nvSpPr>
          <p:cNvPr id="17" name="Pyöristetty suorakulmio 16"/>
          <p:cNvSpPr/>
          <p:nvPr/>
        </p:nvSpPr>
        <p:spPr bwMode="auto">
          <a:xfrm>
            <a:off x="4810125" y="1222375"/>
            <a:ext cx="1973766" cy="646771"/>
          </a:xfrm>
          <a:prstGeom prst="roundRect">
            <a:avLst/>
          </a:prstGeom>
          <a:solidFill>
            <a:srgbClr val="66CCFF"/>
          </a:solidFill>
          <a:ln>
            <a:headEnd type="none" w="med" len="med"/>
            <a:tailEnd type="none" w="med" len="med"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fi-FI" b="1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ea typeface="ＭＳ Ｐゴシック" pitchFamily="48" charset="-128"/>
              </a:rPr>
              <a:t>Substance</a:t>
            </a:r>
            <a:endParaRPr lang="fi-FI" b="1" dirty="0">
              <a:solidFill>
                <a:schemeClr val="accent4">
                  <a:lumMod val="85000"/>
                  <a:lumOff val="15000"/>
                </a:schemeClr>
              </a:solidFill>
              <a:ea typeface="ＭＳ Ｐゴシック" pitchFamily="48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09311" y="5186705"/>
            <a:ext cx="5929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+mn-lt"/>
              </a:rPr>
              <a:t>&gt; original</a:t>
            </a:r>
            <a:r>
              <a:rPr lang="en-US" sz="1600" dirty="0">
                <a:latin typeface="+mn-lt"/>
              </a:rPr>
              <a:t>, new and important </a:t>
            </a:r>
            <a:r>
              <a:rPr lang="en-US" sz="1600" dirty="0" smtClean="0">
                <a:latin typeface="+mn-lt"/>
              </a:rPr>
              <a:t>outcome/improvement that breaks</a:t>
            </a:r>
          </a:p>
          <a:p>
            <a:pPr algn="ctr"/>
            <a:r>
              <a:rPr lang="en-US" sz="1600" dirty="0" smtClean="0">
                <a:latin typeface="+mn-lt"/>
              </a:rPr>
              <a:t>into </a:t>
            </a:r>
            <a:r>
              <a:rPr lang="en-US" sz="1600" dirty="0">
                <a:latin typeface="+mn-lt"/>
              </a:rPr>
              <a:t>a market (or </a:t>
            </a:r>
            <a:r>
              <a:rPr lang="en-US" sz="1600" dirty="0" smtClean="0">
                <a:latin typeface="+mn-lt"/>
              </a:rPr>
              <a:t>to the society).</a:t>
            </a:r>
            <a:endParaRPr lang="fi-FI" sz="1600" dirty="0">
              <a:latin typeface="+mn-lt"/>
            </a:endParaRPr>
          </a:p>
        </p:txBody>
      </p:sp>
      <p:sp>
        <p:nvSpPr>
          <p:cNvPr id="3" name="Tekstiruutu 2"/>
          <p:cNvSpPr txBox="1"/>
          <p:nvPr/>
        </p:nvSpPr>
        <p:spPr>
          <a:xfrm>
            <a:off x="5411264" y="606583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smtClean="0">
                <a:latin typeface="+mj-lt"/>
              </a:rPr>
              <a:t>Concretize </a:t>
            </a:r>
            <a:r>
              <a:rPr lang="fi-FI" sz="1800" dirty="0" err="1">
                <a:latin typeface="+mj-lt"/>
              </a:rPr>
              <a:t>your</a:t>
            </a:r>
            <a:r>
              <a:rPr lang="fi-FI" sz="1800" dirty="0">
                <a:latin typeface="+mj-lt"/>
              </a:rPr>
              <a:t> idea</a:t>
            </a:r>
          </a:p>
        </p:txBody>
      </p:sp>
      <p:cxnSp>
        <p:nvCxnSpPr>
          <p:cNvPr id="8" name="Suora nuoliyhdysviiva 7"/>
          <p:cNvCxnSpPr/>
          <p:nvPr/>
        </p:nvCxnSpPr>
        <p:spPr bwMode="auto">
          <a:xfrm>
            <a:off x="6561056" y="963513"/>
            <a:ext cx="0" cy="1865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2" grpId="0" animBg="1"/>
      <p:bldP spid="13" grpId="0" animBg="1"/>
      <p:bldP spid="14" grpId="0"/>
      <p:bldP spid="15" grpId="0"/>
      <p:bldP spid="18" grpId="0"/>
      <p:bldP spid="19" grpId="0" animBg="1"/>
      <p:bldP spid="17" grpId="0" animBg="1"/>
      <p:bldP spid="2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1795463" y="5419725"/>
            <a:ext cx="6816725" cy="1238250"/>
          </a:xfrm>
          <a:prstGeom prst="rect">
            <a:avLst/>
          </a:prstGeom>
        </p:spPr>
        <p:txBody>
          <a:bodyPr anchor="b"/>
          <a:lstStyle/>
          <a:p>
            <a:pPr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endParaRPr lang="en-US" sz="2000" dirty="0">
              <a:solidFill>
                <a:srgbClr val="323232"/>
              </a:solidFill>
              <a:latin typeface="+mj-lt"/>
              <a:ea typeface="+mj-ea"/>
              <a:cs typeface="Tahoma" pitchFamily="34" charset="0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795463" y="5169694"/>
            <a:ext cx="6816725" cy="642938"/>
          </a:xfrm>
          <a:prstGeom prst="rect">
            <a:avLst/>
          </a:prstGeom>
        </p:spPr>
        <p:txBody>
          <a:bodyPr anchor="ctr"/>
          <a:lstStyle/>
          <a:p>
            <a:pPr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r>
              <a:rPr lang="fi-FI" b="1" dirty="0" err="1" smtClean="0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Thank</a:t>
            </a:r>
            <a:r>
              <a:rPr lang="fi-FI" b="1" dirty="0" smtClean="0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 </a:t>
            </a:r>
            <a:r>
              <a:rPr lang="fi-FI" b="1" dirty="0" err="1" smtClean="0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you</a:t>
            </a:r>
            <a:r>
              <a:rPr lang="fi-FI" b="1" dirty="0" smtClean="0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!</a:t>
            </a:r>
          </a:p>
          <a:p>
            <a:pPr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r>
              <a:rPr lang="fi-FI" dirty="0" err="1" smtClean="0">
                <a:solidFill>
                  <a:srgbClr val="323232"/>
                </a:solidFill>
                <a:latin typeface="+mj-lt"/>
                <a:cs typeface="Tahoma" pitchFamily="34" charset="0"/>
              </a:rPr>
              <a:t>juha.jarvinen@metropolia.fi</a:t>
            </a:r>
            <a:endParaRPr lang="fi-FI" dirty="0" smtClean="0">
              <a:solidFill>
                <a:srgbClr val="323232"/>
              </a:solidFill>
              <a:latin typeface="+mj-lt"/>
              <a:cs typeface="Tahoma" pitchFamily="34" charset="0"/>
            </a:endParaRPr>
          </a:p>
          <a:p>
            <a:pPr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323232"/>
                </a:solidFill>
                <a:latin typeface="+mj-lt"/>
                <a:cs typeface="Tahoma" pitchFamily="34" charset="0"/>
              </a:rPr>
              <a:t>minno@metropolia.fi</a:t>
            </a:r>
            <a:endParaRPr lang="en-US" dirty="0">
              <a:solidFill>
                <a:srgbClr val="323232"/>
              </a:solidFill>
              <a:latin typeface="+mj-lt"/>
              <a:cs typeface="Tahoma" pitchFamily="34" charset="0"/>
            </a:endParaRPr>
          </a:p>
          <a:p>
            <a:pPr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endParaRPr lang="en-US" dirty="0">
              <a:solidFill>
                <a:srgbClr val="323232"/>
              </a:solidFill>
              <a:latin typeface="+mj-lt"/>
              <a:ea typeface="+mj-ea"/>
              <a:cs typeface="Tahoma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pic>
        <p:nvPicPr>
          <p:cNvPr id="2" name="Kuva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542" y="957530"/>
            <a:ext cx="2838091" cy="36230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kstiruutu 2"/>
          <p:cNvSpPr txBox="1"/>
          <p:nvPr/>
        </p:nvSpPr>
        <p:spPr>
          <a:xfrm>
            <a:off x="1043796" y="957530"/>
            <a:ext cx="18374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Henry Ford</a:t>
            </a:r>
          </a:p>
          <a:p>
            <a:r>
              <a:rPr lang="fi-FI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1863-1947</a:t>
            </a:r>
            <a:endParaRPr lang="fi-FI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1/2015</a:t>
            </a:r>
            <a:endParaRPr lang="fi-FI" dirty="0"/>
          </a:p>
        </p:txBody>
      </p:sp>
      <p:sp>
        <p:nvSpPr>
          <p:cNvPr id="4" name="Tekstiruutu 3"/>
          <p:cNvSpPr txBox="1"/>
          <p:nvPr/>
        </p:nvSpPr>
        <p:spPr>
          <a:xfrm>
            <a:off x="1228725" y="5010150"/>
            <a:ext cx="66754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An American </a:t>
            </a:r>
            <a:r>
              <a:rPr lang="en-US" sz="1400" dirty="0"/>
              <a:t>industrialist, the founder of the Ford Motor Company, and sponsor of the development of the assembly line technique of mass production</a:t>
            </a:r>
            <a:r>
              <a:rPr lang="en-US" sz="1400" dirty="0" smtClean="0"/>
              <a:t>. Idea: anyone should have the opportunity to buy a private car 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3357082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725" y="-293825"/>
            <a:ext cx="7148866" cy="562306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16" name="Tekstiruutu 15"/>
          <p:cNvSpPr txBox="1"/>
          <p:nvPr/>
        </p:nvSpPr>
        <p:spPr>
          <a:xfrm>
            <a:off x="3863280" y="5297890"/>
            <a:ext cx="43500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>
                <a:latin typeface="+mn-lt"/>
              </a:rPr>
              <a:t>Ford </a:t>
            </a:r>
            <a:r>
              <a:rPr lang="fi-FI" b="1" dirty="0" err="1" smtClean="0">
                <a:latin typeface="+mn-lt"/>
              </a:rPr>
              <a:t>Model</a:t>
            </a:r>
            <a:r>
              <a:rPr lang="fi-FI" b="1" dirty="0" smtClean="0">
                <a:latin typeface="+mn-lt"/>
              </a:rPr>
              <a:t> T (</a:t>
            </a:r>
            <a:r>
              <a:rPr lang="fi-FI" b="1" dirty="0">
                <a:latin typeface="+mn-lt"/>
              </a:rPr>
              <a:t>1908-1927). </a:t>
            </a:r>
            <a:r>
              <a:rPr lang="fi-FI" sz="1200" dirty="0" err="1" smtClean="0">
                <a:latin typeface="+mn-lt"/>
              </a:rPr>
              <a:t>Designers</a:t>
            </a:r>
            <a:r>
              <a:rPr lang="fi-FI" sz="1200" dirty="0" smtClean="0">
                <a:latin typeface="+mn-lt"/>
              </a:rPr>
              <a:t>: </a:t>
            </a:r>
            <a:r>
              <a:rPr lang="fi-FI" sz="1200" dirty="0">
                <a:latin typeface="+mn-lt"/>
              </a:rPr>
              <a:t>Henry </a:t>
            </a:r>
            <a:r>
              <a:rPr lang="fi-FI" sz="1200" b="1" dirty="0">
                <a:latin typeface="+mn-lt"/>
              </a:rPr>
              <a:t>Ford</a:t>
            </a:r>
            <a:r>
              <a:rPr lang="fi-FI" sz="1200" dirty="0">
                <a:latin typeface="+mn-lt"/>
              </a:rPr>
              <a:t>, Joseph A. </a:t>
            </a:r>
            <a:r>
              <a:rPr lang="fi-FI" sz="1200" b="1" dirty="0" err="1">
                <a:latin typeface="+mn-lt"/>
              </a:rPr>
              <a:t>Galamb</a:t>
            </a:r>
            <a:r>
              <a:rPr lang="fi-FI" sz="1200" dirty="0">
                <a:latin typeface="+mn-lt"/>
              </a:rPr>
              <a:t> </a:t>
            </a:r>
            <a:r>
              <a:rPr lang="fi-FI" sz="1200" dirty="0" smtClean="0">
                <a:latin typeface="+mn-lt"/>
              </a:rPr>
              <a:t>(</a:t>
            </a:r>
            <a:r>
              <a:rPr lang="fi-FI" sz="1200" dirty="0" err="1" smtClean="0">
                <a:latin typeface="+mn-lt"/>
              </a:rPr>
              <a:t>head</a:t>
            </a:r>
            <a:r>
              <a:rPr lang="fi-FI" sz="1200" dirty="0" smtClean="0">
                <a:latin typeface="+mn-lt"/>
              </a:rPr>
              <a:t> of design), </a:t>
            </a:r>
            <a:r>
              <a:rPr lang="fi-FI" sz="1200" dirty="0">
                <a:latin typeface="+mn-lt"/>
              </a:rPr>
              <a:t>Eugene </a:t>
            </a:r>
            <a:r>
              <a:rPr lang="fi-FI" sz="1200" b="1" dirty="0" err="1">
                <a:latin typeface="+mn-lt"/>
              </a:rPr>
              <a:t>Farkas</a:t>
            </a:r>
            <a:r>
              <a:rPr lang="fi-FI" sz="1200" dirty="0">
                <a:latin typeface="+mn-lt"/>
              </a:rPr>
              <a:t>, </a:t>
            </a:r>
            <a:r>
              <a:rPr lang="fi-FI" sz="1200" dirty="0" err="1">
                <a:latin typeface="+mn-lt"/>
              </a:rPr>
              <a:t>Childe</a:t>
            </a:r>
            <a:r>
              <a:rPr lang="fi-FI" sz="1200" dirty="0">
                <a:latin typeface="+mn-lt"/>
              </a:rPr>
              <a:t> Harold </a:t>
            </a:r>
            <a:r>
              <a:rPr lang="fi-FI" sz="1200" b="1" dirty="0" err="1">
                <a:latin typeface="+mn-lt"/>
              </a:rPr>
              <a:t>Wills</a:t>
            </a:r>
            <a:r>
              <a:rPr lang="fi-FI" sz="1200" dirty="0">
                <a:latin typeface="+mn-lt"/>
              </a:rPr>
              <a:t> (</a:t>
            </a:r>
            <a:r>
              <a:rPr lang="fi-FI" sz="1200" dirty="0" smtClean="0">
                <a:latin typeface="+mn-lt"/>
              </a:rPr>
              <a:t>Ford </a:t>
            </a:r>
            <a:r>
              <a:rPr lang="fi-FI" sz="1200" dirty="0">
                <a:latin typeface="+mn-lt"/>
              </a:rPr>
              <a:t>logo), Henry </a:t>
            </a:r>
            <a:r>
              <a:rPr lang="fi-FI" sz="1200" b="1" dirty="0">
                <a:latin typeface="+mn-lt"/>
              </a:rPr>
              <a:t>Love</a:t>
            </a:r>
            <a:r>
              <a:rPr lang="fi-FI" sz="1200" dirty="0">
                <a:latin typeface="+mn-lt"/>
              </a:rPr>
              <a:t>, C. J. </a:t>
            </a:r>
            <a:r>
              <a:rPr lang="fi-FI" sz="1200" b="1" dirty="0">
                <a:latin typeface="+mn-lt"/>
              </a:rPr>
              <a:t>Smith</a:t>
            </a:r>
            <a:r>
              <a:rPr lang="fi-FI" sz="1200" dirty="0">
                <a:latin typeface="+mn-lt"/>
              </a:rPr>
              <a:t>, </a:t>
            </a:r>
            <a:r>
              <a:rPr lang="fi-FI" sz="1200" dirty="0" err="1">
                <a:latin typeface="+mn-lt"/>
              </a:rPr>
              <a:t>Gus</a:t>
            </a:r>
            <a:r>
              <a:rPr lang="fi-FI" sz="1200" dirty="0">
                <a:latin typeface="+mn-lt"/>
              </a:rPr>
              <a:t> </a:t>
            </a:r>
            <a:r>
              <a:rPr lang="fi-FI" sz="1200" b="1" dirty="0" err="1">
                <a:latin typeface="+mn-lt"/>
              </a:rPr>
              <a:t>Degner</a:t>
            </a:r>
            <a:r>
              <a:rPr lang="fi-FI" sz="1200" dirty="0">
                <a:latin typeface="+mn-lt"/>
              </a:rPr>
              <a:t> </a:t>
            </a:r>
            <a:r>
              <a:rPr lang="fi-FI" sz="1200" dirty="0" smtClean="0">
                <a:latin typeface="+mn-lt"/>
              </a:rPr>
              <a:t>and Peter </a:t>
            </a:r>
            <a:r>
              <a:rPr lang="fi-FI" sz="1200" dirty="0">
                <a:latin typeface="+mn-lt"/>
              </a:rPr>
              <a:t>E. </a:t>
            </a:r>
            <a:r>
              <a:rPr lang="fi-FI" sz="1200" b="1" dirty="0" smtClean="0">
                <a:latin typeface="+mn-lt"/>
              </a:rPr>
              <a:t>Martin.</a:t>
            </a:r>
            <a:endParaRPr lang="fi-FI" sz="1200" b="1" dirty="0">
              <a:latin typeface="+mn-lt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/>
              <a:t>1/2015</a:t>
            </a:r>
          </a:p>
        </p:txBody>
      </p:sp>
      <p:sp>
        <p:nvSpPr>
          <p:cNvPr id="2" name="Explosion 1 1"/>
          <p:cNvSpPr/>
          <p:nvPr/>
        </p:nvSpPr>
        <p:spPr bwMode="auto">
          <a:xfrm>
            <a:off x="1947069" y="535781"/>
            <a:ext cx="5310187" cy="3976687"/>
          </a:xfrm>
          <a:prstGeom prst="irregularSeal1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43200" y="1991320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5400" b="1" dirty="0" smtClean="0">
                <a:latin typeface="+mn-lt"/>
              </a:rPr>
              <a:t>15.000.000</a:t>
            </a:r>
            <a:endParaRPr lang="fi-FI" sz="5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813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/>
              <a:t>1/2015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535" y="106716"/>
            <a:ext cx="6492356" cy="5475220"/>
          </a:xfrm>
          <a:prstGeom prst="rect">
            <a:avLst/>
          </a:prstGeom>
        </p:spPr>
      </p:pic>
      <p:sp>
        <p:nvSpPr>
          <p:cNvPr id="9" name="Tekstiruutu 3"/>
          <p:cNvSpPr txBox="1"/>
          <p:nvPr/>
        </p:nvSpPr>
        <p:spPr>
          <a:xfrm>
            <a:off x="4142321" y="5611536"/>
            <a:ext cx="38459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 smtClean="0">
                <a:latin typeface="+mn-lt"/>
              </a:rPr>
              <a:t>Image </a:t>
            </a:r>
            <a:r>
              <a:rPr lang="fi-FI" sz="1000" dirty="0" err="1" smtClean="0">
                <a:latin typeface="+mn-lt"/>
              </a:rPr>
              <a:t>source</a:t>
            </a:r>
            <a:r>
              <a:rPr lang="fi-FI" sz="1000" dirty="0" smtClean="0">
                <a:latin typeface="+mn-lt"/>
              </a:rPr>
              <a:t>: NARA via Wikimedia </a:t>
            </a:r>
            <a:r>
              <a:rPr lang="fi-FI" sz="1000" dirty="0" err="1" smtClean="0">
                <a:latin typeface="+mn-lt"/>
              </a:rPr>
              <a:t>Commons</a:t>
            </a:r>
            <a:r>
              <a:rPr lang="fi-FI" sz="1000" dirty="0" smtClean="0">
                <a:latin typeface="+mn-lt"/>
              </a:rPr>
              <a:t>. Photo: </a:t>
            </a:r>
            <a:r>
              <a:rPr lang="fi-FI" sz="1000" dirty="0" err="1" smtClean="0">
                <a:latin typeface="+mn-lt"/>
              </a:rPr>
              <a:t>unknown</a:t>
            </a:r>
            <a:r>
              <a:rPr lang="fi-FI" sz="1000" dirty="0" smtClean="0">
                <a:latin typeface="+mn-lt"/>
              </a:rPr>
              <a:t>.</a:t>
            </a:r>
            <a:endParaRPr lang="fi-FI" sz="10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025" y="3559242"/>
            <a:ext cx="8188656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i-FI" sz="2000" b="1" dirty="0" smtClean="0">
                <a:latin typeface="+mn-lt"/>
              </a:rPr>
              <a:t>Innovation: </a:t>
            </a:r>
            <a:r>
              <a:rPr lang="fi-FI" sz="2000" b="1" dirty="0" err="1" smtClean="0">
                <a:latin typeface="+mn-lt"/>
              </a:rPr>
              <a:t>new</a:t>
            </a:r>
            <a:r>
              <a:rPr lang="fi-FI" sz="2000" b="1" dirty="0" smtClean="0">
                <a:latin typeface="+mn-lt"/>
              </a:rPr>
              <a:t> </a:t>
            </a:r>
            <a:r>
              <a:rPr lang="fi-FI" sz="2000" b="1" dirty="0" err="1" smtClean="0">
                <a:latin typeface="+mn-lt"/>
              </a:rPr>
              <a:t>mobility</a:t>
            </a:r>
            <a:r>
              <a:rPr lang="fi-FI" sz="2000" b="1" dirty="0" smtClean="0">
                <a:latin typeface="+mn-lt"/>
              </a:rPr>
              <a:t>, </a:t>
            </a:r>
            <a:r>
              <a:rPr lang="fi-FI" sz="2000" b="1" dirty="0" err="1" smtClean="0">
                <a:latin typeface="+mn-lt"/>
              </a:rPr>
              <a:t>utilising</a:t>
            </a:r>
            <a:r>
              <a:rPr lang="fi-FI" sz="2000" b="1" dirty="0" smtClean="0">
                <a:latin typeface="+mn-lt"/>
              </a:rPr>
              <a:t> </a:t>
            </a:r>
            <a:r>
              <a:rPr lang="fi-FI" sz="2000" b="1" dirty="0" err="1" smtClean="0">
                <a:latin typeface="+mn-lt"/>
              </a:rPr>
              <a:t>existing</a:t>
            </a:r>
            <a:r>
              <a:rPr lang="fi-FI" sz="2000" b="1" dirty="0" smtClean="0">
                <a:latin typeface="+mn-lt"/>
              </a:rPr>
              <a:t> </a:t>
            </a:r>
            <a:r>
              <a:rPr lang="fi-FI" sz="2000" b="1" dirty="0" err="1" smtClean="0">
                <a:latin typeface="+mn-lt"/>
              </a:rPr>
              <a:t>inventions</a:t>
            </a:r>
            <a:endParaRPr lang="fi-FI" sz="2000" b="1" dirty="0">
              <a:latin typeface="+mn-lt"/>
            </a:endParaRPr>
          </a:p>
          <a:p>
            <a:pPr algn="ctr"/>
            <a:r>
              <a:rPr lang="fi-FI" sz="2000" b="1" dirty="0">
                <a:latin typeface="+mn-lt"/>
              </a:rPr>
              <a:t>i</a:t>
            </a:r>
            <a:r>
              <a:rPr lang="fi-FI" sz="2000" b="1" dirty="0" smtClean="0">
                <a:latin typeface="+mn-lt"/>
              </a:rPr>
              <a:t>n a </a:t>
            </a:r>
            <a:r>
              <a:rPr lang="fi-FI" sz="2000" b="1" dirty="0" err="1" smtClean="0">
                <a:latin typeface="+mn-lt"/>
              </a:rPr>
              <a:t>new</a:t>
            </a:r>
            <a:r>
              <a:rPr lang="fi-FI" sz="2000" b="1" dirty="0" smtClean="0">
                <a:latin typeface="+mn-lt"/>
              </a:rPr>
              <a:t> </a:t>
            </a:r>
            <a:r>
              <a:rPr lang="fi-FI" sz="2000" b="1" dirty="0" err="1" smtClean="0">
                <a:latin typeface="+mn-lt"/>
              </a:rPr>
              <a:t>way</a:t>
            </a:r>
            <a:r>
              <a:rPr lang="fi-FI" sz="2000" b="1" dirty="0" smtClean="0">
                <a:latin typeface="+mn-lt"/>
              </a:rPr>
              <a:t>. </a:t>
            </a:r>
            <a:endParaRPr lang="fi-FI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9413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/>
              <a:t>1/2015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75" y="0"/>
            <a:ext cx="7631681" cy="5078004"/>
          </a:xfrm>
          <a:prstGeom prst="rect">
            <a:avLst/>
          </a:prstGeom>
        </p:spPr>
      </p:pic>
      <p:sp>
        <p:nvSpPr>
          <p:cNvPr id="8" name="Tekstiruutu 3"/>
          <p:cNvSpPr txBox="1"/>
          <p:nvPr/>
        </p:nvSpPr>
        <p:spPr>
          <a:xfrm>
            <a:off x="3330499" y="5174418"/>
            <a:ext cx="52132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 smtClean="0"/>
              <a:t>Sony </a:t>
            </a:r>
            <a:r>
              <a:rPr lang="fi-FI" sz="1000" dirty="0" err="1" smtClean="0"/>
              <a:t>Walkman</a:t>
            </a:r>
            <a:r>
              <a:rPr lang="fi-FI" sz="1000" dirty="0" smtClean="0"/>
              <a:t>. Designer: </a:t>
            </a:r>
            <a:r>
              <a:rPr lang="fi-FI" sz="1000" dirty="0" err="1" smtClean="0"/>
              <a:t>Nobutoshi</a:t>
            </a:r>
            <a:r>
              <a:rPr lang="fi-FI" sz="1000" dirty="0" smtClean="0"/>
              <a:t> Kihara. Image: Wikimedia </a:t>
            </a:r>
            <a:r>
              <a:rPr lang="fi-FI" sz="1000" dirty="0" err="1" smtClean="0"/>
              <a:t>Commons</a:t>
            </a:r>
            <a:r>
              <a:rPr lang="fi-FI" sz="1000" dirty="0" smtClean="0"/>
              <a:t>; </a:t>
            </a:r>
            <a:r>
              <a:rPr lang="fi-FI" sz="1000" dirty="0"/>
              <a:t>Anna </a:t>
            </a:r>
            <a:r>
              <a:rPr lang="fi-FI" sz="1000" dirty="0" err="1"/>
              <a:t>Gerdén</a:t>
            </a:r>
            <a:r>
              <a:rPr lang="fi-FI" sz="1000" dirty="0" smtClean="0"/>
              <a:t>.</a:t>
            </a:r>
            <a:endParaRPr lang="fi-FI" sz="1000" dirty="0"/>
          </a:p>
        </p:txBody>
      </p:sp>
    </p:spTree>
    <p:extLst>
      <p:ext uri="{BB962C8B-B14F-4D97-AF65-F5344CB8AC3E}">
        <p14:creationId xmlns:p14="http://schemas.microsoft.com/office/powerpoint/2010/main" val="358099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/>
              <a:t>1/2015</a:t>
            </a:r>
          </a:p>
        </p:txBody>
      </p:sp>
      <p:pic>
        <p:nvPicPr>
          <p:cNvPr id="3" name="Kuva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75" y="-242886"/>
            <a:ext cx="7696200" cy="5772150"/>
          </a:xfrm>
          <a:prstGeom prst="rect">
            <a:avLst/>
          </a:prstGeom>
        </p:spPr>
      </p:pic>
      <p:sp>
        <p:nvSpPr>
          <p:cNvPr id="8" name="TextBox 6"/>
          <p:cNvSpPr txBox="1"/>
          <p:nvPr/>
        </p:nvSpPr>
        <p:spPr>
          <a:xfrm>
            <a:off x="464025" y="3559242"/>
            <a:ext cx="8188656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i-FI" sz="2000" b="1" dirty="0" smtClean="0">
                <a:latin typeface="+mn-lt"/>
              </a:rPr>
              <a:t>Innovation: </a:t>
            </a:r>
            <a:r>
              <a:rPr lang="fi-FI" sz="2000" b="1" dirty="0" err="1" smtClean="0">
                <a:latin typeface="+mn-lt"/>
              </a:rPr>
              <a:t>new</a:t>
            </a:r>
            <a:r>
              <a:rPr lang="fi-FI" sz="2000" b="1" dirty="0" smtClean="0">
                <a:latin typeface="+mn-lt"/>
              </a:rPr>
              <a:t> mobile </a:t>
            </a:r>
            <a:r>
              <a:rPr lang="fi-FI" sz="2000" b="1" dirty="0" err="1" smtClean="0">
                <a:latin typeface="+mn-lt"/>
              </a:rPr>
              <a:t>lifestyle</a:t>
            </a:r>
            <a:endParaRPr lang="fi-FI" sz="2000" b="1" dirty="0">
              <a:latin typeface="+mn-lt"/>
            </a:endParaRPr>
          </a:p>
        </p:txBody>
      </p:sp>
      <p:sp>
        <p:nvSpPr>
          <p:cNvPr id="9" name="Suorakulmio 8"/>
          <p:cNvSpPr/>
          <p:nvPr/>
        </p:nvSpPr>
        <p:spPr>
          <a:xfrm>
            <a:off x="4858385" y="5671107"/>
            <a:ext cx="38074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i-FI" sz="1000" dirty="0" smtClean="0">
                <a:solidFill>
                  <a:srgbClr val="000000"/>
                </a:solidFill>
              </a:rPr>
              <a:t>Image </a:t>
            </a:r>
            <a:r>
              <a:rPr lang="fi-FI" sz="1000" dirty="0" err="1" smtClean="0">
                <a:solidFill>
                  <a:srgbClr val="000000"/>
                </a:solidFill>
              </a:rPr>
              <a:t>source</a:t>
            </a:r>
            <a:r>
              <a:rPr lang="fi-FI" sz="1000" dirty="0" smtClean="0">
                <a:solidFill>
                  <a:srgbClr val="000000"/>
                </a:solidFill>
              </a:rPr>
              <a:t>: Wikimedia </a:t>
            </a:r>
            <a:r>
              <a:rPr lang="fi-FI" sz="1000" dirty="0" err="1">
                <a:solidFill>
                  <a:srgbClr val="000000"/>
                </a:solidFill>
              </a:rPr>
              <a:t>Commons</a:t>
            </a:r>
            <a:r>
              <a:rPr lang="fi-FI" sz="1000" dirty="0">
                <a:solidFill>
                  <a:srgbClr val="000000"/>
                </a:solidFill>
              </a:rPr>
              <a:t>. </a:t>
            </a:r>
            <a:r>
              <a:rPr lang="fi-FI" sz="1000" dirty="0" smtClean="0">
                <a:solidFill>
                  <a:srgbClr val="000000"/>
                </a:solidFill>
              </a:rPr>
              <a:t>Photo: Marc </a:t>
            </a:r>
            <a:r>
              <a:rPr lang="fi-FI" sz="1000" dirty="0" err="1" smtClean="0">
                <a:solidFill>
                  <a:srgbClr val="000000"/>
                </a:solidFill>
              </a:rPr>
              <a:t>Zimmermann</a:t>
            </a:r>
            <a:r>
              <a:rPr lang="fi-FI" sz="1000" dirty="0" smtClean="0">
                <a:solidFill>
                  <a:srgbClr val="000000"/>
                </a:solidFill>
              </a:rPr>
              <a:t>.</a:t>
            </a:r>
            <a:endParaRPr lang="fi-FI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13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8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/>
              <a:t>1/2015</a:t>
            </a:r>
          </a:p>
        </p:txBody>
      </p:sp>
      <p:pic>
        <p:nvPicPr>
          <p:cNvPr id="3" name="Kuva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7340"/>
            <a:ext cx="9144000" cy="4363320"/>
          </a:xfrm>
          <a:prstGeom prst="rect">
            <a:avLst/>
          </a:prstGeom>
        </p:spPr>
      </p:pic>
      <p:sp>
        <p:nvSpPr>
          <p:cNvPr id="4" name="Tekstiruutu 3"/>
          <p:cNvSpPr txBox="1"/>
          <p:nvPr/>
        </p:nvSpPr>
        <p:spPr>
          <a:xfrm>
            <a:off x="7019772" y="5364439"/>
            <a:ext cx="10070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 smtClean="0">
                <a:latin typeface="+mn-lt"/>
              </a:rPr>
              <a:t>Image: </a:t>
            </a:r>
            <a:r>
              <a:rPr lang="fi-FI" sz="1000" dirty="0" err="1" smtClean="0">
                <a:latin typeface="+mn-lt"/>
              </a:rPr>
              <a:t>Dyson</a:t>
            </a:r>
            <a:r>
              <a:rPr lang="fi-FI" sz="1000" dirty="0" smtClean="0">
                <a:latin typeface="+mn-lt"/>
              </a:rPr>
              <a:t>.</a:t>
            </a:r>
            <a:endParaRPr lang="fi-FI" sz="1000" dirty="0">
              <a:latin typeface="+mn-lt"/>
            </a:endParaRPr>
          </a:p>
        </p:txBody>
      </p:sp>
      <p:sp>
        <p:nvSpPr>
          <p:cNvPr id="8" name="Tekstiruutu 7"/>
          <p:cNvSpPr txBox="1"/>
          <p:nvPr/>
        </p:nvSpPr>
        <p:spPr>
          <a:xfrm>
            <a:off x="1285875" y="1247340"/>
            <a:ext cx="15985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5.127</a:t>
            </a:r>
            <a:endParaRPr lang="fi-FI" sz="4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464025" y="3559242"/>
            <a:ext cx="8188656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i-FI" sz="2000" b="1" dirty="0" smtClean="0">
                <a:latin typeface="+mj-lt"/>
              </a:rPr>
              <a:t>Innovation: </a:t>
            </a:r>
            <a:r>
              <a:rPr lang="en-US" sz="2000" dirty="0">
                <a:latin typeface="+mj-lt"/>
              </a:rPr>
              <a:t>original, </a:t>
            </a:r>
            <a:r>
              <a:rPr lang="en-US" sz="2000" dirty="0" smtClean="0">
                <a:latin typeface="+mj-lt"/>
              </a:rPr>
              <a:t>new improvement to a already existing device</a:t>
            </a:r>
            <a:endParaRPr lang="fi-FI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0970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/>
              <a:t>1/2015</a:t>
            </a:r>
          </a:p>
        </p:txBody>
      </p:sp>
      <p:sp>
        <p:nvSpPr>
          <p:cNvPr id="4" name="Tekstiruutu 3"/>
          <p:cNvSpPr txBox="1"/>
          <p:nvPr/>
        </p:nvSpPr>
        <p:spPr>
          <a:xfrm>
            <a:off x="7019772" y="5364439"/>
            <a:ext cx="5020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 smtClean="0"/>
              <a:t>Kuva.</a:t>
            </a:r>
            <a:endParaRPr lang="fi-FI" sz="1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976748"/>
            <a:ext cx="6400800" cy="4572000"/>
          </a:xfrm>
          <a:prstGeom prst="rect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724150" y="3414028"/>
            <a:ext cx="2939779" cy="369332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fi-FI" sz="1800" dirty="0" err="1" smtClean="0">
                <a:latin typeface="+mn-lt"/>
              </a:rPr>
              <a:t>Brownie</a:t>
            </a:r>
            <a:r>
              <a:rPr lang="fi-FI" sz="1800" dirty="0" smtClean="0">
                <a:latin typeface="+mn-lt"/>
              </a:rPr>
              <a:t> </a:t>
            </a:r>
            <a:r>
              <a:rPr lang="fi-FI" sz="1800" b="1" dirty="0" err="1" smtClean="0">
                <a:latin typeface="+mn-lt"/>
              </a:rPr>
              <a:t>Wise</a:t>
            </a:r>
            <a:r>
              <a:rPr lang="fi-FI" sz="1800" dirty="0" smtClean="0">
                <a:latin typeface="+mn-lt"/>
              </a:rPr>
              <a:t> (1913-1992)</a:t>
            </a:r>
            <a:endParaRPr lang="fi-FI" sz="1800" dirty="0"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091" y="3395663"/>
            <a:ext cx="2465362" cy="24955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14" name="Elbow Connector 13"/>
          <p:cNvCxnSpPr>
            <a:stCxn id="9" idx="0"/>
          </p:cNvCxnSpPr>
          <p:nvPr/>
        </p:nvCxnSpPr>
        <p:spPr bwMode="auto">
          <a:xfrm rot="16200000" flipV="1">
            <a:off x="6093542" y="2469433"/>
            <a:ext cx="395288" cy="1457172"/>
          </a:xfrm>
          <a:prstGeom prst="bentConnector2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4222509" y="2799872"/>
            <a:ext cx="144142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fi-FI" sz="1800" b="1" dirty="0" smtClean="0">
                <a:latin typeface="+mn-lt"/>
              </a:rPr>
              <a:t>Stanley Co.</a:t>
            </a:r>
            <a:endParaRPr lang="fi-FI" sz="1800" b="1" dirty="0">
              <a:latin typeface="+mn-lt"/>
            </a:endParaRPr>
          </a:p>
        </p:txBody>
      </p:sp>
      <p:sp>
        <p:nvSpPr>
          <p:cNvPr id="11" name="TextBox 6"/>
          <p:cNvSpPr txBox="1"/>
          <p:nvPr/>
        </p:nvSpPr>
        <p:spPr>
          <a:xfrm>
            <a:off x="464025" y="3393298"/>
            <a:ext cx="8188656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i-FI" sz="2000" b="1" dirty="0" smtClean="0">
                <a:latin typeface="+mn-lt"/>
              </a:rPr>
              <a:t>Innovation: </a:t>
            </a:r>
            <a:r>
              <a:rPr lang="fi-FI" sz="2000" b="1" dirty="0" err="1" smtClean="0">
                <a:latin typeface="+mn-lt"/>
              </a:rPr>
              <a:t>new</a:t>
            </a:r>
            <a:r>
              <a:rPr lang="fi-FI" sz="2000" b="1" dirty="0" smtClean="0">
                <a:latin typeface="+mn-lt"/>
              </a:rPr>
              <a:t> </a:t>
            </a:r>
            <a:r>
              <a:rPr lang="fi-FI" sz="2000" b="1" dirty="0" err="1" smtClean="0">
                <a:latin typeface="+mn-lt"/>
              </a:rPr>
              <a:t>product</a:t>
            </a:r>
            <a:r>
              <a:rPr lang="fi-FI" sz="2000" b="1" dirty="0" smtClean="0">
                <a:latin typeface="+mn-lt"/>
              </a:rPr>
              <a:t>, </a:t>
            </a:r>
            <a:r>
              <a:rPr lang="fi-FI" sz="2000" b="1" dirty="0" err="1" smtClean="0">
                <a:latin typeface="+mn-lt"/>
              </a:rPr>
              <a:t>new</a:t>
            </a:r>
            <a:r>
              <a:rPr lang="fi-FI" sz="2000" b="1" dirty="0" smtClean="0">
                <a:latin typeface="+mn-lt"/>
              </a:rPr>
              <a:t> business </a:t>
            </a:r>
            <a:r>
              <a:rPr lang="fi-FI" sz="2000" b="1" dirty="0" err="1" smtClean="0">
                <a:latin typeface="+mn-lt"/>
              </a:rPr>
              <a:t>model</a:t>
            </a:r>
            <a:endParaRPr lang="fi-FI" sz="2000" b="1" dirty="0">
              <a:latin typeface="+mn-lt"/>
            </a:endParaRPr>
          </a:p>
        </p:txBody>
      </p:sp>
      <p:pic>
        <p:nvPicPr>
          <p:cNvPr id="12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411" y="128943"/>
            <a:ext cx="1529919" cy="2003465"/>
          </a:xfrm>
          <a:prstGeom prst="rect">
            <a:avLst/>
          </a:prstGeom>
        </p:spPr>
      </p:pic>
      <p:sp>
        <p:nvSpPr>
          <p:cNvPr id="13" name="Tekstiruutu 2"/>
          <p:cNvSpPr txBox="1"/>
          <p:nvPr/>
        </p:nvSpPr>
        <p:spPr>
          <a:xfrm>
            <a:off x="3735001" y="128943"/>
            <a:ext cx="164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err="1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Earl</a:t>
            </a:r>
            <a:r>
              <a:rPr lang="fi-FI" sz="1800" b="1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fi-FI" sz="1800" b="1" dirty="0" err="1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Tupper</a:t>
            </a:r>
            <a:endParaRPr lang="fi-FI" sz="1800" b="1" dirty="0" smtClean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r>
              <a:rPr lang="fi-FI" sz="18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1907-1983</a:t>
            </a:r>
            <a:endParaRPr lang="fi-FI" sz="18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003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11" grpId="0" animBg="1"/>
      <p:bldP spid="13" grpId="0"/>
    </p:bldLst>
  </p:timing>
</p:sld>
</file>

<file path=ppt/theme/theme1.xml><?xml version="1.0" encoding="utf-8"?>
<a:theme xmlns:a="http://schemas.openxmlformats.org/drawingml/2006/main" name="Kalvosarja_pohja_suo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Kalvosarja_pohja_suo</Template>
  <TotalTime>3214</TotalTime>
  <Words>650</Words>
  <Application>Microsoft Office PowerPoint</Application>
  <PresentationFormat>On-screen Show (4:3)</PresentationFormat>
  <Paragraphs>140</Paragraphs>
  <Slides>20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  <vt:variant>
        <vt:lpstr>Custom Shows</vt:lpstr>
      </vt:variant>
      <vt:variant>
        <vt:i4>18</vt:i4>
      </vt:variant>
    </vt:vector>
  </HeadingPairs>
  <TitlesOfParts>
    <vt:vector size="44" baseType="lpstr">
      <vt:lpstr>ＭＳ Ｐゴシック</vt:lpstr>
      <vt:lpstr>Arial</vt:lpstr>
      <vt:lpstr>Tahoma</vt:lpstr>
      <vt:lpstr>Times</vt:lpstr>
      <vt:lpstr>Wingdings</vt:lpstr>
      <vt:lpstr>Kalvosarja_pohja_suo</vt:lpstr>
      <vt:lpstr>1. Innovations: How can I tell if I have made an innovation?  Juha Järvinen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Your Checklist </vt:lpstr>
      <vt:lpstr>Your Checklist </vt:lpstr>
      <vt:lpstr>Your Checklist </vt:lpstr>
      <vt:lpstr>PowerPoint Presentation</vt:lpstr>
      <vt:lpstr>2. What is an agreement and how to make one?</vt:lpstr>
      <vt:lpstr>What is an agreement / Contract and how to make one</vt:lpstr>
      <vt:lpstr>What is an agreement / Contract: process</vt:lpstr>
      <vt:lpstr>PowerPoint Presentation</vt:lpstr>
      <vt:lpstr>PowerPoint Presentation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Metropolia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Tuoteväylä-palvelu</dc:title>
  <dc:creator>Administrator</dc:creator>
  <cp:lastModifiedBy>Laura-Maija Hero</cp:lastModifiedBy>
  <cp:revision>84</cp:revision>
  <dcterms:created xsi:type="dcterms:W3CDTF">2012-09-20T10:28:50Z</dcterms:created>
  <dcterms:modified xsi:type="dcterms:W3CDTF">2015-01-23T13:49:33Z</dcterms:modified>
</cp:coreProperties>
</file>