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89" r:id="rId1"/>
  </p:sldMasterIdLst>
  <p:notesMasterIdLst>
    <p:notesMasterId r:id="rId18"/>
  </p:notesMasterIdLst>
  <p:handoutMasterIdLst>
    <p:handoutMasterId r:id="rId19"/>
  </p:handoutMasterIdLst>
  <p:sldIdLst>
    <p:sldId id="314" r:id="rId2"/>
    <p:sldId id="327" r:id="rId3"/>
    <p:sldId id="315" r:id="rId4"/>
    <p:sldId id="316" r:id="rId5"/>
    <p:sldId id="318" r:id="rId6"/>
    <p:sldId id="319" r:id="rId7"/>
    <p:sldId id="334" r:id="rId8"/>
    <p:sldId id="320" r:id="rId9"/>
    <p:sldId id="321" r:id="rId10"/>
    <p:sldId id="322" r:id="rId11"/>
    <p:sldId id="323" r:id="rId12"/>
    <p:sldId id="324" r:id="rId13"/>
    <p:sldId id="325" r:id="rId14"/>
    <p:sldId id="259" r:id="rId15"/>
    <p:sldId id="333" r:id="rId16"/>
    <p:sldId id="296" r:id="rId17"/>
  </p:sldIdLst>
  <p:sldSz cx="9144000" cy="6858000" type="screen4x3"/>
  <p:notesSz cx="6794500" cy="9931400"/>
  <p:custShowLst>
    <p:custShow name="bulevardi" id="0">
      <p:sldLst/>
    </p:custShow>
    <p:custShow name="tikkurila" id="1">
      <p:sldLst/>
    </p:custShow>
    <p:custShow name="arabiankatu" id="2">
      <p:sldLst/>
    </p:custShow>
    <p:custShow name="tukholmankatu" id="3">
      <p:sldLst/>
    </p:custShow>
    <p:custShow name="sofianlehdonkatu" id="4">
      <p:sldLst/>
    </p:custShow>
    <p:custShow name="Vanha maantie" id="5">
      <p:sldLst/>
    </p:custShow>
    <p:custShow name="bulevardi 29" id="6">
      <p:sldLst/>
    </p:custShow>
    <p:custShow name="kalevankatu" id="7">
      <p:sldLst/>
    </p:custShow>
    <p:custShow name="agricolankatu" id="8">
      <p:sldLst/>
    </p:custShow>
    <p:custShow name="ruoholahti" id="9">
      <p:sldLst/>
    </p:custShow>
    <p:custShow name="vanha viertotie" id="10">
      <p:sldLst/>
    </p:custShow>
    <p:custShow name="mannerheimintie" id="11">
      <p:sldLst/>
    </p:custShow>
    <p:custShow name="myyrmäki" id="12">
      <p:sldLst/>
    </p:custShow>
    <p:custShow name="onnentie" id="13">
      <p:sldLst/>
    </p:custShow>
    <p:custShow name="teknobulevardi" id="14">
      <p:sldLst/>
    </p:custShow>
    <p:custShow name="hämeentie" id="15">
      <p:sldLst/>
    </p:custShow>
    <p:custShow name="albertinkatu" id="16">
      <p:sldLst/>
    </p:custShow>
    <p:custShow name="era" id="17">
      <p:sldLst/>
    </p:custShow>
  </p:custShowLst>
  <p:defaultTextStyle>
    <a:defPPr>
      <a:defRPr lang="fi-FI"/>
    </a:defPPr>
    <a:lvl1pPr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Tahoma" pitchFamily="34" charset="0"/>
        <a:ea typeface="ＭＳ Ｐゴシック" pitchFamily="34" charset="-128"/>
        <a:cs typeface="+mn-cs"/>
      </a:defRPr>
    </a:lvl5pPr>
    <a:lvl6pPr marL="2286000" algn="l" defTabSz="914400" rtl="0" eaLnBrk="1" latinLnBrk="0" hangingPunct="1">
      <a:defRPr sz="2400" kern="1200">
        <a:solidFill>
          <a:schemeClr val="tx1"/>
        </a:solidFill>
        <a:latin typeface="Tahoma" pitchFamily="34" charset="0"/>
        <a:ea typeface="ＭＳ Ｐゴシック" pitchFamily="34" charset="-128"/>
        <a:cs typeface="+mn-cs"/>
      </a:defRPr>
    </a:lvl6pPr>
    <a:lvl7pPr marL="2743200" algn="l" defTabSz="914400" rtl="0" eaLnBrk="1" latinLnBrk="0" hangingPunct="1">
      <a:defRPr sz="2400" kern="1200">
        <a:solidFill>
          <a:schemeClr val="tx1"/>
        </a:solidFill>
        <a:latin typeface="Tahoma" pitchFamily="34" charset="0"/>
        <a:ea typeface="ＭＳ Ｐゴシック" pitchFamily="34" charset="-128"/>
        <a:cs typeface="+mn-cs"/>
      </a:defRPr>
    </a:lvl7pPr>
    <a:lvl8pPr marL="3200400" algn="l" defTabSz="914400" rtl="0" eaLnBrk="1" latinLnBrk="0" hangingPunct="1">
      <a:defRPr sz="2400" kern="1200">
        <a:solidFill>
          <a:schemeClr val="tx1"/>
        </a:solidFill>
        <a:latin typeface="Tahoma" pitchFamily="34" charset="0"/>
        <a:ea typeface="ＭＳ Ｐゴシック" pitchFamily="34" charset="-128"/>
        <a:cs typeface="+mn-cs"/>
      </a:defRPr>
    </a:lvl8pPr>
    <a:lvl9pPr marL="3657600" algn="l" defTabSz="914400" rtl="0" eaLnBrk="1" latinLnBrk="0" hangingPunct="1">
      <a:defRPr sz="2400" kern="1200">
        <a:solidFill>
          <a:schemeClr val="tx1"/>
        </a:solidFill>
        <a:latin typeface="Tahoma" pitchFamily="34" charset="0"/>
        <a:ea typeface="ＭＳ Ｐゴシック" pitchFamily="34" charset="-128"/>
        <a:cs typeface="+mn-cs"/>
      </a:defRPr>
    </a:lvl9pPr>
  </p:defaultTextStyle>
  <p:extLst>
    <p:ext uri="{EFAFB233-063F-42B5-8137-9DF3F51BA10A}">
      <p15:sldGuideLst xmlns="" xmlns:p15="http://schemas.microsoft.com/office/powerpoint/2012/main">
        <p15:guide id="1" orient="horz" pos="2868">
          <p15:clr>
            <a:srgbClr val="A4A3A4"/>
          </p15:clr>
        </p15:guide>
        <p15:guide id="2" pos="498">
          <p15:clr>
            <a:srgbClr val="A4A3A4"/>
          </p15:clr>
        </p15:guide>
        <p15:guide id="3" pos="5759">
          <p15:clr>
            <a:srgbClr val="A4A3A4"/>
          </p15:clr>
        </p15:guide>
        <p15:guide id="4" pos="2951">
          <p15:clr>
            <a:srgbClr val="A4A3A4"/>
          </p15:clr>
        </p15:guide>
        <p15:guide id="5" pos="5327">
          <p15:clr>
            <a:srgbClr val="A4A3A4"/>
          </p15:clr>
        </p15:guide>
        <p15:guide id="6" pos="290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F0F0"/>
    <a:srgbClr val="EAEAEA"/>
    <a:srgbClr val="EE8216"/>
    <a:srgbClr val="767878"/>
    <a:srgbClr val="4F5150"/>
    <a:srgbClr val="44484B"/>
    <a:srgbClr val="878989"/>
    <a:srgbClr val="B3B5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540" autoAdjust="0"/>
    <p:restoredTop sz="96667" autoAdjust="0"/>
  </p:normalViewPr>
  <p:slideViewPr>
    <p:cSldViewPr snapToGrid="0" showGuides="1">
      <p:cViewPr>
        <p:scale>
          <a:sx n="75" d="100"/>
          <a:sy n="75" d="100"/>
        </p:scale>
        <p:origin x="-1356" y="-30"/>
      </p:cViewPr>
      <p:guideLst>
        <p:guide orient="horz" pos="2868"/>
        <p:guide pos="498"/>
        <p:guide pos="5759"/>
        <p:guide pos="2951"/>
        <p:guide pos="5327"/>
        <p:guide pos="290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813" cy="496888"/>
          </a:xfrm>
          <a:prstGeom prst="rect">
            <a:avLst/>
          </a:prstGeom>
        </p:spPr>
        <p:txBody>
          <a:bodyPr vert="horz" lIns="91440" tIns="45720" rIns="91440" bIns="45720" rtlCol="0"/>
          <a:lstStyle>
            <a:lvl1pPr algn="l">
              <a:defRPr sz="1200">
                <a:latin typeface="Arial" pitchFamily="-110" charset="0"/>
                <a:ea typeface="Arial" pitchFamily="-110" charset="0"/>
                <a:cs typeface="Arial" pitchFamily="-110" charset="0"/>
              </a:defRPr>
            </a:lvl1pPr>
          </a:lstStyle>
          <a:p>
            <a:pPr>
              <a:defRPr/>
            </a:pPr>
            <a:endParaRPr lang="en-US"/>
          </a:p>
        </p:txBody>
      </p:sp>
      <p:sp>
        <p:nvSpPr>
          <p:cNvPr id="3" name="Date Placeholder 2"/>
          <p:cNvSpPr>
            <a:spLocks noGrp="1"/>
          </p:cNvSpPr>
          <p:nvPr>
            <p:ph type="dt" sz="quarter" idx="1"/>
          </p:nvPr>
        </p:nvSpPr>
        <p:spPr>
          <a:xfrm>
            <a:off x="3848100" y="0"/>
            <a:ext cx="2944813" cy="496888"/>
          </a:xfrm>
          <a:prstGeom prst="rect">
            <a:avLst/>
          </a:prstGeom>
        </p:spPr>
        <p:txBody>
          <a:bodyPr vert="horz" wrap="square" lIns="91440" tIns="45720" rIns="91440" bIns="45720" numCol="1" anchor="t"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FA90ACDE-3E46-4457-8E81-4CB1B34673FC}" type="datetime1">
              <a:rPr lang="en-US"/>
              <a:pPr>
                <a:defRPr/>
              </a:pPr>
              <a:t>4/24/2015</a:t>
            </a:fld>
            <a:endParaRPr lang="en-US"/>
          </a:p>
        </p:txBody>
      </p:sp>
      <p:sp>
        <p:nvSpPr>
          <p:cNvPr id="4" name="Footer Placeholder 3"/>
          <p:cNvSpPr>
            <a:spLocks noGrp="1"/>
          </p:cNvSpPr>
          <p:nvPr>
            <p:ph type="ftr" sz="quarter" idx="2"/>
          </p:nvPr>
        </p:nvSpPr>
        <p:spPr>
          <a:xfrm>
            <a:off x="0" y="9432925"/>
            <a:ext cx="2944813" cy="496888"/>
          </a:xfrm>
          <a:prstGeom prst="rect">
            <a:avLst/>
          </a:prstGeom>
        </p:spPr>
        <p:txBody>
          <a:bodyPr vert="horz" lIns="91440" tIns="45720" rIns="91440" bIns="45720" rtlCol="0" anchor="b"/>
          <a:lstStyle>
            <a:lvl1pPr algn="l">
              <a:defRPr sz="1200">
                <a:latin typeface="Arial" pitchFamily="-110" charset="0"/>
                <a:ea typeface="Arial" pitchFamily="-110" charset="0"/>
                <a:cs typeface="Arial" pitchFamily="-110" charset="0"/>
              </a:defRPr>
            </a:lvl1pPr>
          </a:lstStyle>
          <a:p>
            <a:pPr>
              <a:defRPr/>
            </a:pPr>
            <a:endParaRPr lang="en-US"/>
          </a:p>
        </p:txBody>
      </p:sp>
      <p:sp>
        <p:nvSpPr>
          <p:cNvPr id="5" name="Slide Number Placeholder 4"/>
          <p:cNvSpPr>
            <a:spLocks noGrp="1"/>
          </p:cNvSpPr>
          <p:nvPr>
            <p:ph type="sldNum" sz="quarter" idx="3"/>
          </p:nvPr>
        </p:nvSpPr>
        <p:spPr>
          <a:xfrm>
            <a:off x="3848100" y="9432925"/>
            <a:ext cx="2944813" cy="496888"/>
          </a:xfrm>
          <a:prstGeom prst="rect">
            <a:avLst/>
          </a:prstGeom>
        </p:spPr>
        <p:txBody>
          <a:bodyPr vert="horz" wrap="square" lIns="91440" tIns="45720" rIns="91440" bIns="45720" numCol="1" anchor="b" anchorCtr="0" compatLnSpc="1">
            <a:prstTxWarp prst="textNoShape">
              <a:avLst/>
            </a:prstTxWarp>
          </a:bodyPr>
          <a:lstStyle>
            <a:lvl1pPr algn="r">
              <a:defRPr sz="1200" smtClean="0">
                <a:latin typeface="Arial" pitchFamily="34" charset="0"/>
                <a:ea typeface="+mn-ea"/>
                <a:cs typeface="Arial" pitchFamily="34" charset="0"/>
              </a:defRPr>
            </a:lvl1pPr>
          </a:lstStyle>
          <a:p>
            <a:pPr>
              <a:defRPr/>
            </a:pPr>
            <a:fld id="{0E97B437-6475-4660-B2CE-69762A8BF921}" type="slidenum">
              <a:rPr lang="en-US"/>
              <a:pPr>
                <a:defRPr/>
              </a:pPr>
              <a:t>‹#›</a:t>
            </a:fld>
            <a:endParaRPr lang="en-US"/>
          </a:p>
        </p:txBody>
      </p:sp>
    </p:spTree>
    <p:extLst>
      <p:ext uri="{BB962C8B-B14F-4D97-AF65-F5344CB8AC3E}">
        <p14:creationId xmlns:p14="http://schemas.microsoft.com/office/powerpoint/2010/main" val="322031985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44813"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47" name="Rectangle 3"/>
          <p:cNvSpPr>
            <a:spLocks noGrp="1" noChangeArrowheads="1"/>
          </p:cNvSpPr>
          <p:nvPr>
            <p:ph type="dt" idx="1"/>
          </p:nvPr>
        </p:nvSpPr>
        <p:spPr bwMode="auto">
          <a:xfrm>
            <a:off x="3849688" y="0"/>
            <a:ext cx="2944812" cy="4968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atin typeface="Arial" charset="0"/>
                <a:ea typeface="ＭＳ Ｐゴシック" pitchFamily="48" charset="-128"/>
                <a:cs typeface="+mn-cs"/>
              </a:defRPr>
            </a:lvl1pPr>
          </a:lstStyle>
          <a:p>
            <a:pPr>
              <a:defRPr/>
            </a:pPr>
            <a:endParaRPr lang="fi-FI"/>
          </a:p>
        </p:txBody>
      </p:sp>
      <p:sp>
        <p:nvSpPr>
          <p:cNvPr id="13316" name="Rectangle 4"/>
          <p:cNvSpPr>
            <a:spLocks noGrp="1" noRot="1" noChangeAspect="1" noChangeArrowheads="1" noTextEdit="1"/>
          </p:cNvSpPr>
          <p:nvPr>
            <p:ph type="sldImg" idx="2"/>
          </p:nvPr>
        </p:nvSpPr>
        <p:spPr bwMode="auto">
          <a:xfrm>
            <a:off x="914400" y="744538"/>
            <a:ext cx="4965700" cy="3724275"/>
          </a:xfrm>
          <a:prstGeom prst="rect">
            <a:avLst/>
          </a:prstGeom>
          <a:noFill/>
          <a:ln w="9525">
            <a:solidFill>
              <a:srgbClr val="000000"/>
            </a:solidFill>
            <a:miter lim="800000"/>
            <a:headEnd/>
            <a:tailEnd/>
          </a:ln>
        </p:spPr>
      </p:sp>
      <p:sp>
        <p:nvSpPr>
          <p:cNvPr id="6149" name="Rectangle 5"/>
          <p:cNvSpPr>
            <a:spLocks noGrp="1" noChangeArrowheads="1"/>
          </p:cNvSpPr>
          <p:nvPr>
            <p:ph type="body" sz="quarter" idx="3"/>
          </p:nvPr>
        </p:nvSpPr>
        <p:spPr bwMode="auto">
          <a:xfrm>
            <a:off x="906463" y="4718050"/>
            <a:ext cx="4981575" cy="4468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noProof="0" smtClean="0"/>
              <a:t>Click to edit Master text styles</a:t>
            </a:r>
          </a:p>
          <a:p>
            <a:pPr lvl="1"/>
            <a:r>
              <a:rPr lang="fi-FI" noProof="0" smtClean="0"/>
              <a:t>Second level</a:t>
            </a:r>
          </a:p>
          <a:p>
            <a:pPr lvl="2"/>
            <a:r>
              <a:rPr lang="fi-FI" noProof="0" smtClean="0"/>
              <a:t>Third level</a:t>
            </a:r>
          </a:p>
          <a:p>
            <a:pPr lvl="3"/>
            <a:r>
              <a:rPr lang="fi-FI" noProof="0" smtClean="0"/>
              <a:t>Fourth level</a:t>
            </a:r>
          </a:p>
          <a:p>
            <a:pPr lvl="4"/>
            <a:r>
              <a:rPr lang="fi-FI" noProof="0" smtClean="0"/>
              <a:t>Fifth level</a:t>
            </a:r>
          </a:p>
        </p:txBody>
      </p:sp>
      <p:sp>
        <p:nvSpPr>
          <p:cNvPr id="6150" name="Rectangle 6"/>
          <p:cNvSpPr>
            <a:spLocks noGrp="1" noChangeArrowheads="1"/>
          </p:cNvSpPr>
          <p:nvPr>
            <p:ph type="ftr" sz="quarter" idx="4"/>
          </p:nvPr>
        </p:nvSpPr>
        <p:spPr bwMode="auto">
          <a:xfrm>
            <a:off x="0" y="9434513"/>
            <a:ext cx="2944813"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atin typeface="Arial" charset="0"/>
                <a:ea typeface="ＭＳ Ｐゴシック" pitchFamily="48" charset="-128"/>
                <a:cs typeface="+mn-cs"/>
              </a:defRPr>
            </a:lvl1pPr>
          </a:lstStyle>
          <a:p>
            <a:pPr>
              <a:defRPr/>
            </a:pPr>
            <a:endParaRPr lang="fi-FI"/>
          </a:p>
        </p:txBody>
      </p:sp>
      <p:sp>
        <p:nvSpPr>
          <p:cNvPr id="6151" name="Rectangle 7"/>
          <p:cNvSpPr>
            <a:spLocks noGrp="1" noChangeArrowheads="1"/>
          </p:cNvSpPr>
          <p:nvPr>
            <p:ph type="sldNum" sz="quarter" idx="5"/>
          </p:nvPr>
        </p:nvSpPr>
        <p:spPr bwMode="auto">
          <a:xfrm>
            <a:off x="3849688" y="9434513"/>
            <a:ext cx="2944812" cy="496887"/>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smtClean="0">
                <a:latin typeface="Arial" pitchFamily="34" charset="0"/>
                <a:ea typeface="ＭＳ Ｐゴシック" pitchFamily="34" charset="-128"/>
                <a:cs typeface="Arial" pitchFamily="34" charset="0"/>
              </a:defRPr>
            </a:lvl1pPr>
          </a:lstStyle>
          <a:p>
            <a:pPr>
              <a:defRPr/>
            </a:pPr>
            <a:fld id="{ED6C6769-5C29-4695-A99B-B1573B5D64E3}" type="slidenum">
              <a:rPr lang="fi-FI"/>
              <a:pPr>
                <a:defRPr/>
              </a:pPr>
              <a:t>‹#›</a:t>
            </a:fld>
            <a:endParaRPr lang="fi-FI"/>
          </a:p>
        </p:txBody>
      </p:sp>
    </p:spTree>
    <p:extLst>
      <p:ext uri="{BB962C8B-B14F-4D97-AF65-F5344CB8AC3E}">
        <p14:creationId xmlns:p14="http://schemas.microsoft.com/office/powerpoint/2010/main" val="1677645714"/>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pitchFamily="48" charset="-128"/>
        <a:cs typeface="ＭＳ Ｐゴシック" pitchFamily="-110"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48"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sz="1200" kern="1200" dirty="0" smtClean="0">
                <a:solidFill>
                  <a:schemeClr val="tx1"/>
                </a:solidFill>
                <a:effectLst/>
                <a:latin typeface="Arial" charset="0"/>
                <a:ea typeface="ＭＳ Ｐゴシック" pitchFamily="48" charset="-128"/>
                <a:cs typeface="ＭＳ Ｐゴシック" pitchFamily="-110" charset="-128"/>
              </a:rPr>
              <a:t>Susanna Tikkanen DEVELOPER, COMMUNICATIONS SHERIFF </a:t>
            </a:r>
            <a:r>
              <a:rPr lang="fi-FI" sz="1200" kern="1200" dirty="0" err="1" smtClean="0">
                <a:solidFill>
                  <a:schemeClr val="tx1"/>
                </a:solidFill>
                <a:effectLst/>
                <a:latin typeface="Arial" charset="0"/>
                <a:ea typeface="ＭＳ Ｐゴシック" pitchFamily="48" charset="-128"/>
                <a:cs typeface="ＭＳ Ｐゴシック" pitchFamily="-110" charset="-128"/>
              </a:rPr>
              <a:t>susanna.tikkanen@iki.fi</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Heini Honkaniemi DEVELOPER, CONTENT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heinihonkaniemi@gmail.com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r>
              <a:rPr lang="fi-FI" sz="1200" kern="1200" dirty="0" smtClean="0">
                <a:solidFill>
                  <a:schemeClr val="tx1"/>
                </a:solidFill>
                <a:effectLst/>
                <a:latin typeface="Arial" charset="0"/>
                <a:ea typeface="ＭＳ Ｐゴシック" pitchFamily="48" charset="-128"/>
                <a:cs typeface="ＭＳ Ｐゴシック" pitchFamily="-110" charset="-128"/>
              </a:rPr>
              <a:t>Arttu </a:t>
            </a:r>
            <a:r>
              <a:rPr lang="fi-FI" sz="1200" kern="1200" dirty="0" err="1" smtClean="0">
                <a:solidFill>
                  <a:schemeClr val="tx1"/>
                </a:solidFill>
                <a:effectLst/>
                <a:latin typeface="Arial" charset="0"/>
                <a:ea typeface="ＭＳ Ｐゴシック" pitchFamily="48" charset="-128"/>
                <a:cs typeface="ＭＳ Ｐゴシック" pitchFamily="-110" charset="-128"/>
              </a:rPr>
              <a:t>Volanto</a:t>
            </a:r>
            <a:r>
              <a:rPr lang="fi-FI" sz="1200" kern="1200" dirty="0" smtClean="0">
                <a:solidFill>
                  <a:schemeClr val="tx1"/>
                </a:solidFill>
                <a:effectLst/>
                <a:latin typeface="Arial" charset="0"/>
                <a:ea typeface="ＭＳ Ｐゴシック" pitchFamily="48" charset="-128"/>
                <a:cs typeface="ＭＳ Ｐゴシック" pitchFamily="-110" charset="-128"/>
              </a:rPr>
              <a:t> DEVELOPER, PROJECT MANAGER </a:t>
            </a:r>
            <a:r>
              <a:rPr lang="fi-FI" sz="1200" kern="1200" dirty="0" err="1" smtClean="0">
                <a:solidFill>
                  <a:schemeClr val="tx1"/>
                </a:solidFill>
                <a:effectLst/>
                <a:latin typeface="Arial" charset="0"/>
                <a:ea typeface="ＭＳ Ｐゴシック" pitchFamily="48" charset="-128"/>
                <a:cs typeface="ＭＳ Ｐゴシック" pitchFamily="-110" charset="-128"/>
              </a:rPr>
              <a:t>arttu.volanto@gmail.com</a:t>
            </a:r>
            <a:endParaRPr lang="fi-FI" sz="1200" kern="1200" dirty="0" smtClean="0">
              <a:solidFill>
                <a:schemeClr val="tx1"/>
              </a:solidFill>
              <a:effectLst/>
              <a:latin typeface="Arial" charset="0"/>
              <a:ea typeface="ＭＳ Ｐゴシック" pitchFamily="48" charset="-128"/>
              <a:cs typeface="ＭＳ Ｐゴシック" pitchFamily="-110" charset="-128"/>
            </a:endParaRPr>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14</a:t>
            </a:fld>
            <a:endParaRPr lang="fi-FI"/>
          </a:p>
        </p:txBody>
      </p:sp>
    </p:spTree>
    <p:extLst>
      <p:ext uri="{BB962C8B-B14F-4D97-AF65-F5344CB8AC3E}">
        <p14:creationId xmlns:p14="http://schemas.microsoft.com/office/powerpoint/2010/main" val="29710017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1649935" y="4708551"/>
            <a:ext cx="7125834" cy="533400"/>
          </a:xfrm>
        </p:spPr>
        <p:txBody>
          <a:bodyPr/>
          <a:lstStyle>
            <a:lvl1pPr>
              <a:defRPr sz="32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1587"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8" descr="Metropolia_CMYK_A.png"/>
          <p:cNvPicPr>
            <a:picLocks noChangeAspect="1"/>
          </p:cNvPicPr>
          <p:nvPr userDrawn="1"/>
        </p:nvPicPr>
        <p:blipFill>
          <a:blip r:embed="rId2"/>
          <a:stretch>
            <a:fillRect/>
          </a:stretch>
        </p:blipFill>
        <p:spPr>
          <a:xfrm>
            <a:off x="7450667" y="5847581"/>
            <a:ext cx="1473200" cy="784704"/>
          </a:xfrm>
          <a:prstGeom prst="rect">
            <a:avLst/>
          </a:prstGeom>
        </p:spPr>
      </p:pic>
      <p:grpSp>
        <p:nvGrpSpPr>
          <p:cNvPr id="13" name="Group 12"/>
          <p:cNvGrpSpPr/>
          <p:nvPr userDrawn="1"/>
        </p:nvGrpSpPr>
        <p:grpSpPr>
          <a:xfrm>
            <a:off x="0" y="0"/>
            <a:ext cx="9144000" cy="4356665"/>
            <a:chOff x="0" y="0"/>
            <a:chExt cx="9144000" cy="4356665"/>
          </a:xfrm>
        </p:grpSpPr>
        <p:pic>
          <p:nvPicPr>
            <p:cNvPr id="6" name="Kuva 6" descr="shutterstock_84464665.png"/>
            <p:cNvPicPr>
              <a:picLocks noChangeAspect="1"/>
            </p:cNvPicPr>
            <p:nvPr userDrawn="1"/>
          </p:nvPicPr>
          <p:blipFill>
            <a:blip r:embed="rId3"/>
            <a:srcRect t="16333" b="8712"/>
            <a:stretch>
              <a:fillRect/>
            </a:stretch>
          </p:blipFill>
          <p:spPr>
            <a:xfrm>
              <a:off x="0" y="0"/>
              <a:ext cx="9144000" cy="4254500"/>
            </a:xfrm>
            <a:prstGeom prst="rect">
              <a:avLst/>
            </a:prstGeom>
          </p:spPr>
        </p:pic>
        <p:sp>
          <p:nvSpPr>
            <p:cNvPr id="11" name="Isosceles Triangle 10"/>
            <p:cNvSpPr/>
            <p:nvPr userDrawn="1"/>
          </p:nvSpPr>
          <p:spPr bwMode="auto">
            <a:xfrm>
              <a:off x="8500713" y="4127370"/>
              <a:ext cx="275058" cy="185202"/>
            </a:xfrm>
            <a:prstGeom prst="triangle">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sp>
          <p:nvSpPr>
            <p:cNvPr id="12" name="Rectangle 11"/>
            <p:cNvSpPr/>
            <p:nvPr userDrawn="1"/>
          </p:nvSpPr>
          <p:spPr bwMode="auto">
            <a:xfrm>
              <a:off x="8634653" y="4145006"/>
              <a:ext cx="509347" cy="21165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7" name="Kuva 11" descr="nauha3.png"/>
            <p:cNvPicPr>
              <a:picLocks noChangeAspect="1"/>
            </p:cNvPicPr>
            <p:nvPr userDrawn="1"/>
          </p:nvPicPr>
          <p:blipFill>
            <a:blip r:embed="rId4"/>
            <a:srcRect t="47966"/>
            <a:stretch>
              <a:fillRect/>
            </a:stretch>
          </p:blipFill>
          <p:spPr>
            <a:xfrm>
              <a:off x="0" y="3985329"/>
              <a:ext cx="9144000" cy="342030"/>
            </a:xfrm>
            <a:prstGeom prst="rect">
              <a:avLst/>
            </a:prstGeom>
          </p:spPr>
        </p:pic>
        <p:pic>
          <p:nvPicPr>
            <p:cNvPr id="10" name="Kuva 7" descr="nauhat2.png"/>
            <p:cNvPicPr>
              <a:picLocks noChangeAspect="1"/>
            </p:cNvPicPr>
            <p:nvPr userDrawn="1"/>
          </p:nvPicPr>
          <p:blipFill>
            <a:blip r:embed="rId5"/>
            <a:srcRect r="4805"/>
            <a:stretch>
              <a:fillRect/>
            </a:stretch>
          </p:blipFill>
          <p:spPr>
            <a:xfrm>
              <a:off x="5621868" y="377359"/>
              <a:ext cx="3522132" cy="1751413"/>
            </a:xfrm>
            <a:prstGeom prst="rect">
              <a:avLst/>
            </a:prstGeom>
          </p:spPr>
        </p:pic>
      </p:grpSp>
      <p:sp>
        <p:nvSpPr>
          <p:cNvPr id="16" name="Text Placeholder 15"/>
          <p:cNvSpPr>
            <a:spLocks noGrp="1"/>
          </p:cNvSpPr>
          <p:nvPr>
            <p:ph type="body" sz="quarter" idx="10"/>
          </p:nvPr>
        </p:nvSpPr>
        <p:spPr>
          <a:xfrm>
            <a:off x="1658588" y="5389036"/>
            <a:ext cx="7011987" cy="538163"/>
          </a:xfrm>
        </p:spPr>
        <p:txBody>
          <a:bodyPr/>
          <a:lstStyle>
            <a:lvl1pPr>
              <a:buNone/>
              <a:defRPr/>
            </a:lvl1p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p:txBody>
      </p:sp>
    </p:spTree>
  </p:cSld>
  <p:clrMapOvr>
    <a:masterClrMapping/>
  </p:clrMapOvr>
  <p:transition>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7"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6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7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2"/>
          <a:stretch>
            <a:fillRect/>
          </a:stretch>
        </p:blipFill>
        <p:spPr>
          <a:xfrm>
            <a:off x="688975" y="5837762"/>
            <a:ext cx="1495425" cy="794523"/>
          </a:xfrm>
          <a:prstGeom prst="rect">
            <a:avLst/>
          </a:prstGeom>
        </p:spPr>
      </p:pic>
      <p:pic>
        <p:nvPicPr>
          <p:cNvPr id="6" name="Kuva 3" descr="muotoilu.png"/>
          <p:cNvPicPr>
            <a:picLocks noChangeAspect="1"/>
          </p:cNvPicPr>
          <p:nvPr userDrawn="1"/>
        </p:nvPicPr>
        <p:blipFill>
          <a:blip r:embed="rId3"/>
          <a:stretch>
            <a:fillRect/>
          </a:stretch>
        </p:blipFill>
        <p:spPr>
          <a:xfrm>
            <a:off x="3705" y="0"/>
            <a:ext cx="9136588" cy="3787877"/>
          </a:xfrm>
          <a:prstGeom prst="rect">
            <a:avLst/>
          </a:prstGeom>
        </p:spPr>
      </p:pic>
    </p:spTree>
  </p:cSld>
  <p:clrMapOvr>
    <a:masterClrMapping/>
  </p:clrMapOvr>
  <p:transition>
    <p:wipe dir="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8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F0FFEF4-6DFB-40EC-A31E-79632E98FD5E}" type="datetimeFigureOut">
              <a:rPr lang="fi-FI" smtClean="0"/>
              <a:t>24.4.2015</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5296564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F0FFEF4-6DFB-40EC-A31E-79632E98FD5E}" type="datetimeFigureOut">
              <a:rPr lang="fi-FI" smtClean="0"/>
              <a:t>24.4.2015</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9414645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Otsikko ja sisältö">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533400"/>
          </a:xfrm>
        </p:spPr>
        <p:txBody>
          <a:body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3" name="Sisällön paikkamerkki 2"/>
          <p:cNvSpPr>
            <a:spLocks noGrp="1"/>
          </p:cNvSpPr>
          <p:nvPr>
            <p:ph idx="1"/>
          </p:nvPr>
        </p:nvSpPr>
        <p:spPr>
          <a:xfrm>
            <a:off x="684213" y="1436689"/>
            <a:ext cx="7772400" cy="3948112"/>
          </a:xfrm>
        </p:spPr>
        <p:txBody>
          <a:bodyPr/>
          <a:lstStyle/>
          <a:p>
            <a:pPr lvl="0"/>
            <a:r>
              <a:rPr lang="fi-FI" smtClean="0"/>
              <a:t>Muokkaa tekstin perustyylejä napsauttamalla</a:t>
            </a:r>
          </a:p>
          <a:p>
            <a:pPr lvl="1"/>
            <a:r>
              <a:rPr lang="fi-FI" smtClean="0"/>
              <a:t>toinen taso</a:t>
            </a:r>
          </a:p>
          <a:p>
            <a:pPr lvl="2"/>
            <a:r>
              <a:rPr lang="fi-FI" smtClean="0"/>
              <a:t>kolmas taso</a:t>
            </a:r>
          </a:p>
          <a:p>
            <a:pPr lvl="3"/>
            <a:r>
              <a:rPr lang="fi-FI" smtClean="0"/>
              <a:t>neljäs taso</a:t>
            </a:r>
          </a:p>
          <a:p>
            <a:pPr lvl="4"/>
            <a:r>
              <a:rPr lang="fi-FI" smtClean="0"/>
              <a:t>viides taso</a:t>
            </a:r>
            <a:endParaRPr lang="fi-FI"/>
          </a:p>
        </p:txBody>
      </p:sp>
      <p:sp>
        <p:nvSpPr>
          <p:cNvPr id="4" name="Rectangle 5"/>
          <p:cNvSpPr>
            <a:spLocks noGrp="1" noChangeArrowheads="1"/>
          </p:cNvSpPr>
          <p:nvPr>
            <p:ph type="ftr" sz="quarter" idx="10"/>
          </p:nvPr>
        </p:nvSpPr>
        <p:spPr>
          <a:ln/>
        </p:spPr>
        <p:txBody>
          <a:bodyPr/>
          <a:lstStyle>
            <a:lvl1pPr>
              <a:defRPr/>
            </a:lvl1pPr>
          </a:lstStyle>
          <a:p>
            <a:pPr>
              <a:defRPr/>
            </a:pPr>
            <a:r>
              <a:rPr lang="fi-FI"/>
              <a:t>Kalvosarjan tekijän nimi</a:t>
            </a:r>
          </a:p>
        </p:txBody>
      </p:sp>
      <p:sp>
        <p:nvSpPr>
          <p:cNvPr id="5" name="Rectangle 6"/>
          <p:cNvSpPr>
            <a:spLocks noGrp="1" noChangeArrowheads="1"/>
          </p:cNvSpPr>
          <p:nvPr>
            <p:ph type="sldNum" sz="quarter" idx="11"/>
          </p:nvPr>
        </p:nvSpPr>
        <p:spPr>
          <a:ln/>
        </p:spPr>
        <p:txBody>
          <a:bodyPr/>
          <a:lstStyle>
            <a:lvl1pPr>
              <a:defRPr/>
            </a:lvl1pPr>
          </a:lstStyle>
          <a:p>
            <a:pPr>
              <a:defRPr/>
            </a:pPr>
            <a:fld id="{DD6A4AAD-F724-42AB-8557-AB427AE11B6F}" type="slidenum">
              <a:rPr lang="fi-FI"/>
              <a:pPr>
                <a:defRPr/>
              </a:pPr>
              <a:t>‹#›</a:t>
            </a:fld>
            <a:endParaRPr lang="fi-FI"/>
          </a:p>
        </p:txBody>
      </p:sp>
      <p:sp>
        <p:nvSpPr>
          <p:cNvPr id="6" name="Rectangle 4"/>
          <p:cNvSpPr>
            <a:spLocks noGrp="1" noChangeArrowheads="1"/>
          </p:cNvSpPr>
          <p:nvPr>
            <p:ph type="dt" sz="half" idx="12"/>
          </p:nvPr>
        </p:nvSpPr>
        <p:spPr>
          <a:ln/>
        </p:spPr>
        <p:txBody>
          <a:bodyPr/>
          <a:lstStyle>
            <a:lvl1pPr>
              <a:defRPr/>
            </a:lvl1pPr>
          </a:lstStyle>
          <a:p>
            <a:pPr>
              <a:defRPr/>
            </a:pPr>
            <a:endParaRPr lang="fi-FI" dirty="0"/>
          </a:p>
        </p:txBody>
      </p:sp>
    </p:spTree>
  </p:cSld>
  <p:clrMapOvr>
    <a:masterClrMapping/>
  </p:clrMapOvr>
  <p:transition>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Tyhjä">
    <p:spTree>
      <p:nvGrpSpPr>
        <p:cNvPr id="1" name=""/>
        <p:cNvGrpSpPr/>
        <p:nvPr/>
      </p:nvGrpSpPr>
      <p:grpSpPr>
        <a:xfrm>
          <a:off x="0" y="0"/>
          <a:ext cx="0" cy="0"/>
          <a:chOff x="0" y="0"/>
          <a:chExt cx="0" cy="0"/>
        </a:xfrm>
      </p:grpSpPr>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smtClean="0"/>
              <a:t>Esittäjän/esityksen </a:t>
            </a:r>
            <a:r>
              <a:rPr lang="fi-FI" dirty="0"/>
              <a:t>nimi</a:t>
            </a:r>
          </a:p>
        </p:txBody>
      </p:sp>
      <p:sp>
        <p:nvSpPr>
          <p:cNvPr id="3"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4"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688974" y="715963"/>
            <a:ext cx="7767639" cy="1036836"/>
          </a:xfrm>
        </p:spPr>
        <p:txBody>
          <a:bodyPr/>
          <a:lstStyle>
            <a:lvl1pPr>
              <a:defRPr/>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fi-FI" dirty="0"/>
          </a:p>
        </p:txBody>
      </p:sp>
      <p:sp>
        <p:nvSpPr>
          <p:cNvPr id="4" name="Sisällön paikkamerkki 3"/>
          <p:cNvSpPr>
            <a:spLocks noGrp="1"/>
          </p:cNvSpPr>
          <p:nvPr>
            <p:ph sz="half" idx="2"/>
          </p:nvPr>
        </p:nvSpPr>
        <p:spPr>
          <a:xfrm>
            <a:off x="688974" y="2003426"/>
            <a:ext cx="3808413" cy="331787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6" name="Sisällön paikkamerkki 5"/>
          <p:cNvSpPr>
            <a:spLocks noGrp="1"/>
          </p:cNvSpPr>
          <p:nvPr>
            <p:ph sz="quarter" idx="4"/>
          </p:nvPr>
        </p:nvSpPr>
        <p:spPr>
          <a:xfrm>
            <a:off x="4645026" y="2003426"/>
            <a:ext cx="3811588" cy="33293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fi-FI" dirty="0"/>
          </a:p>
        </p:txBody>
      </p:sp>
      <p:sp>
        <p:nvSpPr>
          <p:cNvPr id="7" name="Rectangle 5"/>
          <p:cNvSpPr>
            <a:spLocks noGrp="1" noChangeArrowheads="1"/>
          </p:cNvSpPr>
          <p:nvPr>
            <p:ph type="ftr" sz="quarter" idx="10"/>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a:p>
        </p:txBody>
      </p:sp>
    </p:spTree>
  </p:cSld>
  <p:clrMapOvr>
    <a:masterClrMapping/>
  </p:clrMapOvr>
  <p:transition>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Otsikkodia">
    <p:spTree>
      <p:nvGrpSpPr>
        <p:cNvPr id="1" name=""/>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pic>
        <p:nvPicPr>
          <p:cNvPr id="10" name="Kuva 3" descr="muotoilu.png"/>
          <p:cNvPicPr>
            <a:picLocks noChangeAspect="1"/>
          </p:cNvPicPr>
          <p:nvPr userDrawn="1"/>
        </p:nvPicPr>
        <p:blipFill>
          <a:blip r:embed="rId2"/>
          <a:stretch>
            <a:fillRect/>
          </a:stretch>
        </p:blipFill>
        <p:spPr>
          <a:xfrm>
            <a:off x="0"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pic>
        <p:nvPicPr>
          <p:cNvPr id="6"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3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4_Custom Layout">
    <p:spTree>
      <p:nvGrpSpPr>
        <p:cNvPr id="1" name=""/>
        <p:cNvGrpSpPr/>
        <p:nvPr/>
      </p:nvGrpSpPr>
      <p:grpSpPr>
        <a:xfrm>
          <a:off x="0" y="0"/>
          <a:ext cx="0" cy="0"/>
          <a:chOff x="0" y="0"/>
          <a:chExt cx="0" cy="0"/>
        </a:xfrm>
      </p:grpSpPr>
      <p:pic>
        <p:nvPicPr>
          <p:cNvPr id="7" name="Kuva 3" descr="muotoilu.png"/>
          <p:cNvPicPr>
            <a:picLocks noChangeAspect="1"/>
          </p:cNvPicPr>
          <p:nvPr userDrawn="1"/>
        </p:nvPicPr>
        <p:blipFill>
          <a:blip r:embed="rId2"/>
          <a:stretch>
            <a:fillRect/>
          </a:stretch>
        </p:blipFill>
        <p:spPr>
          <a:xfrm>
            <a:off x="3705" y="0"/>
            <a:ext cx="9136588" cy="3787877"/>
          </a:xfrm>
          <a:prstGeom prst="rect">
            <a:avLst/>
          </a:prstGeom>
        </p:spPr>
      </p:pic>
      <p:sp>
        <p:nvSpPr>
          <p:cNvPr id="2" name="Title 1"/>
          <p:cNvSpPr>
            <a:spLocks noGrp="1"/>
          </p:cNvSpPr>
          <p:nvPr>
            <p:ph type="title"/>
          </p:nvPr>
        </p:nvSpPr>
        <p:spPr>
          <a:xfrm>
            <a:off x="701853" y="4188230"/>
            <a:ext cx="7772400" cy="533400"/>
          </a:xfrm>
        </p:spPr>
        <p:txBody>
          <a:bodyPr/>
          <a:lstStyle>
            <a:lvl1pPr>
              <a:defRPr sz="2400">
                <a:solidFill>
                  <a:srgbClr val="4F5150"/>
                </a:solidFill>
              </a:defRPr>
            </a:lvl1pPr>
          </a:lstStyle>
          <a:p>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title</a:t>
            </a:r>
            <a:r>
              <a:rPr lang="fi-FI" dirty="0" smtClean="0"/>
              <a:t> </a:t>
            </a:r>
            <a:r>
              <a:rPr lang="fi-FI" dirty="0" err="1" smtClean="0"/>
              <a:t>style</a:t>
            </a:r>
            <a:endParaRPr lang="fi-FI" dirty="0"/>
          </a:p>
        </p:txBody>
      </p:sp>
      <p:sp>
        <p:nvSpPr>
          <p:cNvPr id="8" name="Rectangle 7"/>
          <p:cNvSpPr/>
          <p:nvPr userDrawn="1"/>
        </p:nvSpPr>
        <p:spPr bwMode="auto">
          <a:xfrm>
            <a:off x="0" y="5441422"/>
            <a:ext cx="9144000" cy="141657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fi-FI" sz="2400" b="0" i="0" u="none" strike="noStrike" cap="none" normalizeH="0" baseline="0" smtClean="0">
              <a:ln>
                <a:noFill/>
              </a:ln>
              <a:solidFill>
                <a:schemeClr val="tx1"/>
              </a:solidFill>
              <a:effectLst/>
              <a:latin typeface="Arial" charset="0"/>
              <a:ea typeface="ＭＳ Ｐゴシック" pitchFamily="48" charset="-128"/>
            </a:endParaRPr>
          </a:p>
        </p:txBody>
      </p:sp>
      <p:pic>
        <p:nvPicPr>
          <p:cNvPr id="9" name="Kuva 3" descr="Metropolia_CMYK_A.jpg"/>
          <p:cNvPicPr>
            <a:picLocks noChangeAspect="1"/>
          </p:cNvPicPr>
          <p:nvPr userDrawn="1"/>
        </p:nvPicPr>
        <p:blipFill>
          <a:blip r:embed="rId3"/>
          <a:stretch>
            <a:fillRect/>
          </a:stretch>
        </p:blipFill>
        <p:spPr>
          <a:xfrm>
            <a:off x="688975" y="5837762"/>
            <a:ext cx="1495425" cy="794523"/>
          </a:xfrm>
          <a:prstGeom prst="rect">
            <a:avLst/>
          </a:prstGeom>
        </p:spPr>
      </p:pic>
    </p:spTree>
  </p:cSld>
  <p:clrMapOvr>
    <a:masterClrMapping/>
  </p:clrMapOvr>
  <p:transition>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 name="Kuva 9" descr="nauha3.png"/>
          <p:cNvPicPr>
            <a:picLocks noChangeAspect="1"/>
          </p:cNvPicPr>
          <p:nvPr userDrawn="1"/>
        </p:nvPicPr>
        <p:blipFill>
          <a:blip r:embed="rId17"/>
          <a:srcRect t="44935"/>
          <a:stretch>
            <a:fillRect/>
          </a:stretch>
        </p:blipFill>
        <p:spPr>
          <a:xfrm>
            <a:off x="0" y="6045200"/>
            <a:ext cx="9144000" cy="361950"/>
          </a:xfrm>
          <a:prstGeom prst="rect">
            <a:avLst/>
          </a:prstGeom>
        </p:spPr>
      </p:pic>
      <p:sp>
        <p:nvSpPr>
          <p:cNvPr id="1028" name="Rectangle 2"/>
          <p:cNvSpPr>
            <a:spLocks noGrp="1" noChangeArrowheads="1"/>
          </p:cNvSpPr>
          <p:nvPr>
            <p:ph type="title"/>
          </p:nvPr>
        </p:nvSpPr>
        <p:spPr bwMode="auto">
          <a:xfrm>
            <a:off x="684213" y="723900"/>
            <a:ext cx="77724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smtClean="0"/>
              <a:t>Click to edit Master title style</a:t>
            </a:r>
          </a:p>
        </p:txBody>
      </p:sp>
      <p:sp>
        <p:nvSpPr>
          <p:cNvPr id="1029" name="Rectangle 3"/>
          <p:cNvSpPr>
            <a:spLocks noGrp="1" noChangeArrowheads="1"/>
          </p:cNvSpPr>
          <p:nvPr>
            <p:ph type="body" idx="1"/>
          </p:nvPr>
        </p:nvSpPr>
        <p:spPr bwMode="auto">
          <a:xfrm>
            <a:off x="684213" y="1444625"/>
            <a:ext cx="7772400" cy="39528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i-FI" dirty="0" err="1" smtClean="0"/>
              <a:t>Click</a:t>
            </a:r>
            <a:r>
              <a:rPr lang="fi-FI" dirty="0" smtClean="0"/>
              <a:t> to </a:t>
            </a:r>
            <a:r>
              <a:rPr lang="fi-FI" dirty="0" err="1" smtClean="0"/>
              <a:t>edit</a:t>
            </a:r>
            <a:r>
              <a:rPr lang="fi-FI" dirty="0" smtClean="0"/>
              <a:t> </a:t>
            </a:r>
            <a:r>
              <a:rPr lang="fi-FI" dirty="0" err="1" smtClean="0"/>
              <a:t>Master</a:t>
            </a:r>
            <a:r>
              <a:rPr lang="fi-FI" dirty="0" smtClean="0"/>
              <a:t> </a:t>
            </a:r>
            <a:r>
              <a:rPr lang="fi-FI" dirty="0" err="1" smtClean="0"/>
              <a:t>text</a:t>
            </a:r>
            <a:r>
              <a:rPr lang="fi-FI" dirty="0" smtClean="0"/>
              <a:t> </a:t>
            </a:r>
            <a:r>
              <a:rPr lang="fi-FI" dirty="0" err="1" smtClean="0"/>
              <a:t>styles</a:t>
            </a:r>
            <a:endParaRPr lang="fi-FI" dirty="0" smtClean="0"/>
          </a:p>
          <a:p>
            <a:pPr lvl="1"/>
            <a:r>
              <a:rPr lang="fi-FI" dirty="0" err="1" smtClean="0"/>
              <a:t>Second</a:t>
            </a:r>
            <a:r>
              <a:rPr lang="fi-FI" dirty="0" smtClean="0"/>
              <a:t> </a:t>
            </a:r>
            <a:r>
              <a:rPr lang="fi-FI" dirty="0" err="1" smtClean="0"/>
              <a:t>level</a:t>
            </a:r>
            <a:endParaRPr lang="fi-FI" dirty="0" smtClean="0"/>
          </a:p>
          <a:p>
            <a:pPr lvl="2"/>
            <a:r>
              <a:rPr lang="fi-FI" dirty="0" err="1" smtClean="0"/>
              <a:t>Third</a:t>
            </a:r>
            <a:r>
              <a:rPr lang="fi-FI" dirty="0" smtClean="0"/>
              <a:t> </a:t>
            </a:r>
            <a:r>
              <a:rPr lang="fi-FI" dirty="0" err="1" smtClean="0"/>
              <a:t>level</a:t>
            </a:r>
            <a:endParaRPr lang="fi-FI" dirty="0" smtClean="0"/>
          </a:p>
          <a:p>
            <a:pPr lvl="3"/>
            <a:r>
              <a:rPr lang="fi-FI" dirty="0" err="1" smtClean="0"/>
              <a:t>Fourth</a:t>
            </a:r>
            <a:r>
              <a:rPr lang="fi-FI" dirty="0" smtClean="0"/>
              <a:t> </a:t>
            </a:r>
            <a:r>
              <a:rPr lang="fi-FI" dirty="0" err="1" smtClean="0"/>
              <a:t>level</a:t>
            </a:r>
            <a:endParaRPr lang="fi-FI" dirty="0" smtClean="0"/>
          </a:p>
          <a:p>
            <a:pPr lvl="4"/>
            <a:r>
              <a:rPr lang="fi-FI" dirty="0" err="1" smtClean="0"/>
              <a:t>Fifth</a:t>
            </a:r>
            <a:r>
              <a:rPr lang="fi-FI" dirty="0" smtClean="0"/>
              <a:t> </a:t>
            </a:r>
            <a:r>
              <a:rPr lang="fi-FI" dirty="0" err="1" smtClean="0"/>
              <a:t>level</a:t>
            </a:r>
            <a:endParaRPr lang="fi-FI" dirty="0" smtClean="0"/>
          </a:p>
        </p:txBody>
      </p:sp>
      <p:sp>
        <p:nvSpPr>
          <p:cNvPr id="2" name="Rectangle 5"/>
          <p:cNvSpPr>
            <a:spLocks noGrp="1" noChangeArrowheads="1"/>
          </p:cNvSpPr>
          <p:nvPr>
            <p:ph type="ftr" sz="quarter" idx="3"/>
          </p:nvPr>
        </p:nvSpPr>
        <p:spPr bwMode="auto">
          <a:xfrm>
            <a:off x="2286000" y="6551613"/>
            <a:ext cx="4429125"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000" smtClean="0">
                <a:solidFill>
                  <a:srgbClr val="878989"/>
                </a:solidFill>
                <a:latin typeface="+mj-lt"/>
                <a:ea typeface="+mn-ea"/>
                <a:cs typeface="Arial" pitchFamily="34" charset="0"/>
              </a:defRPr>
            </a:lvl1pPr>
          </a:lstStyle>
          <a:p>
            <a:pPr>
              <a:defRPr/>
            </a:pPr>
            <a:r>
              <a:rPr lang="fi-FI" smtClean="0"/>
              <a:t>Kalvosarjan tekijän nimi</a:t>
            </a:r>
            <a:endParaRPr lang="fi-FI" dirty="0"/>
          </a:p>
        </p:txBody>
      </p:sp>
      <p:sp>
        <p:nvSpPr>
          <p:cNvPr id="1030" name="Rectangle 6"/>
          <p:cNvSpPr>
            <a:spLocks noGrp="1" noChangeArrowheads="1"/>
          </p:cNvSpPr>
          <p:nvPr>
            <p:ph type="sldNum" sz="quarter" idx="4"/>
          </p:nvPr>
        </p:nvSpPr>
        <p:spPr bwMode="auto">
          <a:xfrm>
            <a:off x="6786563" y="6551613"/>
            <a:ext cx="145997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000" smtClean="0">
                <a:solidFill>
                  <a:srgbClr val="878989"/>
                </a:solidFill>
                <a:latin typeface="+mj-lt"/>
                <a:ea typeface="+mn-ea"/>
                <a:cs typeface="Arial" pitchFamily="34" charset="0"/>
              </a:defRPr>
            </a:lvl1pPr>
          </a:lstStyle>
          <a:p>
            <a:pPr>
              <a:defRPr/>
            </a:pPr>
            <a:fld id="{D53BAA9B-895F-4C99-B997-8B087A3980E9}" type="slidenum">
              <a:rPr lang="fi-FI" smtClean="0"/>
              <a:pPr>
                <a:defRPr/>
              </a:pPr>
              <a:t>‹#›</a:t>
            </a:fld>
            <a:endParaRPr lang="fi-FI" dirty="0"/>
          </a:p>
        </p:txBody>
      </p:sp>
      <p:sp>
        <p:nvSpPr>
          <p:cNvPr id="3" name="Rectangle 4"/>
          <p:cNvSpPr>
            <a:spLocks noGrp="1" noChangeArrowheads="1"/>
          </p:cNvSpPr>
          <p:nvPr>
            <p:ph type="dt" sz="half" idx="2"/>
          </p:nvPr>
        </p:nvSpPr>
        <p:spPr bwMode="auto">
          <a:xfrm>
            <a:off x="685800" y="6551613"/>
            <a:ext cx="1524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000" smtClean="0">
                <a:solidFill>
                  <a:srgbClr val="878989"/>
                </a:solidFill>
                <a:latin typeface="+mj-lt"/>
                <a:ea typeface="+mn-ea"/>
                <a:cs typeface="Arial" pitchFamily="34" charset="0"/>
              </a:defRPr>
            </a:lvl1pPr>
          </a:lstStyle>
          <a:p>
            <a:pPr>
              <a:defRPr/>
            </a:pPr>
            <a:endParaRPr lang="fi-FI" dirty="0"/>
          </a:p>
        </p:txBody>
      </p:sp>
      <p:sp>
        <p:nvSpPr>
          <p:cNvPr id="1033" name="Rectangle 9"/>
          <p:cNvSpPr>
            <a:spLocks noChangeArrowheads="1"/>
          </p:cNvSpPr>
          <p:nvPr userDrawn="1"/>
        </p:nvSpPr>
        <p:spPr bwMode="auto">
          <a:xfrm>
            <a:off x="0" y="0"/>
            <a:ext cx="9144000" cy="6858000"/>
          </a:xfrm>
          <a:prstGeom prst="rect">
            <a:avLst/>
          </a:prstGeom>
          <a:noFill/>
          <a:ln w="31750">
            <a:solidFill>
              <a:schemeClr val="bg1"/>
            </a:solidFill>
            <a:miter lim="800000"/>
            <a:headEnd/>
            <a:tailEnd/>
          </a:ln>
          <a:effectLst/>
        </p:spPr>
        <p:txBody>
          <a:bodyPr wrap="none" anchor="ctr"/>
          <a:lstStyle/>
          <a:p>
            <a:endParaRPr lang="fi-FI"/>
          </a:p>
        </p:txBody>
      </p:sp>
      <p:pic>
        <p:nvPicPr>
          <p:cNvPr id="11" name="Kuva 10" descr="Metropolia_CMYK_A.png"/>
          <p:cNvPicPr>
            <a:picLocks noChangeAspect="1"/>
          </p:cNvPicPr>
          <p:nvPr userDrawn="1"/>
        </p:nvPicPr>
        <p:blipFill>
          <a:blip r:embed="rId18"/>
          <a:stretch>
            <a:fillRect/>
          </a:stretch>
        </p:blipFill>
        <p:spPr>
          <a:xfrm>
            <a:off x="679450" y="5587999"/>
            <a:ext cx="1238396" cy="659635"/>
          </a:xfrm>
          <a:prstGeom prst="rect">
            <a:avLst/>
          </a:prstGeom>
        </p:spPr>
      </p:pic>
    </p:spTree>
  </p:cSld>
  <p:clrMap bg1="lt1" tx1="dk1" bg2="lt2" tx2="dk2" accent1="accent1" accent2="accent2" accent3="accent3" accent4="accent4" accent5="accent5" accent6="accent6" hlink="hlink" folHlink="folHlink"/>
  <p:sldLayoutIdLst>
    <p:sldLayoutId id="2147484001" r:id="rId1"/>
    <p:sldLayoutId id="2147483991" r:id="rId2"/>
    <p:sldLayoutId id="2147483992" r:id="rId3"/>
    <p:sldLayoutId id="2147483993" r:id="rId4"/>
    <p:sldLayoutId id="214748401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2" r:id="rId14"/>
    <p:sldLayoutId id="2147484013" r:id="rId15"/>
  </p:sldLayoutIdLst>
  <p:transition>
    <p:wipe dir="d"/>
  </p:transition>
  <p:timing>
    <p:tnLst>
      <p:par>
        <p:cTn id="1" dur="indefinite" restart="never" nodeType="tmRoot"/>
      </p:par>
    </p:tnLst>
  </p:timing>
  <p:hf hdr="0"/>
  <p:txStyles>
    <p:titleStyle>
      <a:lvl1pPr algn="l" rtl="0" eaLnBrk="0" fontAlgn="base" hangingPunct="0">
        <a:spcBef>
          <a:spcPct val="0"/>
        </a:spcBef>
        <a:spcAft>
          <a:spcPct val="0"/>
        </a:spcAft>
        <a:defRPr sz="2800" spc="100">
          <a:solidFill>
            <a:srgbClr val="F08A00"/>
          </a:solidFill>
          <a:latin typeface="+mj-lt"/>
          <a:ea typeface="+mj-ea"/>
          <a:cs typeface="ＭＳ Ｐゴシック" pitchFamily="-110" charset="-128"/>
        </a:defRPr>
      </a:lvl1pPr>
      <a:lvl2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2pPr>
      <a:lvl3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3pPr>
      <a:lvl4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4pPr>
      <a:lvl5pPr algn="l" rtl="0" eaLnBrk="0" fontAlgn="base" hangingPunct="0">
        <a:spcBef>
          <a:spcPct val="0"/>
        </a:spcBef>
        <a:spcAft>
          <a:spcPct val="0"/>
        </a:spcAft>
        <a:defRPr sz="2800">
          <a:solidFill>
            <a:srgbClr val="F08A00"/>
          </a:solidFill>
          <a:latin typeface="Tahoma" pitchFamily="34" charset="0"/>
          <a:ea typeface="ＭＳ Ｐゴシック" pitchFamily="48" charset="-128"/>
          <a:cs typeface="ＭＳ Ｐゴシック" pitchFamily="-110" charset="-128"/>
        </a:defRPr>
      </a:lvl5pPr>
      <a:lvl6pPr marL="457200" algn="l" rtl="0" fontAlgn="base">
        <a:spcBef>
          <a:spcPct val="0"/>
        </a:spcBef>
        <a:spcAft>
          <a:spcPct val="0"/>
        </a:spcAft>
        <a:defRPr sz="3600">
          <a:solidFill>
            <a:schemeClr val="tx2"/>
          </a:solidFill>
          <a:latin typeface="Tahoma" pitchFamily="34" charset="0"/>
          <a:ea typeface="ＭＳ Ｐゴシック" pitchFamily="48" charset="-128"/>
        </a:defRPr>
      </a:lvl6pPr>
      <a:lvl7pPr marL="914400" algn="l" rtl="0" fontAlgn="base">
        <a:spcBef>
          <a:spcPct val="0"/>
        </a:spcBef>
        <a:spcAft>
          <a:spcPct val="0"/>
        </a:spcAft>
        <a:defRPr sz="3600">
          <a:solidFill>
            <a:schemeClr val="tx2"/>
          </a:solidFill>
          <a:latin typeface="Tahoma" pitchFamily="34" charset="0"/>
          <a:ea typeface="ＭＳ Ｐゴシック" pitchFamily="48" charset="-128"/>
        </a:defRPr>
      </a:lvl7pPr>
      <a:lvl8pPr marL="1371600" algn="l" rtl="0" fontAlgn="base">
        <a:spcBef>
          <a:spcPct val="0"/>
        </a:spcBef>
        <a:spcAft>
          <a:spcPct val="0"/>
        </a:spcAft>
        <a:defRPr sz="3600">
          <a:solidFill>
            <a:schemeClr val="tx2"/>
          </a:solidFill>
          <a:latin typeface="Tahoma" pitchFamily="34" charset="0"/>
          <a:ea typeface="ＭＳ Ｐゴシック" pitchFamily="48" charset="-128"/>
        </a:defRPr>
      </a:lvl8pPr>
      <a:lvl9pPr marL="1828800" algn="l" rtl="0" fontAlgn="base">
        <a:spcBef>
          <a:spcPct val="0"/>
        </a:spcBef>
        <a:spcAft>
          <a:spcPct val="0"/>
        </a:spcAft>
        <a:defRPr sz="3600">
          <a:solidFill>
            <a:schemeClr val="tx2"/>
          </a:solidFill>
          <a:latin typeface="Tahoma" pitchFamily="34" charset="0"/>
          <a:ea typeface="ＭＳ Ｐゴシック" pitchFamily="48" charset="-128"/>
        </a:defRPr>
      </a:lvl9pPr>
    </p:titleStyle>
    <p:bodyStyle>
      <a:lvl1pPr marL="342900" indent="-342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cs typeface="ＭＳ Ｐゴシック" pitchFamily="-110" charset="-128"/>
        </a:defRPr>
      </a:lvl1pPr>
      <a:lvl2pPr marL="539750" indent="-215900" algn="l" rtl="0" eaLnBrk="0" fontAlgn="base" hangingPunct="0">
        <a:spcBef>
          <a:spcPts val="200"/>
        </a:spcBef>
        <a:spcAft>
          <a:spcPct val="0"/>
        </a:spcAft>
        <a:buClr>
          <a:srgbClr val="F08A00"/>
        </a:buClr>
        <a:buFont typeface="Wingdings" pitchFamily="2" charset="2"/>
        <a:buChar char="§"/>
        <a:defRPr sz="2400" spc="100">
          <a:solidFill>
            <a:srgbClr val="4F5150"/>
          </a:solidFill>
          <a:latin typeface="+mn-lt"/>
          <a:ea typeface="+mn-ea"/>
        </a:defRPr>
      </a:lvl2pPr>
      <a:lvl3pPr marL="719138" indent="-215900" algn="l" rtl="0" eaLnBrk="0" fontAlgn="base" hangingPunct="0">
        <a:spcBef>
          <a:spcPts val="200"/>
        </a:spcBef>
        <a:spcAft>
          <a:spcPct val="0"/>
        </a:spcAft>
        <a:buClr>
          <a:srgbClr val="F08A00"/>
        </a:buClr>
        <a:buFont typeface="Wingdings" pitchFamily="2" charset="2"/>
        <a:buChar char="§"/>
        <a:defRPr sz="2000" spc="100">
          <a:solidFill>
            <a:srgbClr val="4F5150"/>
          </a:solidFill>
          <a:latin typeface="+mn-lt"/>
          <a:ea typeface="+mn-ea"/>
        </a:defRPr>
      </a:lvl3pPr>
      <a:lvl4pPr marL="898525" indent="-215900" algn="l" rtl="0" eaLnBrk="0" fontAlgn="base" hangingPunct="0">
        <a:spcBef>
          <a:spcPts val="200"/>
        </a:spcBef>
        <a:spcAft>
          <a:spcPct val="0"/>
        </a:spcAft>
        <a:buClr>
          <a:srgbClr val="F08A00"/>
        </a:buClr>
        <a:buFont typeface="Wingdings" pitchFamily="2" charset="2"/>
        <a:buChar char="§"/>
        <a:defRPr spc="100">
          <a:solidFill>
            <a:srgbClr val="4F5150"/>
          </a:solidFill>
          <a:latin typeface="+mn-lt"/>
          <a:ea typeface="+mn-ea"/>
        </a:defRPr>
      </a:lvl4pPr>
      <a:lvl5pPr marL="1079500" indent="-215900" algn="l" rtl="0" eaLnBrk="0" fontAlgn="base" hangingPunct="0">
        <a:spcBef>
          <a:spcPts val="200"/>
        </a:spcBef>
        <a:spcAft>
          <a:spcPct val="0"/>
        </a:spcAft>
        <a:buClr>
          <a:srgbClr val="F08A00"/>
        </a:buClr>
        <a:buFont typeface="Wingdings" pitchFamily="2" charset="2"/>
        <a:buChar char="§"/>
        <a:defRPr sz="1600" spc="100">
          <a:solidFill>
            <a:srgbClr val="4F5150"/>
          </a:solidFill>
          <a:latin typeface="+mn-lt"/>
          <a:ea typeface="+mn-ea"/>
        </a:defRPr>
      </a:lvl5pPr>
      <a:lvl6pPr marL="25146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6pPr>
      <a:lvl7pPr marL="29718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7pPr>
      <a:lvl8pPr marL="34290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8pPr>
      <a:lvl9pPr marL="3886200" indent="-228600" algn="l" rtl="0" fontAlgn="base">
        <a:spcBef>
          <a:spcPct val="20000"/>
        </a:spcBef>
        <a:spcAft>
          <a:spcPct val="0"/>
        </a:spcAft>
        <a:buClr>
          <a:schemeClr val="hlink"/>
        </a:buClr>
        <a:buFont typeface="Times" pitchFamily="18" charset="0"/>
        <a:buChar char="•"/>
        <a:defRPr>
          <a:solidFill>
            <a:schemeClr val="tx1"/>
          </a:solidFill>
          <a:latin typeface="+mn-lt"/>
          <a:ea typeface="+mn-ea"/>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www.metropolia.fi/innovaatioprojektit"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g"/><Relationship Id="rId1" Type="http://schemas.openxmlformats.org/officeDocument/2006/relationships/slideLayout" Target="../slideLayouts/slideLayout14.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sz="3600" dirty="0" smtClean="0"/>
              <a:t>MINNO® Innovation </a:t>
            </a:r>
            <a:r>
              <a:rPr lang="fi-FI" sz="3600" dirty="0" err="1" smtClean="0"/>
              <a:t>project</a:t>
            </a:r>
            <a:r>
              <a:rPr lang="fi-FI" sz="3600" dirty="0" smtClean="0"/>
              <a:t> 2015 – </a:t>
            </a:r>
            <a:r>
              <a:rPr lang="fi-FI" sz="3600" dirty="0" err="1" smtClean="0"/>
              <a:t>Final</a:t>
            </a:r>
            <a:r>
              <a:rPr lang="fi-FI" sz="3600" dirty="0" smtClean="0"/>
              <a:t> </a:t>
            </a:r>
            <a:r>
              <a:rPr lang="fi-FI" sz="3600" dirty="0" err="1" smtClean="0"/>
              <a:t>project</a:t>
            </a:r>
            <a:r>
              <a:rPr lang="fi-FI" sz="3600" dirty="0" smtClean="0"/>
              <a:t> </a:t>
            </a:r>
            <a:r>
              <a:rPr lang="fi-FI" sz="3600" dirty="0" err="1" smtClean="0"/>
              <a:t>report</a:t>
            </a:r>
            <a:endParaRPr lang="fi-FI" sz="3600" dirty="0"/>
          </a:p>
        </p:txBody>
      </p:sp>
      <p:sp>
        <p:nvSpPr>
          <p:cNvPr id="3" name="Subtitle 2"/>
          <p:cNvSpPr>
            <a:spLocks noGrp="1"/>
          </p:cNvSpPr>
          <p:nvPr>
            <p:ph type="subTitle" idx="1"/>
          </p:nvPr>
        </p:nvSpPr>
        <p:spPr/>
        <p:txBody>
          <a:bodyPr>
            <a:normAutofit/>
          </a:bodyPr>
          <a:lstStyle/>
          <a:p>
            <a:r>
              <a:rPr lang="en-US" dirty="0"/>
              <a:t>The </a:t>
            </a:r>
            <a:r>
              <a:rPr lang="en-US" dirty="0" err="1"/>
              <a:t>InnoIV</a:t>
            </a:r>
            <a:r>
              <a:rPr lang="en-US" dirty="0"/>
              <a:t> Group</a:t>
            </a:r>
            <a:endParaRPr lang="fi-FI" dirty="0"/>
          </a:p>
          <a:p>
            <a:r>
              <a:rPr lang="en-US" dirty="0" smtClean="0"/>
              <a:t>15/30 Research</a:t>
            </a:r>
          </a:p>
          <a:p>
            <a:r>
              <a:rPr lang="en-US" dirty="0" smtClean="0"/>
              <a:t>10.4.2015</a:t>
            </a:r>
            <a:endParaRPr lang="fi-FI" dirty="0"/>
          </a:p>
          <a:p>
            <a:endParaRPr lang="fi-FI" dirty="0" smtClean="0"/>
          </a:p>
        </p:txBody>
      </p:sp>
    </p:spTree>
    <p:extLst>
      <p:ext uri="{BB962C8B-B14F-4D97-AF65-F5344CB8AC3E}">
        <p14:creationId xmlns:p14="http://schemas.microsoft.com/office/powerpoint/2010/main" val="19800407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684213" y="733717"/>
            <a:ext cx="7772400" cy="1130593"/>
          </a:xfrm>
        </p:spPr>
        <p:txBody>
          <a:bodyPr>
            <a:noAutofit/>
          </a:bodyPr>
          <a:lstStyle/>
          <a:p>
            <a:r>
              <a:rPr lang="en-US" sz="3600" dirty="0" smtClean="0">
                <a:latin typeface="Tahoma"/>
                <a:cs typeface="Tahoma"/>
              </a:rPr>
              <a:t>Team work – how did we succeed…</a:t>
            </a:r>
            <a:endParaRPr lang="en-US" sz="3600" dirty="0">
              <a:latin typeface="Tahoma"/>
              <a:cs typeface="Tahoma"/>
            </a:endParaRPr>
          </a:p>
        </p:txBody>
      </p:sp>
      <p:sp>
        <p:nvSpPr>
          <p:cNvPr id="10" name="Content Placeholder 9"/>
          <p:cNvSpPr>
            <a:spLocks noGrp="1"/>
          </p:cNvSpPr>
          <p:nvPr>
            <p:ph idx="1"/>
          </p:nvPr>
        </p:nvSpPr>
        <p:spPr>
          <a:xfrm>
            <a:off x="684213" y="1953087"/>
            <a:ext cx="7772400" cy="3431714"/>
          </a:xfrm>
        </p:spPr>
        <p:txBody>
          <a:bodyPr>
            <a:normAutofit fontScale="92500" lnSpcReduction="10000"/>
          </a:bodyPr>
          <a:lstStyle/>
          <a:p>
            <a:pPr marL="0" indent="0">
              <a:buNone/>
            </a:pPr>
            <a:endParaRPr lang="en-US" dirty="0" smtClean="0">
              <a:latin typeface="Tahoma"/>
              <a:cs typeface="Tahoma"/>
            </a:endParaRPr>
          </a:p>
          <a:p>
            <a:r>
              <a:rPr lang="en-US" dirty="0" smtClean="0">
                <a:latin typeface="Tahoma"/>
                <a:cs typeface="Tahoma"/>
              </a:rPr>
              <a:t>Through the willingness to work together.</a:t>
            </a:r>
            <a:endParaRPr lang="en-US" dirty="0">
              <a:latin typeface="Tahoma"/>
              <a:cs typeface="Tahoma"/>
            </a:endParaRPr>
          </a:p>
          <a:p>
            <a:r>
              <a:rPr lang="en-US" dirty="0" smtClean="0">
                <a:latin typeface="Tahoma"/>
                <a:cs typeface="Tahoma"/>
              </a:rPr>
              <a:t>Through effective communication, trust and </a:t>
            </a:r>
            <a:r>
              <a:rPr lang="en-US" dirty="0" err="1">
                <a:latin typeface="Tahoma"/>
                <a:cs typeface="Tahoma"/>
              </a:rPr>
              <a:t>o</a:t>
            </a:r>
            <a:r>
              <a:rPr lang="en-US" dirty="0" err="1" smtClean="0">
                <a:latin typeface="Tahoma"/>
                <a:cs typeface="Tahoma"/>
              </a:rPr>
              <a:t>peness</a:t>
            </a:r>
            <a:r>
              <a:rPr lang="en-US" dirty="0" smtClean="0">
                <a:latin typeface="Tahoma"/>
                <a:cs typeface="Tahoma"/>
              </a:rPr>
              <a:t> in the group.</a:t>
            </a:r>
          </a:p>
          <a:p>
            <a:r>
              <a:rPr lang="en-US" dirty="0" smtClean="0">
                <a:latin typeface="Tahoma"/>
                <a:cs typeface="Tahoma"/>
              </a:rPr>
              <a:t>Creative </a:t>
            </a:r>
            <a:r>
              <a:rPr lang="en-US" dirty="0">
                <a:latin typeface="Tahoma"/>
                <a:cs typeface="Tahoma"/>
              </a:rPr>
              <a:t>and diverse ideas </a:t>
            </a:r>
            <a:r>
              <a:rPr lang="en-US" dirty="0" smtClean="0">
                <a:latin typeface="Tahoma"/>
                <a:cs typeface="Tahoma"/>
              </a:rPr>
              <a:t>originated from different backgrounds</a:t>
            </a:r>
          </a:p>
          <a:p>
            <a:r>
              <a:rPr lang="en-US" dirty="0">
                <a:latin typeface="Tahoma"/>
                <a:cs typeface="Tahoma"/>
              </a:rPr>
              <a:t>B</a:t>
            </a:r>
            <a:r>
              <a:rPr lang="en-US" dirty="0" smtClean="0">
                <a:latin typeface="Tahoma"/>
                <a:cs typeface="Tahoma"/>
              </a:rPr>
              <a:t>y planning everything ahead</a:t>
            </a:r>
          </a:p>
          <a:p>
            <a:r>
              <a:rPr lang="en-US" dirty="0" smtClean="0">
                <a:latin typeface="Tahoma"/>
                <a:cs typeface="Tahoma"/>
              </a:rPr>
              <a:t>Through organizing group meetings</a:t>
            </a:r>
          </a:p>
          <a:p>
            <a:r>
              <a:rPr lang="en-US" dirty="0" smtClean="0">
                <a:latin typeface="Tahoma"/>
                <a:cs typeface="Tahoma"/>
              </a:rPr>
              <a:t>Through effective division of work</a:t>
            </a:r>
          </a:p>
          <a:p>
            <a:pPr marL="0" indent="0">
              <a:buNone/>
            </a:pPr>
            <a:r>
              <a:rPr lang="en-US" dirty="0" smtClean="0">
                <a:latin typeface="Tahoma"/>
                <a:cs typeface="Tahoma"/>
              </a:rPr>
              <a:t> </a:t>
            </a:r>
          </a:p>
          <a:p>
            <a:endParaRPr lang="en-US" dirty="0" smtClean="0">
              <a:latin typeface="Tahoma"/>
              <a:cs typeface="Tahoma"/>
            </a:endParaRPr>
          </a:p>
          <a:p>
            <a:endParaRPr lang="en-US" dirty="0" smtClean="0">
              <a:latin typeface="Tahoma"/>
              <a:cs typeface="Tahoma"/>
            </a:endParaRPr>
          </a:p>
          <a:p>
            <a:pPr marL="0" indent="0">
              <a:buNone/>
            </a:pPr>
            <a:endParaRPr lang="en-US" dirty="0">
              <a:latin typeface="Tahoma"/>
              <a:cs typeface="Tahoma"/>
            </a:endParaRPr>
          </a:p>
        </p:txBody>
      </p:sp>
    </p:spTree>
    <p:extLst>
      <p:ext uri="{BB962C8B-B14F-4D97-AF65-F5344CB8AC3E}">
        <p14:creationId xmlns:p14="http://schemas.microsoft.com/office/powerpoint/2010/main" val="3301159764"/>
      </p:ext>
    </p:extLst>
  </p:cSld>
  <p:clrMapOvr>
    <a:masterClrMapping/>
  </p:clrMapOvr>
  <p:transition>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a:xfrm>
            <a:off x="684213" y="715963"/>
            <a:ext cx="7772400" cy="1299268"/>
          </a:xfrm>
        </p:spPr>
        <p:txBody>
          <a:bodyPr/>
          <a:lstStyle/>
          <a:p>
            <a:r>
              <a:rPr lang="fi-FI" sz="3600" dirty="0" err="1" smtClean="0"/>
              <a:t>Internal</a:t>
            </a:r>
            <a:r>
              <a:rPr lang="fi-FI" sz="3600" dirty="0" smtClean="0"/>
              <a:t> and </a:t>
            </a:r>
            <a:r>
              <a:rPr lang="fi-FI" sz="3600" dirty="0" err="1" smtClean="0"/>
              <a:t>external</a:t>
            </a:r>
            <a:r>
              <a:rPr lang="fi-FI" sz="3600" dirty="0" smtClean="0"/>
              <a:t> </a:t>
            </a:r>
            <a:r>
              <a:rPr lang="fi-FI" sz="3600" dirty="0" err="1" smtClean="0"/>
              <a:t>communications</a:t>
            </a:r>
            <a:endParaRPr lang="fi-FI" sz="3600" dirty="0"/>
          </a:p>
        </p:txBody>
      </p:sp>
      <p:sp>
        <p:nvSpPr>
          <p:cNvPr id="3" name="Sisällön paikkamerkki 2"/>
          <p:cNvSpPr>
            <a:spLocks noGrp="1"/>
          </p:cNvSpPr>
          <p:nvPr>
            <p:ph idx="1"/>
          </p:nvPr>
        </p:nvSpPr>
        <p:spPr>
          <a:xfrm>
            <a:off x="684213" y="2423603"/>
            <a:ext cx="7772400" cy="2961197"/>
          </a:xfrm>
        </p:spPr>
        <p:txBody>
          <a:bodyPr/>
          <a:lstStyle/>
          <a:p>
            <a:r>
              <a:rPr lang="fi-FI" dirty="0" err="1" smtClean="0"/>
              <a:t>Fcaebook</a:t>
            </a:r>
            <a:r>
              <a:rPr lang="fi-FI" dirty="0" smtClean="0"/>
              <a:t> </a:t>
            </a:r>
            <a:r>
              <a:rPr lang="fi-FI" dirty="0" err="1" smtClean="0"/>
              <a:t>discussions</a:t>
            </a:r>
            <a:endParaRPr lang="fi-FI" dirty="0" smtClean="0"/>
          </a:p>
          <a:p>
            <a:r>
              <a:rPr lang="fi-FI" dirty="0" err="1" smtClean="0"/>
              <a:t>Contact</a:t>
            </a:r>
            <a:r>
              <a:rPr lang="fi-FI" dirty="0" smtClean="0"/>
              <a:t> </a:t>
            </a:r>
            <a:r>
              <a:rPr lang="fi-FI" dirty="0" err="1" smtClean="0"/>
              <a:t>teaching</a:t>
            </a:r>
            <a:endParaRPr lang="fi-FI" dirty="0" smtClean="0"/>
          </a:p>
          <a:p>
            <a:r>
              <a:rPr lang="fi-FI" dirty="0" smtClean="0"/>
              <a:t>Group </a:t>
            </a:r>
            <a:r>
              <a:rPr lang="fi-FI" dirty="0" err="1"/>
              <a:t>m</a:t>
            </a:r>
            <a:r>
              <a:rPr lang="fi-FI" dirty="0" err="1" smtClean="0"/>
              <a:t>eetings</a:t>
            </a:r>
            <a:r>
              <a:rPr lang="fi-FI" dirty="0" smtClean="0"/>
              <a:t> at </a:t>
            </a:r>
            <a:r>
              <a:rPr lang="fi-FI" dirty="0" err="1" smtClean="0"/>
              <a:t>the</a:t>
            </a:r>
            <a:r>
              <a:rPr lang="fi-FI" dirty="0" smtClean="0"/>
              <a:t> </a:t>
            </a:r>
            <a:r>
              <a:rPr lang="fi-FI" dirty="0" err="1" smtClean="0"/>
              <a:t>school</a:t>
            </a:r>
            <a:endParaRPr lang="fi-FI" dirty="0"/>
          </a:p>
        </p:txBody>
      </p:sp>
    </p:spTree>
    <p:extLst>
      <p:ext uri="{BB962C8B-B14F-4D97-AF65-F5344CB8AC3E}">
        <p14:creationId xmlns:p14="http://schemas.microsoft.com/office/powerpoint/2010/main" val="3715868189"/>
      </p:ext>
    </p:extLst>
  </p:cSld>
  <p:clrMapOvr>
    <a:masterClrMapping/>
  </p:clrMapOvr>
  <p:transition>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We learned….</a:t>
            </a:r>
            <a:endParaRPr lang="en-US" sz="3600" dirty="0">
              <a:latin typeface="Tahoma"/>
              <a:cs typeface="Tahoma"/>
            </a:endParaRPr>
          </a:p>
        </p:txBody>
      </p:sp>
      <p:sp>
        <p:nvSpPr>
          <p:cNvPr id="3" name="Content Placeholder 2"/>
          <p:cNvSpPr>
            <a:spLocks noGrp="1"/>
          </p:cNvSpPr>
          <p:nvPr>
            <p:ph idx="1"/>
          </p:nvPr>
        </p:nvSpPr>
        <p:spPr/>
        <p:txBody>
          <a:bodyPr>
            <a:normAutofit/>
          </a:bodyPr>
          <a:lstStyle/>
          <a:p>
            <a:pPr marL="0" indent="0">
              <a:buNone/>
            </a:pPr>
            <a:endParaRPr lang="en-US" dirty="0" smtClean="0">
              <a:latin typeface="Tahoma"/>
              <a:cs typeface="Tahoma"/>
            </a:endParaRPr>
          </a:p>
          <a:p>
            <a:r>
              <a:rPr lang="en-US" dirty="0">
                <a:latin typeface="Tahoma"/>
                <a:cs typeface="Tahoma"/>
              </a:rPr>
              <a:t>I</a:t>
            </a:r>
            <a:r>
              <a:rPr lang="en-US" dirty="0" smtClean="0">
                <a:latin typeface="Tahoma"/>
                <a:cs typeface="Tahoma"/>
              </a:rPr>
              <a:t>nnovation skills: cognition</a:t>
            </a:r>
          </a:p>
          <a:p>
            <a:r>
              <a:rPr lang="en-US" dirty="0" smtClean="0">
                <a:latin typeface="Tahoma"/>
                <a:cs typeface="Tahoma"/>
              </a:rPr>
              <a:t>Communication skills: making ourselves understandable to others. </a:t>
            </a:r>
          </a:p>
          <a:p>
            <a:r>
              <a:rPr lang="en-US" dirty="0" smtClean="0">
                <a:latin typeface="Tahoma"/>
                <a:cs typeface="Tahoma"/>
              </a:rPr>
              <a:t>Social skills: team work, cooperation</a:t>
            </a:r>
          </a:p>
          <a:p>
            <a:r>
              <a:rPr lang="en-US" dirty="0" smtClean="0">
                <a:latin typeface="Tahoma"/>
                <a:cs typeface="Tahoma"/>
              </a:rPr>
              <a:t>Networking skills: trust towards others</a:t>
            </a:r>
          </a:p>
          <a:p>
            <a:r>
              <a:rPr lang="en-US" dirty="0" smtClean="0">
                <a:latin typeface="Tahoma"/>
                <a:cs typeface="Tahoma"/>
              </a:rPr>
              <a:t>Creative skills: willing to experiment, imagination, having a futuristic vision.</a:t>
            </a:r>
          </a:p>
        </p:txBody>
      </p:sp>
    </p:spTree>
    <p:extLst>
      <p:ext uri="{BB962C8B-B14F-4D97-AF65-F5344CB8AC3E}">
        <p14:creationId xmlns:p14="http://schemas.microsoft.com/office/powerpoint/2010/main" val="4117709958"/>
      </p:ext>
    </p:extLst>
  </p:cSld>
  <p:clrMapOvr>
    <a:masterClrMapping/>
  </p:clrMapOvr>
  <p:transition>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ahoma"/>
                <a:cs typeface="Tahoma"/>
              </a:rPr>
              <a:t>We can learn more through…</a:t>
            </a:r>
            <a:endParaRPr lang="en-US" sz="3600" dirty="0">
              <a:latin typeface="Tahoma"/>
              <a:cs typeface="Tahoma"/>
            </a:endParaRPr>
          </a:p>
        </p:txBody>
      </p:sp>
      <p:sp>
        <p:nvSpPr>
          <p:cNvPr id="3" name="Content Placeholder 2"/>
          <p:cNvSpPr>
            <a:spLocks noGrp="1"/>
          </p:cNvSpPr>
          <p:nvPr>
            <p:ph idx="1"/>
          </p:nvPr>
        </p:nvSpPr>
        <p:spPr>
          <a:xfrm>
            <a:off x="684213" y="2137333"/>
            <a:ext cx="7772400" cy="3948112"/>
          </a:xfrm>
        </p:spPr>
        <p:txBody>
          <a:bodyPr>
            <a:normAutofit/>
          </a:bodyPr>
          <a:lstStyle/>
          <a:p>
            <a:pPr algn="just"/>
            <a:r>
              <a:rPr lang="en-US" dirty="0" smtClean="0">
                <a:latin typeface="Tahoma"/>
                <a:cs typeface="Tahoma"/>
              </a:rPr>
              <a:t>More free time in the schedule for the group work as all the group members come from different field of study and so have the different schedules.</a:t>
            </a:r>
          </a:p>
          <a:p>
            <a:r>
              <a:rPr lang="en-US" dirty="0" smtClean="0">
                <a:latin typeface="Tahoma"/>
                <a:cs typeface="Tahoma"/>
              </a:rPr>
              <a:t>More guidance from the client</a:t>
            </a:r>
            <a:endParaRPr lang="en-US" dirty="0">
              <a:latin typeface="Tahoma"/>
              <a:cs typeface="Tahoma"/>
            </a:endParaRPr>
          </a:p>
        </p:txBody>
      </p:sp>
    </p:spTree>
    <p:extLst>
      <p:ext uri="{BB962C8B-B14F-4D97-AF65-F5344CB8AC3E}">
        <p14:creationId xmlns:p14="http://schemas.microsoft.com/office/powerpoint/2010/main" val="2090743932"/>
      </p:ext>
    </p:extLst>
  </p:cSld>
  <p:clrMapOvr>
    <a:masterClrMapping/>
  </p:clrMapOvr>
  <p:transition>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6536768" y="390836"/>
            <a:ext cx="2785590" cy="2038352"/>
          </a:xfrm>
          <a:prstGeom prst="rect">
            <a:avLst/>
          </a:prstGeom>
        </p:spPr>
      </p:pic>
      <p:pic>
        <p:nvPicPr>
          <p:cNvPr id="7" name="Picture 6"/>
          <p:cNvPicPr>
            <a:picLocks noChangeAspect="1"/>
          </p:cNvPicPr>
          <p:nvPr/>
        </p:nvPicPr>
        <p:blipFill>
          <a:blip r:embed="rId4"/>
          <a:stretch>
            <a:fillRect/>
          </a:stretch>
        </p:blipFill>
        <p:spPr>
          <a:xfrm>
            <a:off x="6695124" y="2147808"/>
            <a:ext cx="2448876" cy="2099069"/>
          </a:xfrm>
          <a:prstGeom prst="rect">
            <a:avLst/>
          </a:prstGeom>
        </p:spPr>
      </p:pic>
      <p:sp>
        <p:nvSpPr>
          <p:cNvPr id="2" name="Title 1"/>
          <p:cNvSpPr>
            <a:spLocks noGrp="1"/>
          </p:cNvSpPr>
          <p:nvPr>
            <p:ph type="title"/>
          </p:nvPr>
        </p:nvSpPr>
        <p:spPr>
          <a:xfrm>
            <a:off x="614362" y="88777"/>
            <a:ext cx="5600007" cy="862195"/>
          </a:xfrm>
        </p:spPr>
        <p:txBody>
          <a:bodyPr/>
          <a:lstStyle/>
          <a:p>
            <a:r>
              <a:rPr lang="fi-FI" sz="3600" b="1" dirty="0" smtClean="0">
                <a:cs typeface="Tahoma" pitchFamily="34" charset="0"/>
              </a:rPr>
              <a:t>InnoWindow</a:t>
            </a:r>
            <a:endParaRPr lang="fi-FI" sz="3600" dirty="0"/>
          </a:p>
        </p:txBody>
      </p:sp>
      <p:sp>
        <p:nvSpPr>
          <p:cNvPr id="3" name="Content Placeholder 2"/>
          <p:cNvSpPr>
            <a:spLocks noGrp="1"/>
          </p:cNvSpPr>
          <p:nvPr>
            <p:ph idx="1"/>
          </p:nvPr>
        </p:nvSpPr>
        <p:spPr>
          <a:xfrm>
            <a:off x="359005" y="950972"/>
            <a:ext cx="6356120" cy="3771842"/>
          </a:xfrm>
        </p:spPr>
        <p:txBody>
          <a:bodyPr/>
          <a:lstStyle/>
          <a:p>
            <a:pPr>
              <a:defRPr/>
            </a:pPr>
            <a:r>
              <a:rPr lang="fi-FI" sz="1800" b="1" dirty="0">
                <a:solidFill>
                  <a:schemeClr val="tx2"/>
                </a:solidFill>
                <a:cs typeface="Tahoma" pitchFamily="34" charset="0"/>
              </a:rPr>
              <a:t>O</a:t>
            </a:r>
            <a:r>
              <a:rPr lang="fi-FI" sz="1800" b="1" dirty="0" smtClean="0">
                <a:solidFill>
                  <a:schemeClr val="tx2"/>
                </a:solidFill>
                <a:cs typeface="Tahoma" pitchFamily="34" charset="0"/>
              </a:rPr>
              <a:t>ur </a:t>
            </a:r>
            <a:r>
              <a:rPr lang="fi-FI" sz="1800" b="1" dirty="0" err="1" smtClean="0">
                <a:solidFill>
                  <a:schemeClr val="tx2"/>
                </a:solidFill>
                <a:cs typeface="Tahoma" pitchFamily="34" charset="0"/>
              </a:rPr>
              <a:t>challenge</a:t>
            </a:r>
            <a:r>
              <a:rPr lang="fi-FI" sz="1800" dirty="0" smtClean="0">
                <a:cs typeface="Tahoma" pitchFamily="34" charset="0"/>
              </a:rPr>
              <a:t>: </a:t>
            </a:r>
            <a:r>
              <a:rPr lang="en-US" sz="1800" dirty="0">
                <a:cs typeface="Tahoma" pitchFamily="34" charset="0"/>
              </a:rPr>
              <a:t>Our challenge: Creating a well being space, either virtual or/and physical for the creative people to meet, feel energized and share </a:t>
            </a:r>
            <a:r>
              <a:rPr lang="en-US" sz="1800" dirty="0" smtClean="0">
                <a:cs typeface="Tahoma" pitchFamily="34" charset="0"/>
              </a:rPr>
              <a:t>ideas.</a:t>
            </a:r>
          </a:p>
          <a:p>
            <a:pPr algn="just">
              <a:defRPr/>
            </a:pPr>
            <a:r>
              <a:rPr lang="fi-FI" sz="1800" b="1" dirty="0" err="1" smtClean="0">
                <a:solidFill>
                  <a:schemeClr val="tx2"/>
                </a:solidFill>
              </a:rPr>
              <a:t>Solution</a:t>
            </a:r>
            <a:r>
              <a:rPr lang="fi-FI" sz="1800" dirty="0" smtClean="0"/>
              <a:t>: </a:t>
            </a:r>
            <a:r>
              <a:rPr lang="en-US" sz="1800" dirty="0" smtClean="0"/>
              <a:t>creative </a:t>
            </a:r>
            <a:r>
              <a:rPr lang="en-US" sz="1800" dirty="0"/>
              <a:t>space here, is the </a:t>
            </a:r>
            <a:r>
              <a:rPr lang="en-US" sz="1800" dirty="0" err="1"/>
              <a:t>InnoWindow</a:t>
            </a:r>
            <a:r>
              <a:rPr lang="en-US" sz="1800" dirty="0"/>
              <a:t> which will serve the purpose of the idea generation through crowd sourcing. The novelty is in using the windows of shops and offices as means of communication and interaction between businesses and the randomness of passersby. The ways of interactions can be endless: from touch screen technology to the low tech options of markers and post-it </a:t>
            </a:r>
            <a:r>
              <a:rPr lang="en-US" sz="1800" dirty="0" smtClean="0"/>
              <a:t>notes.</a:t>
            </a:r>
          </a:p>
          <a:p>
            <a:pPr algn="just">
              <a:defRPr/>
            </a:pPr>
            <a:r>
              <a:rPr lang="en-US" sz="1800" b="1" dirty="0" smtClean="0">
                <a:solidFill>
                  <a:schemeClr val="tx2"/>
                </a:solidFill>
              </a:rPr>
              <a:t>Outcome</a:t>
            </a:r>
            <a:r>
              <a:rPr lang="en-US" sz="1800" dirty="0" smtClean="0"/>
              <a:t>: We, the </a:t>
            </a:r>
            <a:r>
              <a:rPr lang="en-US" sz="1800" dirty="0" err="1"/>
              <a:t>InnoIV</a:t>
            </a:r>
            <a:r>
              <a:rPr lang="en-US" sz="1800" dirty="0"/>
              <a:t> group developed a brochure and a power point presentation for 15/30 Research to use in their business activities. </a:t>
            </a:r>
          </a:p>
          <a:p>
            <a:pPr algn="just">
              <a:defRPr/>
            </a:pPr>
            <a:endParaRPr lang="en-US" sz="1800" dirty="0"/>
          </a:p>
          <a:p>
            <a:pPr eaLnBrk="1" hangingPunct="1">
              <a:defRPr/>
            </a:pPr>
            <a:endParaRPr lang="fi-FI" sz="1600" dirty="0">
              <a:cs typeface="Tahoma" pitchFamily="34" charset="0"/>
            </a:endParaRPr>
          </a:p>
          <a:p>
            <a:endParaRPr lang="fi-FI" sz="1600" dirty="0"/>
          </a:p>
        </p:txBody>
      </p:sp>
      <p:sp>
        <p:nvSpPr>
          <p:cNvPr id="6" name="Footer Placeholder 5"/>
          <p:cNvSpPr>
            <a:spLocks noGrp="1"/>
          </p:cNvSpPr>
          <p:nvPr>
            <p:ph type="ftr" sz="quarter" idx="10"/>
          </p:nvPr>
        </p:nvSpPr>
        <p:spPr/>
        <p:txBody>
          <a:bodyPr/>
          <a:lstStyle/>
          <a:p>
            <a:pPr>
              <a:defRPr/>
            </a:pPr>
            <a:r>
              <a:rPr lang="fi-FI" dirty="0" err="1"/>
              <a:t>The</a:t>
            </a:r>
            <a:r>
              <a:rPr lang="fi-FI" dirty="0"/>
              <a:t> </a:t>
            </a:r>
            <a:r>
              <a:rPr lang="fi-FI" dirty="0" err="1"/>
              <a:t>InnoIV</a:t>
            </a:r>
            <a:r>
              <a:rPr lang="fi-FI" dirty="0"/>
              <a:t> Group</a:t>
            </a:r>
          </a:p>
          <a:p>
            <a:pPr>
              <a:defRPr/>
            </a:pPr>
            <a:endParaRPr lang="fi-FI" dirty="0"/>
          </a:p>
        </p:txBody>
      </p:sp>
      <p:pic>
        <p:nvPicPr>
          <p:cNvPr id="9" name="Picture 8"/>
          <p:cNvPicPr>
            <a:picLocks noChangeAspect="1"/>
          </p:cNvPicPr>
          <p:nvPr/>
        </p:nvPicPr>
        <p:blipFill>
          <a:blip r:embed="rId5"/>
          <a:stretch>
            <a:fillRect/>
          </a:stretch>
        </p:blipFill>
        <p:spPr>
          <a:xfrm>
            <a:off x="6688203" y="4186160"/>
            <a:ext cx="2482636" cy="1733490"/>
          </a:xfrm>
          <a:prstGeom prst="rect">
            <a:avLst/>
          </a:prstGeom>
        </p:spPr>
      </p:pic>
    </p:spTree>
  </p:cSld>
  <p:clrMapOvr>
    <a:masterClrMapping/>
  </p:clrMapOvr>
  <p:transition>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5524832" y="2721594"/>
            <a:ext cx="3619168" cy="3526648"/>
          </a:xfrm>
          <a:prstGeom prst="rect">
            <a:avLst/>
          </a:prstGeom>
        </p:spPr>
      </p:pic>
      <p:sp>
        <p:nvSpPr>
          <p:cNvPr id="2" name="Title 1"/>
          <p:cNvSpPr>
            <a:spLocks noGrp="1"/>
          </p:cNvSpPr>
          <p:nvPr>
            <p:ph type="title"/>
          </p:nvPr>
        </p:nvSpPr>
        <p:spPr>
          <a:xfrm>
            <a:off x="685800" y="586583"/>
            <a:ext cx="7772400" cy="533400"/>
          </a:xfrm>
        </p:spPr>
        <p:txBody>
          <a:bodyPr/>
          <a:lstStyle/>
          <a:p>
            <a:r>
              <a:rPr lang="fi-FI" sz="3600" b="1" dirty="0"/>
              <a:t>InnoWindow</a:t>
            </a:r>
          </a:p>
        </p:txBody>
      </p:sp>
      <p:sp>
        <p:nvSpPr>
          <p:cNvPr id="3" name="Content Placeholder 2"/>
          <p:cNvSpPr>
            <a:spLocks noGrp="1"/>
          </p:cNvSpPr>
          <p:nvPr>
            <p:ph idx="1"/>
          </p:nvPr>
        </p:nvSpPr>
        <p:spPr>
          <a:xfrm>
            <a:off x="1" y="1436689"/>
            <a:ext cx="6715124" cy="3948112"/>
          </a:xfrm>
        </p:spPr>
        <p:txBody>
          <a:bodyPr/>
          <a:lstStyle/>
          <a:p>
            <a:r>
              <a:rPr lang="en-US" sz="1800" b="1" dirty="0">
                <a:solidFill>
                  <a:schemeClr val="tx2"/>
                </a:solidFill>
              </a:rPr>
              <a:t>Our </a:t>
            </a:r>
            <a:r>
              <a:rPr lang="en-US" sz="1800" b="1" dirty="0" err="1" smtClean="0">
                <a:solidFill>
                  <a:schemeClr val="tx2"/>
                </a:solidFill>
              </a:rPr>
              <a:t>patner</a:t>
            </a:r>
            <a:r>
              <a:rPr lang="en-US" sz="1800" b="1" dirty="0" smtClean="0">
                <a:solidFill>
                  <a:schemeClr val="tx2"/>
                </a:solidFill>
              </a:rPr>
              <a:t> </a:t>
            </a:r>
            <a:r>
              <a:rPr lang="en-US" sz="1800" b="1" dirty="0">
                <a:solidFill>
                  <a:schemeClr val="tx2"/>
                </a:solidFill>
              </a:rPr>
              <a:t>from work life </a:t>
            </a:r>
            <a:r>
              <a:rPr lang="en-US" sz="1800" dirty="0"/>
              <a:t>: Markus </a:t>
            </a:r>
            <a:r>
              <a:rPr lang="en-US" sz="1800" dirty="0" err="1" smtClean="0"/>
              <a:t>Keränen</a:t>
            </a:r>
            <a:r>
              <a:rPr lang="en-US" sz="1800" dirty="0" smtClean="0"/>
              <a:t>, </a:t>
            </a:r>
            <a:r>
              <a:rPr lang="en-US" sz="1800" smtClean="0"/>
              <a:t>15/30 Research</a:t>
            </a:r>
            <a:endParaRPr lang="en-US" sz="1800" dirty="0"/>
          </a:p>
          <a:p>
            <a:r>
              <a:rPr lang="en-US" sz="1800" b="1" dirty="0">
                <a:solidFill>
                  <a:schemeClr val="tx2"/>
                </a:solidFill>
              </a:rPr>
              <a:t>Teacher’s name</a:t>
            </a:r>
            <a:r>
              <a:rPr lang="en-US" sz="1800" dirty="0"/>
              <a:t>: Laura-</a:t>
            </a:r>
            <a:r>
              <a:rPr lang="en-US" sz="1800" dirty="0" err="1"/>
              <a:t>Maija</a:t>
            </a:r>
            <a:r>
              <a:rPr lang="en-US" sz="1800" dirty="0"/>
              <a:t> </a:t>
            </a:r>
            <a:r>
              <a:rPr lang="en-US" sz="1800" dirty="0" smtClean="0"/>
              <a:t>Hero</a:t>
            </a:r>
            <a:endParaRPr lang="fi-FI" sz="1800" dirty="0" smtClean="0"/>
          </a:p>
          <a:p>
            <a:r>
              <a:rPr lang="fi-FI" sz="1800" b="1" dirty="0">
                <a:solidFill>
                  <a:schemeClr val="tx2"/>
                </a:solidFill>
              </a:rPr>
              <a:t>Team </a:t>
            </a:r>
            <a:r>
              <a:rPr lang="fi-FI" sz="1800" b="1" dirty="0" err="1">
                <a:solidFill>
                  <a:schemeClr val="tx2"/>
                </a:solidFill>
              </a:rPr>
              <a:t>members</a:t>
            </a:r>
            <a:r>
              <a:rPr lang="fi-FI" sz="1800" b="1" dirty="0">
                <a:solidFill>
                  <a:schemeClr val="tx2"/>
                </a:solidFill>
              </a:rPr>
              <a:t> </a:t>
            </a:r>
            <a:r>
              <a:rPr lang="fi-FI" sz="1800" b="1" dirty="0" err="1">
                <a:solidFill>
                  <a:schemeClr val="tx2"/>
                </a:solidFill>
              </a:rPr>
              <a:t>names</a:t>
            </a:r>
            <a:r>
              <a:rPr lang="fi-FI" sz="1800" b="1" dirty="0">
                <a:solidFill>
                  <a:schemeClr val="tx2"/>
                </a:solidFill>
              </a:rPr>
              <a:t> and </a:t>
            </a:r>
            <a:r>
              <a:rPr lang="fi-FI" sz="1800" b="1" dirty="0" err="1">
                <a:solidFill>
                  <a:schemeClr val="tx2"/>
                </a:solidFill>
              </a:rPr>
              <a:t>diciplines</a:t>
            </a:r>
            <a:r>
              <a:rPr lang="fi-FI" sz="1800" dirty="0"/>
              <a:t>: </a:t>
            </a:r>
          </a:p>
          <a:p>
            <a:pPr marL="0" indent="0">
              <a:buNone/>
            </a:pPr>
            <a:r>
              <a:rPr lang="fi-FI" sz="1800" b="1" dirty="0"/>
              <a:t>     </a:t>
            </a:r>
            <a:r>
              <a:rPr lang="fi-FI" sz="1800" dirty="0"/>
              <a:t>Shweta Phull, </a:t>
            </a:r>
            <a:r>
              <a:rPr lang="fi-FI" sz="1800" dirty="0" err="1"/>
              <a:t>Social</a:t>
            </a:r>
            <a:r>
              <a:rPr lang="fi-FI" sz="1800" dirty="0"/>
              <a:t> Services, SP13S1</a:t>
            </a:r>
          </a:p>
          <a:p>
            <a:pPr marL="0" indent="0">
              <a:buNone/>
            </a:pPr>
            <a:r>
              <a:rPr lang="fi-FI" sz="1800" dirty="0"/>
              <a:t>     </a:t>
            </a:r>
            <a:r>
              <a:rPr lang="fi-FI" sz="1800" dirty="0" err="1"/>
              <a:t>Dimitrinka</a:t>
            </a:r>
            <a:r>
              <a:rPr lang="fi-FI" sz="1800" dirty="0"/>
              <a:t> </a:t>
            </a:r>
            <a:r>
              <a:rPr lang="fi-FI" sz="1800" dirty="0" err="1"/>
              <a:t>Slavtcheva</a:t>
            </a:r>
            <a:r>
              <a:rPr lang="fi-FI" sz="1800" dirty="0"/>
              <a:t>, </a:t>
            </a:r>
            <a:r>
              <a:rPr lang="fi-FI" sz="1800" dirty="0" err="1"/>
              <a:t>Social</a:t>
            </a:r>
            <a:r>
              <a:rPr lang="fi-FI" sz="1800" dirty="0"/>
              <a:t> Services, SP13S1</a:t>
            </a:r>
          </a:p>
          <a:p>
            <a:pPr marL="0" indent="0">
              <a:buNone/>
            </a:pPr>
            <a:r>
              <a:rPr lang="fi-FI" sz="1800" dirty="0"/>
              <a:t>     Inka Vähäkuopus, </a:t>
            </a:r>
            <a:r>
              <a:rPr lang="fi-FI" sz="1800" dirty="0" err="1"/>
              <a:t>Occupational</a:t>
            </a:r>
            <a:r>
              <a:rPr lang="fi-FI" sz="1800" dirty="0"/>
              <a:t> </a:t>
            </a:r>
            <a:r>
              <a:rPr lang="fi-FI" sz="1800" dirty="0" err="1"/>
              <a:t>Therapy</a:t>
            </a:r>
            <a:r>
              <a:rPr lang="fi-FI" sz="1800" dirty="0"/>
              <a:t>, SG13K1</a:t>
            </a:r>
          </a:p>
          <a:p>
            <a:pPr marL="0" indent="0">
              <a:buNone/>
            </a:pPr>
            <a:r>
              <a:rPr lang="fi-FI" sz="1800" dirty="0" smtClean="0"/>
              <a:t>     </a:t>
            </a:r>
            <a:r>
              <a:rPr lang="fi-FI" sz="1800" dirty="0" err="1" smtClean="0"/>
              <a:t>Fiorenza</a:t>
            </a:r>
            <a:r>
              <a:rPr lang="fi-FI" sz="1800" dirty="0" smtClean="0"/>
              <a:t> </a:t>
            </a:r>
            <a:r>
              <a:rPr lang="fi-FI" sz="1800" dirty="0"/>
              <a:t>Marani, </a:t>
            </a:r>
            <a:r>
              <a:rPr lang="fi-FI" sz="1800" dirty="0" err="1"/>
              <a:t>Fashion</a:t>
            </a:r>
            <a:r>
              <a:rPr lang="fi-FI" sz="1800" dirty="0"/>
              <a:t> Design, KF12S2, </a:t>
            </a:r>
            <a:r>
              <a:rPr lang="fi-FI" sz="1800" dirty="0" smtClean="0"/>
              <a:t>KF12S1</a:t>
            </a:r>
            <a:endParaRPr lang="fi-FI" sz="1800" dirty="0" smtClean="0"/>
          </a:p>
          <a:p>
            <a:r>
              <a:rPr lang="fi-FI" sz="1800" b="1" dirty="0" smtClean="0">
                <a:solidFill>
                  <a:schemeClr val="tx2"/>
                </a:solidFill>
              </a:rPr>
              <a:t>Project </a:t>
            </a:r>
            <a:r>
              <a:rPr lang="fi-FI" sz="1800" b="1" dirty="0" err="1" smtClean="0">
                <a:solidFill>
                  <a:schemeClr val="tx2"/>
                </a:solidFill>
              </a:rPr>
              <a:t>manager</a:t>
            </a:r>
            <a:r>
              <a:rPr lang="fi-FI" sz="1800" dirty="0" smtClean="0"/>
              <a:t>: </a:t>
            </a:r>
            <a:r>
              <a:rPr lang="fi-FI" sz="1800" dirty="0" err="1" smtClean="0"/>
              <a:t>Fiorenza</a:t>
            </a:r>
            <a:r>
              <a:rPr lang="fi-FI" sz="1800" dirty="0" smtClean="0"/>
              <a:t> Marani</a:t>
            </a:r>
          </a:p>
          <a:p>
            <a:endParaRPr lang="fi-FI" sz="1800" dirty="0"/>
          </a:p>
          <a:p>
            <a:pPr marL="0" indent="0">
              <a:buNone/>
            </a:pPr>
            <a:endParaRPr lang="fi-FI" sz="1800" dirty="0"/>
          </a:p>
          <a:p>
            <a:endParaRPr lang="fi-FI" dirty="0"/>
          </a:p>
          <a:p>
            <a:endParaRPr lang="fi-FI" dirty="0"/>
          </a:p>
        </p:txBody>
      </p:sp>
      <p:sp>
        <p:nvSpPr>
          <p:cNvPr id="4" name="Footer Placeholder 3"/>
          <p:cNvSpPr>
            <a:spLocks noGrp="1"/>
          </p:cNvSpPr>
          <p:nvPr>
            <p:ph type="ftr" sz="quarter" idx="10"/>
          </p:nvPr>
        </p:nvSpPr>
        <p:spPr/>
        <p:txBody>
          <a:bodyPr/>
          <a:lstStyle/>
          <a:p>
            <a:pPr>
              <a:defRPr/>
            </a:pPr>
            <a:r>
              <a:rPr lang="fi-FI" smtClean="0"/>
              <a:t>Kalvosarjan tekijän nimi</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15</a:t>
            </a:fld>
            <a:endParaRPr lang="fi-FI"/>
          </a:p>
        </p:txBody>
      </p:sp>
      <p:sp>
        <p:nvSpPr>
          <p:cNvPr id="6" name="Date Placeholder 5"/>
          <p:cNvSpPr>
            <a:spLocks noGrp="1"/>
          </p:cNvSpPr>
          <p:nvPr>
            <p:ph type="dt" sz="half" idx="12"/>
          </p:nvPr>
        </p:nvSpPr>
        <p:spPr/>
        <p:txBody>
          <a:bodyPr/>
          <a:lstStyle/>
          <a:p>
            <a:pPr>
              <a:defRPr/>
            </a:pPr>
            <a:endParaRPr lang="fi-FI" dirty="0"/>
          </a:p>
        </p:txBody>
      </p:sp>
    </p:spTree>
    <p:extLst>
      <p:ext uri="{BB962C8B-B14F-4D97-AF65-F5344CB8AC3E}">
        <p14:creationId xmlns:p14="http://schemas.microsoft.com/office/powerpoint/2010/main" val="1608308437"/>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sz="half" idx="2"/>
          </p:nvPr>
        </p:nvSpPr>
        <p:spPr/>
        <p:txBody>
          <a:bodyPr/>
          <a:lstStyle/>
          <a:p>
            <a:endParaRPr lang="fi-FI"/>
          </a:p>
        </p:txBody>
      </p:sp>
      <p:sp>
        <p:nvSpPr>
          <p:cNvPr id="4" name="Content Placeholder 3"/>
          <p:cNvSpPr>
            <a:spLocks noGrp="1"/>
          </p:cNvSpPr>
          <p:nvPr>
            <p:ph sz="quarter" idx="4"/>
          </p:nvPr>
        </p:nvSpPr>
        <p:spPr/>
        <p:txBody>
          <a:bodyPr/>
          <a:lstStyle/>
          <a:p>
            <a:endParaRPr lang="fi-FI"/>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16</a:t>
            </a:fld>
            <a:endParaRPr lang="fi-FI"/>
          </a:p>
        </p:txBody>
      </p:sp>
      <p:pic>
        <p:nvPicPr>
          <p:cNvPr id="1026" name="Picture 2">
            <a:hlinkClick r:id="rId2"/>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999" t="11585" r="16000" b="5288"/>
          <a:stretch/>
        </p:blipFill>
        <p:spPr bwMode="auto">
          <a:xfrm>
            <a:off x="457207" y="124381"/>
            <a:ext cx="8403021" cy="654856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43535196"/>
      </p:ext>
    </p:extLst>
  </p:cSld>
  <p:clrMapOvr>
    <a:masterClrMapping/>
  </p:clrMapOvr>
  <p:transition>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ctrTitle"/>
          </p:nvPr>
        </p:nvSpPr>
        <p:spPr>
          <a:xfrm>
            <a:off x="709550" y="1144773"/>
            <a:ext cx="7772400" cy="1048011"/>
          </a:xfrm>
        </p:spPr>
        <p:txBody>
          <a:bodyPr/>
          <a:lstStyle/>
          <a:p>
            <a:r>
              <a:rPr lang="fi-FI" sz="3600" dirty="0" err="1" smtClean="0"/>
              <a:t>Our</a:t>
            </a:r>
            <a:r>
              <a:rPr lang="fi-FI" sz="3600" dirty="0" smtClean="0"/>
              <a:t> </a:t>
            </a:r>
            <a:r>
              <a:rPr lang="fi-FI" sz="3600" dirty="0" err="1" smtClean="0"/>
              <a:t>innovation</a:t>
            </a:r>
            <a:r>
              <a:rPr lang="fi-FI" sz="3600" dirty="0" smtClean="0"/>
              <a:t> </a:t>
            </a:r>
            <a:r>
              <a:rPr lang="fi-FI" sz="3600" dirty="0" err="1" smtClean="0"/>
              <a:t>project</a:t>
            </a:r>
            <a:endParaRPr lang="fi-FI" sz="3600" dirty="0"/>
          </a:p>
        </p:txBody>
      </p:sp>
      <p:sp>
        <p:nvSpPr>
          <p:cNvPr id="3" name="Alaotsikko 2"/>
          <p:cNvSpPr>
            <a:spLocks noGrp="1"/>
          </p:cNvSpPr>
          <p:nvPr>
            <p:ph type="subTitle" idx="1"/>
          </p:nvPr>
        </p:nvSpPr>
        <p:spPr>
          <a:xfrm>
            <a:off x="1115748" y="2476005"/>
            <a:ext cx="6400800" cy="2823964"/>
          </a:xfrm>
        </p:spPr>
        <p:txBody>
          <a:bodyPr/>
          <a:lstStyle/>
          <a:p>
            <a:pPr algn="just"/>
            <a:r>
              <a:rPr lang="fi-FI" dirty="0" smtClean="0"/>
              <a:t>Our innovation is the InnoWindow concept. It is an interactive window idea which will provoke the passers by to respond to certain questions, to collect their feedback which can be useful for instance, for a survey or business expansion.</a:t>
            </a:r>
          </a:p>
          <a:p>
            <a:pPr algn="just"/>
            <a:r>
              <a:rPr lang="fi-FI" dirty="0" smtClean="0"/>
              <a:t> </a:t>
            </a:r>
            <a:endParaRPr lang="fi-FI" dirty="0"/>
          </a:p>
        </p:txBody>
      </p:sp>
      <p:sp>
        <p:nvSpPr>
          <p:cNvPr id="4" name="Päivämäärän paikkamerkki 3"/>
          <p:cNvSpPr>
            <a:spLocks noGrp="1"/>
          </p:cNvSpPr>
          <p:nvPr>
            <p:ph type="dt" sz="half" idx="10"/>
          </p:nvPr>
        </p:nvSpPr>
        <p:spPr/>
        <p:txBody>
          <a:bodyPr/>
          <a:lstStyle/>
          <a:p>
            <a:fld id="{6E169424-FFA9-4BAF-B7F7-1D8FE7F64412}" type="datetime1">
              <a:rPr lang="fi-FI" smtClean="0"/>
              <a:t>24.4.2015</a:t>
            </a:fld>
            <a:endParaRPr lang="fi-FI"/>
          </a:p>
        </p:txBody>
      </p:sp>
      <p:sp>
        <p:nvSpPr>
          <p:cNvPr id="5" name="Alatunnisteen paikkamerkki 4"/>
          <p:cNvSpPr>
            <a:spLocks noGrp="1"/>
          </p:cNvSpPr>
          <p:nvPr>
            <p:ph type="ftr" sz="quarter" idx="11"/>
          </p:nvPr>
        </p:nvSpPr>
        <p:spPr/>
        <p:txBody>
          <a:bodyPr/>
          <a:lstStyle/>
          <a:p>
            <a:r>
              <a:rPr lang="fi-FI" dirty="0" err="1"/>
              <a:t>The</a:t>
            </a:r>
            <a:r>
              <a:rPr lang="fi-FI" dirty="0"/>
              <a:t> </a:t>
            </a:r>
            <a:r>
              <a:rPr lang="fi-FI" dirty="0" err="1"/>
              <a:t>InnoIV</a:t>
            </a:r>
            <a:r>
              <a:rPr lang="fi-FI" dirty="0"/>
              <a:t> Group</a:t>
            </a:r>
          </a:p>
          <a:p>
            <a:endParaRPr lang="fi-FI" dirty="0"/>
          </a:p>
        </p:txBody>
      </p:sp>
      <p:sp>
        <p:nvSpPr>
          <p:cNvPr id="6" name="Dian numeron paikkamerkki 5"/>
          <p:cNvSpPr>
            <a:spLocks noGrp="1"/>
          </p:cNvSpPr>
          <p:nvPr>
            <p:ph type="sldNum" sz="quarter" idx="12"/>
          </p:nvPr>
        </p:nvSpPr>
        <p:spPr/>
        <p:txBody>
          <a:bodyPr/>
          <a:lstStyle/>
          <a:p>
            <a:fld id="{6FD74ECF-7A9A-4E0E-BB51-E3F504E40450}" type="slidenum">
              <a:rPr lang="fi-FI" smtClean="0"/>
              <a:t>2</a:t>
            </a:fld>
            <a:endParaRPr lang="fi-FI"/>
          </a:p>
        </p:txBody>
      </p:sp>
    </p:spTree>
    <p:extLst>
      <p:ext uri="{BB962C8B-B14F-4D97-AF65-F5344CB8AC3E}">
        <p14:creationId xmlns:p14="http://schemas.microsoft.com/office/powerpoint/2010/main" val="385546771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What is MINNO®? What is innovation?</a:t>
            </a:r>
            <a:endParaRPr lang="en-US" sz="3600" dirty="0">
              <a:latin typeface="Tahoma"/>
              <a:cs typeface="Tahoma"/>
            </a:endParaRPr>
          </a:p>
        </p:txBody>
      </p:sp>
      <p:sp>
        <p:nvSpPr>
          <p:cNvPr id="3" name="Content Placeholder 2"/>
          <p:cNvSpPr>
            <a:spLocks noGrp="1"/>
          </p:cNvSpPr>
          <p:nvPr>
            <p:ph idx="1"/>
          </p:nvPr>
        </p:nvSpPr>
        <p:spPr>
          <a:xfrm>
            <a:off x="826256" y="2031494"/>
            <a:ext cx="7772400" cy="3659094"/>
          </a:xfrm>
        </p:spPr>
        <p:txBody>
          <a:bodyPr>
            <a:normAutofit/>
          </a:bodyPr>
          <a:lstStyle/>
          <a:p>
            <a:pPr marL="0" indent="0">
              <a:buNone/>
            </a:pPr>
            <a:r>
              <a:rPr lang="en-US" b="1" dirty="0" smtClean="0">
                <a:solidFill>
                  <a:srgbClr val="333333"/>
                </a:solidFill>
                <a:latin typeface="Calibri" panose="020F0502020204030204" pitchFamily="34" charset="0"/>
              </a:rPr>
              <a:t>MINNO</a:t>
            </a:r>
            <a:r>
              <a:rPr lang="en-US" dirty="0" smtClean="0">
                <a:solidFill>
                  <a:srgbClr val="333333"/>
                </a:solidFill>
                <a:latin typeface="Calibri" panose="020F0502020204030204" pitchFamily="34" charset="0"/>
              </a:rPr>
              <a:t> is a multidisciplinary </a:t>
            </a:r>
            <a:r>
              <a:rPr lang="en-US" dirty="0">
                <a:solidFill>
                  <a:srgbClr val="333333"/>
                </a:solidFill>
                <a:latin typeface="Calibri" panose="020F0502020204030204" pitchFamily="34" charset="0"/>
              </a:rPr>
              <a:t>Innovation Project in </a:t>
            </a:r>
            <a:r>
              <a:rPr lang="en-US" dirty="0" err="1" smtClean="0">
                <a:solidFill>
                  <a:srgbClr val="333333"/>
                </a:solidFill>
                <a:latin typeface="Calibri" panose="020F0502020204030204" pitchFamily="34" charset="0"/>
              </a:rPr>
              <a:t>Metropolia</a:t>
            </a:r>
            <a:r>
              <a:rPr lang="en-US" dirty="0">
                <a:solidFill>
                  <a:srgbClr val="333333"/>
                </a:solidFill>
                <a:latin typeface="Calibri" panose="020F0502020204030204" pitchFamily="34" charset="0"/>
              </a:rPr>
              <a:t> </a:t>
            </a:r>
            <a:r>
              <a:rPr lang="en-US" dirty="0" smtClean="0">
                <a:solidFill>
                  <a:srgbClr val="333333"/>
                </a:solidFill>
                <a:latin typeface="Calibri" panose="020F0502020204030204" pitchFamily="34" charset="0"/>
              </a:rPr>
              <a:t>which aims at creating new value in the work life by developing creative and innovative solutions in our surrounding society.</a:t>
            </a:r>
          </a:p>
          <a:p>
            <a:pPr marL="0" indent="0">
              <a:buNone/>
            </a:pPr>
            <a:r>
              <a:rPr lang="en-US" dirty="0" smtClean="0">
                <a:solidFill>
                  <a:srgbClr val="333333"/>
                </a:solidFill>
                <a:latin typeface="Calibri" panose="020F0502020204030204" pitchFamily="34" charset="0"/>
              </a:rPr>
              <a:t>So </a:t>
            </a:r>
            <a:r>
              <a:rPr lang="en-US" b="1" dirty="0" smtClean="0">
                <a:solidFill>
                  <a:srgbClr val="333333"/>
                </a:solidFill>
                <a:latin typeface="Calibri" panose="020F0502020204030204" pitchFamily="34" charset="0"/>
              </a:rPr>
              <a:t>Innovation </a:t>
            </a:r>
            <a:r>
              <a:rPr lang="en-US" dirty="0" smtClean="0">
                <a:solidFill>
                  <a:srgbClr val="333333"/>
                </a:solidFill>
                <a:latin typeface="Calibri" panose="020F0502020204030204" pitchFamily="34" charset="0"/>
              </a:rPr>
              <a:t>is something new, it can be a product or a new way of doing some old process and they </a:t>
            </a:r>
            <a:r>
              <a:rPr lang="en-US" dirty="0" err="1" smtClean="0">
                <a:solidFill>
                  <a:srgbClr val="333333"/>
                </a:solidFill>
                <a:latin typeface="Calibri" panose="020F0502020204030204" pitchFamily="34" charset="0"/>
              </a:rPr>
              <a:t>crerate</a:t>
            </a:r>
            <a:r>
              <a:rPr lang="en-US" dirty="0" smtClean="0">
                <a:solidFill>
                  <a:srgbClr val="333333"/>
                </a:solidFill>
                <a:latin typeface="Calibri" panose="020F0502020204030204" pitchFamily="34" charset="0"/>
              </a:rPr>
              <a:t> a positive </a:t>
            </a:r>
            <a:r>
              <a:rPr lang="en-US" dirty="0" smtClean="0">
                <a:solidFill>
                  <a:srgbClr val="333333"/>
                </a:solidFill>
                <a:latin typeface="Calibri" panose="020F0502020204030204" pitchFamily="34" charset="0"/>
              </a:rPr>
              <a:t>value </a:t>
            </a:r>
            <a:r>
              <a:rPr lang="en-US" dirty="0" smtClean="0">
                <a:solidFill>
                  <a:srgbClr val="333333"/>
                </a:solidFill>
                <a:latin typeface="Calibri" panose="020F0502020204030204" pitchFamily="34" charset="0"/>
              </a:rPr>
              <a:t>for life by being used.</a:t>
            </a:r>
            <a:endParaRPr lang="en-US" dirty="0">
              <a:solidFill>
                <a:srgbClr val="333333"/>
              </a:solidFill>
              <a:latin typeface="Calibri" panose="020F0502020204030204" pitchFamily="34" charset="0"/>
            </a:endParaRPr>
          </a:p>
          <a:p>
            <a:endParaRPr lang="en-US" dirty="0">
              <a:solidFill>
                <a:srgbClr val="333333"/>
              </a:solidFill>
              <a:latin typeface="Calibri" panose="020F0502020204030204" pitchFamily="34" charset="0"/>
            </a:endParaRPr>
          </a:p>
          <a:p>
            <a:endParaRPr lang="en-US" dirty="0" smtClean="0">
              <a:latin typeface="Tahoma"/>
              <a:cs typeface="Tahoma"/>
            </a:endParaRPr>
          </a:p>
        </p:txBody>
      </p:sp>
    </p:spTree>
    <p:extLst>
      <p:ext uri="{BB962C8B-B14F-4D97-AF65-F5344CB8AC3E}">
        <p14:creationId xmlns:p14="http://schemas.microsoft.com/office/powerpoint/2010/main" val="1389815714"/>
      </p:ext>
    </p:extLst>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latin typeface="Tahoma"/>
                <a:cs typeface="Tahoma"/>
              </a:rPr>
              <a:t>The </a:t>
            </a:r>
            <a:r>
              <a:rPr lang="en-US" sz="3600" dirty="0" err="1">
                <a:latin typeface="Tahoma"/>
                <a:cs typeface="Tahoma"/>
              </a:rPr>
              <a:t>InnoIV</a:t>
            </a:r>
            <a:r>
              <a:rPr lang="en-US" sz="3600" dirty="0">
                <a:latin typeface="Tahoma"/>
                <a:cs typeface="Tahoma"/>
              </a:rPr>
              <a:t> Group</a:t>
            </a:r>
            <a:br>
              <a:rPr lang="en-US" sz="3600" dirty="0">
                <a:latin typeface="Tahoma"/>
                <a:cs typeface="Tahoma"/>
              </a:rPr>
            </a:br>
            <a:endParaRPr lang="en-US" sz="3600" dirty="0">
              <a:latin typeface="Tahoma"/>
              <a:cs typeface="Tahoma"/>
            </a:endParaRPr>
          </a:p>
        </p:txBody>
      </p:sp>
      <p:sp>
        <p:nvSpPr>
          <p:cNvPr id="3" name="Content Placeholder 2"/>
          <p:cNvSpPr>
            <a:spLocks noGrp="1"/>
          </p:cNvSpPr>
          <p:nvPr>
            <p:ph idx="1"/>
          </p:nvPr>
        </p:nvSpPr>
        <p:spPr/>
        <p:txBody>
          <a:bodyPr/>
          <a:lstStyle/>
          <a:p>
            <a:r>
              <a:rPr lang="en-US" dirty="0" err="1">
                <a:latin typeface="Tahoma"/>
                <a:cs typeface="Tahoma"/>
              </a:rPr>
              <a:t>Fiorenza</a:t>
            </a:r>
            <a:r>
              <a:rPr lang="en-US" dirty="0">
                <a:latin typeface="Tahoma"/>
                <a:cs typeface="Tahoma"/>
              </a:rPr>
              <a:t> </a:t>
            </a:r>
            <a:r>
              <a:rPr lang="en-US" dirty="0" err="1">
                <a:latin typeface="Tahoma"/>
                <a:cs typeface="Tahoma"/>
              </a:rPr>
              <a:t>Marani</a:t>
            </a:r>
            <a:r>
              <a:rPr lang="en-US" dirty="0">
                <a:latin typeface="Tahoma"/>
                <a:cs typeface="Tahoma"/>
              </a:rPr>
              <a:t> </a:t>
            </a:r>
          </a:p>
          <a:p>
            <a:r>
              <a:rPr lang="en-US" dirty="0">
                <a:latin typeface="Tahoma"/>
                <a:cs typeface="Tahoma"/>
              </a:rPr>
              <a:t>Inka </a:t>
            </a:r>
            <a:r>
              <a:rPr lang="en-US" dirty="0" err="1">
                <a:latin typeface="Tahoma"/>
                <a:cs typeface="Tahoma"/>
              </a:rPr>
              <a:t>Vähäkuopus</a:t>
            </a:r>
            <a:r>
              <a:rPr lang="en-US" dirty="0">
                <a:latin typeface="Tahoma"/>
                <a:cs typeface="Tahoma"/>
              </a:rPr>
              <a:t> </a:t>
            </a:r>
            <a:endParaRPr lang="en-US" dirty="0" smtClean="0">
              <a:latin typeface="Tahoma"/>
              <a:cs typeface="Tahoma"/>
            </a:endParaRPr>
          </a:p>
          <a:p>
            <a:r>
              <a:rPr lang="en-US" dirty="0" err="1" smtClean="0">
                <a:latin typeface="Tahoma"/>
                <a:cs typeface="Tahoma"/>
              </a:rPr>
              <a:t>Didi</a:t>
            </a:r>
            <a:r>
              <a:rPr lang="en-US" dirty="0" smtClean="0">
                <a:latin typeface="Tahoma"/>
                <a:cs typeface="Tahoma"/>
              </a:rPr>
              <a:t> </a:t>
            </a:r>
            <a:r>
              <a:rPr lang="en-US" dirty="0" err="1">
                <a:latin typeface="Tahoma"/>
                <a:cs typeface="Tahoma"/>
              </a:rPr>
              <a:t>Slavtcheva</a:t>
            </a:r>
            <a:endParaRPr lang="en-US" dirty="0">
              <a:latin typeface="Tahoma"/>
              <a:cs typeface="Tahoma"/>
            </a:endParaRPr>
          </a:p>
          <a:p>
            <a:r>
              <a:rPr lang="en-US" dirty="0" smtClean="0">
                <a:latin typeface="Tahoma"/>
                <a:cs typeface="Tahoma"/>
              </a:rPr>
              <a:t>Shweta Phull</a:t>
            </a:r>
            <a:endParaRPr lang="en-US" dirty="0">
              <a:latin typeface="Tahoma"/>
              <a:cs typeface="Tahoma"/>
            </a:endParaRPr>
          </a:p>
          <a:p>
            <a:pPr marL="0" indent="0">
              <a:buNone/>
            </a:pPr>
            <a:endParaRPr lang="en-US" dirty="0">
              <a:latin typeface="Tahoma"/>
              <a:cs typeface="Tahoma"/>
            </a:endParaRPr>
          </a:p>
        </p:txBody>
      </p:sp>
    </p:spTree>
    <p:extLst>
      <p:ext uri="{BB962C8B-B14F-4D97-AF65-F5344CB8AC3E}">
        <p14:creationId xmlns:p14="http://schemas.microsoft.com/office/powerpoint/2010/main" val="754360331"/>
      </p:ext>
    </p:extLst>
  </p:cSld>
  <p:clrMapOvr>
    <a:masterClrMapping/>
  </p:clrMapOvr>
  <p:transition>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latin typeface="Tahoma"/>
                <a:cs typeface="Tahoma"/>
              </a:rPr>
              <a:t>Solution – Project description</a:t>
            </a:r>
            <a:endParaRPr lang="en-US" sz="3600" dirty="0">
              <a:latin typeface="Tahoma"/>
              <a:cs typeface="Tahoma"/>
            </a:endParaRPr>
          </a:p>
        </p:txBody>
      </p:sp>
      <p:sp>
        <p:nvSpPr>
          <p:cNvPr id="3" name="Content Placeholder 2"/>
          <p:cNvSpPr>
            <a:spLocks noGrp="1"/>
          </p:cNvSpPr>
          <p:nvPr>
            <p:ph idx="1"/>
          </p:nvPr>
        </p:nvSpPr>
        <p:spPr>
          <a:xfrm>
            <a:off x="684213" y="1606857"/>
            <a:ext cx="7772400" cy="3777943"/>
          </a:xfrm>
        </p:spPr>
        <p:txBody>
          <a:bodyPr>
            <a:normAutofit fontScale="92500" lnSpcReduction="20000"/>
          </a:bodyPr>
          <a:lstStyle/>
          <a:p>
            <a:r>
              <a:rPr lang="en-US" dirty="0" smtClean="0">
                <a:latin typeface="Tahoma"/>
                <a:cs typeface="Tahoma"/>
              </a:rPr>
              <a:t>Our challenge: Creating a well being space, either virtual or/and physical for the creative people to meet, feel energized and share ideas.</a:t>
            </a:r>
          </a:p>
          <a:p>
            <a:endParaRPr lang="en-US" dirty="0">
              <a:latin typeface="Tahoma"/>
              <a:cs typeface="Tahoma"/>
            </a:endParaRPr>
          </a:p>
          <a:p>
            <a:pPr algn="just"/>
            <a:r>
              <a:rPr lang="en-US" dirty="0" smtClean="0">
                <a:latin typeface="Tahoma"/>
                <a:cs typeface="Tahoma"/>
              </a:rPr>
              <a:t>Solution: creative space here, is the </a:t>
            </a:r>
            <a:r>
              <a:rPr lang="en-US" dirty="0" err="1" smtClean="0">
                <a:latin typeface="Tahoma"/>
                <a:cs typeface="Tahoma"/>
              </a:rPr>
              <a:t>InnoWindow</a:t>
            </a:r>
            <a:r>
              <a:rPr lang="en-US" dirty="0" smtClean="0">
                <a:latin typeface="Tahoma"/>
                <a:cs typeface="Tahoma"/>
              </a:rPr>
              <a:t> which will serve the purpose of the idea generation through crowd </a:t>
            </a:r>
            <a:r>
              <a:rPr lang="en-US" dirty="0">
                <a:latin typeface="Tahoma"/>
                <a:cs typeface="Tahoma"/>
              </a:rPr>
              <a:t>sourcing. The novelty is in using the windows of shops and offices as means of communication and interaction between businesses and the randomness </a:t>
            </a:r>
            <a:r>
              <a:rPr lang="en-US" dirty="0" smtClean="0">
                <a:latin typeface="Tahoma"/>
                <a:cs typeface="Tahoma"/>
              </a:rPr>
              <a:t>of passersby. The </a:t>
            </a:r>
            <a:r>
              <a:rPr lang="en-US" dirty="0">
                <a:latin typeface="Tahoma"/>
                <a:cs typeface="Tahoma"/>
              </a:rPr>
              <a:t>ways of interactions can be endless: from touch screen technology to the low tech options of markers and post-it notes.</a:t>
            </a:r>
          </a:p>
        </p:txBody>
      </p:sp>
    </p:spTree>
    <p:extLst>
      <p:ext uri="{BB962C8B-B14F-4D97-AF65-F5344CB8AC3E}">
        <p14:creationId xmlns:p14="http://schemas.microsoft.com/office/powerpoint/2010/main" val="2354680613"/>
      </p:ext>
    </p:extLst>
  </p:cSld>
  <p:clrMapOvr>
    <a:masterClrMapping/>
  </p:clrMapOvr>
  <p:transition>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4213" y="715962"/>
            <a:ext cx="7772400" cy="695587"/>
          </a:xfrm>
        </p:spPr>
        <p:txBody>
          <a:bodyPr>
            <a:noAutofit/>
          </a:bodyPr>
          <a:lstStyle/>
          <a:p>
            <a:r>
              <a:rPr lang="en-US" sz="3600" dirty="0" smtClean="0">
                <a:latin typeface="Tahoma"/>
                <a:cs typeface="Tahoma"/>
              </a:rPr>
              <a:t>Outcome</a:t>
            </a:r>
            <a:endParaRPr lang="en-US" sz="3600" dirty="0">
              <a:latin typeface="Tahoma"/>
              <a:cs typeface="Tahoma"/>
            </a:endParaRPr>
          </a:p>
        </p:txBody>
      </p:sp>
      <p:sp>
        <p:nvSpPr>
          <p:cNvPr id="3" name="Content Placeholder 2"/>
          <p:cNvSpPr>
            <a:spLocks noGrp="1"/>
          </p:cNvSpPr>
          <p:nvPr>
            <p:ph idx="1"/>
          </p:nvPr>
        </p:nvSpPr>
        <p:spPr>
          <a:xfrm>
            <a:off x="844549" y="2675966"/>
            <a:ext cx="7612064" cy="2135732"/>
          </a:xfrm>
        </p:spPr>
        <p:txBody>
          <a:bodyPr/>
          <a:lstStyle/>
          <a:p>
            <a:r>
              <a:rPr lang="en-US" dirty="0">
                <a:latin typeface="Tahoma"/>
                <a:cs typeface="Tahoma"/>
              </a:rPr>
              <a:t>The </a:t>
            </a:r>
            <a:r>
              <a:rPr lang="en-US" dirty="0" err="1">
                <a:latin typeface="Tahoma"/>
                <a:cs typeface="Tahoma"/>
              </a:rPr>
              <a:t>InnoIV</a:t>
            </a:r>
            <a:r>
              <a:rPr lang="en-US" dirty="0">
                <a:latin typeface="Tahoma"/>
                <a:cs typeface="Tahoma"/>
              </a:rPr>
              <a:t> group developed a brochure and a power point presentation for 15/30 Research to use in their business activities. </a:t>
            </a:r>
            <a:endParaRPr lang="en-US" dirty="0" smtClean="0">
              <a:latin typeface="Tahoma"/>
              <a:cs typeface="Tahoma"/>
            </a:endParaRPr>
          </a:p>
          <a:p>
            <a:endParaRPr lang="en-US" dirty="0">
              <a:latin typeface="Tahoma"/>
              <a:cs typeface="Tahoma"/>
            </a:endParaRPr>
          </a:p>
          <a:p>
            <a:endParaRPr lang="en-US" dirty="0">
              <a:latin typeface="Tahoma"/>
              <a:cs typeface="Tahoma"/>
            </a:endParaRPr>
          </a:p>
          <a:p>
            <a:endParaRPr lang="en-US" dirty="0" smtClean="0">
              <a:latin typeface="Tahoma"/>
              <a:cs typeface="Tahoma"/>
            </a:endParaRPr>
          </a:p>
        </p:txBody>
      </p:sp>
    </p:spTree>
    <p:extLst>
      <p:ext uri="{BB962C8B-B14F-4D97-AF65-F5344CB8AC3E}">
        <p14:creationId xmlns:p14="http://schemas.microsoft.com/office/powerpoint/2010/main" val="4136863442"/>
      </p:ext>
    </p:extLst>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19999"/>
            <a:ext cx="7772400" cy="660731"/>
          </a:xfrm>
        </p:spPr>
        <p:txBody>
          <a:bodyPr/>
          <a:lstStyle/>
          <a:p>
            <a:pPr algn="ctr"/>
            <a:r>
              <a:rPr lang="fi-FI" sz="3600" dirty="0" smtClean="0"/>
              <a:t>Our brochure</a:t>
            </a:r>
            <a:endParaRPr lang="fi-FI" sz="3600" dirty="0"/>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738836" y="1392300"/>
            <a:ext cx="3952578" cy="3948112"/>
          </a:xfrm>
        </p:spPr>
      </p:pic>
      <p:sp>
        <p:nvSpPr>
          <p:cNvPr id="4" name="Footer Placeholder 3"/>
          <p:cNvSpPr>
            <a:spLocks noGrp="1"/>
          </p:cNvSpPr>
          <p:nvPr>
            <p:ph type="ftr" sz="quarter" idx="10"/>
          </p:nvPr>
        </p:nvSpPr>
        <p:spPr/>
        <p:txBody>
          <a:bodyPr/>
          <a:lstStyle/>
          <a:p>
            <a:pPr>
              <a:defRPr/>
            </a:pPr>
            <a:r>
              <a:rPr lang="fi-FI" smtClean="0"/>
              <a:t>Kalvosarjan tekijän nimi</a:t>
            </a:r>
            <a:endParaRPr lang="fi-FI"/>
          </a:p>
        </p:txBody>
      </p:sp>
      <p:sp>
        <p:nvSpPr>
          <p:cNvPr id="5" name="Slide Number Placeholder 4"/>
          <p:cNvSpPr>
            <a:spLocks noGrp="1"/>
          </p:cNvSpPr>
          <p:nvPr>
            <p:ph type="sldNum" sz="quarter" idx="11"/>
          </p:nvPr>
        </p:nvSpPr>
        <p:spPr/>
        <p:txBody>
          <a:bodyPr/>
          <a:lstStyle/>
          <a:p>
            <a:pPr>
              <a:defRPr/>
            </a:pPr>
            <a:fld id="{DD6A4AAD-F724-42AB-8557-AB427AE11B6F}" type="slidenum">
              <a:rPr lang="fi-FI" smtClean="0"/>
              <a:pPr>
                <a:defRPr/>
              </a:pPr>
              <a:t>7</a:t>
            </a:fld>
            <a:endParaRPr lang="fi-FI"/>
          </a:p>
        </p:txBody>
      </p:sp>
      <p:sp>
        <p:nvSpPr>
          <p:cNvPr id="6" name="Date Placeholder 5"/>
          <p:cNvSpPr>
            <a:spLocks noGrp="1"/>
          </p:cNvSpPr>
          <p:nvPr>
            <p:ph type="dt" sz="half" idx="12"/>
          </p:nvPr>
        </p:nvSpPr>
        <p:spPr/>
        <p:txBody>
          <a:bodyPr/>
          <a:lstStyle/>
          <a:p>
            <a:pPr>
              <a:defRPr/>
            </a:pPr>
            <a:endParaRPr lang="fi-FI"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4085" y="1392300"/>
            <a:ext cx="4051430" cy="3948112"/>
          </a:xfrm>
          <a:prstGeom prst="rect">
            <a:avLst/>
          </a:prstGeom>
        </p:spPr>
      </p:pic>
    </p:spTree>
    <p:extLst>
      <p:ext uri="{BB962C8B-B14F-4D97-AF65-F5344CB8AC3E}">
        <p14:creationId xmlns:p14="http://schemas.microsoft.com/office/powerpoint/2010/main" val="1100908639"/>
      </p:ext>
    </p:extLst>
  </p:cSld>
  <p:clrMapOvr>
    <a:masterClrMapping/>
  </p:clrMapOvr>
  <p:transition>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7720" y="2192784"/>
            <a:ext cx="3641648" cy="3089429"/>
          </a:xfrm>
          <a:prstGeom prst="rect">
            <a:avLst/>
          </a:prstGeom>
        </p:spPr>
      </p:pic>
      <p:sp>
        <p:nvSpPr>
          <p:cNvPr id="9" name="Title 1"/>
          <p:cNvSpPr txBox="1">
            <a:spLocks/>
          </p:cNvSpPr>
          <p:nvPr/>
        </p:nvSpPr>
        <p:spPr>
          <a:xfrm>
            <a:off x="457200" y="274638"/>
            <a:ext cx="8229600" cy="985991"/>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600" dirty="0" err="1" smtClean="0">
                <a:solidFill>
                  <a:schemeClr val="tx2"/>
                </a:solidFill>
                <a:latin typeface="Tahoma"/>
                <a:cs typeface="Tahoma"/>
              </a:rPr>
              <a:t>InnoWindow</a:t>
            </a:r>
            <a:r>
              <a:rPr lang="en-US" sz="3600" dirty="0" smtClean="0">
                <a:solidFill>
                  <a:schemeClr val="tx2"/>
                </a:solidFill>
                <a:latin typeface="Tahoma"/>
                <a:cs typeface="Tahoma"/>
              </a:rPr>
              <a:t> Process</a:t>
            </a:r>
            <a:endParaRPr lang="en-US" sz="3600" dirty="0">
              <a:solidFill>
                <a:schemeClr val="tx2"/>
              </a:solidFill>
              <a:latin typeface="Tahoma"/>
              <a:cs typeface="Tahoma"/>
            </a:endParaRPr>
          </a:p>
        </p:txBody>
      </p:sp>
      <p:pic>
        <p:nvPicPr>
          <p:cNvPr id="2" name="Picture 1"/>
          <p:cNvPicPr>
            <a:picLocks noChangeAspect="1"/>
          </p:cNvPicPr>
          <p:nvPr/>
        </p:nvPicPr>
        <p:blipFill>
          <a:blip r:embed="rId3"/>
          <a:stretch>
            <a:fillRect/>
          </a:stretch>
        </p:blipFill>
        <p:spPr>
          <a:xfrm>
            <a:off x="0" y="1177449"/>
            <a:ext cx="3592913" cy="2628961"/>
          </a:xfrm>
          <a:prstGeom prst="rect">
            <a:avLst/>
          </a:prstGeom>
        </p:spPr>
      </p:pic>
      <p:pic>
        <p:nvPicPr>
          <p:cNvPr id="3" name="Picture 2"/>
          <p:cNvPicPr>
            <a:picLocks noChangeAspect="1"/>
          </p:cNvPicPr>
          <p:nvPr/>
        </p:nvPicPr>
        <p:blipFill>
          <a:blip r:embed="rId4"/>
          <a:stretch>
            <a:fillRect/>
          </a:stretch>
        </p:blipFill>
        <p:spPr>
          <a:xfrm>
            <a:off x="5541833" y="3635866"/>
            <a:ext cx="3471692" cy="2421493"/>
          </a:xfrm>
          <a:prstGeom prst="rect">
            <a:avLst/>
          </a:prstGeom>
        </p:spPr>
      </p:pic>
    </p:spTree>
    <p:extLst>
      <p:ext uri="{BB962C8B-B14F-4D97-AF65-F5344CB8AC3E}">
        <p14:creationId xmlns:p14="http://schemas.microsoft.com/office/powerpoint/2010/main" val="543191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smtClean="0">
                <a:latin typeface="Tahoma"/>
                <a:cs typeface="Tahoma"/>
              </a:rPr>
              <a:t>Project plusses and minuses</a:t>
            </a:r>
            <a:endParaRPr lang="en-US" sz="3600" dirty="0">
              <a:latin typeface="Tahoma"/>
              <a:cs typeface="Tahoma"/>
            </a:endParaRPr>
          </a:p>
        </p:txBody>
      </p:sp>
      <p:sp>
        <p:nvSpPr>
          <p:cNvPr id="4" name="Text Placeholder 3"/>
          <p:cNvSpPr>
            <a:spLocks noGrp="1"/>
          </p:cNvSpPr>
          <p:nvPr>
            <p:ph type="body" idx="1"/>
          </p:nvPr>
        </p:nvSpPr>
        <p:spPr>
          <a:xfrm>
            <a:off x="765174" y="1687512"/>
            <a:ext cx="3657600" cy="568607"/>
          </a:xfrm>
        </p:spPr>
        <p:txBody>
          <a:bodyPr/>
          <a:lstStyle/>
          <a:p>
            <a:r>
              <a:rPr lang="en-US" dirty="0" smtClean="0"/>
              <a:t>+</a:t>
            </a:r>
          </a:p>
        </p:txBody>
      </p:sp>
      <p:sp>
        <p:nvSpPr>
          <p:cNvPr id="5" name="Content Placeholder 4"/>
          <p:cNvSpPr>
            <a:spLocks noGrp="1"/>
          </p:cNvSpPr>
          <p:nvPr>
            <p:ph sz="half" idx="2"/>
          </p:nvPr>
        </p:nvSpPr>
        <p:spPr>
          <a:xfrm>
            <a:off x="600821" y="2256118"/>
            <a:ext cx="3657600" cy="4001246"/>
          </a:xfrm>
        </p:spPr>
        <p:txBody>
          <a:bodyPr>
            <a:normAutofit/>
          </a:bodyPr>
          <a:lstStyle/>
          <a:p>
            <a:r>
              <a:rPr lang="en-US" dirty="0" smtClean="0">
                <a:latin typeface="Tahoma"/>
                <a:cs typeface="Tahoma"/>
              </a:rPr>
              <a:t>Creative</a:t>
            </a:r>
            <a:endParaRPr lang="en-US" dirty="0">
              <a:latin typeface="Tahoma"/>
              <a:cs typeface="Tahoma"/>
            </a:endParaRPr>
          </a:p>
          <a:p>
            <a:r>
              <a:rPr lang="en-US" dirty="0">
                <a:latin typeface="Tahoma"/>
                <a:cs typeface="Tahoma"/>
              </a:rPr>
              <a:t>I</a:t>
            </a:r>
            <a:r>
              <a:rPr lang="en-US" dirty="0" smtClean="0">
                <a:latin typeface="Tahoma"/>
                <a:cs typeface="Tahoma"/>
              </a:rPr>
              <a:t>maginative</a:t>
            </a:r>
          </a:p>
          <a:p>
            <a:r>
              <a:rPr lang="en-US" dirty="0" smtClean="0">
                <a:latin typeface="Tahoma"/>
                <a:cs typeface="Tahoma"/>
              </a:rPr>
              <a:t>Futuristic aspect</a:t>
            </a:r>
          </a:p>
          <a:p>
            <a:r>
              <a:rPr lang="en-US" dirty="0" smtClean="0">
                <a:latin typeface="Tahoma"/>
                <a:cs typeface="Tahoma"/>
              </a:rPr>
              <a:t>Business aspect</a:t>
            </a:r>
          </a:p>
          <a:p>
            <a:r>
              <a:rPr lang="en-US" dirty="0" smtClean="0">
                <a:latin typeface="Tahoma"/>
                <a:cs typeface="Tahoma"/>
              </a:rPr>
              <a:t>Freedom to work with our imaginations</a:t>
            </a:r>
          </a:p>
          <a:p>
            <a:endParaRPr lang="en-US" dirty="0" smtClean="0">
              <a:latin typeface="Tahoma"/>
              <a:cs typeface="Tahoma"/>
            </a:endParaRPr>
          </a:p>
          <a:p>
            <a:endParaRPr lang="en-US" dirty="0" smtClean="0">
              <a:solidFill>
                <a:schemeClr val="tx1"/>
              </a:solidFill>
              <a:latin typeface="Tahoma"/>
              <a:cs typeface="Tahoma"/>
            </a:endParaRPr>
          </a:p>
        </p:txBody>
      </p:sp>
      <p:sp>
        <p:nvSpPr>
          <p:cNvPr id="6" name="Text Placeholder 5"/>
          <p:cNvSpPr>
            <a:spLocks noGrp="1"/>
          </p:cNvSpPr>
          <p:nvPr>
            <p:ph type="body" sz="quarter" idx="3"/>
          </p:nvPr>
        </p:nvSpPr>
        <p:spPr>
          <a:xfrm>
            <a:off x="4719637" y="1687512"/>
            <a:ext cx="3657600" cy="568607"/>
          </a:xfrm>
        </p:spPr>
        <p:txBody>
          <a:bodyPr/>
          <a:lstStyle/>
          <a:p>
            <a:r>
              <a:rPr lang="en-US" dirty="0" smtClean="0"/>
              <a:t>-</a:t>
            </a:r>
            <a:endParaRPr lang="en-US" dirty="0"/>
          </a:p>
        </p:txBody>
      </p:sp>
      <p:sp>
        <p:nvSpPr>
          <p:cNvPr id="7" name="Content Placeholder 6"/>
          <p:cNvSpPr>
            <a:spLocks noGrp="1"/>
          </p:cNvSpPr>
          <p:nvPr>
            <p:ph sz="quarter" idx="4"/>
          </p:nvPr>
        </p:nvSpPr>
        <p:spPr>
          <a:xfrm>
            <a:off x="4719637" y="2256119"/>
            <a:ext cx="3657600" cy="4001246"/>
          </a:xfrm>
        </p:spPr>
        <p:txBody>
          <a:bodyPr>
            <a:normAutofit/>
          </a:bodyPr>
          <a:lstStyle/>
          <a:p>
            <a:r>
              <a:rPr lang="en-US" dirty="0" smtClean="0">
                <a:latin typeface="Tahoma"/>
                <a:cs typeface="Tahoma"/>
              </a:rPr>
              <a:t>Lack of communication from the client</a:t>
            </a:r>
          </a:p>
          <a:p>
            <a:r>
              <a:rPr lang="en-US" dirty="0" smtClean="0">
                <a:latin typeface="Tahoma"/>
                <a:cs typeface="Tahoma"/>
              </a:rPr>
              <a:t>Timeless(because of the other courses)</a:t>
            </a:r>
          </a:p>
          <a:p>
            <a:r>
              <a:rPr lang="en-US" dirty="0" smtClean="0">
                <a:latin typeface="Tahoma"/>
                <a:cs typeface="Tahoma"/>
              </a:rPr>
              <a:t>Lack of guidelines</a:t>
            </a:r>
          </a:p>
          <a:p>
            <a:endParaRPr lang="en-US" dirty="0" smtClean="0">
              <a:latin typeface="Tahoma"/>
              <a:cs typeface="Tahoma"/>
            </a:endParaRPr>
          </a:p>
          <a:p>
            <a:endParaRPr lang="en-US" dirty="0">
              <a:latin typeface="Tahoma"/>
              <a:cs typeface="Tahoma"/>
            </a:endParaRPr>
          </a:p>
        </p:txBody>
      </p:sp>
      <p:sp>
        <p:nvSpPr>
          <p:cNvPr id="3" name="Tekstiruutu 2"/>
          <p:cNvSpPr txBox="1"/>
          <p:nvPr/>
        </p:nvSpPr>
        <p:spPr>
          <a:xfrm>
            <a:off x="3705101" y="6419349"/>
            <a:ext cx="2775119" cy="400110"/>
          </a:xfrm>
          <a:prstGeom prst="rect">
            <a:avLst/>
          </a:prstGeom>
          <a:noFill/>
        </p:spPr>
        <p:txBody>
          <a:bodyPr wrap="none" rtlCol="0">
            <a:spAutoFit/>
          </a:bodyPr>
          <a:lstStyle/>
          <a:p>
            <a:r>
              <a:rPr lang="fi-FI" sz="2000" dirty="0" err="1" smtClean="0"/>
              <a:t>Continue</a:t>
            </a:r>
            <a:r>
              <a:rPr lang="fi-FI" sz="2000" dirty="0" smtClean="0"/>
              <a:t> to </a:t>
            </a:r>
            <a:r>
              <a:rPr lang="fi-FI" sz="2000" dirty="0" err="1" smtClean="0"/>
              <a:t>next</a:t>
            </a:r>
            <a:r>
              <a:rPr lang="fi-FI" sz="2000" dirty="0" smtClean="0"/>
              <a:t> </a:t>
            </a:r>
            <a:r>
              <a:rPr lang="fi-FI" sz="2000" dirty="0" err="1" smtClean="0"/>
              <a:t>page</a:t>
            </a:r>
            <a:r>
              <a:rPr lang="fi-FI" sz="2000" dirty="0" smtClean="0"/>
              <a:t> </a:t>
            </a:r>
            <a:endParaRPr lang="fi-FI" sz="2000" dirty="0"/>
          </a:p>
        </p:txBody>
      </p:sp>
    </p:spTree>
    <p:extLst>
      <p:ext uri="{BB962C8B-B14F-4D97-AF65-F5344CB8AC3E}">
        <p14:creationId xmlns:p14="http://schemas.microsoft.com/office/powerpoint/2010/main" val="4137007919"/>
      </p:ext>
    </p:extLst>
  </p:cSld>
  <p:clrMapOvr>
    <a:masterClrMapping/>
  </p:clrMapOvr>
  <p:timing>
    <p:tnLst>
      <p:par>
        <p:cTn id="1" dur="indefinite" restart="never" nodeType="tmRoot"/>
      </p:par>
    </p:tnLst>
  </p:timing>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klassinen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fi-FI" sz="2400" b="0" i="0" u="none" strike="noStrike" cap="none" normalizeH="0" baseline="0" smtClean="0">
            <a:ln>
              <a:noFill/>
            </a:ln>
            <a:solidFill>
              <a:schemeClr val="tx1"/>
            </a:solidFill>
            <a:effectLst/>
            <a:latin typeface="Arial" charset="0"/>
            <a:ea typeface="ＭＳ Ｐゴシック" pitchFamily="48"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5910</TotalTime>
  <Words>677</Words>
  <Application>Microsoft Office PowerPoint</Application>
  <PresentationFormat>Näytössä katseltava diaesitys (4:3)</PresentationFormat>
  <Paragraphs>90</Paragraphs>
  <Slides>16</Slides>
  <Notes>1</Notes>
  <HiddenSlides>0</HiddenSlides>
  <MMClips>0</MMClips>
  <ScaleCrop>false</ScaleCrop>
  <HeadingPairs>
    <vt:vector size="6" baseType="variant">
      <vt:variant>
        <vt:lpstr>Teema</vt:lpstr>
      </vt:variant>
      <vt:variant>
        <vt:i4>1</vt:i4>
      </vt:variant>
      <vt:variant>
        <vt:lpstr>Dian otsikot</vt:lpstr>
      </vt:variant>
      <vt:variant>
        <vt:i4>16</vt:i4>
      </vt:variant>
      <vt:variant>
        <vt:lpstr>Mukautetut diaesitykset</vt:lpstr>
      </vt:variant>
      <vt:variant>
        <vt:i4>18</vt:i4>
      </vt:variant>
    </vt:vector>
  </HeadingPairs>
  <TitlesOfParts>
    <vt:vector size="35" baseType="lpstr">
      <vt:lpstr>2_Metropolia_strategia</vt:lpstr>
      <vt:lpstr>MINNO® Innovation project 2015 – Final project report</vt:lpstr>
      <vt:lpstr>Our innovation project</vt:lpstr>
      <vt:lpstr>What is MINNO®? What is innovation?</vt:lpstr>
      <vt:lpstr>The InnoIV Group </vt:lpstr>
      <vt:lpstr>Solution – Project description</vt:lpstr>
      <vt:lpstr>Outcome</vt:lpstr>
      <vt:lpstr>Our brochure</vt:lpstr>
      <vt:lpstr>PowerPoint-esitys</vt:lpstr>
      <vt:lpstr>Project plusses and minuses</vt:lpstr>
      <vt:lpstr>Team work – how did we succeed…</vt:lpstr>
      <vt:lpstr>Internal and external communications</vt:lpstr>
      <vt:lpstr>We learned….</vt:lpstr>
      <vt:lpstr>We can learn more through…</vt:lpstr>
      <vt:lpstr>InnoWindow</vt:lpstr>
      <vt:lpstr>InnoWindow</vt:lpstr>
      <vt:lpstr>PowerPoint-esitys</vt:lpstr>
      <vt:lpstr>bulevardi</vt:lpstr>
      <vt:lpstr>tikkurila</vt:lpstr>
      <vt:lpstr>arabiankatu</vt:lpstr>
      <vt:lpstr>tukholmankatu</vt:lpstr>
      <vt:lpstr>sofianlehdonkatu</vt:lpstr>
      <vt:lpstr>Vanha maantie</vt:lpstr>
      <vt:lpstr>bulevardi 29</vt:lpstr>
      <vt:lpstr>kalevankatu</vt:lpstr>
      <vt:lpstr>agricolankatu</vt:lpstr>
      <vt:lpstr>ruoholahti</vt:lpstr>
      <vt:lpstr>vanha viertotie</vt:lpstr>
      <vt:lpstr>mannerheimintie</vt:lpstr>
      <vt:lpstr>myyrmäki</vt:lpstr>
      <vt:lpstr>onnentie</vt:lpstr>
      <vt:lpstr>teknobulevardi</vt:lpstr>
      <vt:lpstr>hämeentie</vt:lpstr>
      <vt:lpstr>albertinkatu</vt:lpstr>
      <vt:lpstr>era</vt:lpstr>
    </vt:vector>
  </TitlesOfParts>
  <Company>A4 Media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Metropolia Ammattikorkeakoulu</dc:title>
  <dc:creator>tanja.kyynarainen</dc:creator>
  <cp:lastModifiedBy>Inka</cp:lastModifiedBy>
  <cp:revision>216</cp:revision>
  <dcterms:created xsi:type="dcterms:W3CDTF">2012-03-26T07:11:52Z</dcterms:created>
  <dcterms:modified xsi:type="dcterms:W3CDTF">2015-04-24T09:00:20Z</dcterms:modified>
</cp:coreProperties>
</file>