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9"/>
  </p:notesMasterIdLst>
  <p:handoutMasterIdLst>
    <p:handoutMasterId r:id="rId20"/>
  </p:handoutMasterIdLst>
  <p:sldIdLst>
    <p:sldId id="314" r:id="rId2"/>
    <p:sldId id="327" r:id="rId3"/>
    <p:sldId id="315" r:id="rId4"/>
    <p:sldId id="316" r:id="rId5"/>
    <p:sldId id="317" r:id="rId6"/>
    <p:sldId id="318" r:id="rId7"/>
    <p:sldId id="320" r:id="rId8"/>
    <p:sldId id="333" r:id="rId9"/>
    <p:sldId id="335" r:id="rId10"/>
    <p:sldId id="336" r:id="rId11"/>
    <p:sldId id="337" r:id="rId12"/>
    <p:sldId id="321" r:id="rId13"/>
    <p:sldId id="322" r:id="rId14"/>
    <p:sldId id="323" r:id="rId15"/>
    <p:sldId id="324" r:id="rId16"/>
    <p:sldId id="325" r:id="rId17"/>
    <p:sldId id="296" r:id="rId18"/>
  </p:sldIdLst>
  <p:sldSz cx="9144000" cy="6858000" type="screen4x3"/>
  <p:notesSz cx="6794500" cy="9931400"/>
  <p:custShowLst>
    <p:custShow name="bulevardi" id="0">
      <p:sldLst/>
    </p:custShow>
    <p:custShow name="tikkurila" id="1">
      <p:sldLst/>
    </p:custShow>
    <p:custShow name="arabiankatu" id="2">
      <p:sldLst/>
    </p:custShow>
    <p:custShow name="tukholmankatu" id="3">
      <p:sldLst/>
    </p:custShow>
    <p:custShow name="sofianlehdonkatu" id="4">
      <p:sldLst/>
    </p:custShow>
    <p:custShow name="Vanha maantie" id="5">
      <p:sldLst/>
    </p:custShow>
    <p:custShow name="bulevardi 29" id="6">
      <p:sldLst/>
    </p:custShow>
    <p:custShow name="kalevankatu" id="7">
      <p:sldLst/>
    </p:custShow>
    <p:custShow name="agricolankatu" id="8">
      <p:sldLst/>
    </p:custShow>
    <p:custShow name="ruoholahti" id="9">
      <p:sldLst/>
    </p:custShow>
    <p:custShow name="vanha viertotie" id="10">
      <p:sldLst/>
    </p:custShow>
    <p:custShow name="mannerheimintie" id="11">
      <p:sldLst/>
    </p:custShow>
    <p:custShow name="myyrmäki" id="12">
      <p:sldLst/>
    </p:custShow>
    <p:custShow name="onnentie" id="13">
      <p:sldLst/>
    </p:custShow>
    <p:custShow name="teknobulevardi" id="14">
      <p:sldLst/>
    </p:custShow>
    <p:custShow name="hämeentie" id="15">
      <p:sldLst/>
    </p:custShow>
    <p:custShow name="albertinkatu" id="16">
      <p:sldLst/>
    </p:custShow>
    <p:custShow name="era" id="17">
      <p:sldLst/>
    </p:custShow>
  </p:custShowLst>
  <p:defaultTextStyle>
    <a:defPPr>
      <a:defRPr lang="fi-FI"/>
    </a:defPPr>
    <a:lvl1pPr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5pPr>
    <a:lvl6pPr marL="2286000" algn="l" defTabSz="914400" rtl="0" eaLnBrk="1" latinLnBrk="0" hangingPunct="1">
      <a:defRPr sz="2400" kern="1200">
        <a:solidFill>
          <a:schemeClr val="tx1"/>
        </a:solidFill>
        <a:latin typeface="Tahoma" pitchFamily="34" charset="0"/>
        <a:ea typeface="ＭＳ Ｐゴシック" pitchFamily="34" charset="-128"/>
        <a:cs typeface="+mn-cs"/>
      </a:defRPr>
    </a:lvl6pPr>
    <a:lvl7pPr marL="2743200" algn="l" defTabSz="914400" rtl="0" eaLnBrk="1" latinLnBrk="0" hangingPunct="1">
      <a:defRPr sz="2400" kern="1200">
        <a:solidFill>
          <a:schemeClr val="tx1"/>
        </a:solidFill>
        <a:latin typeface="Tahoma" pitchFamily="34" charset="0"/>
        <a:ea typeface="ＭＳ Ｐゴシック" pitchFamily="34" charset="-128"/>
        <a:cs typeface="+mn-cs"/>
      </a:defRPr>
    </a:lvl7pPr>
    <a:lvl8pPr marL="3200400" algn="l" defTabSz="914400" rtl="0" eaLnBrk="1" latinLnBrk="0" hangingPunct="1">
      <a:defRPr sz="2400" kern="1200">
        <a:solidFill>
          <a:schemeClr val="tx1"/>
        </a:solidFill>
        <a:latin typeface="Tahoma" pitchFamily="34" charset="0"/>
        <a:ea typeface="ＭＳ Ｐゴシック" pitchFamily="34" charset="-128"/>
        <a:cs typeface="+mn-cs"/>
      </a:defRPr>
    </a:lvl8pPr>
    <a:lvl9pPr marL="3657600" algn="l" defTabSz="914400" rtl="0" eaLnBrk="1" latinLnBrk="0" hangingPunct="1">
      <a:defRPr sz="2400" kern="1200">
        <a:solidFill>
          <a:schemeClr val="tx1"/>
        </a:solidFill>
        <a:latin typeface="Tahoma"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868">
          <p15:clr>
            <a:srgbClr val="A4A3A4"/>
          </p15:clr>
        </p15:guide>
        <p15:guide id="2" pos="498">
          <p15:clr>
            <a:srgbClr val="A4A3A4"/>
          </p15:clr>
        </p15:guide>
        <p15:guide id="3" pos="5759">
          <p15:clr>
            <a:srgbClr val="A4A3A4"/>
          </p15:clr>
        </p15:guide>
        <p15:guide id="4" pos="2951">
          <p15:clr>
            <a:srgbClr val="A4A3A4"/>
          </p15:clr>
        </p15:guide>
        <p15:guide id="5" pos="5327">
          <p15:clr>
            <a:srgbClr val="A4A3A4"/>
          </p15:clr>
        </p15:guide>
        <p15:guide id="6" pos="290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0F0"/>
    <a:srgbClr val="EAEAEA"/>
    <a:srgbClr val="EE8216"/>
    <a:srgbClr val="767878"/>
    <a:srgbClr val="4F5150"/>
    <a:srgbClr val="44484B"/>
    <a:srgbClr val="878989"/>
    <a:srgbClr val="B3B5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40" autoAdjust="0"/>
    <p:restoredTop sz="96667" autoAdjust="0"/>
  </p:normalViewPr>
  <p:slideViewPr>
    <p:cSldViewPr snapToGrid="0" showGuides="1">
      <p:cViewPr varScale="1">
        <p:scale>
          <a:sx n="108" d="100"/>
          <a:sy n="108" d="100"/>
        </p:scale>
        <p:origin x="588" y="108"/>
      </p:cViewPr>
      <p:guideLst>
        <p:guide orient="horz" pos="2868"/>
        <p:guide pos="498"/>
        <p:guide pos="5759"/>
        <p:guide pos="2951"/>
        <p:guide pos="5327"/>
        <p:guide pos="290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atin typeface="Arial" pitchFamily="-110" charset="0"/>
                <a:ea typeface="Arial" pitchFamily="-110" charset="0"/>
                <a:cs typeface="Arial" pitchFamily="-110" charset="0"/>
              </a:defRPr>
            </a:lvl1pPr>
          </a:lstStyle>
          <a:p>
            <a:pPr>
              <a:defRPr/>
            </a:pPr>
            <a:endParaRPr lang="en-US"/>
          </a:p>
        </p:txBody>
      </p:sp>
      <p:sp>
        <p:nvSpPr>
          <p:cNvPr id="3" name="Date Placeholder 2"/>
          <p:cNvSpPr>
            <a:spLocks noGrp="1"/>
          </p:cNvSpPr>
          <p:nvPr>
            <p:ph type="dt" sz="quarter" idx="1"/>
          </p:nvPr>
        </p:nvSpPr>
        <p:spPr>
          <a:xfrm>
            <a:off x="3848100" y="0"/>
            <a:ext cx="2944813" cy="496888"/>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Arial" pitchFamily="34" charset="0"/>
                <a:ea typeface="+mn-ea"/>
                <a:cs typeface="Arial" pitchFamily="34" charset="0"/>
              </a:defRPr>
            </a:lvl1pPr>
          </a:lstStyle>
          <a:p>
            <a:pPr>
              <a:defRPr/>
            </a:pPr>
            <a:fld id="{FA90ACDE-3E46-4457-8E81-4CB1B34673FC}" type="datetime1">
              <a:rPr lang="en-US"/>
              <a:pPr>
                <a:defRPr/>
              </a:pPr>
              <a:t>4/17/2015</a:t>
            </a:fld>
            <a:endParaRPr lang="en-US"/>
          </a:p>
        </p:txBody>
      </p:sp>
      <p:sp>
        <p:nvSpPr>
          <p:cNvPr id="4" name="Footer Placeholder 3"/>
          <p:cNvSpPr>
            <a:spLocks noGrp="1"/>
          </p:cNvSpPr>
          <p:nvPr>
            <p:ph type="ftr" sz="quarter" idx="2"/>
          </p:nvPr>
        </p:nvSpPr>
        <p:spPr>
          <a:xfrm>
            <a:off x="0" y="9432925"/>
            <a:ext cx="2944813" cy="496888"/>
          </a:xfrm>
          <a:prstGeom prst="rect">
            <a:avLst/>
          </a:prstGeom>
        </p:spPr>
        <p:txBody>
          <a:bodyPr vert="horz" lIns="91440" tIns="45720" rIns="91440" bIns="45720" rtlCol="0" anchor="b"/>
          <a:lstStyle>
            <a:lvl1pPr algn="l">
              <a:defRPr sz="1200">
                <a:latin typeface="Arial" pitchFamily="-110" charset="0"/>
                <a:ea typeface="Arial" pitchFamily="-110" charset="0"/>
                <a:cs typeface="Arial" pitchFamily="-110" charset="0"/>
              </a:defRPr>
            </a:lvl1pPr>
          </a:lstStyle>
          <a:p>
            <a:pPr>
              <a:defRPr/>
            </a:pPr>
            <a:endParaRPr lang="en-US"/>
          </a:p>
        </p:txBody>
      </p:sp>
      <p:sp>
        <p:nvSpPr>
          <p:cNvPr id="5" name="Slide Number Placeholder 4"/>
          <p:cNvSpPr>
            <a:spLocks noGrp="1"/>
          </p:cNvSpPr>
          <p:nvPr>
            <p:ph type="sldNum" sz="quarter" idx="3"/>
          </p:nvPr>
        </p:nvSpPr>
        <p:spPr>
          <a:xfrm>
            <a:off x="3848100" y="9432925"/>
            <a:ext cx="2944813" cy="496888"/>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Arial" pitchFamily="34" charset="0"/>
                <a:ea typeface="+mn-ea"/>
                <a:cs typeface="Arial" pitchFamily="34" charset="0"/>
              </a:defRPr>
            </a:lvl1pPr>
          </a:lstStyle>
          <a:p>
            <a:pPr>
              <a:defRPr/>
            </a:pPr>
            <a:fld id="{0E97B437-6475-4660-B2CE-69762A8BF921}" type="slidenum">
              <a:rPr lang="en-US"/>
              <a:pPr>
                <a:defRPr/>
              </a:pPr>
              <a:t>‹#›</a:t>
            </a:fld>
            <a:endParaRPr lang="en-US"/>
          </a:p>
        </p:txBody>
      </p:sp>
    </p:spTree>
    <p:extLst>
      <p:ext uri="{BB962C8B-B14F-4D97-AF65-F5344CB8AC3E}">
        <p14:creationId xmlns:p14="http://schemas.microsoft.com/office/powerpoint/2010/main" val="32203198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4813"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Arial" charset="0"/>
                <a:ea typeface="ＭＳ Ｐゴシック" pitchFamily="48" charset="-128"/>
                <a:cs typeface="+mn-cs"/>
              </a:defRPr>
            </a:lvl1pPr>
          </a:lstStyle>
          <a:p>
            <a:pPr>
              <a:defRPr/>
            </a:pPr>
            <a:endParaRPr lang="fi-FI"/>
          </a:p>
        </p:txBody>
      </p:sp>
      <p:sp>
        <p:nvSpPr>
          <p:cNvPr id="6147" name="Rectangle 3"/>
          <p:cNvSpPr>
            <a:spLocks noGrp="1" noChangeArrowheads="1"/>
          </p:cNvSpPr>
          <p:nvPr>
            <p:ph type="dt" idx="1"/>
          </p:nvPr>
        </p:nvSpPr>
        <p:spPr bwMode="auto">
          <a:xfrm>
            <a:off x="3849688" y="0"/>
            <a:ext cx="2944812"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Arial" charset="0"/>
                <a:ea typeface="ＭＳ Ｐゴシック" pitchFamily="48" charset="-128"/>
                <a:cs typeface="+mn-cs"/>
              </a:defRPr>
            </a:lvl1pPr>
          </a:lstStyle>
          <a:p>
            <a:pPr>
              <a:defRPr/>
            </a:pPr>
            <a:endParaRPr lang="fi-FI"/>
          </a:p>
        </p:txBody>
      </p:sp>
      <p:sp>
        <p:nvSpPr>
          <p:cNvPr id="13316" name="Rectangle 4"/>
          <p:cNvSpPr>
            <a:spLocks noGrp="1" noRot="1" noChangeAspect="1" noChangeArrowheads="1" noTextEdit="1"/>
          </p:cNvSpPr>
          <p:nvPr>
            <p:ph type="sldImg" idx="2"/>
          </p:nvPr>
        </p:nvSpPr>
        <p:spPr bwMode="auto">
          <a:xfrm>
            <a:off x="914400" y="744538"/>
            <a:ext cx="4965700" cy="3724275"/>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06463" y="4718050"/>
            <a:ext cx="4981575" cy="44688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noProof="0" smtClean="0"/>
              <a:t>Click to edit Master text styles</a:t>
            </a:r>
          </a:p>
          <a:p>
            <a:pPr lvl="1"/>
            <a:r>
              <a:rPr lang="fi-FI" noProof="0" smtClean="0"/>
              <a:t>Second level</a:t>
            </a:r>
          </a:p>
          <a:p>
            <a:pPr lvl="2"/>
            <a:r>
              <a:rPr lang="fi-FI" noProof="0" smtClean="0"/>
              <a:t>Third level</a:t>
            </a:r>
          </a:p>
          <a:p>
            <a:pPr lvl="3"/>
            <a:r>
              <a:rPr lang="fi-FI" noProof="0" smtClean="0"/>
              <a:t>Fourth level</a:t>
            </a:r>
          </a:p>
          <a:p>
            <a:pPr lvl="4"/>
            <a:r>
              <a:rPr lang="fi-FI" noProof="0" smtClean="0"/>
              <a:t>Fifth level</a:t>
            </a:r>
          </a:p>
        </p:txBody>
      </p:sp>
      <p:sp>
        <p:nvSpPr>
          <p:cNvPr id="6150" name="Rectangle 6"/>
          <p:cNvSpPr>
            <a:spLocks noGrp="1" noChangeArrowheads="1"/>
          </p:cNvSpPr>
          <p:nvPr>
            <p:ph type="ftr" sz="quarter" idx="4"/>
          </p:nvPr>
        </p:nvSpPr>
        <p:spPr bwMode="auto">
          <a:xfrm>
            <a:off x="0" y="9434513"/>
            <a:ext cx="2944813"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Arial" charset="0"/>
                <a:ea typeface="ＭＳ Ｐゴシック" pitchFamily="48" charset="-128"/>
                <a:cs typeface="+mn-cs"/>
              </a:defRPr>
            </a:lvl1pPr>
          </a:lstStyle>
          <a:p>
            <a:pPr>
              <a:defRPr/>
            </a:pPr>
            <a:endParaRPr lang="fi-FI"/>
          </a:p>
        </p:txBody>
      </p:sp>
      <p:sp>
        <p:nvSpPr>
          <p:cNvPr id="6151" name="Rectangle 7"/>
          <p:cNvSpPr>
            <a:spLocks noGrp="1" noChangeArrowheads="1"/>
          </p:cNvSpPr>
          <p:nvPr>
            <p:ph type="sldNum" sz="quarter" idx="5"/>
          </p:nvPr>
        </p:nvSpPr>
        <p:spPr bwMode="auto">
          <a:xfrm>
            <a:off x="3849688" y="9434513"/>
            <a:ext cx="2944812"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smtClean="0">
                <a:latin typeface="Arial" pitchFamily="34" charset="0"/>
                <a:ea typeface="ＭＳ Ｐゴシック" pitchFamily="34" charset="-128"/>
                <a:cs typeface="Arial" pitchFamily="34" charset="0"/>
              </a:defRPr>
            </a:lvl1pPr>
          </a:lstStyle>
          <a:p>
            <a:pPr>
              <a:defRPr/>
            </a:pPr>
            <a:fld id="{ED6C6769-5C29-4695-A99B-B1573B5D64E3}" type="slidenum">
              <a:rPr lang="fi-FI"/>
              <a:pPr>
                <a:defRPr/>
              </a:pPr>
              <a:t>‹#›</a:t>
            </a:fld>
            <a:endParaRPr lang="fi-FI"/>
          </a:p>
        </p:txBody>
      </p:sp>
    </p:spTree>
    <p:extLst>
      <p:ext uri="{BB962C8B-B14F-4D97-AF65-F5344CB8AC3E}">
        <p14:creationId xmlns:p14="http://schemas.microsoft.com/office/powerpoint/2010/main" val="167764571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48" charset="-128"/>
        <a:cs typeface="ＭＳ Ｐゴシック" pitchFamily="-110"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649935" y="4708551"/>
            <a:ext cx="7125834" cy="533400"/>
          </a:xfrm>
        </p:spPr>
        <p:txBody>
          <a:bodyPr/>
          <a:lstStyle>
            <a:lvl1pPr>
              <a:defRPr sz="32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1587"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8" descr="Metropolia_CMYK_A.png"/>
          <p:cNvPicPr>
            <a:picLocks noChangeAspect="1"/>
          </p:cNvPicPr>
          <p:nvPr userDrawn="1"/>
        </p:nvPicPr>
        <p:blipFill>
          <a:blip r:embed="rId2"/>
          <a:stretch>
            <a:fillRect/>
          </a:stretch>
        </p:blipFill>
        <p:spPr>
          <a:xfrm>
            <a:off x="7450667" y="5847581"/>
            <a:ext cx="1473200" cy="784704"/>
          </a:xfrm>
          <a:prstGeom prst="rect">
            <a:avLst/>
          </a:prstGeom>
        </p:spPr>
      </p:pic>
      <p:grpSp>
        <p:nvGrpSpPr>
          <p:cNvPr id="13" name="Group 12"/>
          <p:cNvGrpSpPr/>
          <p:nvPr userDrawn="1"/>
        </p:nvGrpSpPr>
        <p:grpSpPr>
          <a:xfrm>
            <a:off x="0" y="0"/>
            <a:ext cx="9144000" cy="4356665"/>
            <a:chOff x="0" y="0"/>
            <a:chExt cx="9144000" cy="4356665"/>
          </a:xfrm>
        </p:grpSpPr>
        <p:pic>
          <p:nvPicPr>
            <p:cNvPr id="6" name="Kuva 6" descr="shutterstock_84464665.png"/>
            <p:cNvPicPr>
              <a:picLocks noChangeAspect="1"/>
            </p:cNvPicPr>
            <p:nvPr userDrawn="1"/>
          </p:nvPicPr>
          <p:blipFill>
            <a:blip r:embed="rId3"/>
            <a:srcRect t="16333" b="8712"/>
            <a:stretch>
              <a:fillRect/>
            </a:stretch>
          </p:blipFill>
          <p:spPr>
            <a:xfrm>
              <a:off x="0" y="0"/>
              <a:ext cx="9144000" cy="4254500"/>
            </a:xfrm>
            <a:prstGeom prst="rect">
              <a:avLst/>
            </a:prstGeom>
          </p:spPr>
        </p:pic>
        <p:sp>
          <p:nvSpPr>
            <p:cNvPr id="11" name="Isosceles Triangle 10"/>
            <p:cNvSpPr/>
            <p:nvPr userDrawn="1"/>
          </p:nvSpPr>
          <p:spPr bwMode="auto">
            <a:xfrm>
              <a:off x="8500713" y="4127370"/>
              <a:ext cx="275058" cy="185202"/>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sp>
          <p:nvSpPr>
            <p:cNvPr id="12" name="Rectangle 11"/>
            <p:cNvSpPr/>
            <p:nvPr userDrawn="1"/>
          </p:nvSpPr>
          <p:spPr bwMode="auto">
            <a:xfrm>
              <a:off x="8634653" y="4145006"/>
              <a:ext cx="509347" cy="21165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7" name="Kuva 11" descr="nauha3.png"/>
            <p:cNvPicPr>
              <a:picLocks noChangeAspect="1"/>
            </p:cNvPicPr>
            <p:nvPr userDrawn="1"/>
          </p:nvPicPr>
          <p:blipFill>
            <a:blip r:embed="rId4"/>
            <a:srcRect t="47966"/>
            <a:stretch>
              <a:fillRect/>
            </a:stretch>
          </p:blipFill>
          <p:spPr>
            <a:xfrm>
              <a:off x="0" y="3985329"/>
              <a:ext cx="9144000" cy="342030"/>
            </a:xfrm>
            <a:prstGeom prst="rect">
              <a:avLst/>
            </a:prstGeom>
          </p:spPr>
        </p:pic>
        <p:pic>
          <p:nvPicPr>
            <p:cNvPr id="10" name="Kuva 7" descr="nauhat2.png"/>
            <p:cNvPicPr>
              <a:picLocks noChangeAspect="1"/>
            </p:cNvPicPr>
            <p:nvPr userDrawn="1"/>
          </p:nvPicPr>
          <p:blipFill>
            <a:blip r:embed="rId5"/>
            <a:srcRect r="4805"/>
            <a:stretch>
              <a:fillRect/>
            </a:stretch>
          </p:blipFill>
          <p:spPr>
            <a:xfrm>
              <a:off x="5621868" y="377359"/>
              <a:ext cx="3522132" cy="1751413"/>
            </a:xfrm>
            <a:prstGeom prst="rect">
              <a:avLst/>
            </a:prstGeom>
          </p:spPr>
        </p:pic>
      </p:grpSp>
      <p:sp>
        <p:nvSpPr>
          <p:cNvPr id="16" name="Text Placeholder 15"/>
          <p:cNvSpPr>
            <a:spLocks noGrp="1"/>
          </p:cNvSpPr>
          <p:nvPr>
            <p:ph type="body" sz="quarter" idx="10"/>
          </p:nvPr>
        </p:nvSpPr>
        <p:spPr>
          <a:xfrm>
            <a:off x="1658588" y="5389036"/>
            <a:ext cx="7011987" cy="538163"/>
          </a:xfrm>
        </p:spPr>
        <p:txBody>
          <a:bodyPr/>
          <a:lstStyle>
            <a:lvl1pPr>
              <a:buNone/>
              <a:defRPr/>
            </a:lvl1p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2"/>
          <a:stretch>
            <a:fillRect/>
          </a:stretch>
        </p:blipFill>
        <p:spPr>
          <a:xfrm>
            <a:off x="688975" y="5837762"/>
            <a:ext cx="1495425" cy="794523"/>
          </a:xfrm>
          <a:prstGeom prst="rect">
            <a:avLst/>
          </a:prstGeom>
        </p:spPr>
      </p:pic>
      <p:pic>
        <p:nvPicPr>
          <p:cNvPr id="7" name="Kuva 3" descr="muotoilu.png"/>
          <p:cNvPicPr>
            <a:picLocks noChangeAspect="1"/>
          </p:cNvPicPr>
          <p:nvPr userDrawn="1"/>
        </p:nvPicPr>
        <p:blipFill>
          <a:blip r:embed="rId3"/>
          <a:stretch>
            <a:fillRect/>
          </a:stretch>
        </p:blipFill>
        <p:spPr>
          <a:xfrm>
            <a:off x="3705" y="0"/>
            <a:ext cx="9136588" cy="3787877"/>
          </a:xfrm>
          <a:prstGeom prst="rect">
            <a:avLst/>
          </a:prstGeom>
        </p:spPr>
      </p:pic>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pic>
        <p:nvPicPr>
          <p:cNvPr id="7"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2"/>
          <a:stretch>
            <a:fillRect/>
          </a:stretch>
        </p:blipFill>
        <p:spPr>
          <a:xfrm>
            <a:off x="688975" y="5837762"/>
            <a:ext cx="1495425" cy="794523"/>
          </a:xfrm>
          <a:prstGeom prst="rect">
            <a:avLst/>
          </a:prstGeom>
        </p:spPr>
      </p:pic>
      <p:pic>
        <p:nvPicPr>
          <p:cNvPr id="6" name="Kuva 3" descr="muotoilu.png"/>
          <p:cNvPicPr>
            <a:picLocks noChangeAspect="1"/>
          </p:cNvPicPr>
          <p:nvPr userDrawn="1"/>
        </p:nvPicPr>
        <p:blipFill>
          <a:blip r:embed="rId3"/>
          <a:stretch>
            <a:fillRect/>
          </a:stretch>
        </p:blipFill>
        <p:spPr>
          <a:xfrm>
            <a:off x="3705" y="0"/>
            <a:ext cx="9136588" cy="3787877"/>
          </a:xfrm>
          <a:prstGeom prst="rect">
            <a:avLst/>
          </a:prstGeom>
        </p:spPr>
      </p:pic>
    </p:spTree>
  </p:cSld>
  <p:clrMapOvr>
    <a:masterClrMapping/>
  </p:clrMapOvr>
  <p:transition>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8_Custom Layout">
    <p:spTree>
      <p:nvGrpSpPr>
        <p:cNvPr id="1" name=""/>
        <p:cNvGrpSpPr/>
        <p:nvPr/>
      </p:nvGrpSpPr>
      <p:grpSpPr>
        <a:xfrm>
          <a:off x="0" y="0"/>
          <a:ext cx="0" cy="0"/>
          <a:chOff x="0" y="0"/>
          <a:chExt cx="0" cy="0"/>
        </a:xfrm>
      </p:grpSpPr>
      <p:pic>
        <p:nvPicPr>
          <p:cNvPr id="6"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FF0FFEF4-6DFB-40EC-A31E-79632E98FD5E}" type="datetimeFigureOut">
              <a:rPr lang="fi-FI" smtClean="0"/>
              <a:pPr/>
              <a:t>17.4.2015</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FD74ECF-7A9A-4E0E-BB51-E3F504E40450}" type="slidenum">
              <a:rPr lang="fi-FI" smtClean="0"/>
              <a:pPr/>
              <a:t>‹#›</a:t>
            </a:fld>
            <a:endParaRPr lang="fi-FI"/>
          </a:p>
        </p:txBody>
      </p:sp>
    </p:spTree>
    <p:extLst>
      <p:ext uri="{BB962C8B-B14F-4D97-AF65-F5344CB8AC3E}">
        <p14:creationId xmlns:p14="http://schemas.microsoft.com/office/powerpoint/2010/main" val="35296564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FF0FFEF4-6DFB-40EC-A31E-79632E98FD5E}" type="datetimeFigureOut">
              <a:rPr lang="fi-FI" smtClean="0"/>
              <a:pPr/>
              <a:t>17.4.2015</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6FD74ECF-7A9A-4E0E-BB51-E3F504E40450}" type="slidenum">
              <a:rPr lang="fi-FI" smtClean="0"/>
              <a:pPr/>
              <a:t>‹#›</a:t>
            </a:fld>
            <a:endParaRPr lang="fi-FI"/>
          </a:p>
        </p:txBody>
      </p:sp>
    </p:spTree>
    <p:extLst>
      <p:ext uri="{BB962C8B-B14F-4D97-AF65-F5344CB8AC3E}">
        <p14:creationId xmlns:p14="http://schemas.microsoft.com/office/powerpoint/2010/main" val="3941464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684213" y="715963"/>
            <a:ext cx="7772400" cy="533400"/>
          </a:xfrm>
        </p:spPr>
        <p:txBody>
          <a:bodyPr/>
          <a:lstStyle/>
          <a:p>
            <a:r>
              <a:rPr lang="fi-FI" dirty="0" smtClean="0"/>
              <a:t>Muokkaa </a:t>
            </a:r>
            <a:r>
              <a:rPr lang="fi-FI" dirty="0" err="1" smtClean="0"/>
              <a:t>perustyyl</a:t>
            </a:r>
            <a:r>
              <a:rPr lang="fi-FI" dirty="0" smtClean="0"/>
              <a:t>. </a:t>
            </a:r>
            <a:r>
              <a:rPr lang="fi-FI" dirty="0" err="1" smtClean="0"/>
              <a:t>napsautt</a:t>
            </a:r>
            <a:r>
              <a:rPr lang="fi-FI" dirty="0" smtClean="0"/>
              <a:t>.</a:t>
            </a:r>
            <a:endParaRPr lang="fi-FI" dirty="0"/>
          </a:p>
        </p:txBody>
      </p:sp>
      <p:sp>
        <p:nvSpPr>
          <p:cNvPr id="3" name="Sisällön paikkamerkki 2"/>
          <p:cNvSpPr>
            <a:spLocks noGrp="1"/>
          </p:cNvSpPr>
          <p:nvPr>
            <p:ph idx="1"/>
          </p:nvPr>
        </p:nvSpPr>
        <p:spPr>
          <a:xfrm>
            <a:off x="684213" y="1436689"/>
            <a:ext cx="7772400" cy="3948112"/>
          </a:xfrm>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Rectangle 5"/>
          <p:cNvSpPr>
            <a:spLocks noGrp="1" noChangeArrowheads="1"/>
          </p:cNvSpPr>
          <p:nvPr>
            <p:ph type="ftr" sz="quarter" idx="10"/>
          </p:nvPr>
        </p:nvSpPr>
        <p:spPr>
          <a:ln/>
        </p:spPr>
        <p:txBody>
          <a:bodyPr/>
          <a:lstStyle>
            <a:lvl1pPr>
              <a:defRPr/>
            </a:lvl1pPr>
          </a:lstStyle>
          <a:p>
            <a:pPr>
              <a:defRPr/>
            </a:pPr>
            <a:r>
              <a:rPr lang="fi-FI"/>
              <a:t>Kalvosarjan tekijän nimi</a:t>
            </a:r>
          </a:p>
        </p:txBody>
      </p:sp>
      <p:sp>
        <p:nvSpPr>
          <p:cNvPr id="5" name="Rectangle 6"/>
          <p:cNvSpPr>
            <a:spLocks noGrp="1" noChangeArrowheads="1"/>
          </p:cNvSpPr>
          <p:nvPr>
            <p:ph type="sldNum" sz="quarter" idx="11"/>
          </p:nvPr>
        </p:nvSpPr>
        <p:spPr>
          <a:ln/>
        </p:spPr>
        <p:txBody>
          <a:bodyPr/>
          <a:lstStyle>
            <a:lvl1pPr>
              <a:defRPr/>
            </a:lvl1pPr>
          </a:lstStyle>
          <a:p>
            <a:pPr>
              <a:defRPr/>
            </a:pPr>
            <a:fld id="{DD6A4AAD-F724-42AB-8557-AB427AE11B6F}" type="slidenum">
              <a:rPr lang="fi-FI"/>
              <a:pPr>
                <a:defRPr/>
              </a:pPr>
              <a:t>‹#›</a:t>
            </a:fld>
            <a:endParaRPr lang="fi-FI"/>
          </a:p>
        </p:txBody>
      </p:sp>
      <p:sp>
        <p:nvSpPr>
          <p:cNvPr id="6" name="Rectangle 4"/>
          <p:cNvSpPr>
            <a:spLocks noGrp="1" noChangeArrowheads="1"/>
          </p:cNvSpPr>
          <p:nvPr>
            <p:ph type="dt" sz="half" idx="12"/>
          </p:nvPr>
        </p:nvSpPr>
        <p:spPr>
          <a:ln/>
        </p:spPr>
        <p:txBody>
          <a:bodyPr/>
          <a:lstStyle>
            <a:lvl1pPr>
              <a:defRPr/>
            </a:lvl1pPr>
          </a:lstStyle>
          <a:p>
            <a:pPr>
              <a:defRPr/>
            </a:pPr>
            <a:endParaRPr lang="fi-FI" dirty="0"/>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Rectangle 5"/>
          <p:cNvSpPr>
            <a:spLocks noGrp="1" noChangeArrowheads="1"/>
          </p:cNvSpPr>
          <p:nvPr>
            <p:ph type="ftr" sz="quarter" idx="3"/>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ea typeface="+mn-ea"/>
                <a:cs typeface="Arial" pitchFamily="34" charset="0"/>
              </a:defRPr>
            </a:lvl1pPr>
          </a:lstStyle>
          <a:p>
            <a:pPr>
              <a:defRPr/>
            </a:pPr>
            <a:r>
              <a:rPr lang="fi-FI" dirty="0" smtClean="0"/>
              <a:t>Esittäjän/esityksen </a:t>
            </a:r>
            <a:r>
              <a:rPr lang="fi-FI" dirty="0"/>
              <a:t>nimi</a:t>
            </a:r>
          </a:p>
        </p:txBody>
      </p:sp>
      <p:sp>
        <p:nvSpPr>
          <p:cNvPr id="3" name="Rectangle 6"/>
          <p:cNvSpPr>
            <a:spLocks noGrp="1" noChangeArrowheads="1"/>
          </p:cNvSpPr>
          <p:nvPr>
            <p:ph type="sldNum" sz="quarter" idx="4"/>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ea typeface="+mn-ea"/>
                <a:cs typeface="Arial" pitchFamily="34" charset="0"/>
              </a:defRPr>
            </a:lvl1pPr>
          </a:lstStyle>
          <a:p>
            <a:pPr>
              <a:defRPr/>
            </a:pPr>
            <a:fld id="{D53BAA9B-895F-4C99-B997-8B087A3980E9}" type="slidenum">
              <a:rPr lang="fi-FI"/>
              <a:pPr>
                <a:defRPr/>
              </a:pPr>
              <a:t>‹#›</a:t>
            </a:fld>
            <a:endParaRPr lang="fi-FI"/>
          </a:p>
        </p:txBody>
      </p:sp>
      <p:sp>
        <p:nvSpPr>
          <p:cNvPr id="4" name="Rectangle 4"/>
          <p:cNvSpPr>
            <a:spLocks noGrp="1" noChangeArrowheads="1"/>
          </p:cNvSpPr>
          <p:nvPr>
            <p:ph type="dt" sz="half" idx="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endParaRPr lang="fi-FI"/>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p:cNvSpPr>
            <a:spLocks noGrp="1"/>
          </p:cNvSpPr>
          <p:nvPr>
            <p:ph type="title"/>
          </p:nvPr>
        </p:nvSpPr>
        <p:spPr>
          <a:xfrm>
            <a:off x="688974" y="715963"/>
            <a:ext cx="7767639" cy="1036836"/>
          </a:xfrm>
        </p:spPr>
        <p:txBody>
          <a:bodyPr/>
          <a:lstStyle>
            <a:lvl1pPr>
              <a:defRPr/>
            </a:lvl1pPr>
          </a:lstStyle>
          <a:p>
            <a:r>
              <a:rPr lang="fi-FI" dirty="0" smtClean="0"/>
              <a:t>Muokkaa </a:t>
            </a:r>
            <a:r>
              <a:rPr lang="fi-FI" dirty="0" err="1" smtClean="0"/>
              <a:t>perustyyl</a:t>
            </a:r>
            <a:r>
              <a:rPr lang="fi-FI" dirty="0" smtClean="0"/>
              <a:t>. </a:t>
            </a:r>
            <a:r>
              <a:rPr lang="fi-FI" dirty="0" err="1" smtClean="0"/>
              <a:t>napsautt</a:t>
            </a:r>
            <a:r>
              <a:rPr lang="fi-FI" dirty="0" smtClean="0"/>
              <a:t>.</a:t>
            </a:r>
            <a:endParaRPr lang="fi-FI" dirty="0"/>
          </a:p>
        </p:txBody>
      </p:sp>
      <p:sp>
        <p:nvSpPr>
          <p:cNvPr id="4" name="Sisällön paikkamerkki 3"/>
          <p:cNvSpPr>
            <a:spLocks noGrp="1"/>
          </p:cNvSpPr>
          <p:nvPr>
            <p:ph sz="half" idx="2"/>
          </p:nvPr>
        </p:nvSpPr>
        <p:spPr>
          <a:xfrm>
            <a:off x="688974" y="2003426"/>
            <a:ext cx="3808413" cy="331787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fi-FI" dirty="0"/>
          </a:p>
        </p:txBody>
      </p:sp>
      <p:sp>
        <p:nvSpPr>
          <p:cNvPr id="6" name="Sisällön paikkamerkki 5"/>
          <p:cNvSpPr>
            <a:spLocks noGrp="1"/>
          </p:cNvSpPr>
          <p:nvPr>
            <p:ph sz="quarter" idx="4"/>
          </p:nvPr>
        </p:nvSpPr>
        <p:spPr>
          <a:xfrm>
            <a:off x="4645026" y="2003426"/>
            <a:ext cx="3811588" cy="332939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fi-FI" dirty="0"/>
          </a:p>
        </p:txBody>
      </p:sp>
      <p:sp>
        <p:nvSpPr>
          <p:cNvPr id="7" name="Rectangle 5"/>
          <p:cNvSpPr>
            <a:spLocks noGrp="1" noChangeArrowheads="1"/>
          </p:cNvSpPr>
          <p:nvPr>
            <p:ph type="ftr" sz="quarter" idx="10"/>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ea typeface="+mn-ea"/>
                <a:cs typeface="Arial" pitchFamily="34" charset="0"/>
              </a:defRPr>
            </a:lvl1pPr>
          </a:lstStyle>
          <a:p>
            <a:pPr>
              <a:defRPr/>
            </a:pPr>
            <a:r>
              <a:rPr lang="fi-FI" dirty="0"/>
              <a:t>Kalvosarjan tekijän nimi</a:t>
            </a:r>
          </a:p>
        </p:txBody>
      </p:sp>
      <p:sp>
        <p:nvSpPr>
          <p:cNvPr id="8" name="Rectangle 6"/>
          <p:cNvSpPr>
            <a:spLocks noGrp="1" noChangeArrowheads="1"/>
          </p:cNvSpPr>
          <p:nvPr>
            <p:ph type="sldNum" sz="quarter" idx="11"/>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ea typeface="+mn-ea"/>
                <a:cs typeface="Arial" pitchFamily="34" charset="0"/>
              </a:defRPr>
            </a:lvl1pPr>
          </a:lstStyle>
          <a:p>
            <a:pPr>
              <a:defRPr/>
            </a:pPr>
            <a:fld id="{D53BAA9B-895F-4C99-B997-8B087A3980E9}" type="slidenum">
              <a:rPr lang="fi-FI"/>
              <a:pPr>
                <a:defRPr/>
              </a:pPr>
              <a:t>‹#›</a:t>
            </a:fld>
            <a:endParaRPr lang="fi-FI"/>
          </a:p>
        </p:txBody>
      </p:sp>
      <p:sp>
        <p:nvSpPr>
          <p:cNvPr id="9" name="Rectangle 4"/>
          <p:cNvSpPr>
            <a:spLocks noGrp="1" noChangeArrowheads="1"/>
          </p:cNvSpPr>
          <p:nvPr>
            <p:ph type="dt" sz="half" idx="1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endParaRPr lang="fi-FI"/>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Otsikkodia">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10" name="Kuva 3" descr="muotoilu.png"/>
          <p:cNvPicPr>
            <a:picLocks noChangeAspect="1"/>
          </p:cNvPicPr>
          <p:nvPr userDrawn="1"/>
        </p:nvPicPr>
        <p:blipFill>
          <a:blip r:embed="rId2"/>
          <a:stretch>
            <a:fillRect/>
          </a:stretch>
        </p:blipFill>
        <p:spPr>
          <a:xfrm>
            <a:off x="0"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pic>
        <p:nvPicPr>
          <p:cNvPr id="6"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pic>
        <p:nvPicPr>
          <p:cNvPr id="7"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pic>
        <p:nvPicPr>
          <p:cNvPr id="7"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 name="Kuva 9" descr="nauha3.png"/>
          <p:cNvPicPr>
            <a:picLocks noChangeAspect="1"/>
          </p:cNvPicPr>
          <p:nvPr userDrawn="1"/>
        </p:nvPicPr>
        <p:blipFill>
          <a:blip r:embed="rId17"/>
          <a:srcRect t="44935"/>
          <a:stretch>
            <a:fillRect/>
          </a:stretch>
        </p:blipFill>
        <p:spPr>
          <a:xfrm>
            <a:off x="0" y="6045200"/>
            <a:ext cx="9144000" cy="361950"/>
          </a:xfrm>
          <a:prstGeom prst="rect">
            <a:avLst/>
          </a:prstGeom>
        </p:spPr>
      </p:pic>
      <p:sp>
        <p:nvSpPr>
          <p:cNvPr id="1028" name="Rectangle 2"/>
          <p:cNvSpPr>
            <a:spLocks noGrp="1" noChangeArrowheads="1"/>
          </p:cNvSpPr>
          <p:nvPr>
            <p:ph type="title"/>
          </p:nvPr>
        </p:nvSpPr>
        <p:spPr bwMode="auto">
          <a:xfrm>
            <a:off x="684213" y="723900"/>
            <a:ext cx="77724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smtClean="0"/>
              <a:t>Click to edit Master title style</a:t>
            </a:r>
          </a:p>
        </p:txBody>
      </p:sp>
      <p:sp>
        <p:nvSpPr>
          <p:cNvPr id="1029" name="Rectangle 3"/>
          <p:cNvSpPr>
            <a:spLocks noGrp="1" noChangeArrowheads="1"/>
          </p:cNvSpPr>
          <p:nvPr>
            <p:ph type="body" idx="1"/>
          </p:nvPr>
        </p:nvSpPr>
        <p:spPr bwMode="auto">
          <a:xfrm>
            <a:off x="684213" y="1444625"/>
            <a:ext cx="7772400" cy="3952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a:p>
            <a:pPr lvl="1"/>
            <a:r>
              <a:rPr lang="fi-FI" dirty="0" err="1" smtClean="0"/>
              <a:t>Second</a:t>
            </a:r>
            <a:r>
              <a:rPr lang="fi-FI" dirty="0" smtClean="0"/>
              <a:t> </a:t>
            </a:r>
            <a:r>
              <a:rPr lang="fi-FI" dirty="0" err="1" smtClean="0"/>
              <a:t>level</a:t>
            </a:r>
            <a:endParaRPr lang="fi-FI" dirty="0" smtClean="0"/>
          </a:p>
          <a:p>
            <a:pPr lvl="2"/>
            <a:r>
              <a:rPr lang="fi-FI" dirty="0" err="1" smtClean="0"/>
              <a:t>Third</a:t>
            </a:r>
            <a:r>
              <a:rPr lang="fi-FI" dirty="0" smtClean="0"/>
              <a:t> </a:t>
            </a:r>
            <a:r>
              <a:rPr lang="fi-FI" dirty="0" err="1" smtClean="0"/>
              <a:t>level</a:t>
            </a:r>
            <a:endParaRPr lang="fi-FI" dirty="0" smtClean="0"/>
          </a:p>
          <a:p>
            <a:pPr lvl="3"/>
            <a:r>
              <a:rPr lang="fi-FI" dirty="0" err="1" smtClean="0"/>
              <a:t>Fourth</a:t>
            </a:r>
            <a:r>
              <a:rPr lang="fi-FI" dirty="0" smtClean="0"/>
              <a:t> </a:t>
            </a:r>
            <a:r>
              <a:rPr lang="fi-FI" dirty="0" err="1" smtClean="0"/>
              <a:t>level</a:t>
            </a:r>
            <a:endParaRPr lang="fi-FI" dirty="0" smtClean="0"/>
          </a:p>
          <a:p>
            <a:pPr lvl="4"/>
            <a:r>
              <a:rPr lang="fi-FI" dirty="0" err="1" smtClean="0"/>
              <a:t>Fifth</a:t>
            </a:r>
            <a:r>
              <a:rPr lang="fi-FI" dirty="0" smtClean="0"/>
              <a:t> </a:t>
            </a:r>
            <a:r>
              <a:rPr lang="fi-FI" dirty="0" err="1" smtClean="0"/>
              <a:t>level</a:t>
            </a:r>
            <a:endParaRPr lang="fi-FI" dirty="0" smtClean="0"/>
          </a:p>
        </p:txBody>
      </p:sp>
      <p:sp>
        <p:nvSpPr>
          <p:cNvPr id="2" name="Rectangle 5"/>
          <p:cNvSpPr>
            <a:spLocks noGrp="1" noChangeArrowheads="1"/>
          </p:cNvSpPr>
          <p:nvPr>
            <p:ph type="ftr" sz="quarter" idx="3"/>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latin typeface="+mj-lt"/>
                <a:ea typeface="+mn-ea"/>
                <a:cs typeface="Arial" pitchFamily="34" charset="0"/>
              </a:defRPr>
            </a:lvl1pPr>
          </a:lstStyle>
          <a:p>
            <a:pPr>
              <a:defRPr/>
            </a:pPr>
            <a:r>
              <a:rPr lang="fi-FI" smtClean="0"/>
              <a:t>Kalvosarjan tekijän nimi</a:t>
            </a:r>
            <a:endParaRPr lang="fi-FI" dirty="0"/>
          </a:p>
        </p:txBody>
      </p:sp>
      <p:sp>
        <p:nvSpPr>
          <p:cNvPr id="1030" name="Rectangle 6"/>
          <p:cNvSpPr>
            <a:spLocks noGrp="1" noChangeArrowheads="1"/>
          </p:cNvSpPr>
          <p:nvPr>
            <p:ph type="sldNum" sz="quarter" idx="4"/>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latin typeface="+mj-lt"/>
                <a:ea typeface="+mn-ea"/>
                <a:cs typeface="Arial" pitchFamily="34" charset="0"/>
              </a:defRPr>
            </a:lvl1pPr>
          </a:lstStyle>
          <a:p>
            <a:pPr>
              <a:defRPr/>
            </a:pPr>
            <a:fld id="{D53BAA9B-895F-4C99-B997-8B087A3980E9}" type="slidenum">
              <a:rPr lang="fi-FI" smtClean="0"/>
              <a:pPr>
                <a:defRPr/>
              </a:pPr>
              <a:t>‹#›</a:t>
            </a:fld>
            <a:endParaRPr lang="fi-FI" dirty="0"/>
          </a:p>
        </p:txBody>
      </p:sp>
      <p:sp>
        <p:nvSpPr>
          <p:cNvPr id="3" name="Rectangle 4"/>
          <p:cNvSpPr>
            <a:spLocks noGrp="1" noChangeArrowheads="1"/>
          </p:cNvSpPr>
          <p:nvPr>
            <p:ph type="dt" sz="half" idx="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endParaRPr lang="fi-FI" dirty="0"/>
          </a:p>
        </p:txBody>
      </p:sp>
      <p:sp>
        <p:nvSpPr>
          <p:cNvPr id="1033" name="Rectangle 9"/>
          <p:cNvSpPr>
            <a:spLocks noChangeArrowheads="1"/>
          </p:cNvSpPr>
          <p:nvPr userDrawn="1"/>
        </p:nvSpPr>
        <p:spPr bwMode="auto">
          <a:xfrm>
            <a:off x="0" y="0"/>
            <a:ext cx="9144000" cy="6858000"/>
          </a:xfrm>
          <a:prstGeom prst="rect">
            <a:avLst/>
          </a:prstGeom>
          <a:noFill/>
          <a:ln w="31750">
            <a:solidFill>
              <a:schemeClr val="bg1"/>
            </a:solidFill>
            <a:miter lim="800000"/>
            <a:headEnd/>
            <a:tailEnd/>
          </a:ln>
          <a:effectLst/>
        </p:spPr>
        <p:txBody>
          <a:bodyPr wrap="none" anchor="ctr"/>
          <a:lstStyle/>
          <a:p>
            <a:endParaRPr lang="fi-FI"/>
          </a:p>
        </p:txBody>
      </p:sp>
      <p:pic>
        <p:nvPicPr>
          <p:cNvPr id="11" name="Kuva 10" descr="Metropolia_CMYK_A.png"/>
          <p:cNvPicPr>
            <a:picLocks noChangeAspect="1"/>
          </p:cNvPicPr>
          <p:nvPr userDrawn="1"/>
        </p:nvPicPr>
        <p:blipFill>
          <a:blip r:embed="rId18"/>
          <a:stretch>
            <a:fillRect/>
          </a:stretch>
        </p:blipFill>
        <p:spPr>
          <a:xfrm>
            <a:off x="679450" y="5587999"/>
            <a:ext cx="1238396" cy="65963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p:wipe dir="d"/>
  </p:transition>
  <p:timing>
    <p:tnLst>
      <p:par>
        <p:cTn id="1" dur="indefinite" restart="never" nodeType="tmRoot"/>
      </p:par>
    </p:tnLst>
  </p:timing>
  <p:hf hdr="0"/>
  <p:txStyles>
    <p:titleStyle>
      <a:lvl1pPr algn="l" rtl="0" eaLnBrk="0" fontAlgn="base" hangingPunct="0">
        <a:spcBef>
          <a:spcPct val="0"/>
        </a:spcBef>
        <a:spcAft>
          <a:spcPct val="0"/>
        </a:spcAft>
        <a:defRPr sz="2800" spc="100">
          <a:solidFill>
            <a:srgbClr val="F08A00"/>
          </a:solidFill>
          <a:latin typeface="+mj-lt"/>
          <a:ea typeface="+mj-ea"/>
          <a:cs typeface="ＭＳ Ｐゴシック" pitchFamily="-110" charset="-128"/>
        </a:defRPr>
      </a:lvl1pPr>
      <a:lvl2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2pPr>
      <a:lvl3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3pPr>
      <a:lvl4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4pPr>
      <a:lvl5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5pPr>
      <a:lvl6pPr marL="457200" algn="l" rtl="0" fontAlgn="base">
        <a:spcBef>
          <a:spcPct val="0"/>
        </a:spcBef>
        <a:spcAft>
          <a:spcPct val="0"/>
        </a:spcAft>
        <a:defRPr sz="3600">
          <a:solidFill>
            <a:schemeClr val="tx2"/>
          </a:solidFill>
          <a:latin typeface="Tahoma" pitchFamily="34" charset="0"/>
          <a:ea typeface="ＭＳ Ｐゴシック" pitchFamily="48" charset="-128"/>
        </a:defRPr>
      </a:lvl6pPr>
      <a:lvl7pPr marL="914400" algn="l" rtl="0" fontAlgn="base">
        <a:spcBef>
          <a:spcPct val="0"/>
        </a:spcBef>
        <a:spcAft>
          <a:spcPct val="0"/>
        </a:spcAft>
        <a:defRPr sz="3600">
          <a:solidFill>
            <a:schemeClr val="tx2"/>
          </a:solidFill>
          <a:latin typeface="Tahoma" pitchFamily="34" charset="0"/>
          <a:ea typeface="ＭＳ Ｐゴシック" pitchFamily="48" charset="-128"/>
        </a:defRPr>
      </a:lvl7pPr>
      <a:lvl8pPr marL="1371600" algn="l" rtl="0" fontAlgn="base">
        <a:spcBef>
          <a:spcPct val="0"/>
        </a:spcBef>
        <a:spcAft>
          <a:spcPct val="0"/>
        </a:spcAft>
        <a:defRPr sz="3600">
          <a:solidFill>
            <a:schemeClr val="tx2"/>
          </a:solidFill>
          <a:latin typeface="Tahoma" pitchFamily="34" charset="0"/>
          <a:ea typeface="ＭＳ Ｐゴシック" pitchFamily="48" charset="-128"/>
        </a:defRPr>
      </a:lvl8pPr>
      <a:lvl9pPr marL="1828800" algn="l" rtl="0" fontAlgn="base">
        <a:spcBef>
          <a:spcPct val="0"/>
        </a:spcBef>
        <a:spcAft>
          <a:spcPct val="0"/>
        </a:spcAft>
        <a:defRPr sz="3600">
          <a:solidFill>
            <a:schemeClr val="tx2"/>
          </a:solidFill>
          <a:latin typeface="Tahoma" pitchFamily="34" charset="0"/>
          <a:ea typeface="ＭＳ Ｐゴシック" pitchFamily="48" charset="-128"/>
        </a:defRPr>
      </a:lvl9pPr>
    </p:titleStyle>
    <p:bodyStyle>
      <a:lvl1pPr marL="342900" indent="-342900" algn="l" rtl="0" eaLnBrk="0" fontAlgn="base" hangingPunct="0">
        <a:spcBef>
          <a:spcPts val="200"/>
        </a:spcBef>
        <a:spcAft>
          <a:spcPct val="0"/>
        </a:spcAft>
        <a:buClr>
          <a:srgbClr val="F08A00"/>
        </a:buClr>
        <a:buFont typeface="Wingdings" pitchFamily="2" charset="2"/>
        <a:buChar char="§"/>
        <a:defRPr sz="2400" spc="100">
          <a:solidFill>
            <a:srgbClr val="4F5150"/>
          </a:solidFill>
          <a:latin typeface="+mn-lt"/>
          <a:ea typeface="+mn-ea"/>
          <a:cs typeface="ＭＳ Ｐゴシック" pitchFamily="-110" charset="-128"/>
        </a:defRPr>
      </a:lvl1pPr>
      <a:lvl2pPr marL="539750" indent="-215900" algn="l" rtl="0" eaLnBrk="0" fontAlgn="base" hangingPunct="0">
        <a:spcBef>
          <a:spcPts val="200"/>
        </a:spcBef>
        <a:spcAft>
          <a:spcPct val="0"/>
        </a:spcAft>
        <a:buClr>
          <a:srgbClr val="F08A00"/>
        </a:buClr>
        <a:buFont typeface="Wingdings" pitchFamily="2" charset="2"/>
        <a:buChar char="§"/>
        <a:defRPr sz="2400" spc="100">
          <a:solidFill>
            <a:srgbClr val="4F5150"/>
          </a:solidFill>
          <a:latin typeface="+mn-lt"/>
          <a:ea typeface="+mn-ea"/>
        </a:defRPr>
      </a:lvl2pPr>
      <a:lvl3pPr marL="719138" indent="-215900" algn="l" rtl="0" eaLnBrk="0" fontAlgn="base" hangingPunct="0">
        <a:spcBef>
          <a:spcPts val="200"/>
        </a:spcBef>
        <a:spcAft>
          <a:spcPct val="0"/>
        </a:spcAft>
        <a:buClr>
          <a:srgbClr val="F08A00"/>
        </a:buClr>
        <a:buFont typeface="Wingdings" pitchFamily="2" charset="2"/>
        <a:buChar char="§"/>
        <a:defRPr sz="2000" spc="100">
          <a:solidFill>
            <a:srgbClr val="4F5150"/>
          </a:solidFill>
          <a:latin typeface="+mn-lt"/>
          <a:ea typeface="+mn-ea"/>
        </a:defRPr>
      </a:lvl3pPr>
      <a:lvl4pPr marL="898525" indent="-215900" algn="l" rtl="0" eaLnBrk="0" fontAlgn="base" hangingPunct="0">
        <a:spcBef>
          <a:spcPts val="200"/>
        </a:spcBef>
        <a:spcAft>
          <a:spcPct val="0"/>
        </a:spcAft>
        <a:buClr>
          <a:srgbClr val="F08A00"/>
        </a:buClr>
        <a:buFont typeface="Wingdings" pitchFamily="2" charset="2"/>
        <a:buChar char="§"/>
        <a:defRPr spc="100">
          <a:solidFill>
            <a:srgbClr val="4F5150"/>
          </a:solidFill>
          <a:latin typeface="+mn-lt"/>
          <a:ea typeface="+mn-ea"/>
        </a:defRPr>
      </a:lvl4pPr>
      <a:lvl5pPr marL="1079500" indent="-215900" algn="l" rtl="0" eaLnBrk="0" fontAlgn="base" hangingPunct="0">
        <a:spcBef>
          <a:spcPts val="200"/>
        </a:spcBef>
        <a:spcAft>
          <a:spcPct val="0"/>
        </a:spcAft>
        <a:buClr>
          <a:srgbClr val="F08A00"/>
        </a:buClr>
        <a:buFont typeface="Wingdings" pitchFamily="2" charset="2"/>
        <a:buChar char="§"/>
        <a:defRPr sz="1600" spc="100">
          <a:solidFill>
            <a:srgbClr val="4F5150"/>
          </a:solidFill>
          <a:latin typeface="+mn-lt"/>
          <a:ea typeface="+mn-ea"/>
        </a:defRPr>
      </a:lvl5pPr>
      <a:lvl6pPr marL="25146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6pPr>
      <a:lvl7pPr marL="29718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7pPr>
      <a:lvl8pPr marL="34290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8pPr>
      <a:lvl9pPr marL="38862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www.metropolia.fi/innovaatioprojektit"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74488"/>
            <a:ext cx="7772400" cy="1470025"/>
          </a:xfrm>
        </p:spPr>
        <p:txBody>
          <a:bodyPr/>
          <a:lstStyle/>
          <a:p>
            <a:pPr algn="ctr"/>
            <a:r>
              <a:rPr lang="fi-FI" dirty="0" smtClean="0">
                <a:latin typeface="Helvetica"/>
                <a:cs typeface="Helvetica"/>
              </a:rPr>
              <a:t>MINNO® Innovation </a:t>
            </a:r>
            <a:r>
              <a:rPr lang="fi-FI" dirty="0" err="1" smtClean="0">
                <a:latin typeface="Helvetica"/>
                <a:cs typeface="Helvetica"/>
              </a:rPr>
              <a:t>project</a:t>
            </a:r>
            <a:r>
              <a:rPr lang="fi-FI" dirty="0" smtClean="0">
                <a:latin typeface="Helvetica"/>
                <a:cs typeface="Helvetica"/>
              </a:rPr>
              <a:t> </a:t>
            </a:r>
            <a:r>
              <a:rPr lang="fi-FI" dirty="0" smtClean="0">
                <a:latin typeface="Helvetica"/>
                <a:cs typeface="Helvetica"/>
              </a:rPr>
              <a:t/>
            </a:r>
            <a:br>
              <a:rPr lang="fi-FI" dirty="0" smtClean="0">
                <a:latin typeface="Helvetica"/>
                <a:cs typeface="Helvetica"/>
              </a:rPr>
            </a:br>
            <a:r>
              <a:rPr lang="fi-FI" dirty="0" err="1" smtClean="0">
                <a:latin typeface="Helvetica"/>
                <a:cs typeface="Helvetica"/>
              </a:rPr>
              <a:t>Final</a:t>
            </a:r>
            <a:r>
              <a:rPr lang="fi-FI" dirty="0" smtClean="0">
                <a:latin typeface="Helvetica"/>
                <a:cs typeface="Helvetica"/>
              </a:rPr>
              <a:t> </a:t>
            </a:r>
            <a:r>
              <a:rPr lang="fi-FI" dirty="0" err="1" smtClean="0">
                <a:latin typeface="Helvetica"/>
                <a:cs typeface="Helvetica"/>
              </a:rPr>
              <a:t>project</a:t>
            </a:r>
            <a:r>
              <a:rPr lang="fi-FI" dirty="0" smtClean="0">
                <a:latin typeface="Helvetica"/>
                <a:cs typeface="Helvetica"/>
              </a:rPr>
              <a:t> </a:t>
            </a:r>
            <a:r>
              <a:rPr lang="fi-FI" dirty="0" err="1" smtClean="0">
                <a:latin typeface="Helvetica"/>
                <a:cs typeface="Helvetica"/>
              </a:rPr>
              <a:t>report</a:t>
            </a:r>
            <a:r>
              <a:rPr lang="fi-FI" dirty="0" smtClean="0">
                <a:latin typeface="Helvetica"/>
                <a:cs typeface="Helvetica"/>
              </a:rPr>
              <a:t> </a:t>
            </a:r>
            <a:r>
              <a:rPr lang="fi-FI" dirty="0" smtClean="0">
                <a:latin typeface="Helvetica"/>
                <a:cs typeface="Helvetica"/>
              </a:rPr>
              <a:t>of </a:t>
            </a:r>
            <a:r>
              <a:rPr lang="fi-FI" dirty="0" err="1" smtClean="0">
                <a:latin typeface="Helvetica"/>
                <a:cs typeface="Helvetica"/>
              </a:rPr>
              <a:t>the</a:t>
            </a:r>
            <a:r>
              <a:rPr lang="fi-FI" dirty="0" smtClean="0">
                <a:latin typeface="Helvetica"/>
                <a:cs typeface="Helvetica"/>
              </a:rPr>
              <a:t> team </a:t>
            </a:r>
            <a:r>
              <a:rPr lang="fi-FI" dirty="0" smtClean="0">
                <a:latin typeface="Helvetica"/>
                <a:cs typeface="Helvetica"/>
              </a:rPr>
              <a:t>30/15</a:t>
            </a:r>
            <a:endParaRPr lang="fi-FI" dirty="0">
              <a:latin typeface="Helvetica"/>
              <a:cs typeface="Helvetica"/>
            </a:endParaRPr>
          </a:p>
        </p:txBody>
      </p:sp>
      <p:sp>
        <p:nvSpPr>
          <p:cNvPr id="3" name="Subtitle 2"/>
          <p:cNvSpPr>
            <a:spLocks noGrp="1"/>
          </p:cNvSpPr>
          <p:nvPr>
            <p:ph type="subTitle" idx="1"/>
          </p:nvPr>
        </p:nvSpPr>
        <p:spPr>
          <a:xfrm>
            <a:off x="1371600" y="2962922"/>
            <a:ext cx="6400800" cy="1752600"/>
          </a:xfrm>
        </p:spPr>
        <p:txBody>
          <a:bodyPr>
            <a:normAutofit/>
          </a:bodyPr>
          <a:lstStyle/>
          <a:p>
            <a:r>
              <a:rPr lang="fi-FI" dirty="0" smtClean="0">
                <a:latin typeface="Helvetica"/>
                <a:cs typeface="Helvetica"/>
              </a:rPr>
              <a:t>Team 30/15 and Laura-Maija </a:t>
            </a:r>
            <a:r>
              <a:rPr lang="fi-FI" dirty="0" err="1" smtClean="0">
                <a:latin typeface="Helvetica"/>
                <a:cs typeface="Helvetica"/>
              </a:rPr>
              <a:t>Hero</a:t>
            </a:r>
            <a:endParaRPr lang="fi-FI" dirty="0" smtClean="0">
              <a:latin typeface="Helvetica"/>
              <a:cs typeface="Helvetica"/>
            </a:endParaRPr>
          </a:p>
          <a:p>
            <a:r>
              <a:rPr lang="fi-FI" dirty="0" smtClean="0">
                <a:latin typeface="Helvetica"/>
                <a:cs typeface="Helvetica"/>
              </a:rPr>
              <a:t>”A </a:t>
            </a:r>
            <a:r>
              <a:rPr lang="fi-FI" dirty="0" err="1" smtClean="0">
                <a:latin typeface="Helvetica"/>
                <a:cs typeface="Helvetica"/>
              </a:rPr>
              <a:t>modern</a:t>
            </a:r>
            <a:r>
              <a:rPr lang="fi-FI" dirty="0" smtClean="0">
                <a:latin typeface="Helvetica"/>
                <a:cs typeface="Helvetica"/>
              </a:rPr>
              <a:t> cafe </a:t>
            </a:r>
            <a:r>
              <a:rPr lang="fi-FI" dirty="0" err="1" smtClean="0">
                <a:latin typeface="Helvetica"/>
                <a:cs typeface="Helvetica"/>
              </a:rPr>
              <a:t>house</a:t>
            </a:r>
            <a:r>
              <a:rPr lang="fi-FI" dirty="0" smtClean="0">
                <a:latin typeface="Helvetica"/>
                <a:cs typeface="Helvetica"/>
              </a:rPr>
              <a:t> of </a:t>
            </a:r>
            <a:r>
              <a:rPr lang="fi-FI" dirty="0" err="1" smtClean="0">
                <a:latin typeface="Helvetica"/>
                <a:cs typeface="Helvetica"/>
              </a:rPr>
              <a:t>enlightment</a:t>
            </a:r>
            <a:r>
              <a:rPr lang="fi-FI" dirty="0" smtClean="0">
                <a:latin typeface="Helvetica"/>
                <a:cs typeface="Helvetica"/>
              </a:rPr>
              <a:t>”</a:t>
            </a:r>
          </a:p>
          <a:p>
            <a:r>
              <a:rPr lang="fi-FI" dirty="0" err="1" smtClean="0">
                <a:latin typeface="Helvetica"/>
                <a:cs typeface="Helvetica"/>
              </a:rPr>
              <a:t>Date</a:t>
            </a:r>
            <a:r>
              <a:rPr lang="fi-FI" dirty="0" smtClean="0">
                <a:latin typeface="Helvetica"/>
                <a:cs typeface="Helvetica"/>
              </a:rPr>
              <a:t>: 02.06-24.04</a:t>
            </a:r>
            <a:endParaRPr lang="fi-FI" dirty="0" smtClean="0">
              <a:latin typeface="Helvetica"/>
              <a:cs typeface="Helvetica"/>
            </a:endParaRPr>
          </a:p>
        </p:txBody>
      </p:sp>
      <p:sp>
        <p:nvSpPr>
          <p:cNvPr id="4" name="TextBox 3"/>
          <p:cNvSpPr txBox="1"/>
          <p:nvPr/>
        </p:nvSpPr>
        <p:spPr>
          <a:xfrm>
            <a:off x="866682" y="5226154"/>
            <a:ext cx="7694720" cy="307777"/>
          </a:xfrm>
          <a:prstGeom prst="rect">
            <a:avLst/>
          </a:prstGeom>
          <a:noFill/>
        </p:spPr>
        <p:txBody>
          <a:bodyPr wrap="square" rtlCol="0">
            <a:spAutoFit/>
          </a:bodyPr>
          <a:lstStyle/>
          <a:p>
            <a:r>
              <a:rPr lang="fi-FI" sz="1400" dirty="0" err="1" smtClean="0">
                <a:solidFill>
                  <a:schemeClr val="bg1">
                    <a:lumMod val="50000"/>
                  </a:schemeClr>
                </a:solidFill>
              </a:rPr>
              <a:t>Agoston</a:t>
            </a:r>
            <a:r>
              <a:rPr lang="fi-FI" sz="1400" dirty="0" smtClean="0">
                <a:solidFill>
                  <a:schemeClr val="bg1">
                    <a:lumMod val="50000"/>
                  </a:schemeClr>
                </a:solidFill>
              </a:rPr>
              <a:t> </a:t>
            </a:r>
            <a:r>
              <a:rPr lang="fi-FI" sz="1400" dirty="0" err="1" smtClean="0">
                <a:solidFill>
                  <a:schemeClr val="bg1">
                    <a:lumMod val="50000"/>
                  </a:schemeClr>
                </a:solidFill>
              </a:rPr>
              <a:t>Feher</a:t>
            </a:r>
            <a:r>
              <a:rPr lang="fi-FI" sz="1400" dirty="0" smtClean="0">
                <a:solidFill>
                  <a:schemeClr val="bg1">
                    <a:lumMod val="50000"/>
                  </a:schemeClr>
                </a:solidFill>
              </a:rPr>
              <a:t>, Greta </a:t>
            </a:r>
            <a:r>
              <a:rPr lang="fi-FI" sz="1400" dirty="0" err="1" smtClean="0">
                <a:solidFill>
                  <a:schemeClr val="bg1">
                    <a:lumMod val="50000"/>
                  </a:schemeClr>
                </a:solidFill>
              </a:rPr>
              <a:t>Beccarello</a:t>
            </a:r>
            <a:r>
              <a:rPr lang="fi-FI" sz="1400" dirty="0" smtClean="0">
                <a:solidFill>
                  <a:schemeClr val="bg1">
                    <a:lumMod val="50000"/>
                  </a:schemeClr>
                </a:solidFill>
              </a:rPr>
              <a:t>, Katariina Kumpulainen, Hanna Pekkala, Valentine del </a:t>
            </a:r>
            <a:r>
              <a:rPr lang="fi-FI" sz="1400" dirty="0" err="1" smtClean="0">
                <a:solidFill>
                  <a:schemeClr val="bg1">
                    <a:lumMod val="50000"/>
                  </a:schemeClr>
                </a:solidFill>
              </a:rPr>
              <a:t>Giudice</a:t>
            </a:r>
            <a:r>
              <a:rPr lang="fi-FI" sz="1400" dirty="0" smtClean="0">
                <a:solidFill>
                  <a:schemeClr val="bg1">
                    <a:lumMod val="50000"/>
                  </a:schemeClr>
                </a:solidFill>
              </a:rPr>
              <a:t>   </a:t>
            </a:r>
            <a:endParaRPr lang="fi-FI" sz="1400" dirty="0">
              <a:solidFill>
                <a:schemeClr val="bg1">
                  <a:lumMod val="50000"/>
                </a:schemeClr>
              </a:solidFill>
            </a:endParaRPr>
          </a:p>
        </p:txBody>
      </p:sp>
    </p:spTree>
    <p:extLst>
      <p:ext uri="{BB962C8B-B14F-4D97-AF65-F5344CB8AC3E}">
        <p14:creationId xmlns:p14="http://schemas.microsoft.com/office/powerpoint/2010/main" val="19800407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19380"/>
            <a:ext cx="7772400" cy="1470025"/>
          </a:xfrm>
        </p:spPr>
        <p:txBody>
          <a:bodyPr/>
          <a:lstStyle/>
          <a:p>
            <a:pPr algn="ctr"/>
            <a:r>
              <a:rPr lang="fi-FI" sz="4400" dirty="0" err="1" smtClean="0"/>
              <a:t>Creating</a:t>
            </a:r>
            <a:r>
              <a:rPr lang="fi-FI" sz="4400" dirty="0"/>
              <a:t> </a:t>
            </a:r>
            <a:r>
              <a:rPr lang="fi-FI" sz="4400" dirty="0" smtClean="0"/>
              <a:t>a </a:t>
            </a:r>
            <a:r>
              <a:rPr lang="fi-FI" sz="4400" dirty="0" err="1" smtClean="0"/>
              <a:t>booklet</a:t>
            </a:r>
            <a:r>
              <a:rPr lang="fi-FI" dirty="0" smtClean="0"/>
              <a:t/>
            </a:r>
            <a:br>
              <a:rPr lang="fi-FI" dirty="0" smtClean="0"/>
            </a:br>
            <a:r>
              <a:rPr lang="fi-FI" sz="2000" dirty="0" err="1" smtClean="0"/>
              <a:t>The</a:t>
            </a:r>
            <a:r>
              <a:rPr lang="fi-FI" sz="2000" dirty="0" smtClean="0"/>
              <a:t> </a:t>
            </a:r>
            <a:r>
              <a:rPr lang="fi-FI" sz="2000" dirty="0" err="1" smtClean="0"/>
              <a:t>outcome</a:t>
            </a:r>
            <a:r>
              <a:rPr lang="fi-FI" sz="2000" dirty="0" smtClean="0"/>
              <a:t> of </a:t>
            </a:r>
            <a:r>
              <a:rPr lang="fi-FI" sz="2000" dirty="0" err="1" smtClean="0"/>
              <a:t>the</a:t>
            </a:r>
            <a:r>
              <a:rPr lang="fi-FI" sz="2000" dirty="0" smtClean="0"/>
              <a:t> </a:t>
            </a:r>
            <a:r>
              <a:rPr lang="fi-FI" sz="2000" dirty="0" err="1" smtClean="0"/>
              <a:t>project</a:t>
            </a:r>
            <a:endParaRPr lang="fi-FI" sz="2000" dirty="0"/>
          </a:p>
        </p:txBody>
      </p:sp>
      <p:sp>
        <p:nvSpPr>
          <p:cNvPr id="3" name="Subtitle 2"/>
          <p:cNvSpPr>
            <a:spLocks noGrp="1"/>
          </p:cNvSpPr>
          <p:nvPr>
            <p:ph type="subTitle" idx="1"/>
          </p:nvPr>
        </p:nvSpPr>
        <p:spPr>
          <a:xfrm>
            <a:off x="1184751" y="2725445"/>
            <a:ext cx="6946371" cy="3107184"/>
          </a:xfrm>
        </p:spPr>
        <p:txBody>
          <a:bodyPr/>
          <a:lstStyle/>
          <a:p>
            <a:pPr algn="l"/>
            <a:r>
              <a:rPr lang="en-US" dirty="0"/>
              <a:t>Our project plan is to create a booklet. In this booklet we will give simple but throughout step by step instructions on how to facilitate a meeting where all participants become an active part of the innovative process.</a:t>
            </a:r>
            <a:endParaRPr lang="en-US" dirty="0"/>
          </a:p>
          <a:p>
            <a:r>
              <a:rPr lang="en-US" dirty="0"/>
              <a:t/>
            </a:r>
            <a:br>
              <a:rPr lang="en-US" dirty="0"/>
            </a:br>
            <a:endParaRPr lang="fi-FI" dirty="0"/>
          </a:p>
        </p:txBody>
      </p:sp>
      <p:sp>
        <p:nvSpPr>
          <p:cNvPr id="4" name="Date Placeholder 3"/>
          <p:cNvSpPr>
            <a:spLocks noGrp="1"/>
          </p:cNvSpPr>
          <p:nvPr>
            <p:ph type="dt" sz="half" idx="10"/>
          </p:nvPr>
        </p:nvSpPr>
        <p:spPr/>
        <p:txBody>
          <a:bodyPr/>
          <a:lstStyle/>
          <a:p>
            <a:fld id="{2CC03331-598C-4E65-907C-2CE131496459}" type="datetime1">
              <a:rPr lang="fi-FI" smtClean="0"/>
              <a:t>17.4.2015</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FD74ECF-7A9A-4E0E-BB51-E3F504E40450}" type="slidenum">
              <a:rPr lang="fi-FI" smtClean="0"/>
              <a:pPr/>
              <a:t>10</a:t>
            </a:fld>
            <a:endParaRPr lang="fi-FI"/>
          </a:p>
        </p:txBody>
      </p:sp>
    </p:spTree>
    <p:extLst>
      <p:ext uri="{BB962C8B-B14F-4D97-AF65-F5344CB8AC3E}">
        <p14:creationId xmlns:p14="http://schemas.microsoft.com/office/powerpoint/2010/main" val="20721697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338"/>
            <a:ext cx="7772400" cy="657163"/>
          </a:xfrm>
        </p:spPr>
        <p:txBody>
          <a:bodyPr/>
          <a:lstStyle/>
          <a:p>
            <a:pPr algn="ctr"/>
            <a:r>
              <a:rPr lang="fi-FI" sz="4000" dirty="0" err="1" smtClean="0"/>
              <a:t>Poster</a:t>
            </a:r>
            <a:endParaRPr lang="fi-FI" sz="4000" dirty="0"/>
          </a:p>
        </p:txBody>
      </p:sp>
      <p:sp>
        <p:nvSpPr>
          <p:cNvPr id="4" name="Date Placeholder 3"/>
          <p:cNvSpPr>
            <a:spLocks noGrp="1"/>
          </p:cNvSpPr>
          <p:nvPr>
            <p:ph type="dt" sz="half" idx="10"/>
          </p:nvPr>
        </p:nvSpPr>
        <p:spPr/>
        <p:txBody>
          <a:bodyPr/>
          <a:lstStyle/>
          <a:p>
            <a:fld id="{FCBE8D05-A5C3-4DF6-882F-E780796B5761}" type="datetime1">
              <a:rPr lang="fi-FI" smtClean="0"/>
              <a:t>17.4.2015</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FD74ECF-7A9A-4E0E-BB51-E3F504E40450}" type="slidenum">
              <a:rPr lang="fi-FI" smtClean="0"/>
              <a:pPr/>
              <a:t>11</a:t>
            </a:fld>
            <a:endParaRPr lang="fi-FI"/>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68853" y="834501"/>
            <a:ext cx="3576336" cy="5065631"/>
          </a:xfrm>
          <a:prstGeom prst="rect">
            <a:avLst/>
          </a:prstGeom>
        </p:spPr>
      </p:pic>
    </p:spTree>
    <p:extLst>
      <p:ext uri="{BB962C8B-B14F-4D97-AF65-F5344CB8AC3E}">
        <p14:creationId xmlns:p14="http://schemas.microsoft.com/office/powerpoint/2010/main" val="20098995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a:cs typeface="Helvetica"/>
              </a:rPr>
              <a:t>Project plusses and minuses</a:t>
            </a:r>
            <a:endParaRPr lang="en-US" dirty="0">
              <a:latin typeface="Helvetica"/>
              <a:cs typeface="Helvetica"/>
            </a:endParaRPr>
          </a:p>
        </p:txBody>
      </p:sp>
      <p:sp>
        <p:nvSpPr>
          <p:cNvPr id="4" name="Text Placeholder 3"/>
          <p:cNvSpPr>
            <a:spLocks noGrp="1"/>
          </p:cNvSpPr>
          <p:nvPr>
            <p:ph type="body" idx="1"/>
          </p:nvPr>
        </p:nvSpPr>
        <p:spPr>
          <a:xfrm>
            <a:off x="765174" y="1687512"/>
            <a:ext cx="3657600" cy="568607"/>
          </a:xfrm>
        </p:spPr>
        <p:txBody>
          <a:bodyPr/>
          <a:lstStyle/>
          <a:p>
            <a:r>
              <a:rPr lang="en-US" dirty="0" smtClean="0"/>
              <a:t>+</a:t>
            </a:r>
          </a:p>
        </p:txBody>
      </p:sp>
      <p:sp>
        <p:nvSpPr>
          <p:cNvPr id="5" name="Content Placeholder 4"/>
          <p:cNvSpPr>
            <a:spLocks noGrp="1"/>
          </p:cNvSpPr>
          <p:nvPr>
            <p:ph sz="half" idx="2"/>
          </p:nvPr>
        </p:nvSpPr>
        <p:spPr>
          <a:xfrm>
            <a:off x="600821" y="2256118"/>
            <a:ext cx="3657600" cy="4001246"/>
          </a:xfrm>
        </p:spPr>
        <p:txBody>
          <a:bodyPr>
            <a:normAutofit/>
          </a:bodyPr>
          <a:lstStyle/>
          <a:p>
            <a:r>
              <a:rPr lang="en-US" sz="1800" dirty="0" smtClean="0">
                <a:latin typeface="Tahoma"/>
                <a:cs typeface="Tahoma"/>
              </a:rPr>
              <a:t>Working together with people of different fields</a:t>
            </a:r>
          </a:p>
          <a:p>
            <a:r>
              <a:rPr lang="en-US" sz="1800" dirty="0" smtClean="0">
                <a:latin typeface="Tahoma"/>
                <a:cs typeface="Tahoma"/>
              </a:rPr>
              <a:t>Possibilities for Networking</a:t>
            </a:r>
          </a:p>
          <a:p>
            <a:r>
              <a:rPr lang="en-US" sz="1800" dirty="0" smtClean="0">
                <a:latin typeface="Tahoma"/>
                <a:cs typeface="Tahoma"/>
              </a:rPr>
              <a:t>Teamwork</a:t>
            </a:r>
            <a:endParaRPr lang="en-US" sz="1800" dirty="0" smtClean="0">
              <a:latin typeface="Tahoma"/>
              <a:cs typeface="Tahoma"/>
            </a:endParaRPr>
          </a:p>
          <a:p>
            <a:r>
              <a:rPr lang="en-US" sz="1800" dirty="0" smtClean="0">
                <a:latin typeface="Tahoma"/>
                <a:cs typeface="Tahoma"/>
              </a:rPr>
              <a:t>Improving communication skills</a:t>
            </a:r>
          </a:p>
          <a:p>
            <a:r>
              <a:rPr lang="en-US" sz="1800" dirty="0" smtClean="0">
                <a:latin typeface="Tahoma"/>
                <a:cs typeface="Tahoma"/>
              </a:rPr>
              <a:t>Practicing real-life flexibility</a:t>
            </a:r>
            <a:endParaRPr lang="en-US" sz="1800" dirty="0" smtClean="0">
              <a:latin typeface="Tahoma"/>
              <a:cs typeface="Tahoma"/>
            </a:endParaRPr>
          </a:p>
        </p:txBody>
      </p:sp>
      <p:sp>
        <p:nvSpPr>
          <p:cNvPr id="6" name="Text Placeholder 5"/>
          <p:cNvSpPr>
            <a:spLocks noGrp="1"/>
          </p:cNvSpPr>
          <p:nvPr>
            <p:ph type="body" sz="quarter" idx="3"/>
          </p:nvPr>
        </p:nvSpPr>
        <p:spPr>
          <a:xfrm>
            <a:off x="4719637" y="1687512"/>
            <a:ext cx="3657600" cy="568607"/>
          </a:xfrm>
        </p:spPr>
        <p:txBody>
          <a:bodyPr/>
          <a:lstStyle/>
          <a:p>
            <a:r>
              <a:rPr lang="en-US" dirty="0" smtClean="0"/>
              <a:t>-</a:t>
            </a:r>
            <a:endParaRPr lang="en-US" dirty="0"/>
          </a:p>
        </p:txBody>
      </p:sp>
      <p:sp>
        <p:nvSpPr>
          <p:cNvPr id="7" name="Content Placeholder 6"/>
          <p:cNvSpPr>
            <a:spLocks noGrp="1"/>
          </p:cNvSpPr>
          <p:nvPr>
            <p:ph sz="quarter" idx="4"/>
          </p:nvPr>
        </p:nvSpPr>
        <p:spPr>
          <a:xfrm>
            <a:off x="4719637" y="2256119"/>
            <a:ext cx="3657600" cy="4001246"/>
          </a:xfrm>
        </p:spPr>
        <p:txBody>
          <a:bodyPr>
            <a:normAutofit/>
          </a:bodyPr>
          <a:lstStyle/>
          <a:p>
            <a:r>
              <a:rPr lang="en-US" sz="1800" dirty="0" smtClean="0">
                <a:latin typeface="Tahoma"/>
                <a:cs typeface="Tahoma"/>
              </a:rPr>
              <a:t>Not enough interaction with the company</a:t>
            </a:r>
          </a:p>
          <a:p>
            <a:r>
              <a:rPr lang="en-US" sz="1800" dirty="0" smtClean="0">
                <a:latin typeface="Tahoma"/>
                <a:cs typeface="Tahoma"/>
              </a:rPr>
              <a:t>Workload</a:t>
            </a:r>
            <a:r>
              <a:rPr lang="en-US" sz="1800" dirty="0">
                <a:latin typeface="Tahoma"/>
                <a:cs typeface="Tahoma"/>
              </a:rPr>
              <a:t> </a:t>
            </a:r>
            <a:r>
              <a:rPr lang="en-US" sz="1800" dirty="0" smtClean="0">
                <a:latin typeface="Tahoma"/>
                <a:cs typeface="Tahoma"/>
              </a:rPr>
              <a:t>hours</a:t>
            </a:r>
          </a:p>
          <a:p>
            <a:r>
              <a:rPr lang="en-US" sz="1800" dirty="0" smtClean="0">
                <a:latin typeface="Tahoma"/>
                <a:cs typeface="Tahoma"/>
              </a:rPr>
              <a:t>Orientation was sometimes unclear</a:t>
            </a:r>
          </a:p>
          <a:p>
            <a:endParaRPr lang="en-US" sz="1800" dirty="0" smtClean="0">
              <a:latin typeface="Tahoma"/>
              <a:cs typeface="Tahoma"/>
            </a:endParaRPr>
          </a:p>
        </p:txBody>
      </p:sp>
      <p:sp>
        <p:nvSpPr>
          <p:cNvPr id="3" name="Tekstiruutu 2"/>
          <p:cNvSpPr txBox="1"/>
          <p:nvPr/>
        </p:nvSpPr>
        <p:spPr>
          <a:xfrm>
            <a:off x="3705101" y="6419349"/>
            <a:ext cx="184731" cy="400110"/>
          </a:xfrm>
          <a:prstGeom prst="rect">
            <a:avLst/>
          </a:prstGeom>
          <a:noFill/>
        </p:spPr>
        <p:txBody>
          <a:bodyPr wrap="none" rtlCol="0">
            <a:spAutoFit/>
          </a:bodyPr>
          <a:lstStyle/>
          <a:p>
            <a:endParaRPr lang="fi-FI" sz="2000" dirty="0"/>
          </a:p>
        </p:txBody>
      </p:sp>
    </p:spTree>
    <p:extLst>
      <p:ext uri="{BB962C8B-B14F-4D97-AF65-F5344CB8AC3E}">
        <p14:creationId xmlns:p14="http://schemas.microsoft.com/office/powerpoint/2010/main" val="41370079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dirty="0" smtClean="0">
                <a:latin typeface="Helvetica"/>
                <a:cs typeface="Helvetica"/>
              </a:rPr>
              <a:t>Team work – how did you guys succeed in that?</a:t>
            </a:r>
            <a:endParaRPr lang="en-US" dirty="0">
              <a:latin typeface="Helvetica"/>
              <a:cs typeface="Helvetica"/>
            </a:endParaRPr>
          </a:p>
        </p:txBody>
      </p:sp>
      <p:sp>
        <p:nvSpPr>
          <p:cNvPr id="10" name="Content Placeholder 9"/>
          <p:cNvSpPr>
            <a:spLocks noGrp="1"/>
          </p:cNvSpPr>
          <p:nvPr>
            <p:ph idx="1"/>
          </p:nvPr>
        </p:nvSpPr>
        <p:spPr/>
        <p:txBody>
          <a:bodyPr>
            <a:normAutofit/>
          </a:bodyPr>
          <a:lstStyle/>
          <a:p>
            <a:r>
              <a:rPr lang="en-US" sz="2000" dirty="0" smtClean="0">
                <a:latin typeface="Tahoma"/>
                <a:cs typeface="Tahoma"/>
              </a:rPr>
              <a:t>Team work was good. The workload was shared fairly and everyone participated in the preparations and making of the project. Networking and communication went smoothly but there was too much hours of workload considering that we had other courses, work and different schedules in the same time. </a:t>
            </a:r>
            <a:endParaRPr lang="en-US" sz="2000" dirty="0">
              <a:latin typeface="Tahoma"/>
              <a:cs typeface="Tahoma"/>
            </a:endParaRPr>
          </a:p>
        </p:txBody>
      </p:sp>
    </p:spTree>
    <p:extLst>
      <p:ext uri="{BB962C8B-B14F-4D97-AF65-F5344CB8AC3E}">
        <p14:creationId xmlns:p14="http://schemas.microsoft.com/office/powerpoint/2010/main" val="3301159764"/>
      </p:ext>
    </p:extLst>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480025" y="254323"/>
            <a:ext cx="8459787" cy="1022568"/>
          </a:xfrm>
        </p:spPr>
        <p:txBody>
          <a:bodyPr/>
          <a:lstStyle/>
          <a:p>
            <a:r>
              <a:rPr lang="fi-FI" sz="3600" dirty="0" err="1" smtClean="0">
                <a:latin typeface="Helvetica"/>
                <a:cs typeface="Helvetica"/>
              </a:rPr>
              <a:t>Internal</a:t>
            </a:r>
            <a:r>
              <a:rPr lang="fi-FI" sz="3600" dirty="0" smtClean="0">
                <a:latin typeface="Helvetica"/>
                <a:cs typeface="Helvetica"/>
              </a:rPr>
              <a:t> and </a:t>
            </a:r>
            <a:r>
              <a:rPr lang="fi-FI" sz="3600" dirty="0" err="1" smtClean="0">
                <a:latin typeface="Helvetica"/>
                <a:cs typeface="Helvetica"/>
              </a:rPr>
              <a:t>external</a:t>
            </a:r>
            <a:r>
              <a:rPr lang="fi-FI" sz="3600" dirty="0" smtClean="0">
                <a:latin typeface="Helvetica"/>
                <a:cs typeface="Helvetica"/>
              </a:rPr>
              <a:t> </a:t>
            </a:r>
            <a:r>
              <a:rPr lang="fi-FI" sz="3600" dirty="0" err="1" smtClean="0">
                <a:latin typeface="Helvetica"/>
                <a:cs typeface="Helvetica"/>
              </a:rPr>
              <a:t>communications</a:t>
            </a:r>
            <a:endParaRPr lang="fi-FI" sz="3600" dirty="0">
              <a:latin typeface="Helvetica"/>
              <a:cs typeface="Helvetica"/>
            </a:endParaRPr>
          </a:p>
        </p:txBody>
      </p:sp>
      <p:sp>
        <p:nvSpPr>
          <p:cNvPr id="3" name="Sisällön paikkamerkki 2"/>
          <p:cNvSpPr>
            <a:spLocks noGrp="1"/>
          </p:cNvSpPr>
          <p:nvPr>
            <p:ph idx="1"/>
          </p:nvPr>
        </p:nvSpPr>
        <p:spPr>
          <a:xfrm>
            <a:off x="684213" y="1578732"/>
            <a:ext cx="7772400" cy="3948112"/>
          </a:xfrm>
        </p:spPr>
        <p:txBody>
          <a:bodyPr/>
          <a:lstStyle/>
          <a:p>
            <a:r>
              <a:rPr lang="fi-FI" dirty="0" err="1" smtClean="0"/>
              <a:t>Communication</a:t>
            </a:r>
            <a:r>
              <a:rPr lang="fi-FI" dirty="0" smtClean="0"/>
              <a:t> </a:t>
            </a:r>
            <a:r>
              <a:rPr lang="fi-FI" dirty="0" err="1" smtClean="0"/>
              <a:t>within</a:t>
            </a:r>
            <a:r>
              <a:rPr lang="fi-FI" dirty="0" smtClean="0"/>
              <a:t> </a:t>
            </a:r>
            <a:r>
              <a:rPr lang="fi-FI" dirty="0" err="1" smtClean="0"/>
              <a:t>the</a:t>
            </a:r>
            <a:r>
              <a:rPr lang="fi-FI" dirty="0" smtClean="0"/>
              <a:t> </a:t>
            </a:r>
            <a:r>
              <a:rPr lang="fi-FI" dirty="0" err="1" smtClean="0"/>
              <a:t>group</a:t>
            </a:r>
            <a:r>
              <a:rPr lang="fi-FI" dirty="0" smtClean="0"/>
              <a:t> </a:t>
            </a:r>
            <a:r>
              <a:rPr lang="fi-FI" dirty="0" err="1" smtClean="0"/>
              <a:t>was</a:t>
            </a:r>
            <a:r>
              <a:rPr lang="fi-FI" dirty="0" smtClean="0"/>
              <a:t> </a:t>
            </a:r>
            <a:r>
              <a:rPr lang="fi-FI" dirty="0" err="1" smtClean="0"/>
              <a:t>great</a:t>
            </a:r>
            <a:r>
              <a:rPr lang="fi-FI" dirty="0" smtClean="0"/>
              <a:t>. </a:t>
            </a:r>
            <a:r>
              <a:rPr lang="fi-FI" dirty="0" err="1" smtClean="0"/>
              <a:t>We</a:t>
            </a:r>
            <a:r>
              <a:rPr lang="fi-FI" dirty="0" smtClean="0"/>
              <a:t> </a:t>
            </a:r>
            <a:r>
              <a:rPr lang="fi-FI" dirty="0" err="1" smtClean="0"/>
              <a:t>used</a:t>
            </a:r>
            <a:r>
              <a:rPr lang="fi-FI" dirty="0" smtClean="0"/>
              <a:t> </a:t>
            </a:r>
            <a:r>
              <a:rPr lang="fi-FI" dirty="0" err="1" smtClean="0"/>
              <a:t>the</a:t>
            </a:r>
            <a:r>
              <a:rPr lang="fi-FI" dirty="0" smtClean="0"/>
              <a:t> </a:t>
            </a:r>
            <a:r>
              <a:rPr lang="fi-FI" dirty="0" err="1" smtClean="0"/>
              <a:t>viral</a:t>
            </a:r>
            <a:r>
              <a:rPr lang="fi-FI" dirty="0" smtClean="0"/>
              <a:t> </a:t>
            </a:r>
            <a:r>
              <a:rPr lang="fi-FI" dirty="0" err="1" smtClean="0"/>
              <a:t>space</a:t>
            </a:r>
            <a:r>
              <a:rPr lang="fi-FI" dirty="0" smtClean="0"/>
              <a:t> and google </a:t>
            </a:r>
            <a:r>
              <a:rPr lang="fi-FI" dirty="0" err="1" smtClean="0"/>
              <a:t>docs</a:t>
            </a:r>
            <a:r>
              <a:rPr lang="fi-FI" dirty="0" smtClean="0"/>
              <a:t> </a:t>
            </a:r>
            <a:r>
              <a:rPr lang="fi-FI" dirty="0" err="1" smtClean="0"/>
              <a:t>smoothly</a:t>
            </a:r>
            <a:r>
              <a:rPr lang="fi-FI" dirty="0" smtClean="0"/>
              <a:t>.</a:t>
            </a:r>
          </a:p>
          <a:p>
            <a:endParaRPr lang="fi-FI" dirty="0" smtClean="0"/>
          </a:p>
          <a:p>
            <a:r>
              <a:rPr lang="fi-FI" dirty="0" err="1" smtClean="0"/>
              <a:t>Communication</a:t>
            </a:r>
            <a:r>
              <a:rPr lang="fi-FI" dirty="0" smtClean="0"/>
              <a:t> </a:t>
            </a:r>
            <a:r>
              <a:rPr lang="fi-FI" dirty="0" err="1" smtClean="0"/>
              <a:t>with</a:t>
            </a:r>
            <a:r>
              <a:rPr lang="fi-FI" dirty="0" smtClean="0"/>
              <a:t> </a:t>
            </a:r>
            <a:r>
              <a:rPr lang="fi-FI" dirty="0" err="1" smtClean="0"/>
              <a:t>the</a:t>
            </a:r>
            <a:r>
              <a:rPr lang="fi-FI" dirty="0" smtClean="0"/>
              <a:t> </a:t>
            </a:r>
            <a:r>
              <a:rPr lang="fi-FI" dirty="0" err="1" smtClean="0"/>
              <a:t>teacher</a:t>
            </a:r>
            <a:r>
              <a:rPr lang="fi-FI" dirty="0" smtClean="0"/>
              <a:t> </a:t>
            </a:r>
            <a:r>
              <a:rPr lang="fi-FI" dirty="0" err="1" smtClean="0"/>
              <a:t>was</a:t>
            </a:r>
            <a:r>
              <a:rPr lang="fi-FI" dirty="0" smtClean="0"/>
              <a:t> </a:t>
            </a:r>
            <a:r>
              <a:rPr lang="fi-FI" dirty="0" err="1" smtClean="0"/>
              <a:t>easy</a:t>
            </a:r>
            <a:r>
              <a:rPr lang="fi-FI" dirty="0" smtClean="0"/>
              <a:t> and </a:t>
            </a:r>
            <a:r>
              <a:rPr lang="fi-FI" dirty="0" err="1" smtClean="0"/>
              <a:t>smooth</a:t>
            </a:r>
            <a:r>
              <a:rPr lang="fi-FI" dirty="0" smtClean="0"/>
              <a:t>.</a:t>
            </a:r>
          </a:p>
          <a:p>
            <a:endParaRPr lang="fi-FI" dirty="0" smtClean="0"/>
          </a:p>
          <a:p>
            <a:r>
              <a:rPr lang="fi-FI" dirty="0" err="1" smtClean="0"/>
              <a:t>Communication</a:t>
            </a:r>
            <a:r>
              <a:rPr lang="fi-FI" dirty="0" smtClean="0"/>
              <a:t> </a:t>
            </a:r>
            <a:r>
              <a:rPr lang="fi-FI" dirty="0" err="1" smtClean="0"/>
              <a:t>with</a:t>
            </a:r>
            <a:r>
              <a:rPr lang="fi-FI" dirty="0" smtClean="0"/>
              <a:t> </a:t>
            </a:r>
            <a:r>
              <a:rPr lang="fi-FI" dirty="0" err="1" smtClean="0"/>
              <a:t>the</a:t>
            </a:r>
            <a:r>
              <a:rPr lang="fi-FI" dirty="0" smtClean="0"/>
              <a:t> </a:t>
            </a:r>
            <a:r>
              <a:rPr lang="fi-FI" dirty="0" err="1" smtClean="0"/>
              <a:t>company</a:t>
            </a:r>
            <a:r>
              <a:rPr lang="fi-FI" dirty="0" smtClean="0"/>
              <a:t> </a:t>
            </a:r>
            <a:r>
              <a:rPr lang="fi-FI" dirty="0" err="1" smtClean="0"/>
              <a:t>was</a:t>
            </a:r>
            <a:r>
              <a:rPr lang="fi-FI" dirty="0" smtClean="0"/>
              <a:t> </a:t>
            </a:r>
            <a:r>
              <a:rPr lang="fi-FI" dirty="0" err="1" smtClean="0"/>
              <a:t>difficult</a:t>
            </a:r>
            <a:r>
              <a:rPr lang="fi-FI" dirty="0" smtClean="0"/>
              <a:t> </a:t>
            </a:r>
            <a:r>
              <a:rPr lang="fi-FI" dirty="0" err="1" smtClean="0"/>
              <a:t>because</a:t>
            </a:r>
            <a:r>
              <a:rPr lang="fi-FI" dirty="0" smtClean="0"/>
              <a:t> of </a:t>
            </a:r>
            <a:r>
              <a:rPr lang="fi-FI" dirty="0" err="1" smtClean="0"/>
              <a:t>their</a:t>
            </a:r>
            <a:r>
              <a:rPr lang="fi-FI" dirty="0" smtClean="0"/>
              <a:t> </a:t>
            </a:r>
            <a:r>
              <a:rPr lang="fi-FI" dirty="0" err="1" smtClean="0"/>
              <a:t>very</a:t>
            </a:r>
            <a:r>
              <a:rPr lang="fi-FI" dirty="0" smtClean="0"/>
              <a:t> </a:t>
            </a:r>
            <a:r>
              <a:rPr lang="fi-FI" dirty="0" err="1" smtClean="0"/>
              <a:t>busy</a:t>
            </a:r>
            <a:r>
              <a:rPr lang="fi-FI" dirty="0" smtClean="0"/>
              <a:t> </a:t>
            </a:r>
            <a:r>
              <a:rPr lang="fi-FI" dirty="0" err="1" smtClean="0"/>
              <a:t>schedule</a:t>
            </a:r>
            <a:r>
              <a:rPr lang="fi-FI" dirty="0" smtClean="0"/>
              <a:t>.</a:t>
            </a:r>
          </a:p>
          <a:p>
            <a:endParaRPr lang="fi-FI" dirty="0"/>
          </a:p>
        </p:txBody>
      </p:sp>
    </p:spTree>
    <p:extLst>
      <p:ext uri="{BB962C8B-B14F-4D97-AF65-F5344CB8AC3E}">
        <p14:creationId xmlns:p14="http://schemas.microsoft.com/office/powerpoint/2010/main" val="3715868189"/>
      </p:ext>
    </p:extLst>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3" y="414122"/>
            <a:ext cx="7772400" cy="533400"/>
          </a:xfrm>
        </p:spPr>
        <p:txBody>
          <a:bodyPr/>
          <a:lstStyle/>
          <a:p>
            <a:r>
              <a:rPr lang="en-US" dirty="0" smtClean="0">
                <a:latin typeface="Helvetica"/>
                <a:cs typeface="Helvetica"/>
              </a:rPr>
              <a:t>What </a:t>
            </a:r>
            <a:r>
              <a:rPr lang="en-US" dirty="0" smtClean="0">
                <a:latin typeface="Helvetica"/>
                <a:cs typeface="Helvetica"/>
              </a:rPr>
              <a:t>have</a:t>
            </a:r>
            <a:r>
              <a:rPr lang="en-US" dirty="0" smtClean="0">
                <a:latin typeface="Helvetica"/>
                <a:cs typeface="Helvetica"/>
              </a:rPr>
              <a:t> </a:t>
            </a:r>
            <a:r>
              <a:rPr lang="en-US" dirty="0" smtClean="0">
                <a:latin typeface="Helvetica"/>
                <a:cs typeface="Helvetica"/>
              </a:rPr>
              <a:t>you </a:t>
            </a:r>
            <a:r>
              <a:rPr lang="en-US" dirty="0" smtClean="0">
                <a:latin typeface="Helvetica"/>
                <a:cs typeface="Helvetica"/>
              </a:rPr>
              <a:t>learnt </a:t>
            </a:r>
            <a:r>
              <a:rPr lang="en-US" dirty="0" smtClean="0">
                <a:latin typeface="Helvetica"/>
                <a:cs typeface="Helvetica"/>
              </a:rPr>
              <a:t>as a group?</a:t>
            </a:r>
            <a:endParaRPr lang="en-US" dirty="0">
              <a:latin typeface="Helvetica"/>
              <a:cs typeface="Helvetica"/>
            </a:endParaRPr>
          </a:p>
        </p:txBody>
      </p:sp>
      <p:sp>
        <p:nvSpPr>
          <p:cNvPr id="3" name="Content Placeholder 2"/>
          <p:cNvSpPr>
            <a:spLocks noGrp="1"/>
          </p:cNvSpPr>
          <p:nvPr>
            <p:ph idx="1"/>
          </p:nvPr>
        </p:nvSpPr>
        <p:spPr/>
        <p:txBody>
          <a:bodyPr>
            <a:normAutofit/>
          </a:bodyPr>
          <a:lstStyle/>
          <a:p>
            <a:r>
              <a:rPr lang="en-US" dirty="0" smtClean="0">
                <a:latin typeface="Tahoma"/>
                <a:cs typeface="Tahoma"/>
              </a:rPr>
              <a:t>We learnt to work in a team with people of different professions and cultures. </a:t>
            </a:r>
          </a:p>
          <a:p>
            <a:pPr marL="0" indent="0">
              <a:buNone/>
            </a:pPr>
            <a:endParaRPr lang="en-US" dirty="0" smtClean="0">
              <a:latin typeface="Tahoma"/>
              <a:cs typeface="Tahoma"/>
            </a:endParaRPr>
          </a:p>
          <a:p>
            <a:r>
              <a:rPr lang="en-US" dirty="0" smtClean="0">
                <a:latin typeface="Tahoma"/>
                <a:cs typeface="Tahoma"/>
              </a:rPr>
              <a:t>We learnt how to create a project plan and a booklet as a group.</a:t>
            </a:r>
          </a:p>
          <a:p>
            <a:endParaRPr lang="en-US" dirty="0">
              <a:latin typeface="Tahoma"/>
              <a:cs typeface="Tahoma"/>
            </a:endParaRPr>
          </a:p>
          <a:p>
            <a:r>
              <a:rPr lang="en-US" dirty="0" smtClean="0">
                <a:latin typeface="Tahoma"/>
                <a:cs typeface="Tahoma"/>
              </a:rPr>
              <a:t>We learnt how to use efficiently google docs and found new ways to work through th</a:t>
            </a:r>
            <a:r>
              <a:rPr lang="en-US" dirty="0" smtClean="0">
                <a:latin typeface="Tahoma"/>
                <a:cs typeface="Tahoma"/>
              </a:rPr>
              <a:t>e virtual space</a:t>
            </a:r>
            <a:r>
              <a:rPr lang="en-US" dirty="0" smtClean="0">
                <a:latin typeface="Tahoma"/>
                <a:cs typeface="Tahoma"/>
              </a:rPr>
              <a:t>.</a:t>
            </a:r>
          </a:p>
          <a:p>
            <a:endParaRPr lang="en-US" dirty="0">
              <a:latin typeface="Tahoma"/>
              <a:cs typeface="Tahoma"/>
            </a:endParaRPr>
          </a:p>
          <a:p>
            <a:endParaRPr lang="en-US" dirty="0" smtClean="0">
              <a:latin typeface="Tahoma"/>
              <a:cs typeface="Tahoma"/>
            </a:endParaRPr>
          </a:p>
        </p:txBody>
      </p:sp>
    </p:spTree>
    <p:extLst>
      <p:ext uri="{BB962C8B-B14F-4D97-AF65-F5344CB8AC3E}">
        <p14:creationId xmlns:p14="http://schemas.microsoft.com/office/powerpoint/2010/main" val="4117709958"/>
      </p:ext>
    </p:extLst>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Helvetica"/>
                <a:cs typeface="Helvetica"/>
              </a:rPr>
              <a:t>How should we develop the innovation project? How would you learn even more?</a:t>
            </a:r>
            <a:endParaRPr lang="en-US" dirty="0">
              <a:latin typeface="Helvetica"/>
              <a:cs typeface="Helvetica"/>
            </a:endParaRPr>
          </a:p>
        </p:txBody>
      </p:sp>
      <p:sp>
        <p:nvSpPr>
          <p:cNvPr id="3" name="Content Placeholder 2"/>
          <p:cNvSpPr>
            <a:spLocks noGrp="1"/>
          </p:cNvSpPr>
          <p:nvPr>
            <p:ph idx="1"/>
          </p:nvPr>
        </p:nvSpPr>
        <p:spPr>
          <a:xfrm>
            <a:off x="684213" y="2137333"/>
            <a:ext cx="7772400" cy="3948112"/>
          </a:xfrm>
        </p:spPr>
        <p:txBody>
          <a:bodyPr>
            <a:normAutofit/>
          </a:bodyPr>
          <a:lstStyle/>
          <a:p>
            <a:r>
              <a:rPr lang="en-US" dirty="0" smtClean="0">
                <a:latin typeface="Tahoma"/>
                <a:cs typeface="Tahoma"/>
              </a:rPr>
              <a:t>Initiate participation from the companies so they would work with the students</a:t>
            </a:r>
          </a:p>
          <a:p>
            <a:endParaRPr lang="en-US" dirty="0" smtClean="0">
              <a:latin typeface="Tahoma"/>
              <a:cs typeface="Tahoma"/>
            </a:endParaRPr>
          </a:p>
          <a:p>
            <a:r>
              <a:rPr lang="en-US" dirty="0" smtClean="0">
                <a:latin typeface="Tahoma"/>
                <a:cs typeface="Tahoma"/>
              </a:rPr>
              <a:t>Give more clear instructions</a:t>
            </a:r>
          </a:p>
          <a:p>
            <a:endParaRPr lang="en-US" dirty="0" smtClean="0">
              <a:latin typeface="Tahoma"/>
              <a:cs typeface="Tahoma"/>
            </a:endParaRPr>
          </a:p>
          <a:p>
            <a:r>
              <a:rPr lang="en-US" dirty="0" smtClean="0">
                <a:latin typeface="Tahoma"/>
                <a:cs typeface="Tahoma"/>
              </a:rPr>
              <a:t>The work hours are very hard to accomplish</a:t>
            </a:r>
            <a:endParaRPr lang="en-US" dirty="0">
              <a:latin typeface="Tahoma"/>
              <a:cs typeface="Tahoma"/>
            </a:endParaRPr>
          </a:p>
        </p:txBody>
      </p:sp>
    </p:spTree>
    <p:extLst>
      <p:ext uri="{BB962C8B-B14F-4D97-AF65-F5344CB8AC3E}">
        <p14:creationId xmlns:p14="http://schemas.microsoft.com/office/powerpoint/2010/main" val="2090743932"/>
      </p:ext>
    </p:extLst>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i-FI"/>
          </a:p>
        </p:txBody>
      </p:sp>
      <p:sp>
        <p:nvSpPr>
          <p:cNvPr id="3" name="Content Placeholder 2"/>
          <p:cNvSpPr>
            <a:spLocks noGrp="1"/>
          </p:cNvSpPr>
          <p:nvPr>
            <p:ph sz="half" idx="2"/>
          </p:nvPr>
        </p:nvSpPr>
        <p:spPr/>
        <p:txBody>
          <a:bodyPr/>
          <a:lstStyle/>
          <a:p>
            <a:endParaRPr lang="fi-FI"/>
          </a:p>
        </p:txBody>
      </p:sp>
      <p:sp>
        <p:nvSpPr>
          <p:cNvPr id="4" name="Content Placeholder 3"/>
          <p:cNvSpPr>
            <a:spLocks noGrp="1"/>
          </p:cNvSpPr>
          <p:nvPr>
            <p:ph sz="quarter" idx="4"/>
          </p:nvPr>
        </p:nvSpPr>
        <p:spPr/>
        <p:txBody>
          <a:bodyPr/>
          <a:lstStyle/>
          <a:p>
            <a:endParaRPr lang="fi-FI"/>
          </a:p>
        </p:txBody>
      </p:sp>
      <p:sp>
        <p:nvSpPr>
          <p:cNvPr id="5" name="Footer Placeholder 4"/>
          <p:cNvSpPr>
            <a:spLocks noGrp="1"/>
          </p:cNvSpPr>
          <p:nvPr>
            <p:ph type="ftr" sz="quarter" idx="10"/>
          </p:nvPr>
        </p:nvSpPr>
        <p:spPr/>
        <p:txBody>
          <a:bodyPr/>
          <a:lstStyle/>
          <a:p>
            <a:pPr>
              <a:defRPr/>
            </a:pPr>
            <a:r>
              <a:rPr lang="fi-FI" smtClean="0"/>
              <a:t>Kalvosarjan tekijän nimi</a:t>
            </a:r>
            <a:endParaRPr lang="fi-FI" dirty="0"/>
          </a:p>
        </p:txBody>
      </p:sp>
      <p:sp>
        <p:nvSpPr>
          <p:cNvPr id="6" name="Slide Number Placeholder 5"/>
          <p:cNvSpPr>
            <a:spLocks noGrp="1"/>
          </p:cNvSpPr>
          <p:nvPr>
            <p:ph type="sldNum" sz="quarter" idx="11"/>
          </p:nvPr>
        </p:nvSpPr>
        <p:spPr/>
        <p:txBody>
          <a:bodyPr/>
          <a:lstStyle/>
          <a:p>
            <a:pPr>
              <a:defRPr/>
            </a:pPr>
            <a:fld id="{D53BAA9B-895F-4C99-B997-8B087A3980E9}" type="slidenum">
              <a:rPr lang="fi-FI" smtClean="0"/>
              <a:pPr>
                <a:defRPr/>
              </a:pPr>
              <a:t>17</a:t>
            </a:fld>
            <a:endParaRPr lang="fi-FI"/>
          </a:p>
        </p:txBody>
      </p:sp>
      <p:pic>
        <p:nvPicPr>
          <p:cNvPr id="1026" name="Picture 2">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3999" t="11585" r="16000" b="5288"/>
          <a:stretch/>
        </p:blipFill>
        <p:spPr bwMode="auto">
          <a:xfrm>
            <a:off x="457207" y="124381"/>
            <a:ext cx="8403021" cy="65485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3535196"/>
      </p:ext>
    </p:extLst>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ctrTitle"/>
          </p:nvPr>
        </p:nvSpPr>
        <p:spPr>
          <a:xfrm>
            <a:off x="709550" y="1144773"/>
            <a:ext cx="7772400" cy="653111"/>
          </a:xfrm>
        </p:spPr>
        <p:txBody>
          <a:bodyPr/>
          <a:lstStyle/>
          <a:p>
            <a:pPr algn="ctr"/>
            <a:r>
              <a:rPr lang="fi-FI" dirty="0" smtClean="0">
                <a:latin typeface="Helvetica"/>
                <a:cs typeface="Helvetica"/>
              </a:rPr>
              <a:t>3015 – </a:t>
            </a:r>
            <a:r>
              <a:rPr lang="fi-FI" dirty="0" err="1" smtClean="0">
                <a:latin typeface="Helvetica"/>
                <a:cs typeface="Helvetica"/>
              </a:rPr>
              <a:t>Divide</a:t>
            </a:r>
            <a:r>
              <a:rPr lang="fi-FI" dirty="0" smtClean="0">
                <a:latin typeface="Helvetica"/>
                <a:cs typeface="Helvetica"/>
              </a:rPr>
              <a:t> To </a:t>
            </a:r>
            <a:r>
              <a:rPr lang="fi-FI" dirty="0" err="1" smtClean="0">
                <a:latin typeface="Helvetica"/>
                <a:cs typeface="Helvetica"/>
              </a:rPr>
              <a:t>Share</a:t>
            </a:r>
            <a:endParaRPr lang="fi-FI" dirty="0">
              <a:latin typeface="Helvetica"/>
              <a:cs typeface="Helvetica"/>
            </a:endParaRPr>
          </a:p>
        </p:txBody>
      </p:sp>
      <p:sp>
        <p:nvSpPr>
          <p:cNvPr id="4" name="Päivämäärän paikkamerkki 3"/>
          <p:cNvSpPr>
            <a:spLocks noGrp="1"/>
          </p:cNvSpPr>
          <p:nvPr>
            <p:ph type="dt" sz="half" idx="10"/>
          </p:nvPr>
        </p:nvSpPr>
        <p:spPr/>
        <p:txBody>
          <a:bodyPr/>
          <a:lstStyle/>
          <a:p>
            <a:fld id="{6E169424-FFA9-4BAF-B7F7-1D8FE7F64412}" type="datetime1">
              <a:rPr lang="fi-FI" smtClean="0"/>
              <a:pPr/>
              <a:t>17.4.2015</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6FD74ECF-7A9A-4E0E-BB51-E3F504E40450}" type="slidenum">
              <a:rPr lang="fi-FI" smtClean="0"/>
              <a:pPr/>
              <a:t>2</a:t>
            </a:fld>
            <a:endParaRPr lang="fi-FI"/>
          </a:p>
        </p:txBody>
      </p:sp>
      <p:sp>
        <p:nvSpPr>
          <p:cNvPr id="7" name="Sottotitolo 6"/>
          <p:cNvSpPr>
            <a:spLocks noGrp="1"/>
          </p:cNvSpPr>
          <p:nvPr>
            <p:ph type="subTitle" idx="1"/>
          </p:nvPr>
        </p:nvSpPr>
        <p:spPr>
          <a:xfrm>
            <a:off x="1343058" y="2197414"/>
            <a:ext cx="6400800" cy="2770747"/>
          </a:xfrm>
        </p:spPr>
        <p:txBody>
          <a:bodyPr/>
          <a:lstStyle/>
          <a:p>
            <a:r>
              <a:rPr dirty="0" smtClean="0">
                <a:latin typeface="Helvetica"/>
                <a:cs typeface="Helvetica"/>
              </a:rPr>
              <a:t>HOW CAN WE CREATE A PLACE FOR CREATIVE PEOPLE AND BUSINESS PEOPLE TO MEET AND FIND THE SAFE AND INSPIRING ENVIRONMENT TO SETTLE INNOVATIVE PROJECTS? </a:t>
            </a:r>
          </a:p>
          <a:p>
            <a:endParaRPr lang="it-IT" dirty="0"/>
          </a:p>
        </p:txBody>
      </p:sp>
    </p:spTree>
    <p:extLst>
      <p:ext uri="{BB962C8B-B14F-4D97-AF65-F5344CB8AC3E}">
        <p14:creationId xmlns:p14="http://schemas.microsoft.com/office/powerpoint/2010/main" val="38554677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a:cs typeface="Helvetica"/>
              </a:rPr>
              <a:t>What is MINNO®? What is innovation?</a:t>
            </a:r>
            <a:endParaRPr lang="en-US" dirty="0">
              <a:latin typeface="Helvetica"/>
              <a:cs typeface="Helvetica"/>
            </a:endParaRPr>
          </a:p>
        </p:txBody>
      </p:sp>
      <p:sp>
        <p:nvSpPr>
          <p:cNvPr id="3" name="Content Placeholder 2"/>
          <p:cNvSpPr>
            <a:spLocks noGrp="1"/>
          </p:cNvSpPr>
          <p:nvPr>
            <p:ph idx="1"/>
          </p:nvPr>
        </p:nvSpPr>
        <p:spPr>
          <a:xfrm>
            <a:off x="684213" y="2271189"/>
            <a:ext cx="7772400" cy="3948112"/>
          </a:xfrm>
        </p:spPr>
        <p:txBody>
          <a:bodyPr>
            <a:normAutofit/>
          </a:bodyPr>
          <a:lstStyle/>
          <a:p>
            <a:r>
              <a:rPr lang="en-US" b="1" dirty="0" err="1" smtClean="0">
                <a:latin typeface="Helvetica"/>
                <a:cs typeface="Helvetica"/>
              </a:rPr>
              <a:t>Minno</a:t>
            </a:r>
            <a:r>
              <a:rPr lang="en-US" b="1" dirty="0" smtClean="0">
                <a:latin typeface="Helvetica"/>
                <a:cs typeface="Helvetica"/>
              </a:rPr>
              <a:t> </a:t>
            </a:r>
            <a:r>
              <a:rPr lang="en-US" dirty="0" smtClean="0">
                <a:latin typeface="Helvetica"/>
                <a:cs typeface="Helvetica"/>
              </a:rPr>
              <a:t>is a co-operation between </a:t>
            </a:r>
            <a:r>
              <a:rPr lang="en-US" dirty="0" err="1" smtClean="0">
                <a:latin typeface="Helvetica"/>
                <a:cs typeface="Helvetica"/>
              </a:rPr>
              <a:t>Metropolia</a:t>
            </a:r>
            <a:r>
              <a:rPr lang="en-US" dirty="0" smtClean="0">
                <a:latin typeface="Helvetica"/>
                <a:cs typeface="Helvetica"/>
              </a:rPr>
              <a:t> students who are doing innovation studies.</a:t>
            </a:r>
          </a:p>
          <a:p>
            <a:endParaRPr lang="en-US" dirty="0" smtClean="0">
              <a:latin typeface="Helvetica"/>
              <a:cs typeface="Helvetica"/>
            </a:endParaRPr>
          </a:p>
          <a:p>
            <a:r>
              <a:rPr lang="en-US" b="1" dirty="0" smtClean="0">
                <a:latin typeface="Helvetica"/>
                <a:cs typeface="Helvetica"/>
              </a:rPr>
              <a:t>Innovation</a:t>
            </a:r>
            <a:r>
              <a:rPr lang="en-US" dirty="0" smtClean="0">
                <a:latin typeface="Helvetica"/>
                <a:cs typeface="Helvetica"/>
              </a:rPr>
              <a:t> </a:t>
            </a:r>
            <a:r>
              <a:rPr lang="en-US" dirty="0" smtClean="0">
                <a:latin typeface="Helvetica"/>
                <a:cs typeface="Helvetica"/>
              </a:rPr>
              <a:t>is an implemented novelty </a:t>
            </a:r>
            <a:r>
              <a:rPr lang="en-US" dirty="0" smtClean="0">
                <a:latin typeface="Helvetica"/>
                <a:cs typeface="Helvetica"/>
              </a:rPr>
              <a:t>what </a:t>
            </a:r>
            <a:r>
              <a:rPr lang="en-US" dirty="0" smtClean="0">
                <a:latin typeface="Helvetica"/>
                <a:cs typeface="Helvetica"/>
              </a:rPr>
              <a:t>s</a:t>
            </a:r>
            <a:r>
              <a:rPr lang="en-US" dirty="0" smtClean="0">
                <a:latin typeface="Helvetica"/>
                <a:cs typeface="Helvetica"/>
              </a:rPr>
              <a:t>olves </a:t>
            </a:r>
            <a:r>
              <a:rPr lang="en-US" dirty="0" smtClean="0">
                <a:latin typeface="Helvetica"/>
                <a:cs typeface="Helvetica"/>
              </a:rPr>
              <a:t>a problem therefore generates value.</a:t>
            </a:r>
          </a:p>
        </p:txBody>
      </p:sp>
    </p:spTree>
    <p:extLst>
      <p:ext uri="{BB962C8B-B14F-4D97-AF65-F5344CB8AC3E}">
        <p14:creationId xmlns:p14="http://schemas.microsoft.com/office/powerpoint/2010/main" val="1389815714"/>
      </p:ext>
    </p:extLst>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Helvetica"/>
                <a:cs typeface="Helvetica"/>
              </a:rPr>
              <a:t>Team 30/15</a:t>
            </a:r>
            <a:endParaRPr lang="en-US" dirty="0">
              <a:latin typeface="Helvetica"/>
              <a:cs typeface="Helvetica"/>
            </a:endParaRPr>
          </a:p>
        </p:txBody>
      </p:sp>
      <p:sp>
        <p:nvSpPr>
          <p:cNvPr id="3" name="Content Placeholder 2"/>
          <p:cNvSpPr>
            <a:spLocks noGrp="1"/>
          </p:cNvSpPr>
          <p:nvPr>
            <p:ph idx="1"/>
          </p:nvPr>
        </p:nvSpPr>
        <p:spPr/>
        <p:txBody>
          <a:bodyPr/>
          <a:lstStyle/>
          <a:p>
            <a:pPr marL="0" indent="0">
              <a:buNone/>
            </a:pPr>
            <a:r>
              <a:rPr lang="en-US" sz="1800" b="1" dirty="0" smtClean="0">
                <a:latin typeface="Helvetica"/>
                <a:cs typeface="Helvetica"/>
              </a:rPr>
              <a:t>Agoston Feher</a:t>
            </a:r>
            <a:r>
              <a:rPr lang="en-US" sz="1800" dirty="0" smtClean="0">
                <a:latin typeface="Helvetica"/>
                <a:cs typeface="Helvetica"/>
              </a:rPr>
              <a:t>	</a:t>
            </a:r>
          </a:p>
          <a:p>
            <a:pPr marL="0" indent="0">
              <a:buNone/>
            </a:pPr>
            <a:r>
              <a:rPr lang="en-US" sz="1800" i="1" dirty="0" smtClean="0">
                <a:latin typeface="Helvetica"/>
                <a:cs typeface="Helvetica"/>
              </a:rPr>
              <a:t>		tonyfeher18@freemail.hu</a:t>
            </a:r>
          </a:p>
          <a:p>
            <a:pPr marL="0" indent="0">
              <a:buNone/>
            </a:pPr>
            <a:r>
              <a:rPr lang="en-US" sz="1800" b="1" dirty="0" smtClean="0">
                <a:latin typeface="Helvetica"/>
                <a:cs typeface="Helvetica"/>
              </a:rPr>
              <a:t>Greta Beccarello</a:t>
            </a:r>
          </a:p>
          <a:p>
            <a:pPr marL="0" indent="0">
              <a:buNone/>
            </a:pPr>
            <a:r>
              <a:rPr lang="en-US" sz="1800" b="1" dirty="0" smtClean="0">
                <a:latin typeface="Helvetica"/>
                <a:cs typeface="Helvetica"/>
              </a:rPr>
              <a:t>		</a:t>
            </a:r>
            <a:r>
              <a:rPr lang="en-US" sz="1800" i="1" dirty="0" smtClean="0">
                <a:latin typeface="Helvetica"/>
                <a:cs typeface="Helvetica"/>
              </a:rPr>
              <a:t>gretabeccarello@gmail.com</a:t>
            </a:r>
          </a:p>
          <a:p>
            <a:pPr marL="0" indent="0">
              <a:buNone/>
            </a:pPr>
            <a:r>
              <a:rPr lang="en-US" sz="1800" b="1" dirty="0" smtClean="0">
                <a:latin typeface="Helvetica"/>
                <a:cs typeface="Helvetica"/>
              </a:rPr>
              <a:t>Katariina Kumpulainen</a:t>
            </a:r>
          </a:p>
          <a:p>
            <a:pPr marL="0" indent="0">
              <a:buNone/>
            </a:pPr>
            <a:r>
              <a:rPr lang="en-US" sz="1800" b="1" dirty="0" smtClean="0">
                <a:latin typeface="Helvetica"/>
                <a:cs typeface="Helvetica"/>
              </a:rPr>
              <a:t>		</a:t>
            </a:r>
            <a:r>
              <a:rPr lang="en-US" sz="1800" i="1" dirty="0" err="1" smtClean="0">
                <a:latin typeface="Helvetica"/>
                <a:cs typeface="Helvetica"/>
              </a:rPr>
              <a:t>kumpulainen.heidikatariina@gmail.com</a:t>
            </a:r>
            <a:r>
              <a:rPr lang="en-US" sz="1800" i="1" dirty="0" smtClean="0">
                <a:latin typeface="Helvetica"/>
                <a:cs typeface="Helvetica"/>
              </a:rPr>
              <a:t>  </a:t>
            </a:r>
          </a:p>
          <a:p>
            <a:pPr marL="0" indent="0">
              <a:buNone/>
            </a:pPr>
            <a:r>
              <a:rPr lang="en-US" sz="1800" b="1" dirty="0" smtClean="0">
                <a:latin typeface="Helvetica"/>
                <a:cs typeface="Helvetica"/>
              </a:rPr>
              <a:t>Hanna Pekkala </a:t>
            </a:r>
          </a:p>
          <a:p>
            <a:pPr marL="0" indent="0">
              <a:buNone/>
            </a:pPr>
            <a:r>
              <a:rPr lang="en-US" sz="1800" b="1" i="1" dirty="0" smtClean="0">
                <a:latin typeface="Helvetica"/>
                <a:cs typeface="Helvetica"/>
              </a:rPr>
              <a:t>		</a:t>
            </a:r>
            <a:r>
              <a:rPr lang="en-US" sz="1800" i="1" dirty="0" smtClean="0">
                <a:latin typeface="Helvetica"/>
                <a:cs typeface="Helvetica"/>
              </a:rPr>
              <a:t>hamustiina@gmail.com   </a:t>
            </a:r>
          </a:p>
          <a:p>
            <a:pPr marL="0" indent="0">
              <a:buNone/>
            </a:pPr>
            <a:r>
              <a:rPr lang="en-US" sz="1800" b="1" dirty="0" smtClean="0">
                <a:latin typeface="Helvetica"/>
                <a:cs typeface="Helvetica"/>
              </a:rPr>
              <a:t>Valentine del Giudice</a:t>
            </a:r>
          </a:p>
          <a:p>
            <a:pPr marL="0" indent="0">
              <a:buNone/>
            </a:pPr>
            <a:r>
              <a:rPr lang="en-US" sz="1800" b="1" dirty="0" smtClean="0">
                <a:latin typeface="Helvetica"/>
                <a:cs typeface="Helvetica"/>
              </a:rPr>
              <a:t>		</a:t>
            </a:r>
            <a:r>
              <a:rPr lang="en-US" sz="1800" i="1" dirty="0" smtClean="0">
                <a:latin typeface="Helvetica"/>
                <a:cs typeface="Helvetica"/>
              </a:rPr>
              <a:t>delgiudice.valentine@gmail.com</a:t>
            </a:r>
          </a:p>
        </p:txBody>
      </p:sp>
    </p:spTree>
    <p:extLst>
      <p:ext uri="{BB962C8B-B14F-4D97-AF65-F5344CB8AC3E}">
        <p14:creationId xmlns:p14="http://schemas.microsoft.com/office/powerpoint/2010/main" val="754360331"/>
      </p:ext>
    </p:extLst>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latin typeface="Helvetica"/>
                <a:cs typeface="Helvetica"/>
              </a:rPr>
              <a:t>A Creative Well-being space </a:t>
            </a:r>
            <a:endParaRPr lang="en-US" dirty="0">
              <a:latin typeface="Helvetica"/>
              <a:cs typeface="Helvetica"/>
            </a:endParaRPr>
          </a:p>
        </p:txBody>
      </p:sp>
      <p:sp>
        <p:nvSpPr>
          <p:cNvPr id="3" name="Content Placeholder 2"/>
          <p:cNvSpPr>
            <a:spLocks noGrp="1"/>
          </p:cNvSpPr>
          <p:nvPr>
            <p:ph idx="1"/>
          </p:nvPr>
        </p:nvSpPr>
        <p:spPr>
          <a:xfrm>
            <a:off x="684213" y="1807029"/>
            <a:ext cx="7772400" cy="3577772"/>
          </a:xfrm>
        </p:spPr>
        <p:txBody>
          <a:bodyPr>
            <a:normAutofit/>
          </a:bodyPr>
          <a:lstStyle/>
          <a:p>
            <a:r>
              <a:rPr lang="en-US" dirty="0" smtClean="0">
                <a:latin typeface="Helvetica"/>
                <a:cs typeface="Helvetica"/>
              </a:rPr>
              <a:t>Create a creative </a:t>
            </a:r>
            <a:r>
              <a:rPr lang="en-US" dirty="0">
                <a:latin typeface="Helvetica"/>
                <a:cs typeface="Helvetica"/>
              </a:rPr>
              <a:t>wellbeing space for futurists and creative people to </a:t>
            </a:r>
            <a:r>
              <a:rPr lang="en-US" dirty="0" smtClean="0">
                <a:latin typeface="Helvetica"/>
                <a:cs typeface="Helvetica"/>
              </a:rPr>
              <a:t>meet</a:t>
            </a:r>
          </a:p>
          <a:p>
            <a:endParaRPr lang="en-US" dirty="0" smtClean="0">
              <a:latin typeface="Helvetica"/>
              <a:cs typeface="Helvetica"/>
            </a:endParaRPr>
          </a:p>
          <a:p>
            <a:r>
              <a:rPr lang="en-US" dirty="0" smtClean="0">
                <a:latin typeface="Helvetica"/>
                <a:cs typeface="Helvetica"/>
              </a:rPr>
              <a:t>Working partner: </a:t>
            </a:r>
            <a:r>
              <a:rPr lang="en-US" dirty="0">
                <a:latin typeface="Helvetica"/>
                <a:cs typeface="Helvetica"/>
              </a:rPr>
              <a:t>1530 R</a:t>
            </a:r>
            <a:r>
              <a:rPr lang="en-US" dirty="0" smtClean="0">
                <a:latin typeface="Helvetica"/>
                <a:cs typeface="Helvetica"/>
              </a:rPr>
              <a:t>esearch, </a:t>
            </a:r>
            <a:r>
              <a:rPr lang="en-US" dirty="0">
                <a:latin typeface="Helvetica"/>
                <a:cs typeface="Helvetica"/>
              </a:rPr>
              <a:t>Markus </a:t>
            </a:r>
            <a:r>
              <a:rPr lang="en-US" dirty="0" err="1" smtClean="0">
                <a:latin typeface="Helvetica"/>
                <a:cs typeface="Helvetica"/>
              </a:rPr>
              <a:t>Keränen</a:t>
            </a:r>
            <a:endParaRPr lang="en-US" dirty="0" smtClean="0">
              <a:latin typeface="Helvetica"/>
              <a:cs typeface="Helvetica"/>
            </a:endParaRPr>
          </a:p>
          <a:p>
            <a:endParaRPr lang="en-US" dirty="0">
              <a:latin typeface="Helvetica"/>
              <a:cs typeface="Helvetica"/>
            </a:endParaRPr>
          </a:p>
          <a:p>
            <a:r>
              <a:rPr lang="en-US" dirty="0" smtClean="0">
                <a:latin typeface="Helvetica"/>
                <a:cs typeface="Helvetica"/>
              </a:rPr>
              <a:t>Teacher: Laura-</a:t>
            </a:r>
            <a:r>
              <a:rPr lang="en-US" dirty="0" err="1" smtClean="0">
                <a:latin typeface="Helvetica"/>
                <a:cs typeface="Helvetica"/>
              </a:rPr>
              <a:t>Maija</a:t>
            </a:r>
            <a:r>
              <a:rPr lang="en-US" dirty="0" smtClean="0">
                <a:latin typeface="Helvetica"/>
                <a:cs typeface="Helvetica"/>
              </a:rPr>
              <a:t>. Hero</a:t>
            </a:r>
            <a:endParaRPr lang="en-US" dirty="0">
              <a:latin typeface="Helvetica"/>
              <a:cs typeface="Helvetica"/>
            </a:endParaRPr>
          </a:p>
        </p:txBody>
      </p:sp>
    </p:spTree>
    <p:extLst>
      <p:ext uri="{BB962C8B-B14F-4D97-AF65-F5344CB8AC3E}">
        <p14:creationId xmlns:p14="http://schemas.microsoft.com/office/powerpoint/2010/main" val="2863279072"/>
      </p:ext>
    </p:extLst>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2755" y="1229644"/>
            <a:ext cx="7772400" cy="533400"/>
          </a:xfrm>
        </p:spPr>
        <p:txBody>
          <a:bodyPr>
            <a:normAutofit/>
          </a:bodyPr>
          <a:lstStyle/>
          <a:p>
            <a:pPr algn="ctr"/>
            <a:r>
              <a:rPr lang="en-US" dirty="0" smtClean="0">
                <a:latin typeface="Helvetica"/>
                <a:cs typeface="Helvetica"/>
              </a:rPr>
              <a:t>Solution – Project description</a:t>
            </a:r>
            <a:endParaRPr lang="en-US" dirty="0">
              <a:latin typeface="Helvetica"/>
              <a:cs typeface="Helvetica"/>
            </a:endParaRPr>
          </a:p>
        </p:txBody>
      </p:sp>
      <p:sp>
        <p:nvSpPr>
          <p:cNvPr id="3" name="Content Placeholder 2"/>
          <p:cNvSpPr>
            <a:spLocks noGrp="1"/>
          </p:cNvSpPr>
          <p:nvPr>
            <p:ph idx="1"/>
          </p:nvPr>
        </p:nvSpPr>
        <p:spPr>
          <a:xfrm>
            <a:off x="1036478" y="2149804"/>
            <a:ext cx="7275461" cy="1631216"/>
          </a:xfrm>
        </p:spPr>
        <p:txBody>
          <a:bodyPr wrap="square">
            <a:noAutofit/>
          </a:bodyPr>
          <a:lstStyle/>
          <a:p>
            <a:pPr algn="just">
              <a:buNone/>
            </a:pPr>
            <a:r>
              <a:rPr lang="en-GB" sz="2000" dirty="0" smtClean="0">
                <a:latin typeface="Helvetica"/>
                <a:cs typeface="Helvetica"/>
              </a:rPr>
              <a:t>   </a:t>
            </a:r>
            <a:r>
              <a:rPr lang="en-GB" sz="2000" dirty="0" smtClean="0">
                <a:latin typeface="Helvetica"/>
                <a:cs typeface="Helvetica"/>
              </a:rPr>
              <a:t> A c</a:t>
            </a:r>
            <a:r>
              <a:rPr sz="2000" dirty="0" smtClean="0">
                <a:latin typeface="Helvetica"/>
                <a:cs typeface="Helvetica"/>
              </a:rPr>
              <a:t>ozy café where creative and business people</a:t>
            </a:r>
            <a:r>
              <a:rPr lang="en-GB" sz="2000" dirty="0" smtClean="0">
                <a:latin typeface="Helvetica"/>
                <a:cs typeface="Helvetica"/>
              </a:rPr>
              <a:t>  </a:t>
            </a:r>
            <a:r>
              <a:rPr sz="2000" dirty="0" smtClean="0">
                <a:latin typeface="Helvetica"/>
                <a:cs typeface="Helvetica"/>
              </a:rPr>
              <a:t>can</a:t>
            </a:r>
            <a:r>
              <a:rPr lang="en-GB" sz="2000" dirty="0" smtClean="0">
                <a:latin typeface="Helvetica"/>
                <a:cs typeface="Helvetica"/>
              </a:rPr>
              <a:t> </a:t>
            </a:r>
            <a:r>
              <a:rPr sz="2000" dirty="0" smtClean="0">
                <a:latin typeface="Helvetica"/>
                <a:cs typeface="Helvetica"/>
              </a:rPr>
              <a:t>meet and exchange ideas, each table would have a specific topic, or artistic field and each participant is invited to seat where he wants to take part and invest personally, creatively or financially. </a:t>
            </a:r>
          </a:p>
          <a:p>
            <a:pPr algn="just">
              <a:buNone/>
            </a:pPr>
            <a:endParaRPr lang="en-US" dirty="0">
              <a:latin typeface="Helvetica"/>
              <a:cs typeface="Helvetica"/>
            </a:endParaRPr>
          </a:p>
        </p:txBody>
      </p:sp>
    </p:spTree>
    <p:extLst>
      <p:ext uri="{BB962C8B-B14F-4D97-AF65-F5344CB8AC3E}">
        <p14:creationId xmlns:p14="http://schemas.microsoft.com/office/powerpoint/2010/main" val="2354680613"/>
      </p:ext>
    </p:extLst>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latin typeface="Tahoma"/>
                <a:cs typeface="Tahoma"/>
              </a:rPr>
              <a:t>Brainstorming</a:t>
            </a:r>
            <a:endParaRPr lang="en-US" dirty="0">
              <a:latin typeface="Tahoma"/>
              <a:cs typeface="Tahoma"/>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9114" y="1702291"/>
            <a:ext cx="4074851" cy="3136037"/>
          </a:xfrm>
          <a:prstGeom prst="rect">
            <a:avLst/>
          </a:prstGeom>
        </p:spPr>
      </p:pic>
    </p:spTree>
    <p:extLst>
      <p:ext uri="{BB962C8B-B14F-4D97-AF65-F5344CB8AC3E}">
        <p14:creationId xmlns:p14="http://schemas.microsoft.com/office/powerpoint/2010/main" val="5431918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3757" y="381524"/>
            <a:ext cx="7772400" cy="1470025"/>
          </a:xfrm>
        </p:spPr>
        <p:txBody>
          <a:bodyPr/>
          <a:lstStyle/>
          <a:p>
            <a:pPr algn="ctr"/>
            <a:r>
              <a:rPr lang="fi-FI" dirty="0" smtClean="0"/>
              <a:t>5 </a:t>
            </a:r>
            <a:r>
              <a:rPr lang="fi-FI" dirty="0" err="1" smtClean="0"/>
              <a:t>developed</a:t>
            </a:r>
            <a:r>
              <a:rPr lang="fi-FI" dirty="0" smtClean="0"/>
              <a:t> </a:t>
            </a:r>
            <a:r>
              <a:rPr lang="fi-FI" dirty="0" err="1" smtClean="0"/>
              <a:t>concepts</a:t>
            </a:r>
            <a:endParaRPr lang="fi-FI" dirty="0"/>
          </a:p>
        </p:txBody>
      </p:sp>
      <p:sp>
        <p:nvSpPr>
          <p:cNvPr id="4" name="Date Placeholder 3"/>
          <p:cNvSpPr>
            <a:spLocks noGrp="1"/>
          </p:cNvSpPr>
          <p:nvPr>
            <p:ph type="dt" sz="half" idx="10"/>
          </p:nvPr>
        </p:nvSpPr>
        <p:spPr/>
        <p:txBody>
          <a:bodyPr/>
          <a:lstStyle/>
          <a:p>
            <a:fld id="{A6FA711C-E6BA-4B3C-9F0A-063967454D5C}" type="datetime1">
              <a:rPr lang="fi-FI" smtClean="0"/>
              <a:t>17.4.2015</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FD74ECF-7A9A-4E0E-BB51-E3F504E40450}" type="slidenum">
              <a:rPr lang="fi-FI" smtClean="0"/>
              <a:pPr/>
              <a:t>8</a:t>
            </a:fld>
            <a:endParaRPr lang="fi-FI"/>
          </a:p>
        </p:txBody>
      </p:sp>
      <p:sp>
        <p:nvSpPr>
          <p:cNvPr id="7" name="TextBox 6"/>
          <p:cNvSpPr txBox="1"/>
          <p:nvPr/>
        </p:nvSpPr>
        <p:spPr>
          <a:xfrm>
            <a:off x="685800" y="1251751"/>
            <a:ext cx="8023194" cy="4893647"/>
          </a:xfrm>
          <a:prstGeom prst="rect">
            <a:avLst/>
          </a:prstGeom>
          <a:noFill/>
        </p:spPr>
        <p:txBody>
          <a:bodyPr wrap="square" rtlCol="0">
            <a:spAutoFit/>
          </a:bodyPr>
          <a:lstStyle/>
          <a:p>
            <a:r>
              <a:rPr lang="en-US" sz="1200" u="sng" dirty="0" smtClean="0"/>
              <a:t>Divide to Share:</a:t>
            </a:r>
            <a:r>
              <a:rPr lang="en-US" sz="1200" dirty="0" smtClean="0"/>
              <a:t> </a:t>
            </a:r>
            <a:r>
              <a:rPr lang="en-US" sz="1200" dirty="0"/>
              <a:t>A cozy and stress free area with good cafe where each table represents a topic to discuss. Participants could freely choose between the different topics and take part in an open discussion. A viral space serves as parallel to the real discussions where people can join in or post their questions. No phone rule to avoid distraction and initiate real conversations.</a:t>
            </a:r>
            <a:endParaRPr lang="en-US" sz="1200" dirty="0"/>
          </a:p>
          <a:p>
            <a:r>
              <a:rPr lang="en-US" sz="1200" dirty="0"/>
              <a:t/>
            </a:r>
            <a:br>
              <a:rPr lang="en-US" sz="1200" dirty="0"/>
            </a:br>
            <a:r>
              <a:rPr lang="en-US" sz="1200" u="sng" dirty="0"/>
              <a:t>“Come as you are”: </a:t>
            </a:r>
            <a:r>
              <a:rPr lang="en-US" sz="1200" dirty="0"/>
              <a:t>Based on the Danish model the “common third” we would use different activities such as events, performances, workshops and discussion groups to trigger open discussion. Creative games, cultural gatherings, short movies would serve as the perfect foundation for sharing and creating innovative ideas.</a:t>
            </a:r>
            <a:endParaRPr lang="en-US" sz="1200" dirty="0"/>
          </a:p>
          <a:p>
            <a:r>
              <a:rPr lang="en-US" sz="1200" dirty="0"/>
              <a:t/>
            </a:r>
            <a:br>
              <a:rPr lang="en-US" sz="1200" dirty="0"/>
            </a:br>
            <a:r>
              <a:rPr lang="en-US" sz="1200" u="sng" dirty="0"/>
              <a:t>A shared showroom: </a:t>
            </a:r>
            <a:r>
              <a:rPr lang="en-US" sz="1200" dirty="0"/>
              <a:t>We would create an open gallery space where anyone could share. People would send their portfolio online and we would put it on the walls with their contact information. This way many talents and ideas could be shared at the same time without the stress of presentations and would be accessible to everyone in the opening hours given us by the company.</a:t>
            </a:r>
            <a:endParaRPr lang="en-US" sz="1200" dirty="0"/>
          </a:p>
          <a:p>
            <a:r>
              <a:rPr lang="en-US" sz="1200" dirty="0"/>
              <a:t/>
            </a:r>
            <a:br>
              <a:rPr lang="en-US" sz="1200" dirty="0"/>
            </a:br>
            <a:r>
              <a:rPr lang="en-US" sz="1200" u="sng" dirty="0"/>
              <a:t>A new cafe house of enlightenment: </a:t>
            </a:r>
            <a:r>
              <a:rPr lang="en-US" sz="1200" dirty="0"/>
              <a:t>Based on the structures of 18th century’s coffee houses we would create a cafe for the “elite” with closed membership. The space would be offered only to the successful professionals of different fields, famous or influential people who could meet up in an elegant environment and exchange ideas about creativity, innovations or the future. </a:t>
            </a:r>
            <a:endParaRPr lang="en-US" sz="1200" dirty="0"/>
          </a:p>
          <a:p>
            <a:r>
              <a:rPr lang="en-US" sz="1200" dirty="0"/>
              <a:t/>
            </a:r>
            <a:br>
              <a:rPr lang="en-US" sz="1200" dirty="0"/>
            </a:br>
            <a:r>
              <a:rPr lang="en-US" sz="1200" u="sng" dirty="0"/>
              <a:t>Changing the hierarchy:</a:t>
            </a:r>
            <a:r>
              <a:rPr lang="en-US" sz="1200" dirty="0"/>
              <a:t> In this concept we would put the emphasis on the students and future-business man by putting them into the center of attention. We would provide a space to meet up and </a:t>
            </a:r>
            <a:r>
              <a:rPr lang="en-US" sz="1200" dirty="0" err="1"/>
              <a:t>organise</a:t>
            </a:r>
            <a:r>
              <a:rPr lang="en-US" sz="1200" dirty="0"/>
              <a:t> events about their everyday concerns. We would </a:t>
            </a:r>
            <a:r>
              <a:rPr lang="en-US" sz="1200" dirty="0" smtClean="0"/>
              <a:t>organize </a:t>
            </a:r>
            <a:r>
              <a:rPr lang="en-US" sz="1200" dirty="0"/>
              <a:t>CV writing/application writing workshops, provide information about internships and different courses.</a:t>
            </a:r>
            <a:endParaRPr lang="en-US" sz="1200" dirty="0"/>
          </a:p>
          <a:p>
            <a:r>
              <a:rPr lang="en-US" sz="1200" dirty="0"/>
              <a:t/>
            </a:r>
            <a:br>
              <a:rPr lang="en-US" sz="1200" dirty="0"/>
            </a:br>
            <a:endParaRPr lang="fi-FI" sz="1200" dirty="0"/>
          </a:p>
        </p:txBody>
      </p:sp>
    </p:spTree>
    <p:extLst>
      <p:ext uri="{BB962C8B-B14F-4D97-AF65-F5344CB8AC3E}">
        <p14:creationId xmlns:p14="http://schemas.microsoft.com/office/powerpoint/2010/main" val="17871471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4362" y="248360"/>
            <a:ext cx="7772400" cy="1109924"/>
          </a:xfrm>
        </p:spPr>
        <p:txBody>
          <a:bodyPr/>
          <a:lstStyle/>
          <a:p>
            <a:pPr algn="ctr"/>
            <a:r>
              <a:rPr lang="fi-FI" sz="4800" dirty="0" err="1" smtClean="0"/>
              <a:t>Divide</a:t>
            </a:r>
            <a:r>
              <a:rPr lang="fi-FI" sz="4800" dirty="0" smtClean="0"/>
              <a:t> to </a:t>
            </a:r>
            <a:r>
              <a:rPr lang="fi-FI" sz="4800" dirty="0" err="1" smtClean="0"/>
              <a:t>share</a:t>
            </a:r>
            <a:r>
              <a:rPr lang="fi-FI" dirty="0" smtClean="0"/>
              <a:t/>
            </a:r>
            <a:br>
              <a:rPr lang="fi-FI" dirty="0" smtClean="0"/>
            </a:br>
            <a:r>
              <a:rPr lang="fi-FI" sz="1600" dirty="0" err="1" smtClean="0"/>
              <a:t>The</a:t>
            </a:r>
            <a:r>
              <a:rPr lang="fi-FI" sz="1600" dirty="0" smtClean="0"/>
              <a:t> </a:t>
            </a:r>
            <a:r>
              <a:rPr lang="fi-FI" sz="1600" dirty="0" err="1" smtClean="0"/>
              <a:t>chosen</a:t>
            </a:r>
            <a:r>
              <a:rPr lang="fi-FI" sz="1600" dirty="0" smtClean="0"/>
              <a:t> </a:t>
            </a:r>
            <a:r>
              <a:rPr lang="fi-FI" sz="1600" dirty="0" err="1" smtClean="0"/>
              <a:t>concept</a:t>
            </a:r>
            <a:endParaRPr lang="fi-FI" sz="1600" dirty="0"/>
          </a:p>
        </p:txBody>
      </p:sp>
      <p:sp>
        <p:nvSpPr>
          <p:cNvPr id="3" name="Subtitle 2"/>
          <p:cNvSpPr>
            <a:spLocks noGrp="1"/>
          </p:cNvSpPr>
          <p:nvPr>
            <p:ph type="subTitle" idx="1"/>
          </p:nvPr>
        </p:nvSpPr>
        <p:spPr>
          <a:xfrm>
            <a:off x="787477" y="1509204"/>
            <a:ext cx="7599285" cy="4148093"/>
          </a:xfrm>
        </p:spPr>
        <p:txBody>
          <a:bodyPr/>
          <a:lstStyle/>
          <a:p>
            <a:pPr marL="285750" indent="-285750" algn="l">
              <a:buFont typeface="Arial" panose="020B0604020202020204" pitchFamily="34" charset="0"/>
              <a:buChar char="•"/>
            </a:pPr>
            <a:r>
              <a:rPr lang="en-US" sz="1800" dirty="0"/>
              <a:t>Instead of the traditional model of presentations, participants will discuss a topic together. They will be divided into groups by different fields or </a:t>
            </a:r>
            <a:r>
              <a:rPr lang="en-US" sz="1800" dirty="0" smtClean="0"/>
              <a:t>viewpoints </a:t>
            </a:r>
            <a:r>
              <a:rPr lang="en-US" sz="1800" dirty="0"/>
              <a:t>and will look at the same problem from their own angles. </a:t>
            </a:r>
            <a:endParaRPr lang="en-US" sz="1800" dirty="0" smtClean="0"/>
          </a:p>
          <a:p>
            <a:pPr marL="285750" indent="-285750" algn="l">
              <a:buFont typeface="Arial" panose="020B0604020202020204" pitchFamily="34" charset="0"/>
              <a:buChar char="•"/>
            </a:pPr>
            <a:endParaRPr lang="en-US" sz="1800" dirty="0"/>
          </a:p>
          <a:p>
            <a:pPr marL="285750" indent="-285750" algn="l">
              <a:buFont typeface="Arial" panose="020B0604020202020204" pitchFamily="34" charset="0"/>
              <a:buChar char="•"/>
            </a:pPr>
            <a:r>
              <a:rPr lang="en-US" sz="1800" dirty="0"/>
              <a:t>If the topic is for example “connections” the company could invite participants from different fields such as economics, social sciences or arts to discuss how they </a:t>
            </a:r>
            <a:r>
              <a:rPr lang="en-US" sz="1800" dirty="0" smtClean="0"/>
              <a:t>connect. Companies </a:t>
            </a:r>
            <a:r>
              <a:rPr lang="en-US" sz="1800" dirty="0"/>
              <a:t>like </a:t>
            </a:r>
            <a:r>
              <a:rPr lang="en-US" sz="1800" dirty="0" err="1"/>
              <a:t>Sonera</a:t>
            </a:r>
            <a:r>
              <a:rPr lang="en-US" sz="1800" dirty="0"/>
              <a:t> would have very different answers </a:t>
            </a:r>
            <a:r>
              <a:rPr lang="en-US" sz="1800" dirty="0" smtClean="0"/>
              <a:t>for the question “how to connect with people?” than </a:t>
            </a:r>
            <a:r>
              <a:rPr lang="en-US" sz="1800" dirty="0"/>
              <a:t>for example </a:t>
            </a:r>
            <a:r>
              <a:rPr lang="en-US" sz="1800" dirty="0" err="1"/>
              <a:t>Marimekko</a:t>
            </a:r>
            <a:r>
              <a:rPr lang="en-US" sz="1800" dirty="0"/>
              <a:t>. </a:t>
            </a:r>
            <a:r>
              <a:rPr lang="en-US" sz="1800" dirty="0" smtClean="0"/>
              <a:t>Once </a:t>
            </a:r>
            <a:r>
              <a:rPr lang="en-US" sz="1800" dirty="0"/>
              <a:t>the participants discusses the questions they will come together as one big group and share their ideas with the rest of the group</a:t>
            </a:r>
            <a:r>
              <a:rPr lang="en-US" sz="1600" dirty="0"/>
              <a:t>.</a:t>
            </a:r>
          </a:p>
          <a:p>
            <a:endParaRPr lang="fi-FI" dirty="0"/>
          </a:p>
        </p:txBody>
      </p:sp>
      <p:sp>
        <p:nvSpPr>
          <p:cNvPr id="4" name="Date Placeholder 3"/>
          <p:cNvSpPr>
            <a:spLocks noGrp="1"/>
          </p:cNvSpPr>
          <p:nvPr>
            <p:ph type="dt" sz="half" idx="10"/>
          </p:nvPr>
        </p:nvSpPr>
        <p:spPr/>
        <p:txBody>
          <a:bodyPr/>
          <a:lstStyle/>
          <a:p>
            <a:fld id="{95EED565-FEB0-4F50-9FE2-AC25A23C9E95}" type="datetime1">
              <a:rPr lang="fi-FI" smtClean="0"/>
              <a:t>17.4.2015</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FD74ECF-7A9A-4E0E-BB51-E3F504E40450}" type="slidenum">
              <a:rPr lang="fi-FI" smtClean="0"/>
              <a:pPr/>
              <a:t>9</a:t>
            </a:fld>
            <a:endParaRPr lang="fi-FI"/>
          </a:p>
        </p:txBody>
      </p:sp>
    </p:spTree>
    <p:extLst>
      <p:ext uri="{BB962C8B-B14F-4D97-AF65-F5344CB8AC3E}">
        <p14:creationId xmlns:p14="http://schemas.microsoft.com/office/powerpoint/2010/main" val="1111584982"/>
      </p:ext>
    </p:extLst>
  </p:cSld>
  <p:clrMapOvr>
    <a:masterClrMapping/>
  </p:clrMapOvr>
  <p:timing>
    <p:tnLst>
      <p:par>
        <p:cTn id="1" dur="indefinite" restart="never" nodeType="tmRoot"/>
      </p:par>
    </p:tnLst>
  </p:timing>
</p:sld>
</file>

<file path=ppt/theme/theme1.xml><?xml version="1.0" encoding="utf-8"?>
<a:theme xmlns:a="http://schemas.openxmlformats.org/drawingml/2006/main" name="2_Metropolia_strategia">
  <a:themeElements>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fontScheme name="Office, klassinen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i-FI" sz="2400" b="0" i="0" u="none" strike="noStrike" cap="none" normalizeH="0" baseline="0" smtClean="0">
            <a:ln>
              <a:noFill/>
            </a:ln>
            <a:solidFill>
              <a:schemeClr val="tx1"/>
            </a:solidFill>
            <a:effectLst/>
            <a:latin typeface="Arial" charset="0"/>
            <a:ea typeface="ＭＳ Ｐゴシック" pitchFamily="4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i-FI" sz="2400" b="0" i="0" u="none" strike="noStrike" cap="none" normalizeH="0" baseline="0" smtClean="0">
            <a:ln>
              <a:noFill/>
            </a:ln>
            <a:solidFill>
              <a:schemeClr val="tx1"/>
            </a:solidFill>
            <a:effectLst/>
            <a:latin typeface="Arial" charset="0"/>
            <a:ea typeface="ＭＳ Ｐゴシック" pitchFamily="48"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tropolia_strategi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5804</TotalTime>
  <Words>672</Words>
  <Application>Microsoft Office PowerPoint</Application>
  <PresentationFormat>On-screen Show (4:3)</PresentationFormat>
  <Paragraphs>89</Paragraphs>
  <Slides>17</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Slide Titles</vt:lpstr>
      </vt:variant>
      <vt:variant>
        <vt:i4>17</vt:i4>
      </vt:variant>
      <vt:variant>
        <vt:lpstr>Custom Shows</vt:lpstr>
      </vt:variant>
      <vt:variant>
        <vt:i4>18</vt:i4>
      </vt:variant>
    </vt:vector>
  </HeadingPairs>
  <TitlesOfParts>
    <vt:vector size="42" baseType="lpstr">
      <vt:lpstr>ＭＳ Ｐゴシック</vt:lpstr>
      <vt:lpstr>Arial</vt:lpstr>
      <vt:lpstr>Helvetica</vt:lpstr>
      <vt:lpstr>Tahoma</vt:lpstr>
      <vt:lpstr>Times</vt:lpstr>
      <vt:lpstr>Wingdings</vt:lpstr>
      <vt:lpstr>2_Metropolia_strategia</vt:lpstr>
      <vt:lpstr>MINNO® Innovation project  Final project report of the team 30/15</vt:lpstr>
      <vt:lpstr>3015 – Divide To Share</vt:lpstr>
      <vt:lpstr>What is MINNO®? What is innovation?</vt:lpstr>
      <vt:lpstr>Team 30/15</vt:lpstr>
      <vt:lpstr>A Creative Well-being space </vt:lpstr>
      <vt:lpstr>Solution – Project description</vt:lpstr>
      <vt:lpstr>PowerPoint Presentation</vt:lpstr>
      <vt:lpstr>5 developed concepts</vt:lpstr>
      <vt:lpstr>Divide to share The chosen concept</vt:lpstr>
      <vt:lpstr>Creating a booklet The outcome of the project</vt:lpstr>
      <vt:lpstr>Poster</vt:lpstr>
      <vt:lpstr>Project plusses and minuses</vt:lpstr>
      <vt:lpstr>Team work – how did you guys succeed in that?</vt:lpstr>
      <vt:lpstr>Internal and external communications</vt:lpstr>
      <vt:lpstr>What have you learnt as a group?</vt:lpstr>
      <vt:lpstr>How should we develop the innovation project? How would you learn even more?</vt:lpstr>
      <vt:lpstr>PowerPoint Presentation</vt:lpstr>
      <vt:lpstr>bulevardi</vt:lpstr>
      <vt:lpstr>tikkurila</vt:lpstr>
      <vt:lpstr>arabiankatu</vt:lpstr>
      <vt:lpstr>tukholmankatu</vt:lpstr>
      <vt:lpstr>sofianlehdonkatu</vt:lpstr>
      <vt:lpstr>Vanha maantie</vt:lpstr>
      <vt:lpstr>bulevardi 29</vt:lpstr>
      <vt:lpstr>kalevankatu</vt:lpstr>
      <vt:lpstr>agricolankatu</vt:lpstr>
      <vt:lpstr>ruoholahti</vt:lpstr>
      <vt:lpstr>vanha viertotie</vt:lpstr>
      <vt:lpstr>mannerheimintie</vt:lpstr>
      <vt:lpstr>myyrmäki</vt:lpstr>
      <vt:lpstr>onnentie</vt:lpstr>
      <vt:lpstr>teknobulevardi</vt:lpstr>
      <vt:lpstr>hämeentie</vt:lpstr>
      <vt:lpstr>albertinkatu</vt:lpstr>
      <vt:lpstr>era</vt:lpstr>
    </vt:vector>
  </TitlesOfParts>
  <Company>A4 Media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Metropolia Ammattikorkeakoulu</dc:title>
  <dc:creator>tanja.kyynarainen</dc:creator>
  <cp:lastModifiedBy>Ágoston Fehér</cp:lastModifiedBy>
  <cp:revision>197</cp:revision>
  <dcterms:created xsi:type="dcterms:W3CDTF">2015-04-17T07:26:45Z</dcterms:created>
  <dcterms:modified xsi:type="dcterms:W3CDTF">2015-04-17T11:16:56Z</dcterms:modified>
</cp:coreProperties>
</file>