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83" r:id="rId3"/>
    <p:sldId id="284" r:id="rId4"/>
    <p:sldId id="285" r:id="rId5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D656"/>
    <a:srgbClr val="D40072"/>
    <a:srgbClr val="938B82"/>
    <a:srgbClr val="FF9900"/>
    <a:srgbClr val="EE125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88226" autoAdjust="0"/>
  </p:normalViewPr>
  <p:slideViewPr>
    <p:cSldViewPr>
      <p:cViewPr varScale="1">
        <p:scale>
          <a:sx n="81" d="100"/>
          <a:sy n="81" d="100"/>
        </p:scale>
        <p:origin x="167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D5934-2663-459F-839C-6E5A36D45425}" type="datetimeFigureOut">
              <a:rPr lang="fi-FI" smtClean="0"/>
              <a:t>20.1.2015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E851D-CF1B-4DF9-A4DB-70C42180A39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23627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20.1.2015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109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20.1.2015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656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20.1.2015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688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20.1.2015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320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20.1.2015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587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20.1.2015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221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20.1.2015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265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20.1.2015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754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20.1.2015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745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20.1.2015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502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20.1.2015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114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20.1.2015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422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"/>
            <a:ext cx="9144000" cy="68572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772400" cy="2304256"/>
          </a:xfrm>
        </p:spPr>
        <p:txBody>
          <a:bodyPr>
            <a:normAutofit/>
          </a:bodyPr>
          <a:lstStyle/>
          <a:p>
            <a:r>
              <a:rPr lang="fi-FI" sz="3600" spc="300" dirty="0" smtClean="0"/>
              <a:t>KIT-toiminnan strategiset toimenpiteet vuodelle 2015</a:t>
            </a:r>
            <a:endParaRPr lang="fi-FI" sz="3600" spc="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4581128"/>
            <a:ext cx="4464496" cy="841648"/>
          </a:xfrm>
        </p:spPr>
        <p:txBody>
          <a:bodyPr>
            <a:normAutofit/>
          </a:bodyPr>
          <a:lstStyle/>
          <a:p>
            <a:r>
              <a:rPr lang="fi-FI" sz="1400" spc="300" dirty="0" smtClean="0">
                <a:solidFill>
                  <a:schemeClr val="bg1">
                    <a:lumMod val="50000"/>
                  </a:schemeClr>
                </a:solidFill>
              </a:rPr>
              <a:t>Osallistuminen ja Toimintakyky</a:t>
            </a:r>
            <a:endParaRPr lang="fi-FI" sz="1400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484784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altLang="zh-CN" spc="600" dirty="0" smtClean="0"/>
              <a:t>Kulttuuri ja hyvinvointi</a:t>
            </a:r>
            <a:endParaRPr kumimoji="1" lang="zh-CN" altLang="en-US" spc="600" dirty="0"/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Sisällön paikkamerkki 7"/>
          <p:cNvGraphicFramePr>
            <a:graphicFrameLocks noGrp="1"/>
          </p:cNvGraphicFramePr>
          <p:nvPr>
            <p:ph idx="1"/>
            <p:extLst/>
          </p:nvPr>
        </p:nvGraphicFramePr>
        <p:xfrm>
          <a:off x="1223628" y="1538790"/>
          <a:ext cx="6696744" cy="44619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6161"/>
                <a:gridCol w="2110133"/>
                <a:gridCol w="1620180"/>
                <a:gridCol w="1620180"/>
                <a:gridCol w="810090"/>
              </a:tblGrid>
              <a:tr h="559934">
                <a:tc>
                  <a:txBody>
                    <a:bodyPr/>
                    <a:lstStyle/>
                    <a:p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Toimenpide (aikataulu)</a:t>
                      </a:r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Tavoite</a:t>
                      </a:r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Miten, kuvaus</a:t>
                      </a:r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Kuka, ketkä</a:t>
                      </a:r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</a:tr>
              <a:tr h="39020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100" dirty="0" smtClean="0">
                          <a:solidFill>
                            <a:schemeClr val="bg1"/>
                          </a:solidFill>
                        </a:rPr>
                        <a:t>             Hankeosaamisen kehittäminen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fi-FI" sz="11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Keskitetään osaamisalueen hankeosaamista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KIT-työpajat osaamisalueella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Suvi osallistuu </a:t>
                      </a:r>
                      <a:r>
                        <a:rPr lang="fi-FI" sz="1200" baseline="0" dirty="0" err="1" smtClean="0">
                          <a:solidFill>
                            <a:schemeClr val="tx1"/>
                          </a:solidFill>
                        </a:rPr>
                        <a:t>tki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-osaajavalmennukseen</a:t>
                      </a:r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900" b="1" baseline="0" dirty="0" smtClean="0">
                          <a:solidFill>
                            <a:schemeClr val="tx1"/>
                          </a:solidFill>
                        </a:rPr>
                        <a:t>Osaamisalue löytää konkreettisen avun heti puhelimella / </a:t>
                      </a:r>
                      <a:r>
                        <a:rPr lang="fi-FI" sz="900" b="1" baseline="0" dirty="0" err="1" smtClean="0">
                          <a:solidFill>
                            <a:schemeClr val="tx1"/>
                          </a:solidFill>
                        </a:rPr>
                        <a:t>spostilla</a:t>
                      </a:r>
                      <a:r>
                        <a:rPr lang="fi-FI" sz="900" b="1" baseline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900" b="1" baseline="0" dirty="0" smtClean="0">
                          <a:solidFill>
                            <a:schemeClr val="tx1"/>
                          </a:solidFill>
                        </a:rPr>
                        <a:t>Vahvistaa osaamisalueen KIT osaajatiimiä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900" b="1" baseline="0" dirty="0" smtClean="0">
                          <a:solidFill>
                            <a:schemeClr val="tx1"/>
                          </a:solidFill>
                        </a:rPr>
                        <a:t>Suvin saama oppi jalkautetaan muiden käyttöön</a:t>
                      </a: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Merja, Suvi ja Kirsi jakavat tietoa aktiivisesti keskenään ja toimivat tiiminä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Järjestetään 2-4 työpajaa, tapaamista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 lukuvuodessa, joissa käydään läpi mm. hankeideointia, kirjoittamista, projektipäällikkö tehtäviä jne.</a:t>
                      </a: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Suvi tuottaa tietoa Merjalle, Kirsille ja Leilalle, jotka vievät eteenpäin esim. työpajoihin</a:t>
                      </a:r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Merja, Suvi ja Kirsi</a:t>
                      </a: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Merja, Suvi ja Kirsi ja asiantuntijat</a:t>
                      </a: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Suvi, Merja, Kirsi</a:t>
                      </a: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5" name="Otsikko 1"/>
          <p:cNvSpPr txBox="1">
            <a:spLocks/>
          </p:cNvSpPr>
          <p:nvPr/>
        </p:nvSpPr>
        <p:spPr>
          <a:xfrm>
            <a:off x="1493658" y="1052736"/>
            <a:ext cx="6172200" cy="20553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1350" spc="225" dirty="0" smtClean="0">
                <a:solidFill>
                  <a:prstClr val="black"/>
                </a:solidFill>
              </a:rPr>
              <a:t>Osallistuminen ja toimintakyky</a:t>
            </a:r>
            <a:endParaRPr lang="fi-FI" sz="1350" spc="225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87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Sisällön paikkamerkki 7"/>
          <p:cNvGraphicFramePr>
            <a:graphicFrameLocks noGrp="1"/>
          </p:cNvGraphicFramePr>
          <p:nvPr>
            <p:ph idx="1"/>
            <p:extLst/>
          </p:nvPr>
        </p:nvGraphicFramePr>
        <p:xfrm>
          <a:off x="1223628" y="1555325"/>
          <a:ext cx="6696744" cy="49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030"/>
                <a:gridCol w="2376264"/>
                <a:gridCol w="1620180"/>
                <a:gridCol w="1620180"/>
                <a:gridCol w="810090"/>
              </a:tblGrid>
              <a:tr h="480060">
                <a:tc>
                  <a:txBody>
                    <a:bodyPr/>
                    <a:lstStyle/>
                    <a:p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Toimenpide (aikataulu)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Tavoite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Miten, kuvaus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Kuka/</a:t>
                      </a:r>
                    </a:p>
                    <a:p>
                      <a:r>
                        <a:rPr lang="fi-FI" sz="1400" dirty="0" smtClean="0"/>
                        <a:t>ketkä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</a:tr>
              <a:tr h="39643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100" dirty="0" smtClean="0">
                          <a:solidFill>
                            <a:schemeClr val="bg1"/>
                          </a:solidFill>
                        </a:rPr>
                        <a:t>          Osaamisalueen hanketoiminnan seuraavat</a:t>
                      </a:r>
                      <a:r>
                        <a:rPr lang="fi-FI" sz="1100" baseline="0" dirty="0" smtClean="0">
                          <a:solidFill>
                            <a:schemeClr val="bg1"/>
                          </a:solidFill>
                        </a:rPr>
                        <a:t> askelet</a:t>
                      </a: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fi-FI" sz="11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Nyt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 tehdäänkin asioita yhdessä, eikä yksinään.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Osaamisalueen hanketoimijoiden tapaamiset</a:t>
                      </a: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Hankehakemusten tekeminen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 Metropolian strategia ja tulosalueen osaaminen/ kärjet huomioiden.</a:t>
                      </a: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Kohdennetaan voimavaroja</a:t>
                      </a:r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9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900" b="1" dirty="0" smtClean="0">
                          <a:solidFill>
                            <a:schemeClr val="tx1"/>
                          </a:solidFill>
                        </a:rPr>
                        <a:t>Hankeideointi ja hakemusten synnyttäminen tulosalueiden välillä, talon ulkopuolelle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Osaamisen hyödyntäminen, kehittyminen ja tiedonkulun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 helpottuminen ja lisääminen</a:t>
                      </a: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Läpi menevät hankeideat tukevat koko Metropolian toimintalinjoja ja tulosalueen osaamisen kehittymistä. Hankkeilla pyritään tukemaan </a:t>
                      </a:r>
                      <a:r>
                        <a:rPr lang="fi-FI" sz="900" baseline="0" dirty="0" err="1" smtClean="0">
                          <a:solidFill>
                            <a:schemeClr val="tx1"/>
                          </a:solidFill>
                        </a:rPr>
                        <a:t>osaamiskiihdyttämön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 toimintaa</a:t>
                      </a: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Olemassa olevien resurssien hyödyntäminen maksimaallisesti</a:t>
                      </a:r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Suvi pitää yhteyttä ja ideoi yhteisiä hankkeita tulosalueiden </a:t>
                      </a:r>
                      <a:r>
                        <a:rPr lang="fi-FI" sz="900" dirty="0" err="1" smtClean="0">
                          <a:solidFill>
                            <a:schemeClr val="tx1"/>
                          </a:solidFill>
                        </a:rPr>
                        <a:t>tki</a:t>
                      </a:r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-suunnittelijoiden kanssa. Merja ideoi ja verkostoituu talon ulkopuolelle</a:t>
                      </a: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Suvin, Merjan ja Kirsin sekä tarvittaessa Leilan tapaamiset 1 krt. Kk. Osaamisalueen KIT toimijoiden tapaamiset 2 krt. Lukukaudessa.</a:t>
                      </a: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Ryhdytään keräämään hankeideoita kootusti. Ideoiden jatkokehittely koordinoidaan ja päätökset valmisteluun asti menevistä tehdään tiiminä; Suvi, Merja ja Leila</a:t>
                      </a: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Käydään resurssitilanne läpi tapaamisissa ja päätetään kohdennukset tiiminä edellä mainittuihin ja valittuihin hankevalmisteluihin kohdentaen</a:t>
                      </a: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Suvi, Merja</a:t>
                      </a: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Merja, Suvi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 ja Kirsi</a:t>
                      </a:r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Suvi, Merja kerää ideat. Leila tekee päätökset esityksen mukaan</a:t>
                      </a: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Leila</a:t>
                      </a: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3568" y="908720"/>
            <a:ext cx="4402832" cy="562074"/>
          </a:xfrm>
        </p:spPr>
        <p:txBody>
          <a:bodyPr>
            <a:normAutofit/>
          </a:bodyPr>
          <a:lstStyle/>
          <a:p>
            <a:r>
              <a:rPr lang="fi-FI" sz="1200" spc="225" dirty="0">
                <a:solidFill>
                  <a:prstClr val="black"/>
                </a:solidFill>
              </a:rPr>
              <a:t>Osallistuminen ja toimintakyky</a:t>
            </a:r>
            <a:br>
              <a:rPr lang="fi-FI" sz="1200" spc="225" dirty="0">
                <a:solidFill>
                  <a:prstClr val="black"/>
                </a:solidFill>
              </a:rPr>
            </a:br>
            <a:endParaRPr lang="fi-FI" sz="1200" dirty="0"/>
          </a:p>
        </p:txBody>
      </p:sp>
    </p:spTree>
    <p:extLst>
      <p:ext uri="{BB962C8B-B14F-4D97-AF65-F5344CB8AC3E}">
        <p14:creationId xmlns:p14="http://schemas.microsoft.com/office/powerpoint/2010/main" val="46390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Sisällön paikkamerkk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1295418"/>
              </p:ext>
            </p:extLst>
          </p:nvPr>
        </p:nvGraphicFramePr>
        <p:xfrm>
          <a:off x="1223628" y="1416159"/>
          <a:ext cx="6696744" cy="4694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966"/>
                <a:gridCol w="2177352"/>
                <a:gridCol w="1296144"/>
                <a:gridCol w="1728192"/>
                <a:gridCol w="810090"/>
              </a:tblGrid>
              <a:tr h="480060">
                <a:tc>
                  <a:txBody>
                    <a:bodyPr/>
                    <a:lstStyle/>
                    <a:p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Toimenpide (aikataulu)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Tavoite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Miten, kuvaus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Kuka, ketkä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</a:tr>
              <a:tr h="16693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100" dirty="0" smtClean="0">
                          <a:solidFill>
                            <a:schemeClr val="bg1"/>
                          </a:solidFill>
                        </a:rPr>
                        <a:t>Osaamisalueen </a:t>
                      </a:r>
                      <a:r>
                        <a:rPr lang="fi-FI" sz="1100" dirty="0" err="1" smtClean="0">
                          <a:solidFill>
                            <a:schemeClr val="bg1"/>
                          </a:solidFill>
                        </a:rPr>
                        <a:t>kit</a:t>
                      </a:r>
                      <a:r>
                        <a:rPr lang="fi-FI" sz="1100" dirty="0" smtClean="0">
                          <a:solidFill>
                            <a:schemeClr val="bg1"/>
                          </a:solidFill>
                        </a:rPr>
                        <a:t>-toimijajoukon</a:t>
                      </a:r>
                      <a:r>
                        <a:rPr lang="fi-FI" sz="1100" baseline="0" dirty="0" smtClean="0">
                          <a:solidFill>
                            <a:schemeClr val="bg1"/>
                          </a:solidFill>
                        </a:rPr>
                        <a:t> laventamisen suunnitelma</a:t>
                      </a:r>
                      <a:r>
                        <a:rPr lang="fi-FI" sz="1100" dirty="0" smtClean="0">
                          <a:solidFill>
                            <a:schemeClr val="bg1"/>
                          </a:solidFill>
                        </a:rPr>
                        <a:t>         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100" baseline="0" dirty="0" smtClean="0">
                          <a:solidFill>
                            <a:schemeClr val="bg1"/>
                          </a:solidFill>
                        </a:rPr>
                        <a:t>          </a:t>
                      </a: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pPr lvl="0"/>
                      <a:endParaRPr lang="fi-FI" sz="11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Tulosalueen </a:t>
                      </a:r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KIT toimijoiden työjaon ja tehtävien selkeyttäminen. Resurssien jakaminen tarkoituksenmukaisella ja tehokkaalla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 tavalla.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Yhteisten käytänteiden ja toimintatapojen sopiminen</a:t>
                      </a:r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Tulosalueen KIT toiminnan tehostaminen ja KIT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 henkilöiden jaksamisen takaaminen</a:t>
                      </a:r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Kaikki tietää mitä tekee. Tekeminen tukee yhteisen hyvän saavuttamista</a:t>
                      </a:r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KIT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 toimintamatriisin lukkoon lyöminen ja tarkoituksenmukaisten työnkuvien avaaminen. Työjaosta 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sopiminen(Tiina H. </a:t>
                      </a:r>
                      <a:r>
                        <a:rPr lang="fi-FI" sz="900" baseline="0" smtClean="0">
                          <a:solidFill>
                            <a:schemeClr val="tx1"/>
                          </a:solidFill>
                        </a:rPr>
                        <a:t>paluu?) 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Kaikki sovittu linjassa Metropoliatasoisen KIT matriisin kanssa. Työpajoissa.</a:t>
                      </a:r>
                    </a:p>
                    <a:p>
                      <a:pPr lvl="0"/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Sovitaan asiat, niin, että ohjeistuksia yms. On vain yksi. Päällekkäiset poistetaan ja yksinkertaistetaan. Työpajoissa</a:t>
                      </a:r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KIT toimijat Katrin johdolla</a:t>
                      </a:r>
                    </a:p>
                    <a:p>
                      <a:pPr lvl="0"/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KIT toimijat Katrin johdolla</a:t>
                      </a: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</a:tr>
              <a:tr h="23476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100" dirty="0" smtClean="0">
                          <a:solidFill>
                            <a:schemeClr val="bg1"/>
                          </a:solidFill>
                        </a:rPr>
                        <a:t>                    Muu keskeinen asia</a:t>
                      </a:r>
                      <a:endParaRPr lang="fi-FI" sz="11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>
                        <a:buFontTx/>
                        <a:buChar char="-"/>
                      </a:pPr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Mahdollisesti yhden ison hankehakemuksen työstäminen esim. Horisontti 2020 hakemus, joka tarvitsee runsaasti asiantuntemusta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 ja resurssia. Mahdollisesti Metropolia tasoisesti!</a:t>
                      </a:r>
                    </a:p>
                    <a:p>
                      <a:pPr marL="171450" lvl="0" indent="-171450">
                        <a:buFontTx/>
                        <a:buChar char="-"/>
                      </a:pPr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171450" lvl="0" indent="-171450">
                        <a:buFontTx/>
                        <a:buChar char="-"/>
                      </a:pPr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171450" lvl="0" indent="-171450">
                        <a:buFontTx/>
                        <a:buChar char="-"/>
                      </a:pPr>
                      <a:r>
                        <a:rPr lang="fi-FI" sz="900" baseline="0" dirty="0" err="1" smtClean="0">
                          <a:solidFill>
                            <a:schemeClr val="tx1"/>
                          </a:solidFill>
                        </a:rPr>
                        <a:t>Osaamiskiihdyttämön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 suunnittelu ja käynnistys</a:t>
                      </a:r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fi-FI" sz="900" b="1" baseline="0" dirty="0" smtClean="0">
                          <a:solidFill>
                            <a:schemeClr val="tx1"/>
                          </a:solidFill>
                        </a:rPr>
                        <a:t>Saada miljoonia taloon</a:t>
                      </a:r>
                    </a:p>
                    <a:p>
                      <a:pPr lvl="0"/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i-FI" sz="900" b="1" baseline="0" dirty="0" smtClean="0">
                          <a:solidFill>
                            <a:schemeClr val="tx1"/>
                          </a:solidFill>
                        </a:rPr>
                        <a:t>Lisätä kulttuurin ja hyvinvoinnin alueen osaamista ja asiantuntemusta</a:t>
                      </a: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Sovitaan, että tehdään ja määritellään vastuut</a:t>
                      </a:r>
                    </a:p>
                    <a:p>
                      <a:pPr lvl="0"/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Rakennetaan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i-FI" sz="900" baseline="0" dirty="0" err="1" smtClean="0">
                          <a:solidFill>
                            <a:schemeClr val="tx1"/>
                          </a:solidFill>
                        </a:rPr>
                        <a:t>osaamiskiihdyttämöidea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, joka palvelee koko Metropoliaa</a:t>
                      </a:r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KIT toimijat ja johto sitoutunut</a:t>
                      </a:r>
                    </a:p>
                    <a:p>
                      <a:pPr lvl="0"/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i-FI" sz="900" dirty="0" smtClean="0">
                          <a:solidFill>
                            <a:schemeClr val="tx1"/>
                          </a:solidFill>
                        </a:rPr>
                        <a:t>Katri, Leena, Merja vastaa,</a:t>
                      </a:r>
                      <a:r>
                        <a:rPr lang="fi-FI" sz="9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i-FI" sz="900" baseline="0" smtClean="0">
                          <a:solidFill>
                            <a:schemeClr val="tx1"/>
                          </a:solidFill>
                        </a:rPr>
                        <a:t>muut auttaa</a:t>
                      </a:r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5" name="Otsikko 1"/>
          <p:cNvSpPr txBox="1">
            <a:spLocks/>
          </p:cNvSpPr>
          <p:nvPr/>
        </p:nvSpPr>
        <p:spPr>
          <a:xfrm>
            <a:off x="1601670" y="1052736"/>
            <a:ext cx="6172200" cy="20553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1350" spc="225" dirty="0">
                <a:solidFill>
                  <a:prstClr val="black"/>
                </a:solidFill>
              </a:rPr>
              <a:t>Kulttuuri ja hyvinvointi tulosalue</a:t>
            </a:r>
          </a:p>
        </p:txBody>
      </p:sp>
    </p:spTree>
    <p:extLst>
      <p:ext uri="{BB962C8B-B14F-4D97-AF65-F5344CB8AC3E}">
        <p14:creationId xmlns:p14="http://schemas.microsoft.com/office/powerpoint/2010/main" val="419920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774</TotalTime>
  <Words>476</Words>
  <Application>Microsoft Office PowerPoint</Application>
  <PresentationFormat>On-screen Show (4:3)</PresentationFormat>
  <Paragraphs>186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黑体</vt:lpstr>
      <vt:lpstr>Arial</vt:lpstr>
      <vt:lpstr>Calibri</vt:lpstr>
      <vt:lpstr>Blank</vt:lpstr>
      <vt:lpstr>KIT-toiminnan strategiset toimenpiteet vuodelle 2015</vt:lpstr>
      <vt:lpstr>PowerPoint Presentation</vt:lpstr>
      <vt:lpstr>Osallistuminen ja toimintakyky </vt:lpstr>
      <vt:lpstr>PowerPoint Presentation</vt:lpstr>
    </vt:vector>
  </TitlesOfParts>
  <Company>Metropolia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Leila Lintula</dc:creator>
  <cp:lastModifiedBy>Merja Suoperä</cp:lastModifiedBy>
  <cp:revision>80</cp:revision>
  <dcterms:created xsi:type="dcterms:W3CDTF">2013-01-25T09:20:59Z</dcterms:created>
  <dcterms:modified xsi:type="dcterms:W3CDTF">2015-01-20T07:22:18Z</dcterms:modified>
</cp:coreProperties>
</file>