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56" r:id="rId2"/>
    <p:sldId id="279" r:id="rId3"/>
    <p:sldId id="280" r:id="rId4"/>
    <p:sldId id="281" r:id="rId5"/>
  </p:sldIdLst>
  <p:sldSz cx="9144000" cy="6858000" type="screen4x3"/>
  <p:notesSz cx="6858000" cy="9144000"/>
  <p:defaultTextStyle>
    <a:defPPr>
      <a:defRPr lang="fi-F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ED656"/>
    <a:srgbClr val="D40072"/>
    <a:srgbClr val="938B82"/>
    <a:srgbClr val="FF9900"/>
    <a:srgbClr val="EE1256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Normaali tyyli 2 - Korostu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5" autoAdjust="0"/>
    <p:restoredTop sz="88226" autoAdjust="0"/>
  </p:normalViewPr>
  <p:slideViewPr>
    <p:cSldViewPr>
      <p:cViewPr varScale="1">
        <p:scale>
          <a:sx n="79" d="100"/>
          <a:sy n="79" d="100"/>
        </p:scale>
        <p:origin x="1570" y="6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Ylätunnisteen paikkamerkki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3" name="Päivämäärän paikkamerkki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3D5934-2663-459F-839C-6E5A36D45425}" type="datetimeFigureOut">
              <a:rPr lang="fi-FI" smtClean="0"/>
              <a:t>27.1.2015</a:t>
            </a:fld>
            <a:endParaRPr lang="fi-FI"/>
          </a:p>
        </p:txBody>
      </p:sp>
      <p:sp>
        <p:nvSpPr>
          <p:cNvPr id="4" name="Dian kuvan paikkamerkki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i-FI"/>
          </a:p>
        </p:txBody>
      </p:sp>
      <p:sp>
        <p:nvSpPr>
          <p:cNvPr id="5" name="Huomautusten paikkamerkki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B2E851D-CF1B-4DF9-A4DB-70C42180A39F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2236272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Otsikko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i-FI" smtClean="0"/>
              <a:t>Muokkaa alaotsikon perustyyliä napsautt.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27.1.2015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0110942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Otsikko ja pystysuora 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27.1.2015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42065620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Pystysuora otsikko ja 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27.1.2015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8068822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Otsikko ja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27.1.2015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4932025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Osan ylätunnis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27.1.2015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0558742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Kaksi sisältökohdet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27.1.2015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42622193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tai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27.1.2015</a:t>
            </a:fld>
            <a:endParaRPr lang="fi-FI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4026519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Vain otsikk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27.1.2015</a:t>
            </a:fld>
            <a:endParaRPr lang="fi-FI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9575416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yhjä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27.1.2015</a:t>
            </a:fld>
            <a:endParaRPr lang="fi-FI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5774562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tsikollinen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27.1.2015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5250293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tsikollinen ku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i-FI" smtClean="0"/>
              <a:t>Lisää kuva napsauttamalla kuvaketta</a:t>
            </a:r>
            <a:endParaRPr lang="fi-FI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0FFEF4-6DFB-40EC-A31E-79632E98FD5E}" type="datetimeFigureOut">
              <a:rPr lang="fi-FI" smtClean="0"/>
              <a:t>27.1.2015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911488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0FFEF4-6DFB-40EC-A31E-79632E98FD5E}" type="datetimeFigureOut">
              <a:rPr lang="fi-FI" smtClean="0"/>
              <a:t>27.1.2015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D74ECF-7A9A-4E0E-BB51-E3F504E4045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9242272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i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Kuva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93"/>
            <a:ext cx="9144000" cy="685721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3568" y="1916832"/>
            <a:ext cx="7772400" cy="2304256"/>
          </a:xfrm>
        </p:spPr>
        <p:txBody>
          <a:bodyPr>
            <a:normAutofit/>
          </a:bodyPr>
          <a:lstStyle/>
          <a:p>
            <a:r>
              <a:rPr lang="fi-FI" sz="3600" spc="300" dirty="0" smtClean="0"/>
              <a:t>KIT-toiminnan strategiset toimenpiteet vuodelle 2015</a:t>
            </a:r>
            <a:endParaRPr lang="fi-FI" sz="3600" spc="3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67744" y="4581128"/>
            <a:ext cx="4464496" cy="841648"/>
          </a:xfrm>
        </p:spPr>
        <p:txBody>
          <a:bodyPr>
            <a:normAutofit/>
          </a:bodyPr>
          <a:lstStyle/>
          <a:p>
            <a:r>
              <a:rPr lang="fi-FI" sz="1400" spc="300" dirty="0" smtClean="0">
                <a:solidFill>
                  <a:schemeClr val="bg1">
                    <a:lumMod val="50000"/>
                  </a:schemeClr>
                </a:solidFill>
              </a:rPr>
              <a:t>Kulttuuripalvelut</a:t>
            </a:r>
            <a:endParaRPr lang="fi-FI" sz="1400" spc="3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475656" y="1484784"/>
            <a:ext cx="6912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i-FI" altLang="zh-CN" spc="600" dirty="0" smtClean="0"/>
              <a:t>Kulttuuri ja hyvinvointi</a:t>
            </a:r>
            <a:endParaRPr kumimoji="1" lang="zh-CN" altLang="en-US" spc="600" dirty="0"/>
          </a:p>
        </p:txBody>
      </p:sp>
    </p:spTree>
    <p:extLst>
      <p:ext uri="{BB962C8B-B14F-4D97-AF65-F5344CB8AC3E}">
        <p14:creationId xmlns:p14="http://schemas.microsoft.com/office/powerpoint/2010/main" val="607098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Sisällön paikkamerkki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29247606"/>
              </p:ext>
            </p:extLst>
          </p:nvPr>
        </p:nvGraphicFramePr>
        <p:xfrm>
          <a:off x="107504" y="908720"/>
          <a:ext cx="8928992" cy="5949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48072"/>
                <a:gridCol w="2880320"/>
                <a:gridCol w="2160240"/>
                <a:gridCol w="2160240"/>
                <a:gridCol w="1080120"/>
              </a:tblGrid>
              <a:tr h="746578">
                <a:tc>
                  <a:txBody>
                    <a:bodyPr/>
                    <a:lstStyle/>
                    <a:p>
                      <a:endParaRPr lang="fi-FI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BED65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i-FI" dirty="0" smtClean="0">
                          <a:solidFill>
                            <a:schemeClr val="bg1"/>
                          </a:solidFill>
                        </a:rPr>
                        <a:t>Toimenpide (aikataulu)</a:t>
                      </a:r>
                      <a:endParaRPr lang="fi-FI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BED65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i-FI" dirty="0" smtClean="0">
                          <a:solidFill>
                            <a:schemeClr val="bg1"/>
                          </a:solidFill>
                        </a:rPr>
                        <a:t>Tavoite</a:t>
                      </a:r>
                      <a:endParaRPr lang="fi-FI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BED65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i-FI" dirty="0" smtClean="0">
                          <a:solidFill>
                            <a:schemeClr val="bg1"/>
                          </a:solidFill>
                        </a:rPr>
                        <a:t>Miten, kuvaus</a:t>
                      </a:r>
                      <a:endParaRPr lang="fi-FI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BED65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i-FI" dirty="0" smtClean="0">
                          <a:solidFill>
                            <a:schemeClr val="bg1"/>
                          </a:solidFill>
                        </a:rPr>
                        <a:t>Kuka, ketkä</a:t>
                      </a:r>
                      <a:endParaRPr lang="fi-FI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BED656"/>
                    </a:solidFill>
                  </a:tcPr>
                </a:tc>
              </a:tr>
              <a:tr h="520270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i-FI" sz="1400" dirty="0" smtClean="0">
                          <a:solidFill>
                            <a:schemeClr val="bg1"/>
                          </a:solidFill>
                        </a:rPr>
                        <a:t>             </a:t>
                      </a:r>
                      <a:r>
                        <a:rPr lang="fi-FI" sz="1400" dirty="0" smtClean="0">
                          <a:solidFill>
                            <a:schemeClr val="bg1"/>
                          </a:solidFill>
                        </a:rPr>
                        <a:t>Hankeosaamisen </a:t>
                      </a:r>
                      <a:r>
                        <a:rPr lang="fi-FI" sz="1400" dirty="0" smtClean="0">
                          <a:solidFill>
                            <a:schemeClr val="bg1"/>
                          </a:solidFill>
                        </a:rPr>
                        <a:t>kehittäminen osaamisalueella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i-FI" sz="1400" dirty="0" smtClean="0">
                        <a:solidFill>
                          <a:schemeClr val="bg1"/>
                        </a:solidFill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i-FI" sz="1400" dirty="0" smtClean="0">
                        <a:solidFill>
                          <a:schemeClr val="bg1"/>
                        </a:solidFill>
                      </a:endParaRPr>
                    </a:p>
                    <a:p>
                      <a:endParaRPr lang="fi-FI" sz="1400" dirty="0">
                        <a:solidFill>
                          <a:schemeClr val="bg1"/>
                        </a:solidFill>
                      </a:endParaRPr>
                    </a:p>
                  </a:txBody>
                  <a:tcPr vert="vert2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i-FI" sz="1600" dirty="0" smtClean="0">
                          <a:solidFill>
                            <a:schemeClr val="tx1"/>
                          </a:solidFill>
                        </a:rPr>
                        <a:t>Nyt</a:t>
                      </a:r>
                      <a:r>
                        <a:rPr lang="fi-FI" sz="1600" baseline="0" dirty="0" smtClean="0">
                          <a:solidFill>
                            <a:schemeClr val="tx1"/>
                          </a:solidFill>
                        </a:rPr>
                        <a:t> tehdäänkin asioita yhdessä, eikä yksinään.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i-FI" sz="1600" b="0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i-FI" sz="1600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i-FI" sz="1600" baseline="0" dirty="0" err="1" smtClean="0">
                          <a:solidFill>
                            <a:schemeClr val="tx1"/>
                          </a:solidFill>
                        </a:rPr>
                        <a:t>Teemoitellut</a:t>
                      </a:r>
                      <a:r>
                        <a:rPr lang="fi-FI" sz="1600" baseline="0" dirty="0" smtClean="0">
                          <a:solidFill>
                            <a:schemeClr val="tx1"/>
                          </a:solidFill>
                        </a:rPr>
                        <a:t> KIT-työpajat </a:t>
                      </a:r>
                      <a:r>
                        <a:rPr lang="fi-FI" sz="1600" baseline="0" dirty="0" err="1" smtClean="0">
                          <a:solidFill>
                            <a:schemeClr val="tx1"/>
                          </a:solidFill>
                        </a:rPr>
                        <a:t>osaamis</a:t>
                      </a:r>
                      <a:r>
                        <a:rPr lang="fi-FI" sz="1600" baseline="0" dirty="0" smtClean="0">
                          <a:solidFill>
                            <a:schemeClr val="tx1"/>
                          </a:solidFill>
                        </a:rPr>
                        <a:t>- ja </a:t>
                      </a:r>
                      <a:r>
                        <a:rPr lang="fi-FI" sz="1600" b="0" baseline="0" dirty="0" smtClean="0">
                          <a:solidFill>
                            <a:schemeClr val="tx1"/>
                          </a:solidFill>
                        </a:rPr>
                        <a:t>tulosalueelle</a:t>
                      </a:r>
                      <a:endParaRPr lang="fi-FI" sz="1600" b="0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i-FI" sz="1600" b="0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i-FI" sz="1600" b="0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i-FI" sz="1600" b="0" baseline="0" dirty="0" smtClean="0">
                          <a:solidFill>
                            <a:schemeClr val="tx1"/>
                          </a:solidFill>
                        </a:rPr>
                        <a:t>Ohjausapu hanketyöstä kiinnostuneelle henkilökunnalle.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i-FI" sz="1600" b="0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i-FI" sz="1600" b="0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i-FI" sz="1600" b="0" baseline="0" dirty="0" smtClean="0">
                          <a:solidFill>
                            <a:schemeClr val="tx1"/>
                          </a:solidFill>
                        </a:rPr>
                        <a:t>Kuvata hankeprosessi yksinkertaiseksi ideasta – </a:t>
                      </a:r>
                      <a:r>
                        <a:rPr lang="fi-FI" sz="1600" b="0" baseline="0" dirty="0" smtClean="0">
                          <a:solidFill>
                            <a:schemeClr val="tx1"/>
                          </a:solidFill>
                        </a:rPr>
                        <a:t>vaikuttavuuteen referoiden Tuubin KIT-sivustoa</a:t>
                      </a:r>
                      <a:endParaRPr lang="fi-FI" sz="1600" b="0" baseline="0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i-FI" sz="1200" b="1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i-FI" sz="1200" b="1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i-FI" sz="1200" b="1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i-FI" sz="1400" b="0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i-FI" sz="1400" b="0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i-FI" sz="1400" b="0" baseline="0" dirty="0" smtClean="0">
                          <a:solidFill>
                            <a:schemeClr val="tx1"/>
                          </a:solidFill>
                        </a:rPr>
                        <a:t>Vahvistaa </a:t>
                      </a:r>
                      <a:r>
                        <a:rPr lang="fi-FI" sz="1400" b="0" baseline="0" dirty="0" smtClean="0">
                          <a:solidFill>
                            <a:schemeClr val="tx1"/>
                          </a:solidFill>
                        </a:rPr>
                        <a:t>tulosalueen KIT-osaamista.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i-FI" sz="1400" b="0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i-FI" sz="1400" b="0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i-FI" sz="1400" b="0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i-FI" sz="1400" b="0" baseline="0" dirty="0" smtClean="0">
                          <a:solidFill>
                            <a:schemeClr val="tx1"/>
                          </a:solidFill>
                        </a:rPr>
                        <a:t>Tukea </a:t>
                      </a:r>
                      <a:r>
                        <a:rPr lang="fi-FI" sz="1400" b="0" baseline="0" dirty="0" smtClean="0">
                          <a:solidFill>
                            <a:schemeClr val="tx1"/>
                          </a:solidFill>
                        </a:rPr>
                        <a:t>osaamisalue ja tarvitsijalähtöisesti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i-FI" sz="1400" b="0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i-FI" sz="1400" b="0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i-FI" sz="1400" b="0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i-FI" sz="1400" b="0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i-FI" sz="1400" b="0" baseline="0" dirty="0" smtClean="0">
                          <a:solidFill>
                            <a:schemeClr val="tx1"/>
                          </a:solidFill>
                        </a:rPr>
                        <a:t>Saada mahdollisimman moni ymmärtämään mitä, missä ja milloin.</a:t>
                      </a:r>
                    </a:p>
                  </a:txBody>
                  <a:tcPr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endParaRPr lang="fi-FI" sz="120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fi-FI" sz="120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fi-FI" sz="120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fi-FI" sz="120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fi-FI" sz="1200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fi-FI" sz="1200" dirty="0" smtClean="0">
                          <a:solidFill>
                            <a:schemeClr val="tx1"/>
                          </a:solidFill>
                        </a:rPr>
                        <a:t>Järjestetään </a:t>
                      </a:r>
                      <a:r>
                        <a:rPr lang="fi-FI" sz="1200" dirty="0" smtClean="0">
                          <a:solidFill>
                            <a:schemeClr val="tx1"/>
                          </a:solidFill>
                        </a:rPr>
                        <a:t>2-4 työpajaa, tapaamista</a:t>
                      </a:r>
                      <a:r>
                        <a:rPr lang="fi-FI" sz="1200" baseline="0" dirty="0" smtClean="0">
                          <a:solidFill>
                            <a:schemeClr val="tx1"/>
                          </a:solidFill>
                        </a:rPr>
                        <a:t> lukuvuodessa, joissa käydään läpi mm. hankeideointia, kirjoittamista, projektipäällikkö tehtäviä jne.</a:t>
                      </a:r>
                    </a:p>
                    <a:p>
                      <a:endParaRPr lang="fi-FI" sz="1200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fi-FI" sz="1200" dirty="0" smtClean="0">
                          <a:solidFill>
                            <a:schemeClr val="tx1"/>
                          </a:solidFill>
                        </a:rPr>
                        <a:t>Osaamisalueella</a:t>
                      </a:r>
                      <a:r>
                        <a:rPr lang="fi-FI" sz="1200" baseline="0" dirty="0" smtClean="0">
                          <a:solidFill>
                            <a:schemeClr val="tx1"/>
                          </a:solidFill>
                        </a:rPr>
                        <a:t> resurssi </a:t>
                      </a:r>
                      <a:r>
                        <a:rPr lang="fi-FI" sz="1200" baseline="0" dirty="0" smtClean="0">
                          <a:solidFill>
                            <a:schemeClr val="tx1"/>
                          </a:solidFill>
                        </a:rPr>
                        <a:t>tarvittaessa</a:t>
                      </a:r>
                    </a:p>
                    <a:p>
                      <a:endParaRPr lang="fi-FI" sz="1200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fi-FI" sz="1200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fi-FI" sz="1200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fi-FI" sz="1200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fi-FI" sz="1200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fi-FI" sz="1200" baseline="0" dirty="0" smtClean="0">
                          <a:solidFill>
                            <a:schemeClr val="tx1"/>
                          </a:solidFill>
                        </a:rPr>
                        <a:t>Tehdään yksinkertaistettu versio osaamisalueelle, joka sisältää oikeiden osaajien nimet</a:t>
                      </a:r>
                      <a:endParaRPr lang="fi-FI" sz="1200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endParaRPr lang="fi-FI" sz="120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fi-FI" sz="120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fi-FI" sz="1200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fi-FI" sz="1200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fi-FI" sz="1200" baseline="0" dirty="0" smtClean="0">
                          <a:solidFill>
                            <a:schemeClr val="tx1"/>
                          </a:solidFill>
                        </a:rPr>
                        <a:t>Katri, Leena, Merja ja </a:t>
                      </a:r>
                      <a:r>
                        <a:rPr lang="fi-FI" sz="1200" baseline="0" dirty="0" err="1" smtClean="0">
                          <a:solidFill>
                            <a:schemeClr val="tx1"/>
                          </a:solidFill>
                        </a:rPr>
                        <a:t>tki</a:t>
                      </a:r>
                      <a:r>
                        <a:rPr lang="fi-FI" sz="1200" baseline="0" dirty="0" smtClean="0">
                          <a:solidFill>
                            <a:schemeClr val="tx1"/>
                          </a:solidFill>
                        </a:rPr>
                        <a:t>-suunnittelijat</a:t>
                      </a:r>
                    </a:p>
                    <a:p>
                      <a:endParaRPr lang="fi-FI" sz="1200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fi-FI" sz="1200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fi-FI" sz="1200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fi-FI" sz="1200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fi-FI" sz="1200" baseline="0" dirty="0" smtClean="0">
                          <a:solidFill>
                            <a:schemeClr val="tx1"/>
                          </a:solidFill>
                        </a:rPr>
                        <a:t>Leena </a:t>
                      </a:r>
                      <a:r>
                        <a:rPr lang="fi-FI" sz="1200" baseline="0" dirty="0" smtClean="0">
                          <a:solidFill>
                            <a:schemeClr val="tx1"/>
                          </a:solidFill>
                        </a:rPr>
                        <a:t>ja </a:t>
                      </a:r>
                      <a:r>
                        <a:rPr lang="fi-FI" sz="1200" baseline="0" dirty="0" err="1" smtClean="0">
                          <a:solidFill>
                            <a:schemeClr val="tx1"/>
                          </a:solidFill>
                        </a:rPr>
                        <a:t>tki</a:t>
                      </a:r>
                      <a:r>
                        <a:rPr lang="fi-FI" sz="1200" baseline="0" dirty="0" smtClean="0">
                          <a:solidFill>
                            <a:schemeClr val="tx1"/>
                          </a:solidFill>
                        </a:rPr>
                        <a:t>-suunnittelija</a:t>
                      </a:r>
                    </a:p>
                    <a:p>
                      <a:endParaRPr lang="fi-FI" sz="1200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fi-FI" sz="1200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fi-FI" sz="1200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fi-FI" sz="1200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fi-FI" sz="1200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fi-FI" sz="1200" baseline="0" dirty="0" smtClean="0">
                          <a:solidFill>
                            <a:schemeClr val="tx1"/>
                          </a:solidFill>
                        </a:rPr>
                        <a:t>Irmeli, Leena(t), TKI-suunnittelija</a:t>
                      </a:r>
                    </a:p>
                  </a:txBody>
                  <a:tcPr>
                    <a:solidFill>
                      <a:srgbClr val="FF9900"/>
                    </a:solidFill>
                  </a:tcPr>
                </a:tc>
              </a:tr>
            </a:tbl>
          </a:graphicData>
        </a:graphic>
      </p:graphicFrame>
      <p:sp>
        <p:nvSpPr>
          <p:cNvPr id="5" name="Otsikko 1"/>
          <p:cNvSpPr txBox="1">
            <a:spLocks/>
          </p:cNvSpPr>
          <p:nvPr/>
        </p:nvSpPr>
        <p:spPr>
          <a:xfrm>
            <a:off x="467544" y="260648"/>
            <a:ext cx="8229600" cy="27404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fi-FI" sz="1800" spc="300" dirty="0" smtClean="0"/>
              <a:t>OSAAMISALUE: Kulttuuripalvelut</a:t>
            </a:r>
            <a:endParaRPr lang="fi-FI" sz="1800" spc="300" dirty="0"/>
          </a:p>
        </p:txBody>
      </p:sp>
    </p:spTree>
    <p:extLst>
      <p:ext uri="{BB962C8B-B14F-4D97-AF65-F5344CB8AC3E}">
        <p14:creationId xmlns:p14="http://schemas.microsoft.com/office/powerpoint/2010/main" val="2580551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274042"/>
          </a:xfrm>
        </p:spPr>
        <p:txBody>
          <a:bodyPr>
            <a:noAutofit/>
          </a:bodyPr>
          <a:lstStyle/>
          <a:p>
            <a:pPr algn="l"/>
            <a:r>
              <a:rPr lang="fi-FI" sz="1800" spc="300" dirty="0" smtClean="0"/>
              <a:t>Osaamisalue: Kulttuuripalvelut</a:t>
            </a:r>
            <a:endParaRPr lang="fi-FI" sz="1800" spc="300" dirty="0"/>
          </a:p>
        </p:txBody>
      </p:sp>
      <p:graphicFrame>
        <p:nvGraphicFramePr>
          <p:cNvPr id="8" name="Sisällön paikkamerkki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67269025"/>
              </p:ext>
            </p:extLst>
          </p:nvPr>
        </p:nvGraphicFramePr>
        <p:xfrm>
          <a:off x="107504" y="620688"/>
          <a:ext cx="8928992" cy="6400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4096"/>
                <a:gridCol w="2664296"/>
                <a:gridCol w="2160240"/>
                <a:gridCol w="2160240"/>
                <a:gridCol w="1080120"/>
              </a:tblGrid>
              <a:tr h="618807">
                <a:tc>
                  <a:txBody>
                    <a:bodyPr/>
                    <a:lstStyle/>
                    <a:p>
                      <a:endParaRPr lang="fi-FI" dirty="0"/>
                    </a:p>
                  </a:txBody>
                  <a:tcPr>
                    <a:solidFill>
                      <a:srgbClr val="BED65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i-FI" dirty="0" smtClean="0"/>
                        <a:t>Toimenpide (aikataulu)</a:t>
                      </a:r>
                      <a:endParaRPr lang="fi-FI" dirty="0"/>
                    </a:p>
                  </a:txBody>
                  <a:tcPr>
                    <a:solidFill>
                      <a:srgbClr val="BED65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i-FI" dirty="0" smtClean="0"/>
                        <a:t>Tavoite</a:t>
                      </a:r>
                      <a:endParaRPr lang="fi-FI" dirty="0"/>
                    </a:p>
                  </a:txBody>
                  <a:tcPr>
                    <a:solidFill>
                      <a:srgbClr val="BED65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i-FI" dirty="0" smtClean="0"/>
                        <a:t>Miten, kuvaus</a:t>
                      </a:r>
                      <a:endParaRPr lang="fi-FI" dirty="0"/>
                    </a:p>
                  </a:txBody>
                  <a:tcPr>
                    <a:solidFill>
                      <a:srgbClr val="BED65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i-FI" dirty="0" smtClean="0"/>
                        <a:t>Kuka/</a:t>
                      </a:r>
                    </a:p>
                    <a:p>
                      <a:r>
                        <a:rPr lang="fi-FI" dirty="0" smtClean="0"/>
                        <a:t>ketkä</a:t>
                      </a:r>
                      <a:endParaRPr lang="fi-FI" dirty="0"/>
                    </a:p>
                  </a:txBody>
                  <a:tcPr>
                    <a:solidFill>
                      <a:srgbClr val="BED656"/>
                    </a:solidFill>
                  </a:tcPr>
                </a:tc>
              </a:tr>
              <a:tr h="528584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i-FI" sz="1400" dirty="0" smtClean="0">
                          <a:solidFill>
                            <a:schemeClr val="bg1"/>
                          </a:solidFill>
                        </a:rPr>
                        <a:t>Uusien hankkeiden rakentamiseen liittyvät toimenpiteet </a:t>
                      </a:r>
                      <a:r>
                        <a:rPr lang="fi-FI" sz="1400" dirty="0" err="1" smtClean="0">
                          <a:solidFill>
                            <a:schemeClr val="bg1"/>
                          </a:solidFill>
                        </a:rPr>
                        <a:t>osaamiselueella</a:t>
                      </a:r>
                      <a:endParaRPr lang="fi-FI" sz="1400" dirty="0" smtClean="0">
                        <a:solidFill>
                          <a:schemeClr val="bg1"/>
                        </a:solidFill>
                      </a:endParaRPr>
                    </a:p>
                    <a:p>
                      <a:endParaRPr lang="fi-FI" sz="1400" dirty="0">
                        <a:solidFill>
                          <a:schemeClr val="bg1"/>
                        </a:solidFill>
                      </a:endParaRPr>
                    </a:p>
                  </a:txBody>
                  <a:tcPr vert="vert2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i-FI" sz="1200" dirty="0" smtClean="0">
                          <a:solidFill>
                            <a:schemeClr val="tx1"/>
                          </a:solidFill>
                        </a:rPr>
                        <a:t>Tehdään toimintasuunnitelma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i-FI" sz="1200" b="0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i-FI" sz="1200" b="0" dirty="0" err="1" smtClean="0">
                          <a:solidFill>
                            <a:schemeClr val="tx1"/>
                          </a:solidFill>
                        </a:rPr>
                        <a:t>Kit</a:t>
                      </a:r>
                      <a:r>
                        <a:rPr lang="fi-FI" sz="1200" b="0" baseline="0" dirty="0" smtClean="0">
                          <a:solidFill>
                            <a:schemeClr val="tx1"/>
                          </a:solidFill>
                        </a:rPr>
                        <a:t> kokousagendalle, nostetaan esimerkkejä </a:t>
                      </a:r>
                      <a:r>
                        <a:rPr lang="fi-FI" sz="1200" b="0" baseline="0" dirty="0" err="1" smtClean="0">
                          <a:solidFill>
                            <a:schemeClr val="tx1"/>
                          </a:solidFill>
                        </a:rPr>
                        <a:t>KIT:n</a:t>
                      </a:r>
                      <a:r>
                        <a:rPr lang="fi-FI" sz="1200" b="0" baseline="0" dirty="0" smtClean="0">
                          <a:solidFill>
                            <a:schemeClr val="tx1"/>
                          </a:solidFill>
                        </a:rPr>
                        <a:t> ja opetustoiminnan dialogia (myös  liiketoiminta)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i-FI" sz="1200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i-FI" sz="120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fi-FI" sz="1200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fi-FI" sz="1200" dirty="0" smtClean="0">
                          <a:solidFill>
                            <a:schemeClr val="tx1"/>
                          </a:solidFill>
                        </a:rPr>
                        <a:t>Analysoidaan osaamisalueiden KIT-painopisteet.</a:t>
                      </a:r>
                    </a:p>
                    <a:p>
                      <a:endParaRPr lang="fi-FI" sz="120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fi-FI" sz="120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fi-FI" sz="120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fi-FI" sz="120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fi-FI" sz="1200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fi-FI" sz="1200" dirty="0" smtClean="0">
                          <a:solidFill>
                            <a:schemeClr val="tx1"/>
                          </a:solidFill>
                        </a:rPr>
                        <a:t>Kerätään</a:t>
                      </a:r>
                      <a:r>
                        <a:rPr lang="fi-FI" sz="1200" baseline="0" dirty="0" smtClean="0">
                          <a:solidFill>
                            <a:schemeClr val="tx1"/>
                          </a:solidFill>
                        </a:rPr>
                        <a:t> yhteistyökumppanit tietyn kehittämiskohteen ympärille</a:t>
                      </a:r>
                    </a:p>
                    <a:p>
                      <a:endParaRPr lang="fi-FI" sz="1200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fi-FI" sz="1200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fi-FI" sz="1200" baseline="0" dirty="0" smtClean="0">
                          <a:solidFill>
                            <a:schemeClr val="tx1"/>
                          </a:solidFill>
                        </a:rPr>
                        <a:t>Viestintäkanavan kehittäminen osaamisalueella: kaikki materiaali selkeästi löydettävissä yhdestä paikasta</a:t>
                      </a:r>
                    </a:p>
                    <a:p>
                      <a:endParaRPr lang="fi-FI" sz="1200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fi-FI" sz="1200" baseline="0" dirty="0" smtClean="0">
                          <a:solidFill>
                            <a:schemeClr val="tx1"/>
                          </a:solidFill>
                        </a:rPr>
                        <a:t>Aikataulutus koko vuodeksi: kokoukset jne.</a:t>
                      </a:r>
                    </a:p>
                    <a:p>
                      <a:endParaRPr lang="fi-FI" sz="1200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fi-FI" sz="1200" baseline="0" dirty="0" smtClean="0">
                          <a:solidFill>
                            <a:schemeClr val="tx1"/>
                          </a:solidFill>
                        </a:rPr>
                        <a:t>Tavoitteiden määrittely</a:t>
                      </a:r>
                    </a:p>
                    <a:p>
                      <a:endParaRPr lang="fi-FI" sz="1200" baseline="0" dirty="0" smtClean="0">
                        <a:solidFill>
                          <a:schemeClr val="accent2">
                            <a:lumMod val="75000"/>
                          </a:schemeClr>
                        </a:solidFill>
                      </a:endParaRPr>
                    </a:p>
                    <a:p>
                      <a:endParaRPr lang="fi-FI" sz="1200" dirty="0">
                        <a:solidFill>
                          <a:schemeClr val="accent2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i-FI" sz="1200" b="1" dirty="0" smtClean="0">
                          <a:solidFill>
                            <a:schemeClr val="tx1"/>
                          </a:solidFill>
                        </a:rPr>
                        <a:t>Luoda raamit ja aikataulu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i-FI" sz="1200" b="0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i-FI" sz="1200" b="0" baseline="0" dirty="0" smtClean="0">
                          <a:solidFill>
                            <a:schemeClr val="tx1"/>
                          </a:solidFill>
                        </a:rPr>
                        <a:t>Tehdä KIT näkyväksi osaksi tutkinto-ohjelmissa, jonka avulla </a:t>
                      </a:r>
                      <a:r>
                        <a:rPr lang="fi-FI" sz="1200" b="1" baseline="0" dirty="0" smtClean="0">
                          <a:solidFill>
                            <a:schemeClr val="tx1"/>
                          </a:solidFill>
                        </a:rPr>
                        <a:t>tunnistetaan kehittämiskohteita ja toteutustapoja</a:t>
                      </a:r>
                      <a:r>
                        <a:rPr lang="fi-FI" sz="1200" b="0" baseline="0" dirty="0" smtClean="0">
                          <a:solidFill>
                            <a:schemeClr val="tx1"/>
                          </a:solidFill>
                        </a:rPr>
                        <a:t>.</a:t>
                      </a:r>
                    </a:p>
                    <a:p>
                      <a:endParaRPr lang="fi-FI" sz="1200" b="1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fi-FI" sz="1200" b="1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fi-FI" sz="1200" dirty="0" smtClean="0">
                          <a:solidFill>
                            <a:schemeClr val="tx1"/>
                          </a:solidFill>
                        </a:rPr>
                        <a:t>Tavoitteellinen,</a:t>
                      </a:r>
                      <a:r>
                        <a:rPr lang="fi-FI" sz="1200" baseline="0" dirty="0" smtClean="0">
                          <a:solidFill>
                            <a:schemeClr val="tx1"/>
                          </a:solidFill>
                        </a:rPr>
                        <a:t> ei sirpaloitunut toiminta</a:t>
                      </a:r>
                    </a:p>
                    <a:p>
                      <a:endParaRPr lang="fi-FI" sz="1200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fi-FI" sz="1200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fi-FI" sz="1200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fi-FI" sz="1200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fi-FI" sz="1200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fi-FI" sz="1200" baseline="0" dirty="0" smtClean="0">
                          <a:solidFill>
                            <a:schemeClr val="tx1"/>
                          </a:solidFill>
                        </a:rPr>
                        <a:t>Tehdä yhdessä alusta asti.</a:t>
                      </a:r>
                      <a:endParaRPr lang="fi-FI" sz="120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fi-FI" sz="120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fi-FI" sz="120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fi-FI" sz="1200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fi-FI" sz="1200" dirty="0" smtClean="0">
                          <a:solidFill>
                            <a:schemeClr val="tx1"/>
                          </a:solidFill>
                        </a:rPr>
                        <a:t>Selkeyttää</a:t>
                      </a:r>
                      <a:r>
                        <a:rPr lang="fi-FI" sz="1200" baseline="0" dirty="0" smtClean="0">
                          <a:solidFill>
                            <a:schemeClr val="tx1"/>
                          </a:solidFill>
                        </a:rPr>
                        <a:t> prosessia ja varmistaa nopea </a:t>
                      </a:r>
                      <a:r>
                        <a:rPr lang="fi-FI" sz="1200" baseline="0" dirty="0" err="1" smtClean="0">
                          <a:solidFill>
                            <a:schemeClr val="tx1"/>
                          </a:solidFill>
                        </a:rPr>
                        <a:t>tiedonmkukmu</a:t>
                      </a:r>
                      <a:endParaRPr lang="fi-FI" sz="1200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i-FI" sz="120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</a:p>
                    <a:p>
                      <a:endParaRPr lang="fi-FI" sz="1200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fi-FI" sz="1200" dirty="0" smtClean="0">
                          <a:solidFill>
                            <a:schemeClr val="tx1"/>
                          </a:solidFill>
                        </a:rPr>
                        <a:t>Määritellään aiheita tiimipalaveriin.</a:t>
                      </a:r>
                      <a:r>
                        <a:rPr lang="fi-FI" sz="120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fi-FI" sz="1200" dirty="0" smtClean="0">
                          <a:solidFill>
                            <a:schemeClr val="tx1"/>
                          </a:solidFill>
                        </a:rPr>
                        <a:t>Keskustellaan</a:t>
                      </a:r>
                      <a:r>
                        <a:rPr lang="fi-FI" sz="1200" baseline="0" dirty="0" smtClean="0">
                          <a:solidFill>
                            <a:schemeClr val="tx1"/>
                          </a:solidFill>
                        </a:rPr>
                        <a:t> ja opitaan toisilta.</a:t>
                      </a:r>
                      <a:endParaRPr lang="fi-FI" sz="120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fi-FI" sz="120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fi-FI" sz="120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fi-FI" sz="1200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fi-FI" sz="1200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fi-FI" sz="1200" baseline="0" dirty="0" smtClean="0">
                          <a:solidFill>
                            <a:schemeClr val="tx1"/>
                          </a:solidFill>
                        </a:rPr>
                        <a:t>Päätetään mihin keskitytään</a:t>
                      </a:r>
                    </a:p>
                    <a:p>
                      <a:endParaRPr lang="fi-FI" sz="1200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fi-FI" sz="1200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fi-FI" sz="1200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fi-FI" sz="1200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fi-FI" sz="1200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fi-FI" sz="1200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fi-FI" sz="1200" baseline="0" dirty="0" smtClean="0">
                          <a:solidFill>
                            <a:schemeClr val="tx1"/>
                          </a:solidFill>
                        </a:rPr>
                        <a:t>Otetaan yhteyttä olemassa oleviin ja uusiin kumppaneihin ja sovitaan kuinka menetellään</a:t>
                      </a:r>
                    </a:p>
                  </a:txBody>
                  <a:tcPr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i-FI" sz="1200" dirty="0" smtClean="0">
                          <a:solidFill>
                            <a:schemeClr val="tx1"/>
                          </a:solidFill>
                        </a:rPr>
                        <a:t>Leena</a:t>
                      </a:r>
                    </a:p>
                    <a:p>
                      <a:endParaRPr lang="fi-FI" sz="1200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fi-FI" sz="1200" dirty="0" smtClean="0">
                          <a:solidFill>
                            <a:schemeClr val="tx1"/>
                          </a:solidFill>
                        </a:rPr>
                        <a:t>Leena,</a:t>
                      </a:r>
                      <a:r>
                        <a:rPr lang="fi-FI" sz="120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fi-FI" sz="1200" baseline="0" dirty="0" err="1" smtClean="0">
                          <a:solidFill>
                            <a:schemeClr val="tx1"/>
                          </a:solidFill>
                        </a:rPr>
                        <a:t>tki</a:t>
                      </a:r>
                      <a:r>
                        <a:rPr lang="fi-FI" sz="1200" baseline="0" dirty="0" smtClean="0">
                          <a:solidFill>
                            <a:schemeClr val="tx1"/>
                          </a:solidFill>
                        </a:rPr>
                        <a:t>-suunnittelija</a:t>
                      </a:r>
                      <a:endParaRPr lang="fi-FI" sz="120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fi-FI" sz="120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fi-FI" sz="120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fi-FI" sz="120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fi-FI" sz="120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fi-FI" sz="1200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fi-FI" sz="1200" dirty="0" smtClean="0">
                          <a:solidFill>
                            <a:schemeClr val="tx1"/>
                          </a:solidFill>
                        </a:rPr>
                        <a:t>Katri</a:t>
                      </a:r>
                      <a:r>
                        <a:rPr lang="fi-FI" sz="1200" baseline="0" dirty="0" smtClean="0">
                          <a:solidFill>
                            <a:schemeClr val="tx1"/>
                          </a:solidFill>
                        </a:rPr>
                        <a:t>, </a:t>
                      </a:r>
                      <a:r>
                        <a:rPr lang="fi-FI" sz="1200" baseline="0" dirty="0" smtClean="0">
                          <a:solidFill>
                            <a:schemeClr val="tx1"/>
                          </a:solidFill>
                        </a:rPr>
                        <a:t>Leenat, </a:t>
                      </a:r>
                      <a:r>
                        <a:rPr lang="fi-FI" sz="1200" baseline="0" dirty="0" err="1" smtClean="0">
                          <a:solidFill>
                            <a:schemeClr val="tx1"/>
                          </a:solidFill>
                        </a:rPr>
                        <a:t>Irmneli</a:t>
                      </a:r>
                      <a:r>
                        <a:rPr lang="fi-FI" sz="1200" baseline="0" dirty="0" smtClean="0">
                          <a:solidFill>
                            <a:schemeClr val="tx1"/>
                          </a:solidFill>
                        </a:rPr>
                        <a:t>, Laura, Päivi, TKI-suunnittelija</a:t>
                      </a:r>
                      <a:endParaRPr lang="fi-FI" sz="1200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fi-FI" sz="1200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fi-FI" sz="1200" dirty="0" smtClean="0">
                          <a:solidFill>
                            <a:schemeClr val="tx1"/>
                          </a:solidFill>
                        </a:rPr>
                        <a:t>Leenat + Irmeli</a:t>
                      </a:r>
                      <a:r>
                        <a:rPr lang="fi-FI" sz="1200" baseline="0" dirty="0" smtClean="0">
                          <a:solidFill>
                            <a:schemeClr val="tx1"/>
                          </a:solidFill>
                        </a:rPr>
                        <a:t>/asiantuntija </a:t>
                      </a:r>
                      <a:r>
                        <a:rPr lang="fi-FI" sz="1200" baseline="0" dirty="0" smtClean="0">
                          <a:solidFill>
                            <a:schemeClr val="tx1"/>
                          </a:solidFill>
                        </a:rPr>
                        <a:t>ja </a:t>
                      </a:r>
                      <a:r>
                        <a:rPr lang="fi-FI" sz="1200" baseline="0" dirty="0" err="1" smtClean="0">
                          <a:solidFill>
                            <a:schemeClr val="tx1"/>
                          </a:solidFill>
                        </a:rPr>
                        <a:t>tki</a:t>
                      </a:r>
                      <a:r>
                        <a:rPr lang="fi-FI" sz="1200" baseline="0" dirty="0" smtClean="0">
                          <a:solidFill>
                            <a:schemeClr val="tx1"/>
                          </a:solidFill>
                        </a:rPr>
                        <a:t>-suunnittelija</a:t>
                      </a:r>
                    </a:p>
                    <a:p>
                      <a:endParaRPr lang="fi-FI" sz="1200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lang="fi-FI" sz="1200" baseline="0" dirty="0" smtClean="0">
                          <a:solidFill>
                            <a:schemeClr val="tx1"/>
                          </a:solidFill>
                        </a:rPr>
                        <a:t>KIT-vastaavat,.</a:t>
                      </a:r>
                    </a:p>
                    <a:p>
                      <a:r>
                        <a:rPr lang="fi-FI" sz="1200" baseline="0" dirty="0" smtClean="0">
                          <a:solidFill>
                            <a:schemeClr val="tx1"/>
                          </a:solidFill>
                        </a:rPr>
                        <a:t>TKI-suunnittelija</a:t>
                      </a:r>
                      <a:endParaRPr lang="fi-FI" sz="1200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9900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06067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Sisällön paikkamerkki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21489320"/>
              </p:ext>
            </p:extLst>
          </p:nvPr>
        </p:nvGraphicFramePr>
        <p:xfrm>
          <a:off x="107504" y="70157"/>
          <a:ext cx="8928992" cy="678784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48072"/>
                <a:gridCol w="3168352"/>
                <a:gridCol w="1728192"/>
                <a:gridCol w="2304256"/>
                <a:gridCol w="1080120"/>
              </a:tblGrid>
              <a:tr h="366453">
                <a:tc>
                  <a:txBody>
                    <a:bodyPr/>
                    <a:lstStyle/>
                    <a:p>
                      <a:endParaRPr lang="fi-FI" dirty="0"/>
                    </a:p>
                  </a:txBody>
                  <a:tcPr>
                    <a:solidFill>
                      <a:srgbClr val="BED65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i-FI" dirty="0" smtClean="0"/>
                        <a:t>Toimenpide (aikataulu)</a:t>
                      </a:r>
                      <a:endParaRPr lang="fi-FI" dirty="0"/>
                    </a:p>
                  </a:txBody>
                  <a:tcPr>
                    <a:solidFill>
                      <a:srgbClr val="BED65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i-FI" dirty="0" smtClean="0"/>
                        <a:t>Tavoite</a:t>
                      </a:r>
                      <a:endParaRPr lang="fi-FI" dirty="0"/>
                    </a:p>
                  </a:txBody>
                  <a:tcPr>
                    <a:solidFill>
                      <a:srgbClr val="BED65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i-FI" dirty="0" smtClean="0"/>
                        <a:t>Miten, kuvaus</a:t>
                      </a:r>
                      <a:endParaRPr lang="fi-FI" dirty="0"/>
                    </a:p>
                  </a:txBody>
                  <a:tcPr>
                    <a:solidFill>
                      <a:srgbClr val="BED65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i-FI" dirty="0" smtClean="0"/>
                        <a:t>Kuka, ketkä</a:t>
                      </a:r>
                      <a:endParaRPr lang="fi-FI" dirty="0"/>
                    </a:p>
                  </a:txBody>
                  <a:tcPr>
                    <a:solidFill>
                      <a:srgbClr val="BED656"/>
                    </a:solidFill>
                  </a:tcPr>
                </a:tc>
              </a:tr>
              <a:tr h="2225834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i-FI" sz="1400" dirty="0" smtClean="0">
                          <a:solidFill>
                            <a:schemeClr val="bg1"/>
                          </a:solidFill>
                        </a:rPr>
                        <a:t>Meneillään olevat hankkeet ja uudet</a:t>
                      </a:r>
                      <a:endParaRPr lang="fi-FI" sz="1400" dirty="0" smtClean="0">
                        <a:solidFill>
                          <a:schemeClr val="bg1"/>
                        </a:solidFill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i-FI" sz="1400" dirty="0" smtClean="0">
                        <a:solidFill>
                          <a:schemeClr val="bg1"/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i-FI" sz="1400" dirty="0" smtClean="0">
                        <a:solidFill>
                          <a:schemeClr val="bg1"/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i-FI" sz="1400" dirty="0" smtClean="0">
                        <a:solidFill>
                          <a:schemeClr val="bg1"/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i-FI" sz="1400" baseline="0" dirty="0" smtClean="0">
                          <a:solidFill>
                            <a:schemeClr val="bg1"/>
                          </a:solidFill>
                        </a:rPr>
                        <a:t>          </a:t>
                      </a:r>
                      <a:endParaRPr lang="fi-FI" sz="1400" dirty="0" smtClean="0">
                        <a:solidFill>
                          <a:schemeClr val="bg1"/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i-FI" sz="1400" dirty="0" smtClean="0">
                        <a:solidFill>
                          <a:schemeClr val="bg1"/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i-FI" sz="1400" dirty="0" smtClean="0">
                        <a:solidFill>
                          <a:schemeClr val="bg1"/>
                        </a:solidFill>
                      </a:endParaRPr>
                    </a:p>
                    <a:p>
                      <a:pPr lvl="0"/>
                      <a:endParaRPr lang="fi-FI" sz="1400" dirty="0">
                        <a:solidFill>
                          <a:schemeClr val="bg1"/>
                        </a:solidFill>
                      </a:endParaRPr>
                    </a:p>
                  </a:txBody>
                  <a:tcPr vert="vert2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i-FI" sz="1400" b="0" i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“</a:t>
                      </a:r>
                      <a:r>
                        <a:rPr lang="fi-FI" sz="1400" b="0" i="0" u="none" strike="noStrike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The</a:t>
                      </a:r>
                      <a:r>
                        <a:rPr lang="fi-FI" sz="1400" b="0" i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fi-FI" sz="1400" b="0" i="0" u="none" strike="noStrike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People’s</a:t>
                      </a:r>
                      <a:r>
                        <a:rPr lang="fi-FI" sz="1400" b="0" i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fi-FI" sz="1400" b="0" i="0" u="none" strike="noStrike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smart</a:t>
                      </a:r>
                      <a:r>
                        <a:rPr lang="fi-FI" sz="1400" b="0" i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fi-FI" sz="1400" b="0" i="0" u="none" strike="noStrike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sculpture</a:t>
                      </a:r>
                      <a:r>
                        <a:rPr lang="fi-FI" sz="1400" b="0" i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- </a:t>
                      </a:r>
                      <a:r>
                        <a:rPr lang="fi-FI" sz="1400" b="0" i="0" u="none" strike="noStrike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Social</a:t>
                      </a:r>
                      <a:r>
                        <a:rPr lang="fi-FI" sz="1400" b="0" i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fi-FI" sz="1400" b="0" i="0" u="none" strike="noStrike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Art</a:t>
                      </a:r>
                      <a:r>
                        <a:rPr lang="fi-FI" sz="1400" b="0" i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in European </a:t>
                      </a:r>
                      <a:r>
                        <a:rPr lang="fi-FI" sz="1400" b="0" i="0" u="none" strike="noStrike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Spaces</a:t>
                      </a:r>
                      <a:r>
                        <a:rPr lang="fi-FI" sz="1400" b="0" i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” </a:t>
                      </a:r>
                      <a:r>
                        <a:rPr lang="fi-FI" sz="1400" b="0" i="0" u="none" strike="noStrike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fi-FI" sz="1400" b="0" i="0" u="none" strike="noStrike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Meeting</a:t>
                      </a:r>
                      <a:r>
                        <a:rPr lang="fi-FI" sz="1400" b="0" i="0" u="none" strike="noStrike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fi-FI" sz="1400" b="0" i="0" u="none" strike="noStrike" kern="1200" baseline="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the</a:t>
                      </a:r>
                      <a:r>
                        <a:rPr lang="fi-FI" sz="1400" b="0" i="0" u="none" strike="noStrike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fi-FI" sz="1400" b="0" i="0" u="none" strike="noStrike" kern="1200" baseline="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Odysseu</a:t>
                      </a:r>
                      <a:r>
                        <a:rPr lang="fi-FI" sz="1400" b="0" i="0" u="none" strike="noStrike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fi-FI" sz="1400" b="0" i="0" u="none" strike="noStrike" kern="1200" baseline="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Arvoas</a:t>
                      </a:r>
                      <a:r>
                        <a:rPr lang="fi-FI" sz="1400" b="0" i="0" u="none" strike="noStrike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ikä, </a:t>
                      </a:r>
                      <a:r>
                        <a:rPr lang="fi-FI" sz="1400" b="0" i="0" u="none" strike="noStrike" kern="1200" baseline="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Mojo</a:t>
                      </a:r>
                      <a:endParaRPr lang="fi-FI" sz="1400" b="0" i="0" u="none" strike="noStrike" kern="1200" baseline="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i-FI" sz="1400" b="0" i="0" u="none" strike="noStrike" kern="1200" baseline="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i-FI" sz="1400" b="0" i="0" u="none" strike="noStrike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Uusien osalta toiminnan vieminen päälliköltä laajemman porukan vastuulle</a:t>
                      </a:r>
                      <a:endParaRPr lang="fi-FI" sz="1400" b="0" dirty="0">
                        <a:solidFill>
                          <a:schemeClr val="accent2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lvl="0"/>
                      <a:r>
                        <a:rPr lang="fi-FI" sz="1200" dirty="0" smtClean="0">
                          <a:solidFill>
                            <a:schemeClr val="tx1"/>
                          </a:solidFill>
                        </a:rPr>
                        <a:t>Varmistaa</a:t>
                      </a:r>
                      <a:r>
                        <a:rPr lang="fi-FI" sz="1200" baseline="0" dirty="0" smtClean="0">
                          <a:solidFill>
                            <a:schemeClr val="tx1"/>
                          </a:solidFill>
                        </a:rPr>
                        <a:t> osaamisalueen tuki hankkeen toteuttamiselle ja siitä </a:t>
                      </a:r>
                      <a:r>
                        <a:rPr lang="fi-FI" sz="1200" baseline="0" dirty="0" err="1" smtClean="0">
                          <a:solidFill>
                            <a:schemeClr val="tx1"/>
                          </a:solidFill>
                        </a:rPr>
                        <a:t>tavoteltavalle</a:t>
                      </a:r>
                      <a:r>
                        <a:rPr lang="fi-FI" sz="1200" baseline="0" dirty="0" smtClean="0">
                          <a:solidFill>
                            <a:schemeClr val="tx1"/>
                          </a:solidFill>
                        </a:rPr>
                        <a:t> PR-hyödylle</a:t>
                      </a:r>
                    </a:p>
                    <a:p>
                      <a:pPr lvl="0"/>
                      <a:endParaRPr lang="fi-FI" sz="1200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pPr lvl="0"/>
                      <a:r>
                        <a:rPr lang="fi-FI" sz="1200" baseline="0" dirty="0" smtClean="0">
                          <a:solidFill>
                            <a:schemeClr val="tx1"/>
                          </a:solidFill>
                        </a:rPr>
                        <a:t>Tuki hankevalmisteluun</a:t>
                      </a:r>
                      <a:endParaRPr lang="fi-FI" sz="1200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lvl="0"/>
                      <a:endParaRPr lang="fi-FI" sz="1200" dirty="0" smtClean="0">
                        <a:solidFill>
                          <a:schemeClr val="tx1"/>
                        </a:solidFill>
                      </a:endParaRPr>
                    </a:p>
                    <a:p>
                      <a:pPr lvl="0"/>
                      <a:r>
                        <a:rPr lang="fi-FI" sz="1200" dirty="0" smtClean="0">
                          <a:solidFill>
                            <a:schemeClr val="tx1"/>
                          </a:solidFill>
                        </a:rPr>
                        <a:t>Projektipäällikkötuki; </a:t>
                      </a:r>
                      <a:r>
                        <a:rPr lang="fi-FI" sz="1200" dirty="0" err="1" smtClean="0">
                          <a:solidFill>
                            <a:schemeClr val="tx1"/>
                          </a:solidFill>
                        </a:rPr>
                        <a:t>Rahmel</a:t>
                      </a:r>
                      <a:r>
                        <a:rPr lang="fi-FI" sz="1200" dirty="0" smtClean="0">
                          <a:solidFill>
                            <a:schemeClr val="tx1"/>
                          </a:solidFill>
                        </a:rPr>
                        <a:t>, Huhtinen-Hildén,</a:t>
                      </a:r>
                      <a:r>
                        <a:rPr lang="fi-FI" sz="1200" baseline="0" dirty="0" smtClean="0">
                          <a:solidFill>
                            <a:schemeClr val="tx1"/>
                          </a:solidFill>
                        </a:rPr>
                        <a:t> Björkqvist</a:t>
                      </a:r>
                      <a:endParaRPr lang="fi-FI" sz="1200" dirty="0" smtClean="0">
                        <a:solidFill>
                          <a:schemeClr val="tx1"/>
                        </a:solidFill>
                      </a:endParaRPr>
                    </a:p>
                    <a:p>
                      <a:pPr lvl="0"/>
                      <a:endParaRPr lang="fi-FI" sz="1200" dirty="0" smtClean="0">
                        <a:solidFill>
                          <a:schemeClr val="tx1"/>
                        </a:solidFill>
                      </a:endParaRPr>
                    </a:p>
                    <a:p>
                      <a:pPr lvl="0"/>
                      <a:endParaRPr lang="fi-FI" sz="1200" dirty="0" smtClean="0">
                        <a:solidFill>
                          <a:schemeClr val="tx1"/>
                        </a:solidFill>
                      </a:endParaRPr>
                    </a:p>
                    <a:p>
                      <a:pPr lvl="0"/>
                      <a:endParaRPr lang="fi-FI" sz="1200" dirty="0" smtClean="0">
                        <a:solidFill>
                          <a:schemeClr val="tx1"/>
                        </a:solidFill>
                      </a:endParaRPr>
                    </a:p>
                    <a:p>
                      <a:pPr lvl="0"/>
                      <a:endParaRPr lang="fi-FI" sz="1200" dirty="0" smtClean="0">
                        <a:solidFill>
                          <a:schemeClr val="tx1"/>
                        </a:solidFill>
                      </a:endParaRPr>
                    </a:p>
                    <a:p>
                      <a:pPr lvl="0"/>
                      <a:r>
                        <a:rPr lang="fi-FI" sz="1200" dirty="0" smtClean="0">
                          <a:solidFill>
                            <a:schemeClr val="tx1"/>
                          </a:solidFill>
                        </a:rPr>
                        <a:t>Konsultointi</a:t>
                      </a:r>
                      <a:r>
                        <a:rPr lang="fi-FI" sz="1200" baseline="0" dirty="0" smtClean="0">
                          <a:solidFill>
                            <a:schemeClr val="tx1"/>
                          </a:solidFill>
                        </a:rPr>
                        <a:t>, hakemusversioiden kommentointi, sopivien rahoitusohjelmien äärelle auttaminen, verkostojen jako</a:t>
                      </a:r>
                      <a:endParaRPr lang="fi-FI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lvl="0"/>
                      <a:endParaRPr lang="fi-FI" sz="1200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pPr lvl="0"/>
                      <a:r>
                        <a:rPr lang="fi-FI" sz="1200" baseline="0" dirty="0" smtClean="0">
                          <a:solidFill>
                            <a:schemeClr val="tx1"/>
                          </a:solidFill>
                        </a:rPr>
                        <a:t>TKI-suunnittelija</a:t>
                      </a:r>
                    </a:p>
                    <a:p>
                      <a:pPr lvl="0"/>
                      <a:endParaRPr lang="fi-FI" sz="1200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pPr lvl="0"/>
                      <a:endParaRPr lang="fi-FI" sz="1200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pPr lvl="0"/>
                      <a:endParaRPr lang="fi-FI" sz="1200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pPr lvl="0"/>
                      <a:endParaRPr lang="fi-FI" sz="1200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pPr lvl="0"/>
                      <a:endParaRPr lang="fi-FI" sz="1200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pPr lvl="0"/>
                      <a:r>
                        <a:rPr lang="fi-FI" sz="1200" baseline="0" dirty="0" smtClean="0">
                          <a:solidFill>
                            <a:schemeClr val="tx1"/>
                          </a:solidFill>
                        </a:rPr>
                        <a:t>Etsitään portaat: missä vaiheessa KIT-vastaava/suunnittelija/</a:t>
                      </a:r>
                      <a:r>
                        <a:rPr lang="fi-FI" sz="1200" baseline="0" dirty="0" err="1" smtClean="0">
                          <a:solidFill>
                            <a:schemeClr val="tx1"/>
                          </a:solidFill>
                        </a:rPr>
                        <a:t>pääolikkö</a:t>
                      </a:r>
                      <a:endParaRPr lang="fi-FI" sz="1200" baseline="0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9900"/>
                    </a:solidFill>
                  </a:tcPr>
                </a:tc>
              </a:tr>
              <a:tr h="313024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i-FI" sz="1400" dirty="0" smtClean="0">
                          <a:solidFill>
                            <a:schemeClr val="bg1"/>
                          </a:solidFill>
                        </a:rPr>
                        <a:t>                    Muu keskeinen asia</a:t>
                      </a:r>
                      <a:endParaRPr lang="fi-FI" sz="1400" dirty="0">
                        <a:solidFill>
                          <a:schemeClr val="bg1"/>
                        </a:solidFill>
                      </a:endParaRPr>
                    </a:p>
                  </a:txBody>
                  <a:tcPr vert="vert270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>
                        <a:buFontTx/>
                        <a:buNone/>
                      </a:pPr>
                      <a:r>
                        <a:rPr lang="fi-FI" sz="1400" dirty="0" smtClean="0">
                          <a:solidFill>
                            <a:schemeClr val="tx1"/>
                          </a:solidFill>
                        </a:rPr>
                        <a:t>MINNO-konseptin hyödyntäminen </a:t>
                      </a:r>
                    </a:p>
                    <a:p>
                      <a:pPr marL="0" lvl="0" indent="0">
                        <a:buFontTx/>
                        <a:buNone/>
                      </a:pPr>
                      <a:endParaRPr lang="fi-FI" sz="1400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0" lvl="0" indent="0">
                        <a:buFontTx/>
                        <a:buNone/>
                      </a:pPr>
                      <a:r>
                        <a:rPr lang="fi-FI" sz="1400" dirty="0" smtClean="0">
                          <a:solidFill>
                            <a:schemeClr val="tx1"/>
                          </a:solidFill>
                        </a:rPr>
                        <a:t>Innovaatioprojektien</a:t>
                      </a:r>
                      <a:r>
                        <a:rPr lang="fi-FI" sz="1400" baseline="0" dirty="0" smtClean="0">
                          <a:solidFill>
                            <a:schemeClr val="tx1"/>
                          </a:solidFill>
                        </a:rPr>
                        <a:t> työtapojen ja ideoiden jatkojalostus</a:t>
                      </a:r>
                    </a:p>
                    <a:p>
                      <a:pPr marL="0" lvl="0" indent="0">
                        <a:buFontTx/>
                        <a:buNone/>
                      </a:pPr>
                      <a:endParaRPr lang="fi-FI" sz="1400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0" lvl="0" indent="0">
                        <a:buFontTx/>
                        <a:buNone/>
                      </a:pPr>
                      <a:endParaRPr lang="fi-FI" sz="1400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0" lvl="0" indent="0">
                        <a:buFontTx/>
                        <a:buNone/>
                      </a:pPr>
                      <a:endParaRPr lang="fi-FI" sz="1400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0" lvl="0" indent="0">
                        <a:buFontTx/>
                        <a:buNone/>
                      </a:pPr>
                      <a:r>
                        <a:rPr lang="fi-FI" sz="1400" baseline="0" dirty="0" smtClean="0">
                          <a:solidFill>
                            <a:schemeClr val="tx1"/>
                          </a:solidFill>
                        </a:rPr>
                        <a:t>Kulttuuri-  ja hyvinvointiosaamisen yhteisten hankkeiden tekeminen.  </a:t>
                      </a:r>
                    </a:p>
                    <a:p>
                      <a:pPr marL="0" lvl="0" indent="0">
                        <a:buFontTx/>
                        <a:buNone/>
                      </a:pPr>
                      <a:endParaRPr lang="fi-FI" sz="1400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0" lvl="0" indent="0">
                        <a:buFontTx/>
                        <a:buNone/>
                      </a:pPr>
                      <a:endParaRPr lang="fi-FI" sz="1400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0" lvl="0" indent="0">
                        <a:buFontTx/>
                        <a:buNone/>
                      </a:pPr>
                      <a:endParaRPr lang="fi-FI" sz="1400" baseline="0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lvl="0"/>
                      <a:endParaRPr lang="fi-FI" sz="1200" b="1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pPr lvl="0"/>
                      <a:endParaRPr lang="fi-FI" sz="1200" b="1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pPr lvl="0"/>
                      <a:endParaRPr lang="fi-FI" sz="1200" b="1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pPr lvl="0"/>
                      <a:r>
                        <a:rPr lang="fi-FI" sz="1200" b="1" baseline="0" dirty="0" smtClean="0">
                          <a:solidFill>
                            <a:schemeClr val="tx1"/>
                          </a:solidFill>
                        </a:rPr>
                        <a:t>Luonteva opetuksen ja KIT-toiminnan integrointi</a:t>
                      </a:r>
                    </a:p>
                    <a:p>
                      <a:pPr lvl="0"/>
                      <a:endParaRPr lang="fi-FI" sz="1200" b="1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pPr lvl="0"/>
                      <a:endParaRPr lang="fi-FI" sz="1200" b="1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pPr lvl="0"/>
                      <a:r>
                        <a:rPr lang="fi-FI" sz="1200" b="1" baseline="0" dirty="0" smtClean="0">
                          <a:solidFill>
                            <a:schemeClr val="tx1"/>
                          </a:solidFill>
                        </a:rPr>
                        <a:t>Erottautuminen</a:t>
                      </a:r>
                    </a:p>
                    <a:p>
                      <a:pPr lvl="0"/>
                      <a:endParaRPr lang="fi-FI" sz="1200" b="1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pPr lvl="0"/>
                      <a:endParaRPr lang="fi-FI" sz="1200" b="1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i-FI" sz="1200" baseline="0" dirty="0" smtClean="0">
                          <a:solidFill>
                            <a:schemeClr val="tx1"/>
                          </a:solidFill>
                        </a:rPr>
                        <a:t>Tiedon tuottaminen ja näkyvyyden lisääminen </a:t>
                      </a:r>
                      <a:endParaRPr lang="fi-FI" sz="1200" dirty="0" smtClean="0">
                        <a:solidFill>
                          <a:schemeClr val="tx1"/>
                        </a:solidFill>
                      </a:endParaRPr>
                    </a:p>
                    <a:p>
                      <a:pPr lvl="0"/>
                      <a:endParaRPr lang="fi-FI" sz="1200" b="1" baseline="0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lvl="0"/>
                      <a:endParaRPr lang="fi-FI" sz="1200" dirty="0" smtClean="0">
                        <a:solidFill>
                          <a:schemeClr val="tx1"/>
                        </a:solidFill>
                      </a:endParaRPr>
                    </a:p>
                    <a:p>
                      <a:pPr lvl="0"/>
                      <a:endParaRPr lang="fi-FI" sz="1200" dirty="0" smtClean="0">
                        <a:solidFill>
                          <a:schemeClr val="tx1"/>
                        </a:solidFill>
                      </a:endParaRPr>
                    </a:p>
                    <a:p>
                      <a:pPr lvl="0"/>
                      <a:endParaRPr lang="fi-FI" sz="1200" dirty="0" smtClean="0">
                        <a:solidFill>
                          <a:schemeClr val="tx1"/>
                        </a:solidFill>
                      </a:endParaRPr>
                    </a:p>
                    <a:p>
                      <a:pPr lvl="0"/>
                      <a:r>
                        <a:rPr lang="fi-FI" sz="1200" dirty="0" smtClean="0">
                          <a:solidFill>
                            <a:schemeClr val="tx1"/>
                          </a:solidFill>
                        </a:rPr>
                        <a:t>Etsitään opintokokonaisuuksia,</a:t>
                      </a:r>
                      <a:r>
                        <a:rPr lang="fi-FI" sz="1200" baseline="0" dirty="0" smtClean="0">
                          <a:solidFill>
                            <a:schemeClr val="tx1"/>
                          </a:solidFill>
                        </a:rPr>
                        <a:t> opinnäytetöitä, joita niputtamalla saamme näkyvän tiedontuottamisen esiin</a:t>
                      </a:r>
                      <a:endParaRPr lang="fi-FI" sz="1200" dirty="0" smtClean="0">
                        <a:solidFill>
                          <a:schemeClr val="tx1"/>
                        </a:solidFill>
                      </a:endParaRPr>
                    </a:p>
                    <a:p>
                      <a:pPr lvl="0"/>
                      <a:endParaRPr lang="fi-FI" sz="1200" dirty="0" smtClean="0">
                        <a:solidFill>
                          <a:schemeClr val="tx1"/>
                        </a:solidFill>
                      </a:endParaRPr>
                    </a:p>
                    <a:p>
                      <a:pPr lvl="0"/>
                      <a:endParaRPr lang="fi-FI" sz="1200" dirty="0" smtClean="0">
                        <a:solidFill>
                          <a:schemeClr val="tx1"/>
                        </a:solidFill>
                      </a:endParaRPr>
                    </a:p>
                    <a:p>
                      <a:pPr lvl="0"/>
                      <a:endParaRPr lang="fi-FI" sz="1200" dirty="0" smtClean="0">
                        <a:solidFill>
                          <a:schemeClr val="tx1"/>
                        </a:solidFill>
                      </a:endParaRPr>
                    </a:p>
                    <a:p>
                      <a:pPr lvl="0"/>
                      <a:endParaRPr lang="fi-FI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9900"/>
                    </a:solidFill>
                  </a:tcPr>
                </a:tc>
                <a:tc>
                  <a:txBody>
                    <a:bodyPr/>
                    <a:lstStyle/>
                    <a:p>
                      <a:pPr lvl="0"/>
                      <a:endParaRPr lang="fi-FI" sz="1200" dirty="0" smtClean="0">
                        <a:solidFill>
                          <a:schemeClr val="tx1"/>
                        </a:solidFill>
                      </a:endParaRPr>
                    </a:p>
                    <a:p>
                      <a:pPr lvl="0"/>
                      <a:endParaRPr lang="fi-FI" sz="1200" dirty="0" smtClean="0">
                        <a:solidFill>
                          <a:schemeClr val="tx1"/>
                        </a:solidFill>
                      </a:endParaRPr>
                    </a:p>
                    <a:p>
                      <a:pPr lvl="0"/>
                      <a:endParaRPr lang="fi-FI" sz="1200" dirty="0" smtClean="0">
                        <a:solidFill>
                          <a:schemeClr val="tx1"/>
                        </a:solidFill>
                      </a:endParaRPr>
                    </a:p>
                    <a:p>
                      <a:pPr lvl="0"/>
                      <a:endParaRPr lang="fi-FI" sz="1200" dirty="0" smtClean="0">
                        <a:solidFill>
                          <a:schemeClr val="tx1"/>
                        </a:solidFill>
                      </a:endParaRPr>
                    </a:p>
                    <a:p>
                      <a:pPr lvl="0"/>
                      <a:endParaRPr lang="fi-FI" sz="1200" dirty="0" smtClean="0">
                        <a:solidFill>
                          <a:schemeClr val="tx1"/>
                        </a:solidFill>
                      </a:endParaRPr>
                    </a:p>
                    <a:p>
                      <a:pPr lvl="0"/>
                      <a:endParaRPr lang="fi-FI" sz="1200" dirty="0" smtClean="0">
                        <a:solidFill>
                          <a:schemeClr val="tx1"/>
                        </a:solidFill>
                      </a:endParaRPr>
                    </a:p>
                    <a:p>
                      <a:pPr lvl="0"/>
                      <a:endParaRPr lang="fi-FI" sz="1200" dirty="0" smtClean="0">
                        <a:solidFill>
                          <a:schemeClr val="tx1"/>
                        </a:solidFill>
                      </a:endParaRPr>
                    </a:p>
                    <a:p>
                      <a:pPr lvl="0"/>
                      <a:endParaRPr lang="fi-FI" sz="1200" dirty="0" smtClean="0">
                        <a:solidFill>
                          <a:schemeClr val="tx1"/>
                        </a:solidFill>
                      </a:endParaRPr>
                    </a:p>
                    <a:p>
                      <a:pPr lvl="0"/>
                      <a:r>
                        <a:rPr lang="fi-FI" sz="1200" dirty="0" smtClean="0">
                          <a:solidFill>
                            <a:schemeClr val="tx1"/>
                          </a:solidFill>
                        </a:rPr>
                        <a:t>Merja ja Leena</a:t>
                      </a:r>
                    </a:p>
                    <a:p>
                      <a:pPr lvl="0"/>
                      <a:endParaRPr lang="fi-FI" sz="12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9900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52594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ank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te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1491</TotalTime>
  <Words>389</Words>
  <Application>Microsoft Office PowerPoint</Application>
  <PresentationFormat>Näytössä katseltava diaesitys (4:3)</PresentationFormat>
  <Paragraphs>202</Paragraphs>
  <Slides>4</Slides>
  <Notes>0</Notes>
  <HiddenSlides>0</HiddenSlides>
  <MMClips>0</MMClips>
  <ScaleCrop>false</ScaleCrop>
  <HeadingPairs>
    <vt:vector size="6" baseType="variant">
      <vt:variant>
        <vt:lpstr>Käytetyt fontit</vt:lpstr>
      </vt:variant>
      <vt:variant>
        <vt:i4>3</vt:i4>
      </vt:variant>
      <vt:variant>
        <vt:lpstr>Teema</vt:lpstr>
      </vt:variant>
      <vt:variant>
        <vt:i4>1</vt:i4>
      </vt:variant>
      <vt:variant>
        <vt:lpstr>Dian otsikot</vt:lpstr>
      </vt:variant>
      <vt:variant>
        <vt:i4>4</vt:i4>
      </vt:variant>
    </vt:vector>
  </HeadingPairs>
  <TitlesOfParts>
    <vt:vector size="8" baseType="lpstr">
      <vt:lpstr>黑体</vt:lpstr>
      <vt:lpstr>Arial</vt:lpstr>
      <vt:lpstr>Calibri</vt:lpstr>
      <vt:lpstr>Blank</vt:lpstr>
      <vt:lpstr>KIT-toiminnan strategiset toimenpiteet vuodelle 2015</vt:lpstr>
      <vt:lpstr>PowerPoint-esitys</vt:lpstr>
      <vt:lpstr>Osaamisalue: Kulttuuripalvelut</vt:lpstr>
      <vt:lpstr>PowerPoint-esitys</vt:lpstr>
    </vt:vector>
  </TitlesOfParts>
  <Company>Metropolia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PowerPoint-esitys</dc:title>
  <dc:creator>Leila Lintula</dc:creator>
  <cp:lastModifiedBy>Katri Halonen</cp:lastModifiedBy>
  <cp:revision>96</cp:revision>
  <dcterms:created xsi:type="dcterms:W3CDTF">2013-01-25T09:20:59Z</dcterms:created>
  <dcterms:modified xsi:type="dcterms:W3CDTF">2015-01-27T16:18:15Z</dcterms:modified>
</cp:coreProperties>
</file>