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89" d="100"/>
          <a:sy n="89" d="100"/>
        </p:scale>
        <p:origin x="1310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109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656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688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320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587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13.1.2015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221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13.1.2015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265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13.1.2015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754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13.1.2015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745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13.1.2015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502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13.1.2015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114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13.1.2015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422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i-FI" dirty="0" smtClean="0"/>
              <a:t>OSAAMISALUE, KIT-vastaava täyttää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Yhteisten tavoitteiden jälkeen jokaisen KIT-vastaavan tulee tehdä yhdessä oman osaamisaluepäällikkönsä kanssa sama taulukko oman osaamisalueensa näkökulmasta</a:t>
            </a:r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19440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Sisällön paikkamerkk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1081714"/>
              </p:ext>
            </p:extLst>
          </p:nvPr>
        </p:nvGraphicFramePr>
        <p:xfrm>
          <a:off x="1223628" y="1538790"/>
          <a:ext cx="6696744" cy="44619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6161"/>
                <a:gridCol w="2110133"/>
                <a:gridCol w="1620180"/>
                <a:gridCol w="1620180"/>
                <a:gridCol w="810090"/>
              </a:tblGrid>
              <a:tr h="559934">
                <a:tc>
                  <a:txBody>
                    <a:bodyPr/>
                    <a:lstStyle/>
                    <a:p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Toimenpide (aikataulu)</a:t>
                      </a:r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Tavoite</a:t>
                      </a:r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Miten, kuvaus</a:t>
                      </a:r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Kuka, ketkä</a:t>
                      </a:r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</a:tr>
              <a:tr h="39020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100" dirty="0" smtClean="0">
                          <a:solidFill>
                            <a:schemeClr val="bg1"/>
                          </a:solidFill>
                        </a:rPr>
                        <a:t>             Hankeosaamisen kehittäminen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fi-FI" sz="11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Keskitetään osaamisalueen hankeosaamista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KIT-työpajat osaamisalueella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Suvi osallistuu </a:t>
                      </a:r>
                      <a:r>
                        <a:rPr lang="fi-FI" sz="1200" baseline="0" dirty="0" err="1" smtClean="0">
                          <a:solidFill>
                            <a:schemeClr val="tx1"/>
                          </a:solidFill>
                        </a:rPr>
                        <a:t>tki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-osaajavalmennukseen</a:t>
                      </a:r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900" b="1" baseline="0" dirty="0" smtClean="0">
                          <a:solidFill>
                            <a:schemeClr val="tx1"/>
                          </a:solidFill>
                        </a:rPr>
                        <a:t>Osaamisalue löytää konkreettisen avun heti </a:t>
                      </a:r>
                      <a:r>
                        <a:rPr lang="fi-FI" sz="900" b="1" baseline="0" dirty="0" smtClean="0">
                          <a:solidFill>
                            <a:schemeClr val="tx1"/>
                          </a:solidFill>
                        </a:rPr>
                        <a:t>puhelimella / </a:t>
                      </a:r>
                      <a:r>
                        <a:rPr lang="fi-FI" sz="900" b="1" baseline="0" dirty="0" err="1" smtClean="0">
                          <a:solidFill>
                            <a:schemeClr val="tx1"/>
                          </a:solidFill>
                        </a:rPr>
                        <a:t>spostilla</a:t>
                      </a:r>
                      <a:r>
                        <a:rPr lang="fi-FI" sz="900" b="1" baseline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900" b="1" baseline="0" dirty="0" smtClean="0">
                          <a:solidFill>
                            <a:schemeClr val="tx1"/>
                          </a:solidFill>
                        </a:rPr>
                        <a:t>Vahvistaa osaamisalueen KIT osaajatiimiä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900" b="1" baseline="0" dirty="0" smtClean="0">
                          <a:solidFill>
                            <a:schemeClr val="tx1"/>
                          </a:solidFill>
                        </a:rPr>
                        <a:t>Suvin saama oppi jalkautetaan muiden käyttöön</a:t>
                      </a: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Merja, Suvi ja 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Kirsi jakavat tietoa aktiivisesti keskenään ja toimivat tiiminä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Järjestetään 2-4 työpajaa, tapaamista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 lukuvuodessa, joissa käydään läpi mm. hankeideointia, kirjoittamista, projektipäällikkö tehtäviä jne.</a:t>
                      </a: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Suvi tuottaa tietoa Merjalle, Kirsille ja Leilalle, jotka vievät eteenpäin esim. työpajoihin</a:t>
                      </a:r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Merja, Suvi ja Kirsi</a:t>
                      </a: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Merja, Suvi ja 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Kirsi ja 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asiantuntijat</a:t>
                      </a:r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Suvi, Merja, Kirsi</a:t>
                      </a: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5" name="Otsikko 1"/>
          <p:cNvSpPr txBox="1">
            <a:spLocks/>
          </p:cNvSpPr>
          <p:nvPr/>
        </p:nvSpPr>
        <p:spPr>
          <a:xfrm>
            <a:off x="1493658" y="1052736"/>
            <a:ext cx="6172200" cy="20553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1350" spc="225" dirty="0">
                <a:solidFill>
                  <a:prstClr val="black"/>
                </a:solidFill>
              </a:rPr>
              <a:t>Kulttuuri ja hyvinvointi tulosalue </a:t>
            </a:r>
          </a:p>
          <a:p>
            <a:pPr algn="l"/>
            <a:r>
              <a:rPr lang="fi-FI" sz="1350" spc="225" dirty="0">
                <a:solidFill>
                  <a:prstClr val="black"/>
                </a:solidFill>
              </a:rPr>
              <a:t>KIT-tavoite: osaamisen kehittäminen</a:t>
            </a:r>
          </a:p>
        </p:txBody>
      </p:sp>
    </p:spTree>
    <p:extLst>
      <p:ext uri="{BB962C8B-B14F-4D97-AF65-F5344CB8AC3E}">
        <p14:creationId xmlns:p14="http://schemas.microsoft.com/office/powerpoint/2010/main" val="423898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493658" y="1052736"/>
            <a:ext cx="6172200" cy="205532"/>
          </a:xfrm>
        </p:spPr>
        <p:txBody>
          <a:bodyPr>
            <a:noAutofit/>
          </a:bodyPr>
          <a:lstStyle/>
          <a:p>
            <a:pPr algn="l"/>
            <a:r>
              <a:rPr lang="fi-FI" sz="1350" spc="225" dirty="0">
                <a:solidFill>
                  <a:prstClr val="black"/>
                </a:solidFill>
              </a:rPr>
              <a:t>Kulttuuri ja hyvinvointi tulosalue</a:t>
            </a:r>
            <a:br>
              <a:rPr lang="fi-FI" sz="1350" spc="225" dirty="0">
                <a:solidFill>
                  <a:prstClr val="black"/>
                </a:solidFill>
              </a:rPr>
            </a:br>
            <a:r>
              <a:rPr lang="fi-FI" sz="1350" spc="225" dirty="0">
                <a:solidFill>
                  <a:prstClr val="black"/>
                </a:solidFill>
              </a:rPr>
              <a:t>KIT-toiminta: </a:t>
            </a:r>
            <a:r>
              <a:rPr lang="fi-FI" sz="1350" spc="225" dirty="0" err="1">
                <a:solidFill>
                  <a:prstClr val="black"/>
                </a:solidFill>
              </a:rPr>
              <a:t>Osaamiskiihdyttämön</a:t>
            </a:r>
            <a:r>
              <a:rPr lang="fi-FI" sz="1350" spc="225" dirty="0">
                <a:solidFill>
                  <a:prstClr val="black"/>
                </a:solidFill>
              </a:rPr>
              <a:t> rakentaminen</a:t>
            </a:r>
            <a:endParaRPr lang="fi-FI" sz="1350" spc="225" dirty="0"/>
          </a:p>
        </p:txBody>
      </p:sp>
      <p:graphicFrame>
        <p:nvGraphicFramePr>
          <p:cNvPr id="8" name="Sisällön paikkamerkk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1703706"/>
              </p:ext>
            </p:extLst>
          </p:nvPr>
        </p:nvGraphicFramePr>
        <p:xfrm>
          <a:off x="1223628" y="1555325"/>
          <a:ext cx="6696744" cy="49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030"/>
                <a:gridCol w="2376264"/>
                <a:gridCol w="1620180"/>
                <a:gridCol w="1620180"/>
                <a:gridCol w="810090"/>
              </a:tblGrid>
              <a:tr h="480060">
                <a:tc>
                  <a:txBody>
                    <a:bodyPr/>
                    <a:lstStyle/>
                    <a:p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Toimenpide (aikataulu)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Tavoite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Miten, kuvaus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Kuka/</a:t>
                      </a:r>
                    </a:p>
                    <a:p>
                      <a:r>
                        <a:rPr lang="fi-FI" sz="1400" dirty="0" smtClean="0"/>
                        <a:t>ketkä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</a:tr>
              <a:tr h="39643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100" dirty="0" smtClean="0">
                          <a:solidFill>
                            <a:schemeClr val="bg1"/>
                          </a:solidFill>
                        </a:rPr>
                        <a:t>          Osaamisalueen hanketoiminnan seuraavat</a:t>
                      </a:r>
                      <a:r>
                        <a:rPr lang="fi-FI" sz="1100" baseline="0" dirty="0" smtClean="0">
                          <a:solidFill>
                            <a:schemeClr val="bg1"/>
                          </a:solidFill>
                        </a:rPr>
                        <a:t> askelet</a:t>
                      </a: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fi-FI" sz="11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Nyt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 tehdäänkin asioita yhdessä, eikä yksinään.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Osaamisalueen hanketoimijoiden tapaamiset</a:t>
                      </a: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Hankehakemusten tekeminen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 Metropolian strategia ja tulosalueen osaaminen/ kärjet huomioiden.</a:t>
                      </a: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Kohdennetaan voimavaroja</a:t>
                      </a:r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9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900" b="1" dirty="0" smtClean="0">
                          <a:solidFill>
                            <a:schemeClr val="tx1"/>
                          </a:solidFill>
                        </a:rPr>
                        <a:t>Hankeideointi ja hakemusten synnyttäminen tulosalueiden välillä, talon ulkopuolelle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Osaamisen hyödyntäminen, kehittyminen ja tiedonkulun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 helpottuminen ja lisääminen</a:t>
                      </a: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Läpi menevät hankeideat tukevat koko Metropolian toimintalinjoja ja tulosalueen osaamisen kehittymistä. Hankkeilla pyritään tukemaan </a:t>
                      </a:r>
                      <a:r>
                        <a:rPr lang="fi-FI" sz="900" baseline="0" dirty="0" err="1" smtClean="0">
                          <a:solidFill>
                            <a:schemeClr val="tx1"/>
                          </a:solidFill>
                        </a:rPr>
                        <a:t>osaamiskiihdyttämön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 toimintaa</a:t>
                      </a: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Olemassa olevien resurssien hyödyntäminen maksimaallisesti</a:t>
                      </a:r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Suvi pitää yhteyttä ja ideoi yhteisiä hankkeita tulosalueiden </a:t>
                      </a:r>
                      <a:r>
                        <a:rPr lang="fi-FI" sz="900" dirty="0" err="1" smtClean="0">
                          <a:solidFill>
                            <a:schemeClr val="tx1"/>
                          </a:solidFill>
                        </a:rPr>
                        <a:t>tki</a:t>
                      </a:r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-suunnittelijoiden </a:t>
                      </a:r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kanssa. Merja ideoi ja verkostoituu talon ulkopuolelle</a:t>
                      </a: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Suvin, Merjan ja Kirsin sekä tarvittaessa Leilan tapaamiset 1 krt. Kk. Osaamisalueen KIT toimijoiden tapaamiset 2 krt. Lukukaudessa.</a:t>
                      </a: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Ryhdytään keräämään hankeideoita kootusti. Ideoiden jatkokehittely koordinoidaan ja päätökset valmisteluun asti menevistä tehdään tiiminä; Suvi, Merja ja Leila</a:t>
                      </a: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Käydään resurssitilanne läpi tapaamisissa ja päätetään kohdennukset tiiminä edellä mainittuihin ja valittuihin hankevalmisteluihin kohdentaen</a:t>
                      </a: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Suvi, Merja</a:t>
                      </a: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Merja, Suvi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 ja Kirsi</a:t>
                      </a:r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Suvi, Merja kerää ideat. Leila tekee päätökset esityksen mukaan</a:t>
                      </a: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Leila</a:t>
                      </a: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366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Sisällön paikkamerkki 7"/>
          <p:cNvGraphicFramePr>
            <a:graphicFrameLocks noGrp="1"/>
          </p:cNvGraphicFramePr>
          <p:nvPr>
            <p:ph idx="1"/>
            <p:extLst/>
          </p:nvPr>
        </p:nvGraphicFramePr>
        <p:xfrm>
          <a:off x="1223628" y="1416159"/>
          <a:ext cx="6696744" cy="45123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966"/>
                <a:gridCol w="2177352"/>
                <a:gridCol w="1296144"/>
                <a:gridCol w="1728192"/>
                <a:gridCol w="810090"/>
              </a:tblGrid>
              <a:tr h="480060">
                <a:tc>
                  <a:txBody>
                    <a:bodyPr/>
                    <a:lstStyle/>
                    <a:p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Toimenpide (aikataulu)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Tavoite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Miten, kuvaus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Kuka, ketkä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</a:tr>
              <a:tr h="16693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100" dirty="0" smtClean="0">
                          <a:solidFill>
                            <a:schemeClr val="bg1"/>
                          </a:solidFill>
                        </a:rPr>
                        <a:t>Osaamisalueen </a:t>
                      </a:r>
                      <a:r>
                        <a:rPr lang="fi-FI" sz="1100" dirty="0" err="1" smtClean="0">
                          <a:solidFill>
                            <a:schemeClr val="bg1"/>
                          </a:solidFill>
                        </a:rPr>
                        <a:t>kit</a:t>
                      </a:r>
                      <a:r>
                        <a:rPr lang="fi-FI" sz="1100" dirty="0" smtClean="0">
                          <a:solidFill>
                            <a:schemeClr val="bg1"/>
                          </a:solidFill>
                        </a:rPr>
                        <a:t>-toimijajoukon</a:t>
                      </a:r>
                      <a:r>
                        <a:rPr lang="fi-FI" sz="1100" baseline="0" dirty="0" smtClean="0">
                          <a:solidFill>
                            <a:schemeClr val="bg1"/>
                          </a:solidFill>
                        </a:rPr>
                        <a:t> laventamisen suunnitelma</a:t>
                      </a:r>
                      <a:r>
                        <a:rPr lang="fi-FI" sz="1100" dirty="0" smtClean="0">
                          <a:solidFill>
                            <a:schemeClr val="bg1"/>
                          </a:solidFill>
                        </a:rPr>
                        <a:t>         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100" baseline="0" dirty="0" smtClean="0">
                          <a:solidFill>
                            <a:schemeClr val="bg1"/>
                          </a:solidFill>
                        </a:rPr>
                        <a:t>          </a:t>
                      </a: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pPr lvl="0"/>
                      <a:endParaRPr lang="fi-FI" sz="11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</a:tr>
              <a:tr h="23476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100" dirty="0" smtClean="0">
                          <a:solidFill>
                            <a:schemeClr val="bg1"/>
                          </a:solidFill>
                        </a:rPr>
                        <a:t>                    Muu keskeinen asia</a:t>
                      </a:r>
                      <a:endParaRPr lang="fi-FI" sz="11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>
                        <a:buFontTx/>
                        <a:buChar char="-"/>
                      </a:pPr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5" name="Otsikko 1"/>
          <p:cNvSpPr txBox="1">
            <a:spLocks/>
          </p:cNvSpPr>
          <p:nvPr/>
        </p:nvSpPr>
        <p:spPr>
          <a:xfrm>
            <a:off x="1601670" y="1052736"/>
            <a:ext cx="6172200" cy="20553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1350" spc="225" dirty="0">
                <a:solidFill>
                  <a:prstClr val="black"/>
                </a:solidFill>
              </a:rPr>
              <a:t>Kulttuuri ja hyvinvointi tulosalue</a:t>
            </a:r>
          </a:p>
        </p:txBody>
      </p:sp>
    </p:spTree>
    <p:extLst>
      <p:ext uri="{BB962C8B-B14F-4D97-AF65-F5344CB8AC3E}">
        <p14:creationId xmlns:p14="http://schemas.microsoft.com/office/powerpoint/2010/main" val="301234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74</TotalTime>
  <Words>335</Words>
  <Application>Microsoft Office PowerPoint</Application>
  <PresentationFormat>On-screen Show (4:3)</PresentationFormat>
  <Paragraphs>145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Arial</vt:lpstr>
      <vt:lpstr>Blank</vt:lpstr>
      <vt:lpstr>OSAAMISALUE, KIT-vastaava täyttää</vt:lpstr>
      <vt:lpstr>PowerPoint Presentation</vt:lpstr>
      <vt:lpstr>Kulttuuri ja hyvinvointi tulosalue KIT-toiminta: Osaamiskiihdyttämön rakentaminen</vt:lpstr>
      <vt:lpstr>PowerPoint Presentation</vt:lpstr>
    </vt:vector>
  </TitlesOfParts>
  <Company>Metropolia AMK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OSAAMISALUE, KIT-vastaava täyttää</dc:title>
  <dc:creator>Katri Halonen</dc:creator>
  <cp:lastModifiedBy>Suvi Aho</cp:lastModifiedBy>
  <cp:revision>7</cp:revision>
  <dcterms:created xsi:type="dcterms:W3CDTF">2014-12-05T09:54:59Z</dcterms:created>
  <dcterms:modified xsi:type="dcterms:W3CDTF">2015-01-13T06:42:59Z</dcterms:modified>
</cp:coreProperties>
</file>