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07" r:id="rId3"/>
    <p:sldId id="306" r:id="rId4"/>
    <p:sldId id="309" r:id="rId5"/>
    <p:sldId id="258" r:id="rId6"/>
    <p:sldId id="269" r:id="rId7"/>
    <p:sldId id="265" r:id="rId8"/>
    <p:sldId id="259" r:id="rId9"/>
    <p:sldId id="271" r:id="rId10"/>
    <p:sldId id="305" r:id="rId11"/>
    <p:sldId id="273" r:id="rId12"/>
    <p:sldId id="272" r:id="rId13"/>
    <p:sldId id="304" r:id="rId14"/>
    <p:sldId id="274" r:id="rId15"/>
    <p:sldId id="257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98" r:id="rId27"/>
    <p:sldId id="297" r:id="rId28"/>
    <p:sldId id="295" r:id="rId29"/>
    <p:sldId id="290" r:id="rId30"/>
    <p:sldId id="294" r:id="rId31"/>
    <p:sldId id="292" r:id="rId32"/>
    <p:sldId id="296" r:id="rId33"/>
    <p:sldId id="302" r:id="rId34"/>
    <p:sldId id="293" r:id="rId35"/>
    <p:sldId id="300" r:id="rId36"/>
    <p:sldId id="301" r:id="rId37"/>
    <p:sldId id="303" r:id="rId38"/>
    <p:sldId id="308" r:id="rId39"/>
    <p:sldId id="310" r:id="rId40"/>
    <p:sldId id="311" r:id="rId41"/>
    <p:sldId id="264" r:id="rId42"/>
  </p:sldIdLst>
  <p:sldSz cx="9144000" cy="6858000" type="screen4x3"/>
  <p:notesSz cx="7102475" cy="10234613"/>
  <p:embeddedFontLst>
    <p:embeddedFont>
      <p:font typeface="Calibri" pitchFamily="34" charset="0"/>
      <p:regular r:id="rId45"/>
      <p:bold r:id="rId46"/>
      <p:italic r:id="rId47"/>
      <p:boldItalic r:id="rId48"/>
    </p:embeddedFont>
    <p:embeddedFont>
      <p:font typeface="Tahoma" pitchFamily="34" charset="0"/>
      <p:regular r:id="rId49"/>
      <p:bold r:id="rId50"/>
    </p:embeddedFont>
    <p:embeddedFont>
      <p:font typeface="ＭＳ Ｐゴシック" pitchFamily="34" charset="-128"/>
      <p:regular r:id="rId51"/>
    </p:embeddedFont>
  </p:embeddedFont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 showGuides="1">
      <p:cViewPr>
        <p:scale>
          <a:sx n="100" d="100"/>
          <a:sy n="100" d="100"/>
        </p:scale>
        <p:origin x="-294" y="1026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font" Target="fonts/font7.fntdata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32207D7-4837-4742-82E3-D4A73F481C16}" type="datetimeFigureOut">
              <a:rPr lang="fi-FI" smtClean="0"/>
              <a:t>25.5.2011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166A502-6501-4E6B-A41B-0C000759CA3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4675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84596AFD-67B0-41D6-9D16-72E617E93B81}" type="datetimeFigureOut">
              <a:rPr lang="fi-FI" smtClean="0"/>
              <a:pPr/>
              <a:t>25.5.2011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236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02438" y="5557838"/>
          <a:ext cx="15875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Image" r:id="rId3" imgW="8533333" imgH="5041270" progId="Photoshop.Image.10">
                  <p:embed/>
                </p:oleObj>
              </mc:Choice>
              <mc:Fallback>
                <p:oleObj name="Image" r:id="rId3" imgW="8533333" imgH="5041270" progId="Photoshop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38" y="5557838"/>
                        <a:ext cx="15875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9DD0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5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4D7499D2-0FA0-4520-B9E6-29B0CBF02EB4}" type="datetime1">
              <a:rPr lang="fi-FI" smtClean="0"/>
              <a:t>25.5.2011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203D-68A0-4B76-A84F-DFC8D3A6ABFA}" type="datetime1">
              <a:rPr lang="fi-FI" smtClean="0"/>
              <a:t>25.5.2011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A71C-1388-4C1B-B38D-F28473EF9E68}" type="datetime1">
              <a:rPr lang="fi-FI" smtClean="0"/>
              <a:t>25.5.2011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9B25-E86E-4A17-953D-13D89DC00E9E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0F34-8EA6-4D31-8FC6-E7FD3A540E00}" type="datetime1">
              <a:rPr lang="fi-FI" smtClean="0"/>
              <a:t>25.5.2011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8C9E-3F46-434B-805F-6B0E62206B77}" type="datetime1">
              <a:rPr lang="fi-FI" smtClean="0"/>
              <a:t>25.5.2011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EC42E-88F4-4D38-9DDD-52010027DABF}" type="datetime1">
              <a:rPr lang="fi-FI" smtClean="0"/>
              <a:t>25.5.2011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 userDrawn="1"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 userDrawn="1"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1600200" lvl="3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2057400" lvl="4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0E307941-F1AD-4FFC-87BC-F858C51C2906}" type="datetime1">
              <a:rPr lang="fi-FI" smtClean="0"/>
              <a:t>25.5.2011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8.xml"/><Relationship Id="rId7" Type="http://schemas.openxmlformats.org/officeDocument/2006/relationships/slide" Target="slide4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sVfGcDqKko" TargetMode="External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create_a_resume.mp4" TargetMode="Externa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wu4KC31fJs" TargetMode="External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make_a_view1.mp4" TargetMode="Externa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14lgvWqqyg" TargetMode="External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2.xml"/><Relationship Id="rId5" Type="http://schemas.openxmlformats.org/officeDocument/2006/relationships/hyperlink" Target="how_to_edit_the_view_access.mp4" TargetMode="Externa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12" Type="http://schemas.microsoft.com/office/2007/relationships/hdphoto" Target="../media/hdphoto8.wdp"/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48.png"/><Relationship Id="rId5" Type="http://schemas.openxmlformats.org/officeDocument/2006/relationships/image" Target="../media/image45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47.png"/><Relationship Id="rId14" Type="http://schemas.microsoft.com/office/2007/relationships/hdphoto" Target="../media/hdphoto9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mp"/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48.png"/><Relationship Id="rId4" Type="http://schemas.openxmlformats.org/officeDocument/2006/relationships/image" Target="../media/image52.tm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timo.raatikainen@metropolia.fi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hyperlink" Target="mailto:terhi-maija.itkonen-isakov@metropolia.f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tmp"/><Relationship Id="rId4" Type="http://schemas.openxmlformats.org/officeDocument/2006/relationships/image" Target="../media/image14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mp"/><Relationship Id="rId3" Type="http://schemas.openxmlformats.org/officeDocument/2006/relationships/image" Target="../media/image17.jpeg"/><Relationship Id="rId7" Type="http://schemas.openxmlformats.org/officeDocument/2006/relationships/image" Target="../media/image21.tm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tmp"/><Relationship Id="rId4" Type="http://schemas.openxmlformats.org/officeDocument/2006/relationships/image" Target="../media/image18.tmp"/><Relationship Id="rId9" Type="http://schemas.openxmlformats.org/officeDocument/2006/relationships/image" Target="../media/image23.tm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8568952" cy="158417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Helsinki </a:t>
            </a:r>
            <a:r>
              <a:rPr lang="en-US" sz="4000" dirty="0" err="1" smtClean="0">
                <a:solidFill>
                  <a:srgbClr val="FFC000"/>
                </a:solidFill>
              </a:rPr>
              <a:t>Metropolia</a:t>
            </a:r>
            <a:r>
              <a:rPr lang="en-US" sz="4000" dirty="0" smtClean="0">
                <a:solidFill>
                  <a:srgbClr val="FFC000"/>
                </a:solidFill>
              </a:rPr>
              <a:t> </a:t>
            </a:r>
            <a:r>
              <a:rPr lang="en-US" sz="4000" dirty="0" smtClean="0">
                <a:solidFill>
                  <a:srgbClr val="FFC000"/>
                </a:solidFill>
              </a:rPr>
              <a:t>meets </a:t>
            </a:r>
            <a:r>
              <a:rPr lang="en-US" sz="4000" dirty="0" err="1" smtClean="0">
                <a:solidFill>
                  <a:srgbClr val="FFC000"/>
                </a:solidFill>
              </a:rPr>
              <a:t>Mahara</a:t>
            </a:r>
            <a:endParaRPr lang="fi-FI" sz="40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949280"/>
            <a:ext cx="7056784" cy="720080"/>
          </a:xfrm>
        </p:spPr>
        <p:txBody>
          <a:bodyPr>
            <a:noAutofit/>
          </a:bodyPr>
          <a:lstStyle/>
          <a:p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1600" dirty="0" err="1" smtClean="0"/>
              <a:t>Dr</a:t>
            </a:r>
            <a:r>
              <a:rPr lang="fi-FI" sz="1600" dirty="0" smtClean="0"/>
              <a:t> Terhi-Maija Itkonen-Isakov and Timo Raatikainen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4281-2655-49A1-AC3E-C1877E4530F8}" type="datetime1">
              <a:rPr lang="fi-FI" smtClean="0"/>
              <a:t>25.5.2011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/>
              <a:t>The </a:t>
            </a:r>
            <a:r>
              <a:rPr lang="fi-FI" sz="4000" dirty="0" smtClean="0"/>
              <a:t>Main </a:t>
            </a:r>
            <a:r>
              <a:rPr lang="fi-FI" sz="4000" dirty="0" err="1"/>
              <a:t>P</a:t>
            </a:r>
            <a:r>
              <a:rPr lang="fi-FI" sz="4000" dirty="0" err="1" smtClean="0"/>
              <a:t>oint</a:t>
            </a:r>
            <a:r>
              <a:rPr lang="fi-FI" sz="4000" dirty="0" smtClean="0"/>
              <a:t> </a:t>
            </a:r>
            <a:r>
              <a:rPr lang="fi-FI" sz="4000" dirty="0"/>
              <a:t>of Mahara</a:t>
            </a:r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1" y="1844824"/>
            <a:ext cx="8344023" cy="3672408"/>
          </a:xfr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9289-AE18-48B8-844C-783CE4D8B887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10</a:t>
            </a:fld>
            <a:endParaRPr lang="fi-FI"/>
          </a:p>
        </p:txBody>
      </p:sp>
      <p:sp>
        <p:nvSpPr>
          <p:cNvPr id="8" name="Tekstiruutu 7"/>
          <p:cNvSpPr txBox="1"/>
          <p:nvPr/>
        </p:nvSpPr>
        <p:spPr>
          <a:xfrm>
            <a:off x="323528" y="551723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accent5"/>
                </a:solidFill>
              </a:rPr>
              <a:t>http://demo.mahara.org/</a:t>
            </a:r>
          </a:p>
        </p:txBody>
      </p:sp>
    </p:spTree>
    <p:extLst>
      <p:ext uri="{BB962C8B-B14F-4D97-AF65-F5344CB8AC3E}">
        <p14:creationId xmlns:p14="http://schemas.microsoft.com/office/powerpoint/2010/main" val="17472681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Mahara to </a:t>
            </a:r>
            <a:r>
              <a:rPr lang="fi-FI" sz="4000" dirty="0" err="1"/>
              <a:t>C</a:t>
            </a:r>
            <a:r>
              <a:rPr lang="fi-FI" sz="4000" dirty="0" err="1" smtClean="0"/>
              <a:t>ollect</a:t>
            </a:r>
            <a:r>
              <a:rPr lang="fi-FI" sz="4000" dirty="0"/>
              <a:t>, S</a:t>
            </a:r>
            <a:r>
              <a:rPr lang="fi-FI" sz="4000" dirty="0" smtClean="0"/>
              <a:t>elect </a:t>
            </a:r>
            <a:r>
              <a:rPr lang="fi-FI" sz="4000" dirty="0"/>
              <a:t>&amp; </a:t>
            </a:r>
            <a:r>
              <a:rPr lang="fi-FI" sz="4000" dirty="0" err="1"/>
              <a:t>S</a:t>
            </a:r>
            <a:r>
              <a:rPr lang="fi-FI" sz="4000" dirty="0" err="1" smtClean="0"/>
              <a:t>hare</a:t>
            </a: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Safe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platform</a:t>
            </a:r>
            <a:r>
              <a:rPr lang="fi-FI" sz="4000" dirty="0" smtClean="0">
                <a:solidFill>
                  <a:srgbClr val="4F5150"/>
                </a:solidFill>
              </a:rPr>
              <a:t>, on </a:t>
            </a:r>
            <a:r>
              <a:rPr lang="fi-FI" sz="4000" dirty="0" err="1" smtClean="0">
                <a:solidFill>
                  <a:srgbClr val="4F5150"/>
                </a:solidFill>
              </a:rPr>
              <a:t>its</a:t>
            </a:r>
            <a:r>
              <a:rPr lang="fi-FI" sz="4000" dirty="0" smtClean="0">
                <a:solidFill>
                  <a:srgbClr val="4F5150"/>
                </a:solidFill>
              </a:rPr>
              <a:t>’ </a:t>
            </a:r>
            <a:r>
              <a:rPr lang="fi-FI" sz="4000" dirty="0" err="1" smtClean="0">
                <a:solidFill>
                  <a:srgbClr val="4F5150"/>
                </a:solidFill>
              </a:rPr>
              <a:t>own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server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</a:p>
          <a:p>
            <a:pPr>
              <a:buClr>
                <a:srgbClr val="F08A00"/>
              </a:buClr>
            </a:pPr>
            <a:r>
              <a:rPr lang="fi-FI" sz="4000" dirty="0" smtClean="0">
                <a:solidFill>
                  <a:srgbClr val="4F5150"/>
                </a:solidFill>
              </a:rPr>
              <a:t>Open </a:t>
            </a:r>
            <a:r>
              <a:rPr lang="fi-FI" sz="4000" dirty="0" err="1" smtClean="0">
                <a:solidFill>
                  <a:srgbClr val="4F5150"/>
                </a:solidFill>
              </a:rPr>
              <a:t>source</a:t>
            </a:r>
            <a:r>
              <a:rPr lang="fi-FI" sz="4000" dirty="0" smtClean="0">
                <a:solidFill>
                  <a:srgbClr val="4F5150"/>
                </a:solidFill>
              </a:rPr>
              <a:t>, </a:t>
            </a:r>
            <a:r>
              <a:rPr lang="fi-FI" sz="4000" dirty="0" err="1" smtClean="0">
                <a:solidFill>
                  <a:srgbClr val="4F5150"/>
                </a:solidFill>
              </a:rPr>
              <a:t>free</a:t>
            </a:r>
            <a:r>
              <a:rPr lang="fi-FI" sz="4000" dirty="0" smtClean="0">
                <a:solidFill>
                  <a:srgbClr val="4F5150"/>
                </a:solidFill>
              </a:rPr>
              <a:t> of </a:t>
            </a:r>
            <a:r>
              <a:rPr lang="fi-FI" sz="4000" dirty="0" err="1" smtClean="0">
                <a:solidFill>
                  <a:srgbClr val="4F5150"/>
                </a:solidFill>
              </a:rPr>
              <a:t>charge</a:t>
            </a:r>
            <a:endParaRPr lang="fi-FI" sz="4000" dirty="0" smtClean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Users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own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their</a:t>
            </a:r>
            <a:r>
              <a:rPr lang="fi-FI" sz="4000" dirty="0" smtClean="0">
                <a:solidFill>
                  <a:srgbClr val="4F5150"/>
                </a:solidFill>
              </a:rPr>
              <a:t> data</a:t>
            </a:r>
            <a:endParaRPr lang="fi-FI" sz="4000" dirty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smtClean="0">
                <a:solidFill>
                  <a:srgbClr val="4F5150"/>
                </a:solidFill>
              </a:rPr>
              <a:t>Social </a:t>
            </a:r>
            <a:r>
              <a:rPr lang="fi-FI" sz="4000" dirty="0" err="1" smtClean="0">
                <a:solidFill>
                  <a:srgbClr val="4F5150"/>
                </a:solidFill>
              </a:rPr>
              <a:t>networking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functionality</a:t>
            </a:r>
            <a:endParaRPr lang="fi-FI" sz="4000" dirty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Different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views</a:t>
            </a:r>
            <a:r>
              <a:rPr lang="fi-FI" sz="4000" dirty="0" smtClean="0">
                <a:solidFill>
                  <a:srgbClr val="4F5150"/>
                </a:solidFill>
              </a:rPr>
              <a:t> for </a:t>
            </a:r>
            <a:r>
              <a:rPr lang="fi-FI" sz="4000" dirty="0" err="1">
                <a:solidFill>
                  <a:srgbClr val="4F5150"/>
                </a:solidFill>
              </a:rPr>
              <a:t>d</a:t>
            </a:r>
            <a:r>
              <a:rPr lang="fi-FI" sz="4000" dirty="0" err="1" smtClean="0">
                <a:solidFill>
                  <a:srgbClr val="4F5150"/>
                </a:solidFill>
              </a:rPr>
              <a:t>ifferent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audiences</a:t>
            </a:r>
            <a:endParaRPr lang="fi-FI" sz="4000" dirty="0" smtClean="0">
              <a:solidFill>
                <a:srgbClr val="4F5150"/>
              </a:solidFill>
            </a:endParaRPr>
          </a:p>
          <a:p>
            <a:pPr lvl="0">
              <a:buClr>
                <a:srgbClr val="F08A00"/>
              </a:buClr>
            </a:pPr>
            <a:r>
              <a:rPr lang="fi-FI" sz="4000" dirty="0" err="1" smtClean="0">
                <a:solidFill>
                  <a:srgbClr val="4F5150"/>
                </a:solidFill>
              </a:rPr>
              <a:t>Exportation</a:t>
            </a:r>
            <a:r>
              <a:rPr lang="fi-FI" sz="4000" dirty="0" smtClean="0">
                <a:solidFill>
                  <a:srgbClr val="4F5150"/>
                </a:solidFill>
              </a:rPr>
              <a:t> of data at </a:t>
            </a:r>
            <a:r>
              <a:rPr lang="fi-FI" sz="4000" dirty="0" err="1" smtClean="0">
                <a:solidFill>
                  <a:srgbClr val="4F5150"/>
                </a:solidFill>
              </a:rPr>
              <a:t>any</a:t>
            </a:r>
            <a:r>
              <a:rPr lang="fi-FI" sz="4000" dirty="0" smtClean="0">
                <a:solidFill>
                  <a:srgbClr val="4F5150"/>
                </a:solidFill>
              </a:rPr>
              <a:t> </a:t>
            </a:r>
            <a:r>
              <a:rPr lang="fi-FI" sz="4000" dirty="0" err="1" smtClean="0">
                <a:solidFill>
                  <a:srgbClr val="4F5150"/>
                </a:solidFill>
              </a:rPr>
              <a:t>time</a:t>
            </a:r>
            <a:endParaRPr lang="fi-FI" sz="4000" dirty="0" smtClean="0">
              <a:solidFill>
                <a:srgbClr val="4F5150"/>
              </a:solidFill>
            </a:endParaRPr>
          </a:p>
          <a:p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A737-2643-4A5E-BA92-428A94342AFC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87894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att\AppData\Local\Microsoft\Windows\Temporary Internet Files\Content.IE5\JTYTLFNZ\MP900400287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/>
          <a:stretch/>
        </p:blipFill>
        <p:spPr bwMode="auto">
          <a:xfrm>
            <a:off x="7378998" y="332656"/>
            <a:ext cx="864890" cy="1594703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0"/>
              </a:srgbClr>
            </a:outerShdw>
            <a:reflection stA="0" endPos="65000" dir="5400000" sy="-100000" algn="bl" rotWithShape="0"/>
          </a:effectLst>
          <a:scene3d>
            <a:camera prst="orthographicFront"/>
            <a:lightRig rig="threePt" dir="t"/>
          </a:scene3d>
          <a:sp3d extrusionH="76200">
            <a:bevelT/>
            <a:bevelB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692696"/>
            <a:ext cx="7775575" cy="642942"/>
          </a:xfrm>
        </p:spPr>
        <p:txBody>
          <a:bodyPr>
            <a:noAutofit/>
          </a:bodyPr>
          <a:lstStyle/>
          <a:p>
            <a:r>
              <a:rPr lang="fi-FI" sz="4000" dirty="0" smtClean="0"/>
              <a:t>Mahara PLE &amp; </a:t>
            </a:r>
            <a:r>
              <a:rPr lang="fi-FI" sz="4000" dirty="0" err="1" smtClean="0"/>
              <a:t>Moodle</a:t>
            </a:r>
            <a:r>
              <a:rPr lang="fi-FI" sz="4000" dirty="0" smtClean="0"/>
              <a:t> VLE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5A7F6-32E1-44B1-9246-0F6CC485D016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12</a:t>
            </a:fld>
            <a:endParaRPr lang="fi-FI"/>
          </a:p>
        </p:txBody>
      </p:sp>
      <p:grpSp>
        <p:nvGrpSpPr>
          <p:cNvPr id="16" name="Content Placeholder 7"/>
          <p:cNvGrpSpPr>
            <a:grpSpLocks/>
          </p:cNvGrpSpPr>
          <p:nvPr/>
        </p:nvGrpSpPr>
        <p:grpSpPr bwMode="auto">
          <a:xfrm>
            <a:off x="684213" y="1844675"/>
            <a:ext cx="7775575" cy="4156075"/>
            <a:chOff x="386" y="945"/>
            <a:chExt cx="4943" cy="2902"/>
          </a:xfrm>
        </p:grpSpPr>
        <p:sp>
          <p:nvSpPr>
            <p:cNvPr id="17" name="_s4100"/>
            <p:cNvSpPr>
              <a:spLocks noChangeShapeType="1"/>
            </p:cNvSpPr>
            <p:nvPr/>
          </p:nvSpPr>
          <p:spPr bwMode="auto">
            <a:xfrm flipH="1" flipV="1">
              <a:off x="1474" y="1706"/>
              <a:ext cx="544" cy="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_s4101"/>
            <p:cNvSpPr>
              <a:spLocks noChangeArrowheads="1"/>
            </p:cNvSpPr>
            <p:nvPr/>
          </p:nvSpPr>
          <p:spPr bwMode="auto">
            <a:xfrm>
              <a:off x="476" y="1071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Educational Videos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made with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3" action="ppaction://hlinksldjump" tooltip="Adobe Acrobat Connect Pro"/>
                </a:rPr>
                <a:t>Connect Pro</a:t>
              </a:r>
              <a:endParaRPr kumimoji="0" lang="fi-FI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-Jing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-Camtasia Studio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19" name="_s4102"/>
            <p:cNvSpPr>
              <a:spLocks noChangeShapeType="1"/>
            </p:cNvSpPr>
            <p:nvPr/>
          </p:nvSpPr>
          <p:spPr bwMode="auto">
            <a:xfrm flipH="1">
              <a:off x="1474" y="1842"/>
              <a:ext cx="1043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_s4103"/>
            <p:cNvSpPr>
              <a:spLocks noChangeArrowheads="1"/>
            </p:cNvSpPr>
            <p:nvPr/>
          </p:nvSpPr>
          <p:spPr bwMode="auto">
            <a:xfrm>
              <a:off x="476" y="2478"/>
              <a:ext cx="998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Students</a:t>
              </a:r>
              <a:endParaRPr kumimoji="0" lang="fi-FI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4" action="ppaction://hlinksldjump" tooltip="What is a wiki?"/>
                </a:rPr>
                <a:t>Wikis</a:t>
              </a: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on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5" action="ppaction://hlinksldjump" tooltip="Wikis on different platforms"/>
                </a:rPr>
                <a:t>different platforms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1" name="_s4104"/>
            <p:cNvSpPr>
              <a:spLocks noChangeShapeType="1"/>
            </p:cNvSpPr>
            <p:nvPr/>
          </p:nvSpPr>
          <p:spPr bwMode="auto">
            <a:xfrm>
              <a:off x="3470" y="1842"/>
              <a:ext cx="725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_s4105"/>
            <p:cNvSpPr>
              <a:spLocks noChangeArrowheads="1"/>
            </p:cNvSpPr>
            <p:nvPr/>
          </p:nvSpPr>
          <p:spPr bwMode="auto">
            <a:xfrm>
              <a:off x="4195" y="2478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Students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6" action="ppaction://hlinksldjump" tooltip="What is a blog?"/>
                </a:rPr>
                <a:t>Blogs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  <a:hlinkClick r:id="rId7" action="ppaction://hlinksldjump" tooltip="Blogs on different platforms"/>
                </a:rPr>
                <a:t>different platforms</a:t>
              </a: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3" name="_s4106"/>
            <p:cNvSpPr>
              <a:spLocks noChangeShapeType="1"/>
            </p:cNvSpPr>
            <p:nvPr/>
          </p:nvSpPr>
          <p:spPr bwMode="auto">
            <a:xfrm flipV="1">
              <a:off x="4014" y="1706"/>
              <a:ext cx="185" cy="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_s4107"/>
            <p:cNvSpPr>
              <a:spLocks noChangeArrowheads="1"/>
            </p:cNvSpPr>
            <p:nvPr/>
          </p:nvSpPr>
          <p:spPr bwMode="auto">
            <a:xfrm>
              <a:off x="4195" y="1071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Teacher’s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Blog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and</a:t>
              </a: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Course’s</a:t>
              </a: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Wiki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on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some platform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ＭＳ Ｐゴシック" pitchFamily="-109" charset="-128"/>
              </a:endParaRPr>
            </a:p>
          </p:txBody>
        </p:sp>
        <p:sp>
          <p:nvSpPr>
            <p:cNvPr id="25" name="_s4108"/>
            <p:cNvSpPr>
              <a:spLocks noChangeShapeType="1"/>
            </p:cNvSpPr>
            <p:nvPr/>
          </p:nvSpPr>
          <p:spPr bwMode="auto">
            <a:xfrm flipV="1">
              <a:off x="2965" y="1842"/>
              <a:ext cx="1" cy="681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_s4109"/>
            <p:cNvSpPr>
              <a:spLocks noChangeArrowheads="1"/>
            </p:cNvSpPr>
            <p:nvPr/>
          </p:nvSpPr>
          <p:spPr bwMode="auto">
            <a:xfrm>
              <a:off x="2473" y="2478"/>
              <a:ext cx="997" cy="12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sz="2400" b="1" dirty="0" smtClean="0">
                  <a:solidFill>
                    <a:srgbClr val="C00000"/>
                  </a:solidFill>
                  <a:latin typeface="Arial" charset="0"/>
                  <a:ea typeface="ＭＳ Ｐゴシック" pitchFamily="-109" charset="-128"/>
                </a:rPr>
                <a:t>Mahara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E-portfolio and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09" charset="-128"/>
                </a:rPr>
                <a:t>Networking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i-FI" sz="1200" b="1" dirty="0" err="1" smtClean="0">
                  <a:latin typeface="Arial" charset="0"/>
                  <a:ea typeface="ＭＳ Ｐゴシック" pitchFamily="-109" charset="-128"/>
                </a:rPr>
                <a:t>platform</a:t>
              </a:r>
              <a:endParaRPr kumimoji="0" lang="fi-FI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09" charset="-128"/>
              </a:endParaRPr>
            </a:p>
          </p:txBody>
        </p:sp>
        <p:sp>
          <p:nvSpPr>
            <p:cNvPr id="27" name="_s4110"/>
            <p:cNvSpPr>
              <a:spLocks noChangeArrowheads="1"/>
            </p:cNvSpPr>
            <p:nvPr/>
          </p:nvSpPr>
          <p:spPr bwMode="auto">
            <a:xfrm>
              <a:off x="2018" y="1162"/>
              <a:ext cx="1905" cy="66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Catch everything into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ＭＳ Ｐゴシック" pitchFamily="-109" charset="-128"/>
                  <a:hlinkClick r:id="rId8" action="ppaction://hlinksldjump" tooltip="Moodle"/>
                </a:rPr>
                <a:t>M  O  O  D  L  E</a:t>
              </a: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ＭＳ Ｐゴシック" pitchFamily="-109" charset="-128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 rot="19560000">
              <a:off x="1518" y="2167"/>
              <a:ext cx="9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feeds</a:t>
              </a:r>
            </a:p>
          </p:txBody>
        </p:sp>
        <p:sp>
          <p:nvSpPr>
            <p:cNvPr id="29" name="Text Box 16"/>
            <p:cNvSpPr txBox="1">
              <a:spLocks noChangeArrowheads="1"/>
            </p:cNvSpPr>
            <p:nvPr/>
          </p:nvSpPr>
          <p:spPr bwMode="auto">
            <a:xfrm rot="24195963">
              <a:off x="3369" y="2190"/>
              <a:ext cx="95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feeds</a:t>
              </a:r>
            </a:p>
          </p:txBody>
        </p:sp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3980" y="1440"/>
              <a:ext cx="53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</a:t>
              </a:r>
              <a:b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</a:b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chemeClr val="folHlink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by feeds</a:t>
              </a:r>
            </a:p>
          </p:txBody>
        </p: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 rot="5400000">
              <a:off x="2781" y="2018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rgbClr val="0A02A2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weblink</a:t>
              </a:r>
            </a:p>
          </p:txBody>
        </p:sp>
        <p:sp>
          <p:nvSpPr>
            <p:cNvPr id="4096" name="Text Box 19"/>
            <p:cNvSpPr txBox="1">
              <a:spLocks noChangeArrowheads="1"/>
            </p:cNvSpPr>
            <p:nvPr/>
          </p:nvSpPr>
          <p:spPr bwMode="auto">
            <a:xfrm>
              <a:off x="1429" y="1434"/>
              <a:ext cx="6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200" b="1" i="1" u="none" strike="noStrike" cap="none" normalizeH="0" baseline="0" smtClean="0">
                  <a:ln>
                    <a:noFill/>
                  </a:ln>
                  <a:solidFill>
                    <a:srgbClr val="0A02A2"/>
                  </a:solidFill>
                  <a:effectLst/>
                  <a:latin typeface="Tahoma" pitchFamily="34" charset="0"/>
                  <a:ea typeface="ＭＳ Ｐゴシック" pitchFamily="-109" charset="-128"/>
                </a:rPr>
                <a:t>Linked by weblinks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14628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Mahara</a:t>
            </a:r>
            <a:r>
              <a:rPr lang="en-US" sz="3200" dirty="0" smtClean="0"/>
              <a:t>-Moodle </a:t>
            </a:r>
            <a:r>
              <a:rPr lang="en-US" sz="3200" dirty="0" smtClean="0"/>
              <a:t>i</a:t>
            </a:r>
            <a:r>
              <a:rPr lang="en-US" sz="3200" dirty="0" smtClean="0"/>
              <a:t>ntegration possibilities </a:t>
            </a:r>
            <a:r>
              <a:rPr lang="en-US" sz="2000" dirty="0" smtClean="0"/>
              <a:t>(=</a:t>
            </a:r>
            <a:r>
              <a:rPr lang="en-US" sz="2000" dirty="0" err="1" smtClean="0"/>
              <a:t>Mahoodle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single-sign </a:t>
            </a:r>
            <a:r>
              <a:rPr lang="en-US" sz="4000" dirty="0" smtClean="0"/>
              <a:t>on </a:t>
            </a:r>
            <a:r>
              <a:rPr lang="en-US" sz="4000" dirty="0"/>
              <a:t>between both systems </a:t>
            </a:r>
            <a:endParaRPr lang="en-US" sz="4000" dirty="0" smtClean="0"/>
          </a:p>
          <a:p>
            <a:r>
              <a:rPr lang="en-US" sz="4000" dirty="0" smtClean="0"/>
              <a:t>users</a:t>
            </a:r>
            <a:r>
              <a:rPr lang="en-US" sz="4000" dirty="0"/>
              <a:t>' profile information </a:t>
            </a:r>
            <a:r>
              <a:rPr lang="en-US" sz="4000" dirty="0" smtClean="0"/>
              <a:t>is ported across </a:t>
            </a:r>
          </a:p>
          <a:p>
            <a:r>
              <a:rPr lang="en-US" sz="4000" dirty="0" smtClean="0"/>
              <a:t>possible </a:t>
            </a:r>
            <a:r>
              <a:rPr lang="en-US" sz="4000" dirty="0" smtClean="0"/>
              <a:t>to </a:t>
            </a:r>
            <a:r>
              <a:rPr lang="en-US" sz="4000" dirty="0"/>
              <a:t>submit </a:t>
            </a:r>
            <a:r>
              <a:rPr lang="en-US" sz="4000" dirty="0" err="1"/>
              <a:t>Mahara</a:t>
            </a:r>
            <a:r>
              <a:rPr lang="en-US" sz="4000" dirty="0"/>
              <a:t> Views to Moodle for </a:t>
            </a:r>
            <a:r>
              <a:rPr lang="en-US" sz="4000" dirty="0" smtClean="0"/>
              <a:t>assessment</a:t>
            </a:r>
            <a:endParaRPr lang="fi-FI" sz="4000" dirty="0" smtClean="0">
              <a:solidFill>
                <a:srgbClr val="4F5150"/>
              </a:solidFill>
            </a:endParaRPr>
          </a:p>
          <a:p>
            <a:endParaRPr lang="fi-FI" sz="4000" dirty="0">
              <a:solidFill>
                <a:srgbClr val="4F5150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57D75-8B41-41CB-B8FB-8CE4D6AB1A58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92731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raatt\AppData\Local\Microsoft\Windows\Temporary Internet Files\Content.IE5\PA7TF24L\MC90043855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27280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Moodle</a:t>
            </a:r>
            <a:r>
              <a:rPr lang="fi-FI" sz="4000" dirty="0" smtClean="0"/>
              <a:t> VLE, Mahara PLE &amp; </a:t>
            </a:r>
            <a:r>
              <a:rPr lang="fi-FI" sz="4000" dirty="0" smtClean="0">
                <a:solidFill>
                  <a:srgbClr val="0000FF"/>
                </a:solidFill>
              </a:rPr>
              <a:t>WWW</a:t>
            </a:r>
            <a:endParaRPr lang="fi-FI" sz="4000" dirty="0">
              <a:solidFill>
                <a:srgbClr val="0000FF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C8D4-7CA8-457C-8D1D-0938DEC064C6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14</a:t>
            </a:fld>
            <a:endParaRPr lang="fi-FI"/>
          </a:p>
        </p:txBody>
      </p:sp>
      <p:pic>
        <p:nvPicPr>
          <p:cNvPr id="5123" name="Picture 3" descr="C:\Users\raatt\AppData\Local\Microsoft\Windows\Temporary Internet Files\Content.IE5\MLLGK10W\MP90042765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98" y="4221088"/>
            <a:ext cx="1677685" cy="17060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raatt\AppData\Local\Microsoft\Windows\Temporary Internet Files\Content.IE5\JTYTLFNZ\MP900399897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3960440" cy="2447183"/>
          </a:xfrm>
          <a:prstGeom prst="ellipse">
            <a:avLst/>
          </a:prstGeom>
          <a:noFill/>
          <a:ln w="34925" cap="rnd">
            <a:solidFill>
              <a:srgbClr val="FFFFFF"/>
            </a:solidFill>
            <a:prstDash val="solid"/>
          </a:ln>
          <a:effectLst>
            <a:glow rad="1905000">
              <a:schemeClr val="tx1">
                <a:alpha val="80000"/>
              </a:schemeClr>
            </a:glow>
            <a:outerShdw blurRad="317500" dir="2700000" algn="ctr">
              <a:srgbClr val="000000">
                <a:alpha val="43000"/>
              </a:srgbClr>
            </a:outerShdw>
            <a:reflection endPos="0" dir="5400000" sy="-100000" algn="bl" rotWithShape="0"/>
            <a:softEdge rad="54610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7" name="Kuva 6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065" b="88710" l="4046" r="94798">
                        <a14:foregroundMark x1="21965" y1="40323" x2="21965" y2="40323"/>
                        <a14:foregroundMark x1="32948" y1="38710" x2="32948" y2="38710"/>
                        <a14:foregroundMark x1="44509" y1="38710" x2="44509" y2="38710"/>
                        <a14:foregroundMark x1="50867" y1="40323" x2="50867" y2="40323"/>
                        <a14:foregroundMark x1="68786" y1="37097" x2="68786" y2="37097"/>
                        <a14:foregroundMark x1="79769" y1="50000" x2="79769" y2="50000"/>
                        <a14:foregroundMark x1="94798" y1="48387" x2="94798" y2="48387"/>
                        <a14:foregroundMark x1="15607" y1="64516" x2="15607" y2="64516"/>
                        <a14:foregroundMark x1="4046" y1="70968" x2="4046" y2="70968"/>
                        <a14:foregroundMark x1="8671" y1="37097" x2="8671" y2="37097"/>
                        <a14:foregroundMark x1="16763" y1="79032" x2="16763" y2="790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2026">
            <a:off x="1996424" y="2396593"/>
            <a:ext cx="3230874" cy="1659647"/>
          </a:xfrm>
          <a:prstGeom prst="rect">
            <a:avLst/>
          </a:prstGeom>
          <a:scene3d>
            <a:camera prst="isometricOffAxis1Left">
              <a:rot lat="1080000" lon="3840000" rev="900000"/>
            </a:camera>
            <a:lightRig rig="threePt" dir="t"/>
          </a:scene3d>
        </p:spPr>
      </p:pic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50714" y1="45833" x2="50714" y2="45833"/>
                        <a14:foregroundMark x1="55000" y1="44792" x2="55000" y2="44792"/>
                        <a14:foregroundMark x1="80714" y1="54167" x2="80714" y2="54167"/>
                        <a14:foregroundMark x1="37143" y1="20833" x2="37143" y2="20833"/>
                        <a14:foregroundMark x1="27857" y1="22917" x2="27857" y2="22917"/>
                        <a14:foregroundMark x1="32143" y1="40625" x2="32143" y2="4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963" y="4182652"/>
            <a:ext cx="1196151" cy="82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179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Autofit/>
          </a:bodyPr>
          <a:lstStyle/>
          <a:p>
            <a:r>
              <a:rPr lang="fi-FI" sz="4000" dirty="0" smtClean="0"/>
              <a:t>Mahara Metropolia in </a:t>
            </a:r>
            <a:r>
              <a:rPr lang="fi-FI" sz="4000" dirty="0" err="1" smtClean="0"/>
              <a:t>practice</a:t>
            </a:r>
            <a:endParaRPr lang="fi-FI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Entering</a:t>
            </a:r>
            <a:endParaRPr lang="fi-FI" sz="4000" dirty="0"/>
          </a:p>
        </p:txBody>
      </p:sp>
      <p:pic>
        <p:nvPicPr>
          <p:cNvPr id="7" name="Sisällön paikkamerkki 6" descr="Home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1"/>
            <a:ext cx="6995119" cy="437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98587-9075-4886-BC7D-DB0CEDEDCF4D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18956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Editing </a:t>
            </a:r>
            <a:r>
              <a:rPr lang="en-US" sz="4000" dirty="0"/>
              <a:t>P</a:t>
            </a:r>
            <a:r>
              <a:rPr lang="en-US" sz="4000" dirty="0" smtClean="0"/>
              <a:t>rofile</a:t>
            </a:r>
            <a:endParaRPr lang="en-US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F39E-FEDB-4E4E-BA82-BA55B5FDDA40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17</a:t>
            </a:fld>
            <a:endParaRPr lang="fi-FI"/>
          </a:p>
        </p:txBody>
      </p:sp>
      <p:pic>
        <p:nvPicPr>
          <p:cNvPr id="9" name="Sisällön paikkamerkki 8" descr="Edit Profile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57517"/>
            <a:ext cx="7179456" cy="4343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2792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Setting</a:t>
            </a:r>
            <a:r>
              <a:rPr lang="fi-FI" sz="4000" dirty="0" smtClean="0"/>
              <a:t> </a:t>
            </a:r>
            <a:r>
              <a:rPr lang="fi-FI" sz="4000" dirty="0" err="1"/>
              <a:t>O</a:t>
            </a:r>
            <a:r>
              <a:rPr lang="fi-FI" sz="4000" dirty="0" err="1" smtClean="0"/>
              <a:t>ptions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F383-8FF4-458D-9873-E89DF52C27B4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18</a:t>
            </a:fld>
            <a:endParaRPr lang="fi-FI"/>
          </a:p>
        </p:txBody>
      </p:sp>
      <p:pic>
        <p:nvPicPr>
          <p:cNvPr id="11" name="Sisällön paikkamerkki 10" descr="Preferences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2462"/>
            <a:ext cx="6925260" cy="4328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Suorakulmio 12"/>
          <p:cNvSpPr/>
          <p:nvPr/>
        </p:nvSpPr>
        <p:spPr>
          <a:xfrm>
            <a:off x="6084168" y="5243780"/>
            <a:ext cx="1008112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532113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Others</a:t>
            </a:r>
            <a:r>
              <a:rPr lang="fi-FI" sz="4000" dirty="0" smtClean="0"/>
              <a:t> </a:t>
            </a:r>
            <a:r>
              <a:rPr lang="fi-FI" sz="4000" dirty="0" err="1" smtClean="0"/>
              <a:t>see</a:t>
            </a:r>
            <a:r>
              <a:rPr lang="fi-FI" sz="4000" dirty="0" smtClean="0"/>
              <a:t> </a:t>
            </a:r>
            <a:r>
              <a:rPr lang="fi-FI" sz="4000" dirty="0" err="1" smtClean="0"/>
              <a:t>your</a:t>
            </a:r>
            <a:r>
              <a:rPr lang="fi-FI" sz="4000" dirty="0" smtClean="0"/>
              <a:t> </a:t>
            </a:r>
            <a:r>
              <a:rPr lang="fi-FI" sz="4000" dirty="0" err="1"/>
              <a:t>p</a:t>
            </a:r>
            <a:r>
              <a:rPr lang="fi-FI" sz="4000" dirty="0" err="1" smtClean="0"/>
              <a:t>rofile</a:t>
            </a:r>
            <a:r>
              <a:rPr lang="fi-FI" sz="4000" dirty="0" smtClean="0"/>
              <a:t> </a:t>
            </a:r>
            <a:r>
              <a:rPr lang="fi-FI" sz="4000" dirty="0" err="1" smtClean="0"/>
              <a:t>page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3ABA-C6E7-439E-BF44-059F7F13CE50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19</a:t>
            </a:fld>
            <a:endParaRPr lang="fi-FI"/>
          </a:p>
        </p:txBody>
      </p:sp>
      <p:pic>
        <p:nvPicPr>
          <p:cNvPr id="15" name="Sisällön paikkamerkki 14" descr="Edit profile view - Mahara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7457"/>
            <a:ext cx="6997269" cy="4373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Suora nuoliyhdysviiva 8"/>
          <p:cNvCxnSpPr/>
          <p:nvPr/>
        </p:nvCxnSpPr>
        <p:spPr>
          <a:xfrm flipH="1">
            <a:off x="3419872" y="3201788"/>
            <a:ext cx="2592288" cy="1163316"/>
          </a:xfrm>
          <a:prstGeom prst="straightConnector1">
            <a:avLst/>
          </a:prstGeom>
          <a:ln w="19050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uora nuoliyhdysviiva 9"/>
          <p:cNvCxnSpPr/>
          <p:nvPr/>
        </p:nvCxnSpPr>
        <p:spPr>
          <a:xfrm flipH="1">
            <a:off x="1691680" y="3717032"/>
            <a:ext cx="216024" cy="720080"/>
          </a:xfrm>
          <a:prstGeom prst="straightConnector1">
            <a:avLst/>
          </a:prstGeom>
          <a:ln w="19050">
            <a:solidFill>
              <a:schemeClr val="tx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i 27"/>
          <p:cNvSpPr/>
          <p:nvPr/>
        </p:nvSpPr>
        <p:spPr>
          <a:xfrm>
            <a:off x="2980518" y="3311371"/>
            <a:ext cx="731992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Ellipsi 30"/>
          <p:cNvSpPr/>
          <p:nvPr/>
        </p:nvSpPr>
        <p:spPr>
          <a:xfrm>
            <a:off x="2992430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3" name="Ellipsi 32"/>
          <p:cNvSpPr/>
          <p:nvPr/>
        </p:nvSpPr>
        <p:spPr>
          <a:xfrm>
            <a:off x="4427984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4" name="Ellipsi 33"/>
          <p:cNvSpPr/>
          <p:nvPr/>
        </p:nvSpPr>
        <p:spPr>
          <a:xfrm>
            <a:off x="5810732" y="2780928"/>
            <a:ext cx="720080" cy="4208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5" name="Suorakulmio 34"/>
          <p:cNvSpPr/>
          <p:nvPr/>
        </p:nvSpPr>
        <p:spPr>
          <a:xfrm>
            <a:off x="3828424" y="3440188"/>
            <a:ext cx="2167581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Friends</a:t>
            </a:r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Groups</a:t>
            </a:r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 </a:t>
            </a:r>
            <a:r>
              <a:rPr lang="fi-FI" sz="1200" b="1" spc="50" dirty="0" err="1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Views</a:t>
            </a:r>
            <a:endParaRPr lang="fi-FI" sz="1200" b="1" spc="50" dirty="0" smtClean="0">
              <a:ln w="11430"/>
              <a:solidFill>
                <a:schemeClr val="bg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smtClean="0">
                <a:ln w="11430"/>
                <a:solidFill>
                  <a:schemeClr val="bg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Wall  </a:t>
            </a:r>
            <a:endParaRPr lang="fi-FI" sz="1200" b="1" spc="50" dirty="0">
              <a:ln w="11430"/>
              <a:solidFill>
                <a:schemeClr val="bg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vailable</a:t>
            </a:r>
            <a:endParaRPr lang="fi-FI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1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nly</a:t>
            </a:r>
            <a:r>
              <a:rPr lang="fi-FI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on the 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profile</a:t>
            </a:r>
            <a:r>
              <a:rPr lang="fi-FI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i-FI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page</a:t>
            </a:r>
            <a:endParaRPr lang="fi-FI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326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3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Structure</a:t>
            </a:r>
            <a:r>
              <a:rPr lang="fi-FI" sz="4000" dirty="0" smtClean="0"/>
              <a:t> of the </a:t>
            </a:r>
            <a:r>
              <a:rPr lang="fi-FI" sz="4000" dirty="0"/>
              <a:t>P</a:t>
            </a:r>
            <a:r>
              <a:rPr lang="fi-FI" sz="4000" dirty="0" smtClean="0"/>
              <a:t>resentation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err="1" smtClean="0"/>
              <a:t>About</a:t>
            </a:r>
            <a:r>
              <a:rPr lang="fi-FI" sz="2800" dirty="0" smtClean="0"/>
              <a:t> </a:t>
            </a:r>
            <a:r>
              <a:rPr lang="fi-FI" sz="2800" dirty="0" smtClean="0"/>
              <a:t>RPL </a:t>
            </a:r>
            <a:r>
              <a:rPr lang="fi-FI" sz="2800" dirty="0" smtClean="0"/>
              <a:t>in Helsinki Metropolia UAS</a:t>
            </a:r>
            <a:endParaRPr lang="fi-FI" sz="2800" dirty="0" smtClean="0"/>
          </a:p>
          <a:p>
            <a:r>
              <a:rPr lang="fi-FI" sz="2800" dirty="0" err="1"/>
              <a:t>A</a:t>
            </a:r>
            <a:r>
              <a:rPr lang="fi-FI" sz="2800" dirty="0" err="1" smtClean="0"/>
              <a:t>spects</a:t>
            </a:r>
            <a:r>
              <a:rPr lang="fi-FI" sz="2800" dirty="0" smtClean="0"/>
              <a:t> </a:t>
            </a:r>
            <a:r>
              <a:rPr lang="fi-FI" sz="2800" dirty="0" smtClean="0"/>
              <a:t>to </a:t>
            </a:r>
            <a:r>
              <a:rPr lang="fi-FI" sz="2800" dirty="0" err="1" smtClean="0"/>
              <a:t>be</a:t>
            </a:r>
            <a:r>
              <a:rPr lang="fi-FI" sz="2800" dirty="0" smtClean="0"/>
              <a:t> </a:t>
            </a:r>
            <a:r>
              <a:rPr lang="fi-FI" sz="2800" dirty="0" err="1" smtClean="0"/>
              <a:t>evaluated</a:t>
            </a:r>
            <a:r>
              <a:rPr lang="fi-FI" sz="2800" dirty="0"/>
              <a:t> </a:t>
            </a:r>
            <a:r>
              <a:rPr lang="fi-FI" sz="2800" dirty="0" smtClean="0"/>
              <a:t>and </a:t>
            </a:r>
            <a:r>
              <a:rPr lang="fi-FI" sz="2800" dirty="0" err="1" smtClean="0"/>
              <a:t>r</a:t>
            </a:r>
            <a:r>
              <a:rPr lang="fi-FI" sz="2800" dirty="0" err="1" smtClean="0"/>
              <a:t>equirements</a:t>
            </a:r>
            <a:r>
              <a:rPr lang="fi-FI" sz="2800" dirty="0" smtClean="0"/>
              <a:t> </a:t>
            </a:r>
            <a:r>
              <a:rPr lang="fi-FI" sz="2800" dirty="0" smtClean="0"/>
              <a:t>for </a:t>
            </a:r>
            <a:r>
              <a:rPr lang="fi-FI" sz="2800" dirty="0" smtClean="0"/>
              <a:t>e-portfolio </a:t>
            </a:r>
            <a:r>
              <a:rPr lang="fi-FI" sz="2800" dirty="0" err="1" smtClean="0"/>
              <a:t>platform</a:t>
            </a:r>
            <a:endParaRPr lang="fi-FI" sz="2800" dirty="0" smtClean="0"/>
          </a:p>
          <a:p>
            <a:r>
              <a:rPr lang="fi-FI" sz="2800" dirty="0" err="1" smtClean="0"/>
              <a:t>What</a:t>
            </a:r>
            <a:r>
              <a:rPr lang="fi-FI" sz="2800" dirty="0" smtClean="0"/>
              <a:t> is Mahara and </a:t>
            </a:r>
            <a:r>
              <a:rPr lang="fi-FI" sz="2800" dirty="0" err="1" smtClean="0"/>
              <a:t>how</a:t>
            </a:r>
            <a:r>
              <a:rPr lang="fi-FI" sz="2800" dirty="0" smtClean="0"/>
              <a:t> </a:t>
            </a:r>
            <a:r>
              <a:rPr lang="fi-FI" sz="2800" dirty="0" err="1" smtClean="0"/>
              <a:t>it</a:t>
            </a:r>
            <a:r>
              <a:rPr lang="fi-FI" sz="2800" dirty="0" smtClean="0"/>
              <a:t> </a:t>
            </a:r>
            <a:r>
              <a:rPr lang="fi-FI" sz="2800" dirty="0" err="1" smtClean="0"/>
              <a:t>works</a:t>
            </a:r>
            <a:endParaRPr lang="fi-FI" sz="2800" dirty="0" smtClean="0"/>
          </a:p>
          <a:p>
            <a:r>
              <a:rPr lang="fi-FI" sz="2800" dirty="0" smtClean="0"/>
              <a:t>Mahara Metropolia in </a:t>
            </a:r>
            <a:r>
              <a:rPr lang="fi-FI" sz="2800" dirty="0" err="1" smtClean="0"/>
              <a:t>practice</a:t>
            </a:r>
            <a:endParaRPr lang="fi-FI" sz="2800" dirty="0" smtClean="0"/>
          </a:p>
          <a:p>
            <a:r>
              <a:rPr lang="fi-FI" sz="2800" dirty="0" err="1" smtClean="0"/>
              <a:t>Students</a:t>
            </a:r>
            <a:r>
              <a:rPr lang="fi-FI" sz="2800" dirty="0" smtClean="0"/>
              <a:t>’ </a:t>
            </a:r>
            <a:r>
              <a:rPr lang="fi-FI" sz="2800" dirty="0" err="1" smtClean="0"/>
              <a:t>experiences</a:t>
            </a:r>
            <a:r>
              <a:rPr lang="fi-FI" sz="2800" dirty="0" smtClean="0"/>
              <a:t> </a:t>
            </a:r>
          </a:p>
          <a:p>
            <a:r>
              <a:rPr lang="fi-FI" sz="2800" dirty="0" err="1" smtClean="0"/>
              <a:t>Present</a:t>
            </a:r>
            <a:r>
              <a:rPr lang="fi-FI" sz="2800" dirty="0" smtClean="0"/>
              <a:t> </a:t>
            </a:r>
            <a:r>
              <a:rPr lang="fi-FI" sz="2800" dirty="0" err="1" smtClean="0"/>
              <a:t>thoughts</a:t>
            </a:r>
            <a:r>
              <a:rPr lang="fi-FI" sz="2800" dirty="0" smtClean="0"/>
              <a:t> </a:t>
            </a:r>
            <a:r>
              <a:rPr lang="fi-FI" sz="2800" dirty="0" err="1" smtClean="0"/>
              <a:t>about</a:t>
            </a:r>
            <a:r>
              <a:rPr lang="fi-FI" sz="2800" dirty="0" smtClean="0"/>
              <a:t> e-portfolio </a:t>
            </a:r>
            <a:r>
              <a:rPr lang="fi-FI" sz="2800" dirty="0" err="1" smtClean="0"/>
              <a:t>platforms</a:t>
            </a:r>
            <a:r>
              <a:rPr lang="fi-FI" sz="2800" dirty="0" smtClean="0"/>
              <a:t> and </a:t>
            </a:r>
            <a:r>
              <a:rPr lang="fi-FI" sz="2800" dirty="0" err="1" smtClean="0"/>
              <a:t>their</a:t>
            </a:r>
            <a:r>
              <a:rPr lang="fi-FI" sz="2800" dirty="0" smtClean="0"/>
              <a:t> </a:t>
            </a:r>
            <a:r>
              <a:rPr lang="fi-FI" sz="2800" dirty="0" err="1" smtClean="0"/>
              <a:t>possibilities</a:t>
            </a:r>
            <a:endParaRPr lang="fi-FI" sz="2800" dirty="0" smtClean="0"/>
          </a:p>
          <a:p>
            <a:pPr lvl="1"/>
            <a:endParaRPr lang="fi-FI" dirty="0" smtClean="0"/>
          </a:p>
          <a:p>
            <a:endParaRPr lang="fi-FI" dirty="0" smtClean="0"/>
          </a:p>
          <a:p>
            <a:endParaRPr lang="fi-FI" sz="2800" dirty="0" smtClean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DEB1-27D7-4758-AA52-EAB709F03904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05359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</a:t>
            </a:r>
            <a:r>
              <a:rPr lang="fi-FI" sz="4000" b="1" dirty="0" err="1" smtClean="0"/>
              <a:t>Resumé</a:t>
            </a:r>
            <a:endParaRPr lang="fi-FI" sz="4000" dirty="0"/>
          </a:p>
        </p:txBody>
      </p:sp>
      <p:pic>
        <p:nvPicPr>
          <p:cNvPr id="7" name="Sisällön paikkamerkki 6" descr="My Resumé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41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6BF65-96FF-456D-8014-67B849ECF49C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20</a:t>
            </a:fld>
            <a:endParaRPr lang="fi-FI"/>
          </a:p>
        </p:txBody>
      </p:sp>
      <p:cxnSp>
        <p:nvCxnSpPr>
          <p:cNvPr id="14" name="Suora nuoliyhdysviiva 13"/>
          <p:cNvCxnSpPr/>
          <p:nvPr/>
        </p:nvCxnSpPr>
        <p:spPr>
          <a:xfrm>
            <a:off x="3851920" y="1556792"/>
            <a:ext cx="2304256" cy="54250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i 24"/>
          <p:cNvSpPr/>
          <p:nvPr/>
        </p:nvSpPr>
        <p:spPr>
          <a:xfrm>
            <a:off x="6042223" y="2099295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9429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Goals</a:t>
            </a:r>
            <a:endParaRPr lang="fi-FI" sz="4000" dirty="0"/>
          </a:p>
        </p:txBody>
      </p:sp>
      <p:pic>
        <p:nvPicPr>
          <p:cNvPr id="7" name="Sisällön paikkamerkki 6" descr="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0" y="1844675"/>
            <a:ext cx="6870080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4396-0143-4E4C-AB2F-C0B3C2E417EB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21</a:t>
            </a:fld>
            <a:endParaRPr lang="fi-FI"/>
          </a:p>
        </p:txBody>
      </p:sp>
      <p:cxnSp>
        <p:nvCxnSpPr>
          <p:cNvPr id="8" name="Suora nuoliyhdysviiva 7"/>
          <p:cNvCxnSpPr>
            <a:endCxn id="10" idx="2"/>
          </p:cNvCxnSpPr>
          <p:nvPr/>
        </p:nvCxnSpPr>
        <p:spPr>
          <a:xfrm>
            <a:off x="3131840" y="1556792"/>
            <a:ext cx="3608789" cy="119896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i 9"/>
          <p:cNvSpPr/>
          <p:nvPr/>
        </p:nvSpPr>
        <p:spPr>
          <a:xfrm>
            <a:off x="6740629" y="2611745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96007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b="1" dirty="0" smtClean="0"/>
              <a:t>My Skills</a:t>
            </a:r>
            <a:endParaRPr lang="fi-FI" sz="4000" dirty="0"/>
          </a:p>
        </p:txBody>
      </p:sp>
      <p:pic>
        <p:nvPicPr>
          <p:cNvPr id="7" name="Sisällön paikkamerkki 6" descr="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60" y="1844675"/>
            <a:ext cx="6870080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CF14-B34C-45EC-8632-F288ED1A1B43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22</a:t>
            </a:fld>
            <a:endParaRPr lang="fi-FI"/>
          </a:p>
        </p:txBody>
      </p:sp>
      <p:cxnSp>
        <p:nvCxnSpPr>
          <p:cNvPr id="8" name="Suora nuoliyhdysviiva 7"/>
          <p:cNvCxnSpPr>
            <a:endCxn id="9" idx="2"/>
          </p:cNvCxnSpPr>
          <p:nvPr/>
        </p:nvCxnSpPr>
        <p:spPr>
          <a:xfrm>
            <a:off x="3131840" y="1556792"/>
            <a:ext cx="3873147" cy="133459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i 8"/>
          <p:cNvSpPr/>
          <p:nvPr/>
        </p:nvSpPr>
        <p:spPr>
          <a:xfrm>
            <a:off x="7004987" y="2747372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0" name="Picture 2" descr="C:\Users\raatt\AppData\Local\Microsoft\Windows\Temporary Internet Files\Content.IE5\MLLGK10W\MC900434799[1].png">
            <a:hlinkClick r:id="rId3" tooltip="How to create a resum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oimintopainike: Filmi 10">
            <a:hlinkClick r:id="rId5" action="ppaction://hlinkfile" highlightClick="1"/>
          </p:cNvPr>
          <p:cNvSpPr/>
          <p:nvPr/>
        </p:nvSpPr>
        <p:spPr>
          <a:xfrm>
            <a:off x="8172400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73644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Editing the </a:t>
            </a:r>
            <a:r>
              <a:rPr lang="fi-FI" sz="4000" dirty="0" err="1"/>
              <a:t>V</a:t>
            </a:r>
            <a:r>
              <a:rPr lang="fi-FI" sz="4000" dirty="0" err="1" smtClean="0"/>
              <a:t>iew</a:t>
            </a:r>
            <a:endParaRPr lang="fi-FI" sz="4000" dirty="0"/>
          </a:p>
        </p:txBody>
      </p:sp>
      <p:pic>
        <p:nvPicPr>
          <p:cNvPr id="8" name="Sisällön paikkamerkki 7" descr="Edit View &quot;How to create a view&quot;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72462"/>
            <a:ext cx="6925260" cy="4328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5846-4B13-47D6-81ED-7A3A1FBB0186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23</a:t>
            </a:fld>
            <a:endParaRPr lang="fi-FI"/>
          </a:p>
        </p:txBody>
      </p:sp>
      <p:pic>
        <p:nvPicPr>
          <p:cNvPr id="1026" name="Picture 2" descr="C:\Users\raatt\AppData\Local\Microsoft\Windows\Temporary Internet Files\Content.IE5\MLLGK10W\MC900434799[1].png">
            <a:hlinkClick r:id="rId3" tooltip="How to make a view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oimintopainike: Filmi 6">
            <a:hlinkClick r:id="rId5" action="ppaction://hlinkfile" highlightClick="1"/>
          </p:cNvPr>
          <p:cNvSpPr/>
          <p:nvPr/>
        </p:nvSpPr>
        <p:spPr>
          <a:xfrm>
            <a:off x="6948264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18881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Editing View Access</a:t>
            </a:r>
            <a:endParaRPr lang="en-US" sz="4000" dirty="0"/>
          </a:p>
        </p:txBody>
      </p:sp>
      <p:pic>
        <p:nvPicPr>
          <p:cNvPr id="7" name="Sisällön paikkamerkki 6" descr="Edit Access for View &quot;How to create a view&quot;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7298-037D-4A5E-BBDF-0F69FA716DC2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24</a:t>
            </a:fld>
            <a:endParaRPr lang="fi-FI"/>
          </a:p>
        </p:txBody>
      </p:sp>
      <p:sp>
        <p:nvSpPr>
          <p:cNvPr id="8" name="Suorakulmio 7"/>
          <p:cNvSpPr/>
          <p:nvPr/>
        </p:nvSpPr>
        <p:spPr>
          <a:xfrm>
            <a:off x="1979712" y="3717032"/>
            <a:ext cx="864096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6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Suorakulmio 8"/>
          <p:cNvSpPr/>
          <p:nvPr/>
        </p:nvSpPr>
        <p:spPr>
          <a:xfrm>
            <a:off x="3052082" y="3941445"/>
            <a:ext cx="229244" cy="1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3056304" y="4411945"/>
            <a:ext cx="229244" cy="1104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Picture 2" descr="C:\Users\raatt\AppData\Local\Microsoft\Windows\Temporary Internet Files\Content.IE5\MLLGK10W\MC900434799[1].png">
            <a:hlinkClick r:id="rId3" tooltip="How to edit the view access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916832"/>
            <a:ext cx="914400" cy="914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oimintopainike: Filmi 11">
            <a:hlinkClick r:id="rId5" action="ppaction://hlinkfile" highlightClick="1"/>
          </p:cNvPr>
          <p:cNvSpPr/>
          <p:nvPr/>
        </p:nvSpPr>
        <p:spPr>
          <a:xfrm>
            <a:off x="7956376" y="5229200"/>
            <a:ext cx="648072" cy="432048"/>
          </a:xfrm>
          <a:prstGeom prst="actionButtonMovi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06761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>How </a:t>
            </a:r>
            <a:r>
              <a:rPr lang="fi-FI" sz="4000" dirty="0" err="1" smtClean="0"/>
              <a:t>Others</a:t>
            </a:r>
            <a:r>
              <a:rPr lang="fi-FI" sz="4000" dirty="0" smtClean="0"/>
              <a:t> </a:t>
            </a:r>
            <a:r>
              <a:rPr lang="fi-FI" sz="4000" dirty="0" err="1" smtClean="0"/>
              <a:t>View</a:t>
            </a:r>
            <a:r>
              <a:rPr lang="fi-FI" sz="4000" dirty="0" smtClean="0"/>
              <a:t> </a:t>
            </a:r>
            <a:r>
              <a:rPr lang="fi-FI" sz="4000" dirty="0" err="1" smtClean="0"/>
              <a:t>Your</a:t>
            </a:r>
            <a:r>
              <a:rPr lang="fi-FI" sz="4000" dirty="0" smtClean="0"/>
              <a:t> </a:t>
            </a:r>
            <a:r>
              <a:rPr lang="fi-FI" sz="4000" dirty="0" err="1" smtClean="0"/>
              <a:t>Page</a:t>
            </a:r>
            <a:endParaRPr lang="fi-FI" sz="4000" dirty="0"/>
          </a:p>
        </p:txBody>
      </p:sp>
      <p:pic>
        <p:nvPicPr>
          <p:cNvPr id="7" name="Sisällön paikkamerkki 6" descr="Mr Tester (mrtester) - Mahara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41" y="1844675"/>
            <a:ext cx="6649719" cy="415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39430-B060-495D-9E78-FA9975277F56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25</a:t>
            </a:fld>
            <a:endParaRPr lang="fi-FI"/>
          </a:p>
        </p:txBody>
      </p:sp>
      <p:cxnSp>
        <p:nvCxnSpPr>
          <p:cNvPr id="9" name="Suora nuoliyhdysviiva 8"/>
          <p:cNvCxnSpPr/>
          <p:nvPr/>
        </p:nvCxnSpPr>
        <p:spPr>
          <a:xfrm>
            <a:off x="3635896" y="2276872"/>
            <a:ext cx="72008" cy="1008112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9872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Groups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84C-C40E-4D1A-A202-C380EF31B6D4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26</a:t>
            </a:fld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err="1" smtClean="0"/>
              <a:t>Users</a:t>
            </a:r>
            <a:r>
              <a:rPr lang="fi-FI" sz="4000" dirty="0" smtClean="0"/>
              <a:t>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/>
              <a:t>create</a:t>
            </a:r>
            <a:r>
              <a:rPr lang="fi-FI" sz="4000" dirty="0"/>
              <a:t> </a:t>
            </a:r>
            <a:r>
              <a:rPr lang="fi-FI" sz="4000" dirty="0" err="1" smtClean="0"/>
              <a:t>their</a:t>
            </a:r>
            <a:r>
              <a:rPr lang="fi-FI" sz="4000" dirty="0" smtClean="0"/>
              <a:t> </a:t>
            </a:r>
            <a:r>
              <a:rPr lang="fi-FI" sz="4000" dirty="0" err="1" smtClean="0"/>
              <a:t>own</a:t>
            </a:r>
            <a:r>
              <a:rPr lang="fi-FI" sz="4000" dirty="0" smtClean="0"/>
              <a:t> </a:t>
            </a:r>
            <a:r>
              <a:rPr lang="fi-FI" sz="4000" dirty="0" err="1" smtClean="0"/>
              <a:t>groups</a:t>
            </a:r>
            <a:r>
              <a:rPr lang="fi-FI" sz="4000" dirty="0" smtClean="0"/>
              <a:t> for </a:t>
            </a:r>
            <a:r>
              <a:rPr lang="fi-FI" sz="4000" dirty="0" err="1"/>
              <a:t>studying</a:t>
            </a:r>
            <a:r>
              <a:rPr lang="fi-FI" sz="4000" dirty="0"/>
              <a:t>, </a:t>
            </a:r>
            <a:r>
              <a:rPr lang="fi-FI" sz="4000" dirty="0" err="1" smtClean="0"/>
              <a:t>interests</a:t>
            </a:r>
            <a:r>
              <a:rPr lang="fi-FI" sz="4000" dirty="0" smtClean="0"/>
              <a:t> </a:t>
            </a:r>
            <a:r>
              <a:rPr lang="fi-FI" sz="4000" dirty="0"/>
              <a:t>etc</a:t>
            </a:r>
            <a:r>
              <a:rPr lang="fi-FI" sz="4000" dirty="0" smtClean="0"/>
              <a:t>.</a:t>
            </a:r>
          </a:p>
          <a:p>
            <a:r>
              <a:rPr lang="fi-FI" sz="4000" dirty="0" err="1" smtClean="0"/>
              <a:t>Staff</a:t>
            </a:r>
            <a:r>
              <a:rPr lang="fi-FI" sz="4000" dirty="0" smtClean="0"/>
              <a:t> </a:t>
            </a:r>
            <a:r>
              <a:rPr lang="fi-FI" sz="4000" dirty="0" err="1" smtClean="0"/>
              <a:t>right</a:t>
            </a:r>
            <a:r>
              <a:rPr lang="fi-FI" sz="4000" dirty="0" smtClean="0"/>
              <a:t> </a:t>
            </a:r>
            <a:r>
              <a:rPr lang="fi-FI" sz="4000" dirty="0" err="1" smtClean="0"/>
              <a:t>owners</a:t>
            </a:r>
            <a:r>
              <a:rPr lang="fi-FI" sz="4000" dirty="0" smtClean="0"/>
              <a:t> </a:t>
            </a:r>
            <a:br>
              <a:rPr lang="fi-FI" sz="4000" dirty="0" smtClean="0"/>
            </a:br>
            <a:r>
              <a:rPr lang="fi-FI" sz="4000" dirty="0" smtClean="0"/>
              <a:t>(</a:t>
            </a:r>
            <a:r>
              <a:rPr lang="fi-FI" sz="4000" dirty="0" err="1"/>
              <a:t>e.g</a:t>
            </a:r>
            <a:r>
              <a:rPr lang="fi-FI" sz="4000" dirty="0"/>
              <a:t>. </a:t>
            </a:r>
            <a:r>
              <a:rPr lang="fi-FI" sz="4000" dirty="0" err="1"/>
              <a:t>teachers</a:t>
            </a:r>
            <a:r>
              <a:rPr lang="fi-FI" sz="4000" dirty="0"/>
              <a:t>)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 smtClean="0"/>
              <a:t>create</a:t>
            </a:r>
            <a:r>
              <a:rPr lang="fi-FI" sz="4000" dirty="0" smtClean="0"/>
              <a:t> course </a:t>
            </a:r>
            <a:r>
              <a:rPr lang="fi-FI" sz="4000" dirty="0" err="1"/>
              <a:t>type</a:t>
            </a:r>
            <a:r>
              <a:rPr lang="fi-FI" sz="4000" dirty="0"/>
              <a:t> </a:t>
            </a:r>
            <a:r>
              <a:rPr lang="fi-FI" sz="4000" dirty="0" err="1" smtClean="0"/>
              <a:t>groups</a:t>
            </a:r>
            <a:r>
              <a:rPr lang="fi-FI" sz="4000" dirty="0" smtClean="0"/>
              <a:t> as </a:t>
            </a:r>
            <a:r>
              <a:rPr lang="fi-FI" sz="4000" dirty="0" err="1" smtClean="0"/>
              <a:t>well</a:t>
            </a:r>
            <a:r>
              <a:rPr lang="fi-FI" sz="4000" dirty="0" smtClean="0"/>
              <a:t>.</a:t>
            </a:r>
            <a:endParaRPr lang="fi-FI" sz="4000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743896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/>
              <a:t>Different</a:t>
            </a:r>
            <a:r>
              <a:rPr lang="fi-FI" sz="4000" dirty="0"/>
              <a:t> </a:t>
            </a:r>
            <a:r>
              <a:rPr lang="fi-FI" sz="4000" dirty="0" err="1"/>
              <a:t>K</a:t>
            </a:r>
            <a:r>
              <a:rPr lang="fi-FI" sz="4000" dirty="0" err="1" smtClean="0"/>
              <a:t>inds</a:t>
            </a:r>
            <a:r>
              <a:rPr lang="fi-FI" sz="4000" dirty="0" smtClean="0"/>
              <a:t> </a:t>
            </a:r>
            <a:r>
              <a:rPr lang="fi-FI" sz="4000" dirty="0"/>
              <a:t>of </a:t>
            </a:r>
            <a:r>
              <a:rPr lang="fi-FI" sz="4000" dirty="0" err="1" smtClean="0"/>
              <a:t>Groups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63C1-2915-44FB-945A-E7CABD49701B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27</a:t>
            </a:fld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entering</a:t>
            </a:r>
            <a:r>
              <a:rPr lang="fi-FI" sz="4000" dirty="0"/>
              <a:t> (open </a:t>
            </a:r>
            <a:r>
              <a:rPr lang="fi-FI" sz="4000" dirty="0" err="1"/>
              <a:t>groups</a:t>
            </a:r>
            <a:r>
              <a:rPr lang="fi-FI" sz="4000" dirty="0"/>
              <a:t>).</a:t>
            </a:r>
          </a:p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sending</a:t>
            </a:r>
            <a:r>
              <a:rPr lang="fi-FI" sz="4000" dirty="0"/>
              <a:t> a </a:t>
            </a:r>
            <a:r>
              <a:rPr lang="fi-FI" sz="4000" dirty="0" err="1"/>
              <a:t>request</a:t>
            </a:r>
            <a:r>
              <a:rPr lang="fi-FI" sz="4000" dirty="0"/>
              <a:t>.</a:t>
            </a:r>
          </a:p>
          <a:p>
            <a:r>
              <a:rPr lang="fi-FI" sz="4000" dirty="0" smtClean="0"/>
              <a:t>Join </a:t>
            </a:r>
            <a:r>
              <a:rPr lang="fi-FI" sz="4000" dirty="0" err="1"/>
              <a:t>by</a:t>
            </a:r>
            <a:r>
              <a:rPr lang="fi-FI" sz="4000" dirty="0"/>
              <a:t> </a:t>
            </a:r>
            <a:r>
              <a:rPr lang="fi-FI" sz="4000" dirty="0" err="1"/>
              <a:t>accepting</a:t>
            </a:r>
            <a:r>
              <a:rPr lang="fi-FI" sz="4000" dirty="0"/>
              <a:t> an </a:t>
            </a:r>
            <a:r>
              <a:rPr lang="fi-FI" sz="4000" dirty="0" err="1"/>
              <a:t>invitation</a:t>
            </a:r>
            <a:r>
              <a:rPr lang="fi-FI" sz="4000" dirty="0"/>
              <a:t>.</a:t>
            </a:r>
          </a:p>
          <a:p>
            <a:r>
              <a:rPr lang="fi-FI" sz="4000" dirty="0" smtClean="0"/>
              <a:t>A </a:t>
            </a:r>
            <a:r>
              <a:rPr lang="fi-FI" sz="4000" dirty="0" err="1" smtClean="0"/>
              <a:t>group</a:t>
            </a:r>
            <a:r>
              <a:rPr lang="fi-FI" sz="4000" dirty="0"/>
              <a:t>: the </a:t>
            </a:r>
            <a:r>
              <a:rPr lang="fi-FI" sz="4000" dirty="0" err="1"/>
              <a:t>teacher</a:t>
            </a:r>
            <a:r>
              <a:rPr lang="fi-FI" sz="4000" dirty="0"/>
              <a:t> </a:t>
            </a:r>
            <a:r>
              <a:rPr lang="fi-FI" sz="4000" dirty="0" err="1"/>
              <a:t>can</a:t>
            </a:r>
            <a:r>
              <a:rPr lang="fi-FI" sz="4000" dirty="0"/>
              <a:t> </a:t>
            </a:r>
            <a:r>
              <a:rPr lang="fi-FI" sz="4000" dirty="0" err="1"/>
              <a:t>add</a:t>
            </a:r>
            <a:r>
              <a:rPr lang="fi-FI" sz="4000" dirty="0"/>
              <a:t> </a:t>
            </a:r>
            <a:r>
              <a:rPr lang="fi-FI" sz="4000" dirty="0" err="1" smtClean="0"/>
              <a:t>students</a:t>
            </a:r>
            <a:r>
              <a:rPr lang="fi-FI" sz="4000" dirty="0" smtClean="0"/>
              <a:t> </a:t>
            </a:r>
            <a:r>
              <a:rPr lang="fi-FI" sz="4000" dirty="0"/>
              <a:t>to the course.</a:t>
            </a:r>
          </a:p>
          <a:p>
            <a:pPr marL="0" indent="0">
              <a:buNone/>
            </a:pPr>
            <a:endParaRPr lang="fi-FI" sz="3200" dirty="0" smtClean="0"/>
          </a:p>
          <a:p>
            <a:pPr lvl="1"/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65916150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9552" y="3071810"/>
            <a:ext cx="7920237" cy="857256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Students’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Experiences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chemeClr val="accent5"/>
                </a:solidFill>
              </a:rPr>
              <a:t>Mahara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err="1" smtClean="0">
                <a:solidFill>
                  <a:schemeClr val="accent5"/>
                </a:solidFill>
              </a:rPr>
              <a:t>Metropolia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piloting </a:t>
            </a:r>
            <a:r>
              <a:rPr lang="en-US" dirty="0" smtClean="0">
                <a:solidFill>
                  <a:schemeClr val="accent5"/>
                </a:solidFill>
              </a:rPr>
              <a:t>2010-2011</a:t>
            </a:r>
            <a:endParaRPr lang="en-US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215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</a:t>
            </a:r>
            <a:r>
              <a:rPr lang="fi-FI" sz="4000" dirty="0" err="1" smtClean="0"/>
              <a:t>xperiences</a:t>
            </a:r>
            <a:r>
              <a:rPr lang="fi-FI" sz="4000" dirty="0" smtClean="0"/>
              <a:t> 1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192B-1C30-4FDE-81E1-3A0725709841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29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smtClean="0"/>
              <a:t>”Mahara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quite</a:t>
            </a:r>
            <a:r>
              <a:rPr lang="fi-FI" sz="3200" dirty="0" smtClean="0"/>
              <a:t> </a:t>
            </a:r>
            <a:r>
              <a:rPr lang="fi-FI" sz="3200" dirty="0" err="1" smtClean="0"/>
              <a:t>easy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, </a:t>
            </a:r>
            <a:r>
              <a:rPr lang="fi-FI" sz="3200" dirty="0" err="1" smtClean="0"/>
              <a:t>even</a:t>
            </a:r>
            <a:r>
              <a:rPr lang="fi-FI" sz="3200" dirty="0" smtClean="0"/>
              <a:t> </a:t>
            </a:r>
            <a:r>
              <a:rPr lang="fi-FI" sz="3200" dirty="0" err="1" smtClean="0"/>
              <a:t>though</a:t>
            </a:r>
            <a:r>
              <a:rPr lang="fi-FI" sz="3200" dirty="0" smtClean="0"/>
              <a:t> I </a:t>
            </a:r>
            <a:r>
              <a:rPr lang="fi-FI" sz="3200" dirty="0" err="1" smtClean="0"/>
              <a:t>have</a:t>
            </a:r>
            <a:r>
              <a:rPr lang="fi-FI" sz="3200" dirty="0" smtClean="0"/>
              <a:t> </a:t>
            </a:r>
            <a:r>
              <a:rPr lang="fi-FI" sz="3200" dirty="0" err="1" smtClean="0"/>
              <a:t>never</a:t>
            </a:r>
            <a:r>
              <a:rPr lang="fi-FI" sz="3200" dirty="0" smtClean="0"/>
              <a:t> </a:t>
            </a:r>
            <a:r>
              <a:rPr lang="fi-FI" sz="3200" dirty="0" err="1" smtClean="0"/>
              <a:t>used</a:t>
            </a:r>
            <a:r>
              <a:rPr lang="fi-FI" sz="3200" dirty="0" smtClean="0"/>
              <a:t> </a:t>
            </a:r>
            <a:r>
              <a:rPr lang="fi-FI" sz="3200" dirty="0" err="1" smtClean="0"/>
              <a:t>Facebook</a:t>
            </a:r>
            <a:r>
              <a:rPr lang="fi-FI" sz="3200" dirty="0" smtClean="0"/>
              <a:t> and I </a:t>
            </a:r>
            <a:r>
              <a:rPr lang="fi-FI" sz="3200" dirty="0" err="1" smtClean="0"/>
              <a:t>didn’t</a:t>
            </a:r>
            <a:r>
              <a:rPr lang="fi-FI" sz="3200" dirty="0" smtClean="0"/>
              <a:t> </a:t>
            </a:r>
            <a:r>
              <a:rPr lang="fi-FI" sz="3200" dirty="0" err="1" smtClean="0"/>
              <a:t>know</a:t>
            </a:r>
            <a:r>
              <a:rPr lang="fi-FI" sz="3200" dirty="0" smtClean="0"/>
              <a:t> </a:t>
            </a:r>
            <a:r>
              <a:rPr lang="fi-FI" sz="3200" dirty="0" err="1" smtClean="0"/>
              <a:t>what</a:t>
            </a:r>
            <a:r>
              <a:rPr lang="fi-FI" sz="3200" dirty="0" smtClean="0"/>
              <a:t> a </a:t>
            </a:r>
            <a:r>
              <a:rPr lang="fi-FI" sz="3200" dirty="0" err="1" smtClean="0"/>
              <a:t>blog</a:t>
            </a:r>
            <a:r>
              <a:rPr lang="fi-FI" sz="3200" dirty="0" smtClean="0"/>
              <a:t> is </a:t>
            </a:r>
            <a:r>
              <a:rPr lang="fi-FI" sz="3200" dirty="0" err="1" smtClean="0"/>
              <a:t>either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Our</a:t>
            </a:r>
            <a:r>
              <a:rPr lang="fi-FI" sz="3200" dirty="0" smtClean="0"/>
              <a:t> </a:t>
            </a:r>
            <a:r>
              <a:rPr lang="fi-FI" sz="3200" dirty="0" err="1" smtClean="0"/>
              <a:t>Mahara-group</a:t>
            </a:r>
            <a:r>
              <a:rPr lang="fi-FI" sz="3200" dirty="0" smtClean="0"/>
              <a:t>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handy</a:t>
            </a:r>
            <a:r>
              <a:rPr lang="fi-FI" sz="3200" dirty="0" smtClean="0"/>
              <a:t>, </a:t>
            </a:r>
            <a:r>
              <a:rPr lang="fi-FI" sz="3200" dirty="0" err="1" smtClean="0"/>
              <a:t>because</a:t>
            </a:r>
            <a:r>
              <a:rPr lang="fi-FI" sz="3200" dirty="0" smtClean="0"/>
              <a:t> </a:t>
            </a:r>
            <a:r>
              <a:rPr lang="fi-FI" sz="3200" dirty="0" err="1" smtClean="0"/>
              <a:t>it</a:t>
            </a:r>
            <a:r>
              <a:rPr lang="fi-FI" sz="3200" dirty="0" smtClean="0"/>
              <a:t> made </a:t>
            </a:r>
            <a:r>
              <a:rPr lang="fi-FI" sz="3200" dirty="0" err="1" smtClean="0"/>
              <a:t>possible</a:t>
            </a:r>
            <a:r>
              <a:rPr lang="fi-FI" sz="3200" dirty="0" smtClean="0"/>
              <a:t> to </a:t>
            </a:r>
            <a:r>
              <a:rPr lang="fi-FI" sz="3200" dirty="0" err="1" smtClean="0"/>
              <a:t>return</a:t>
            </a:r>
            <a:r>
              <a:rPr lang="fi-FI" sz="3200" dirty="0" smtClean="0"/>
              <a:t> </a:t>
            </a:r>
            <a:r>
              <a:rPr lang="fi-FI" sz="3200" dirty="0" err="1" smtClean="0"/>
              <a:t>assignments</a:t>
            </a:r>
            <a:r>
              <a:rPr lang="fi-FI" sz="3200" dirty="0" smtClean="0"/>
              <a:t> </a:t>
            </a:r>
            <a:r>
              <a:rPr lang="fi-FI" sz="3200" dirty="0" err="1" smtClean="0"/>
              <a:t>so</a:t>
            </a:r>
            <a:r>
              <a:rPr lang="fi-FI" sz="3200" dirty="0" smtClean="0"/>
              <a:t> </a:t>
            </a:r>
            <a:r>
              <a:rPr lang="fi-FI" sz="3200" dirty="0" err="1" smtClean="0"/>
              <a:t>that</a:t>
            </a:r>
            <a:r>
              <a:rPr lang="fi-FI" sz="3200" dirty="0" smtClean="0"/>
              <a:t> </a:t>
            </a:r>
            <a:r>
              <a:rPr lang="fi-FI" sz="3200" dirty="0" err="1" smtClean="0"/>
              <a:t>not</a:t>
            </a:r>
            <a:r>
              <a:rPr lang="fi-FI" sz="3200" dirty="0" smtClean="0"/>
              <a:t> </a:t>
            </a:r>
            <a:r>
              <a:rPr lang="fi-FI" sz="3200" dirty="0" err="1" smtClean="0"/>
              <a:t>only</a:t>
            </a:r>
            <a:r>
              <a:rPr lang="fi-FI" sz="3200" dirty="0" smtClean="0"/>
              <a:t> the </a:t>
            </a:r>
            <a:r>
              <a:rPr lang="fi-FI" sz="3200" dirty="0" err="1" smtClean="0"/>
              <a:t>teacher</a:t>
            </a:r>
            <a:r>
              <a:rPr lang="fi-FI" sz="3200" dirty="0" smtClean="0"/>
              <a:t> </a:t>
            </a:r>
            <a:r>
              <a:rPr lang="fi-FI" sz="3200" dirty="0" err="1" smtClean="0"/>
              <a:t>could</a:t>
            </a:r>
            <a:r>
              <a:rPr lang="fi-FI" sz="3200" dirty="0" smtClean="0"/>
              <a:t> </a:t>
            </a:r>
            <a:r>
              <a:rPr lang="fi-FI" sz="3200" dirty="0" err="1" smtClean="0"/>
              <a:t>see</a:t>
            </a:r>
            <a:r>
              <a:rPr lang="fi-FI" sz="3200" dirty="0" smtClean="0"/>
              <a:t> </a:t>
            </a:r>
            <a:r>
              <a:rPr lang="fi-FI" sz="3200" dirty="0" err="1" smtClean="0"/>
              <a:t>or</a:t>
            </a:r>
            <a:r>
              <a:rPr lang="fi-FI" sz="3200" dirty="0" smtClean="0"/>
              <a:t> </a:t>
            </a:r>
            <a:r>
              <a:rPr lang="fi-FI" sz="3200" dirty="0" err="1" smtClean="0"/>
              <a:t>comment</a:t>
            </a:r>
            <a:r>
              <a:rPr lang="fi-FI" sz="3200" dirty="0" smtClean="0"/>
              <a:t> on </a:t>
            </a:r>
            <a:r>
              <a:rPr lang="fi-FI" sz="3200" dirty="0" err="1" smtClean="0"/>
              <a:t>them</a:t>
            </a:r>
            <a:r>
              <a:rPr lang="fi-FI" sz="3200" dirty="0" smtClean="0"/>
              <a:t>”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526346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smtClean="0"/>
              <a:t/>
            </a:r>
            <a:br>
              <a:rPr lang="fi-FI" sz="4000" dirty="0" smtClean="0"/>
            </a:br>
            <a:r>
              <a:rPr lang="fi-FI" sz="4000" dirty="0" smtClean="0"/>
              <a:t>Recognizing </a:t>
            </a:r>
            <a:r>
              <a:rPr lang="fi-FI" sz="4000" dirty="0" err="1"/>
              <a:t>Prior</a:t>
            </a:r>
            <a:r>
              <a:rPr lang="fi-FI" sz="4000" dirty="0"/>
              <a:t> </a:t>
            </a:r>
            <a:r>
              <a:rPr lang="fi-FI" sz="4000" dirty="0" smtClean="0"/>
              <a:t>Learning (RPL)</a:t>
            </a:r>
            <a:r>
              <a:rPr lang="fi-FI" sz="4000" dirty="0"/>
              <a:t/>
            </a:r>
            <a:br>
              <a:rPr lang="fi-FI" sz="4000" dirty="0"/>
            </a:b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Learning does not always take place in the classroom: it also happens on the job, at home, and in the community. The recognition of prior learning is a reliable process that takes into consideration </a:t>
            </a:r>
            <a:r>
              <a:rPr lang="en-US" sz="3200" dirty="0" smtClean="0"/>
              <a:t>All </a:t>
            </a:r>
            <a:r>
              <a:rPr lang="en-US" sz="3200" dirty="0" smtClean="0"/>
              <a:t>learning by examining what a person knows and can do. </a:t>
            </a:r>
            <a:r>
              <a:rPr lang="en-US" sz="1800" dirty="0" smtClean="0"/>
              <a:t> http://www.aeei.gov.sk.ca/rpl</a:t>
            </a:r>
          </a:p>
          <a:p>
            <a:pPr marL="0" indent="0">
              <a:buNone/>
            </a:pPr>
            <a:endParaRPr lang="en-US" sz="3200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D8B47-9CC3-4E71-B43C-4381EAA94617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30659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 smtClean="0"/>
              <a:t>Experiences</a:t>
            </a:r>
            <a:r>
              <a:rPr lang="fi-FI" sz="4000" dirty="0" smtClean="0"/>
              <a:t> 2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16B4-E583-4A1D-BBD7-2223BDD38523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30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smtClean="0"/>
              <a:t>”Idea of Mahara is </a:t>
            </a:r>
            <a:r>
              <a:rPr lang="fi-FI" sz="3200" dirty="0" err="1" smtClean="0"/>
              <a:t>fine</a:t>
            </a:r>
            <a:r>
              <a:rPr lang="fi-FI" sz="3200" dirty="0" smtClean="0"/>
              <a:t>, </a:t>
            </a:r>
            <a:r>
              <a:rPr lang="fi-FI" sz="3200" dirty="0" err="1" smtClean="0"/>
              <a:t>but</a:t>
            </a:r>
            <a:r>
              <a:rPr lang="fi-FI" sz="3200" dirty="0" smtClean="0"/>
              <a:t>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should</a:t>
            </a:r>
            <a:r>
              <a:rPr lang="fi-FI" sz="3200" dirty="0" smtClean="0"/>
              <a:t> </a:t>
            </a:r>
            <a:r>
              <a:rPr lang="fi-FI" sz="3200" dirty="0" err="1" smtClean="0"/>
              <a:t>have</a:t>
            </a:r>
            <a:r>
              <a:rPr lang="fi-FI" sz="3200" dirty="0" smtClean="0"/>
              <a:t> </a:t>
            </a:r>
            <a:r>
              <a:rPr lang="fi-FI" sz="3200" dirty="0" err="1" smtClean="0"/>
              <a:t>been</a:t>
            </a:r>
            <a:r>
              <a:rPr lang="fi-FI" sz="3200" dirty="0" smtClean="0"/>
              <a:t> </a:t>
            </a:r>
            <a:r>
              <a:rPr lang="fi-FI" sz="3200" dirty="0" err="1" smtClean="0"/>
              <a:t>available</a:t>
            </a:r>
            <a:r>
              <a:rPr lang="fi-FI" sz="3200" dirty="0" smtClean="0"/>
              <a:t> </a:t>
            </a:r>
            <a:r>
              <a:rPr lang="fi-FI" sz="3200" dirty="0" err="1" smtClean="0"/>
              <a:t>already</a:t>
            </a:r>
            <a:r>
              <a:rPr lang="fi-FI" sz="3200" dirty="0" smtClean="0"/>
              <a:t> at the </a:t>
            </a:r>
            <a:r>
              <a:rPr lang="fi-FI" sz="3200" dirty="0" err="1" smtClean="0"/>
              <a:t>beginning</a:t>
            </a:r>
            <a:r>
              <a:rPr lang="fi-FI" sz="3200" dirty="0" smtClean="0"/>
              <a:t> of my </a:t>
            </a:r>
            <a:r>
              <a:rPr lang="fi-FI" sz="3200" dirty="0" err="1" smtClean="0"/>
              <a:t>studies</a:t>
            </a:r>
            <a:r>
              <a:rPr lang="fi-FI" sz="3200" dirty="0" smtClean="0"/>
              <a:t>… I </a:t>
            </a:r>
            <a:r>
              <a:rPr lang="fi-FI" sz="3200" dirty="0" err="1" smtClean="0"/>
              <a:t>don’t</a:t>
            </a:r>
            <a:r>
              <a:rPr lang="fi-FI" sz="3200" dirty="0" smtClean="0"/>
              <a:t> </a:t>
            </a:r>
            <a:r>
              <a:rPr lang="fi-FI" sz="3200" dirty="0" err="1" smtClean="0"/>
              <a:t>bother</a:t>
            </a:r>
            <a:r>
              <a:rPr lang="fi-FI" sz="3200" dirty="0" smtClean="0"/>
              <a:t> </a:t>
            </a:r>
            <a:r>
              <a:rPr lang="fi-FI" sz="3200" dirty="0" err="1" smtClean="0"/>
              <a:t>moving</a:t>
            </a:r>
            <a:r>
              <a:rPr lang="fi-FI" sz="3200" dirty="0" smtClean="0"/>
              <a:t> </a:t>
            </a:r>
            <a:r>
              <a:rPr lang="fi-FI" sz="3200" dirty="0" err="1" smtClean="0"/>
              <a:t>everything</a:t>
            </a:r>
            <a:r>
              <a:rPr lang="fi-FI" sz="3200" dirty="0" smtClean="0"/>
              <a:t> into Mahara </a:t>
            </a:r>
            <a:r>
              <a:rPr lang="fi-FI" sz="3200" dirty="0" err="1" smtClean="0"/>
              <a:t>any</a:t>
            </a:r>
            <a:r>
              <a:rPr lang="fi-FI" sz="3200" dirty="0" smtClean="0"/>
              <a:t> </a:t>
            </a:r>
            <a:r>
              <a:rPr lang="fi-FI" sz="3200" dirty="0" err="1" smtClean="0"/>
              <a:t>longer</a:t>
            </a:r>
            <a:r>
              <a:rPr lang="fi-FI" sz="3200" dirty="0" smtClean="0"/>
              <a:t>”</a:t>
            </a:r>
          </a:p>
          <a:p>
            <a:r>
              <a:rPr lang="fi-FI" sz="3200" dirty="0"/>
              <a:t>”I am a </a:t>
            </a:r>
            <a:r>
              <a:rPr lang="fi-FI" sz="3200" dirty="0" err="1"/>
              <a:t>little</a:t>
            </a:r>
            <a:r>
              <a:rPr lang="fi-FI" sz="3200" dirty="0"/>
              <a:t> </a:t>
            </a:r>
            <a:r>
              <a:rPr lang="fi-FI" sz="3200" dirty="0" err="1"/>
              <a:t>suspicious</a:t>
            </a:r>
            <a:r>
              <a:rPr lang="fi-FI" sz="3200" dirty="0"/>
              <a:t> </a:t>
            </a:r>
            <a:r>
              <a:rPr lang="fi-FI" sz="3200" dirty="0" err="1"/>
              <a:t>about</a:t>
            </a:r>
            <a:r>
              <a:rPr lang="fi-FI" sz="3200" dirty="0"/>
              <a:t> Mahara, </a:t>
            </a:r>
            <a:r>
              <a:rPr lang="fi-FI" sz="3200" dirty="0" err="1"/>
              <a:t>because</a:t>
            </a:r>
            <a:r>
              <a:rPr lang="fi-FI" sz="3200" dirty="0"/>
              <a:t> I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know</a:t>
            </a:r>
            <a:r>
              <a:rPr lang="fi-FI" sz="3200" dirty="0"/>
              <a:t> </a:t>
            </a:r>
            <a:r>
              <a:rPr lang="fi-FI" sz="3200" dirty="0" err="1"/>
              <a:t>much</a:t>
            </a:r>
            <a:r>
              <a:rPr lang="fi-FI" sz="3200" dirty="0"/>
              <a:t> </a:t>
            </a:r>
            <a:r>
              <a:rPr lang="fi-FI" sz="3200" dirty="0" err="1"/>
              <a:t>about</a:t>
            </a:r>
            <a:r>
              <a:rPr lang="fi-FI" sz="3200" dirty="0"/>
              <a:t> </a:t>
            </a:r>
            <a:r>
              <a:rPr lang="fi-FI" sz="3200" dirty="0" err="1"/>
              <a:t>modern</a:t>
            </a:r>
            <a:r>
              <a:rPr lang="fi-FI" sz="3200" dirty="0"/>
              <a:t> </a:t>
            </a:r>
            <a:r>
              <a:rPr lang="fi-FI" sz="3200" dirty="0" err="1"/>
              <a:t>communication</a:t>
            </a:r>
            <a:r>
              <a:rPr lang="fi-FI" sz="3200" dirty="0"/>
              <a:t> </a:t>
            </a:r>
            <a:r>
              <a:rPr lang="fi-FI" sz="3200" dirty="0" err="1"/>
              <a:t>technologies</a:t>
            </a:r>
            <a:r>
              <a:rPr lang="fi-FI" sz="3200" dirty="0"/>
              <a:t>”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04995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Experiences</a:t>
            </a:r>
            <a:r>
              <a:rPr lang="fi-FI" sz="4000" dirty="0"/>
              <a:t> </a:t>
            </a:r>
            <a:r>
              <a:rPr lang="fi-FI" sz="4000" dirty="0" smtClean="0"/>
              <a:t>3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184E-D6FF-418A-B7EE-86629F05F624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31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”</a:t>
            </a:r>
            <a:r>
              <a:rPr lang="fi-FI" sz="3200" dirty="0" err="1" smtClean="0"/>
              <a:t>If</a:t>
            </a:r>
            <a:r>
              <a:rPr lang="fi-FI" sz="3200" dirty="0" smtClean="0"/>
              <a:t> an </a:t>
            </a:r>
            <a:r>
              <a:rPr lang="fi-FI" sz="3200" dirty="0" err="1" smtClean="0"/>
              <a:t>employer</a:t>
            </a:r>
            <a:r>
              <a:rPr lang="fi-FI" sz="3200" dirty="0" smtClean="0"/>
              <a:t> is a </a:t>
            </a:r>
            <a:r>
              <a:rPr lang="fi-FI" sz="3200" dirty="0" err="1" smtClean="0"/>
              <a:t>modern</a:t>
            </a:r>
            <a:r>
              <a:rPr lang="fi-FI" sz="3200" dirty="0" smtClean="0"/>
              <a:t> </a:t>
            </a:r>
            <a:r>
              <a:rPr lang="fi-FI" sz="3200" dirty="0" err="1" smtClean="0"/>
              <a:t>one</a:t>
            </a:r>
            <a:r>
              <a:rPr lang="fi-FI" sz="3200" dirty="0" smtClean="0"/>
              <a:t>, </a:t>
            </a:r>
            <a:r>
              <a:rPr lang="fi-FI" sz="3200" dirty="0" err="1" smtClean="0"/>
              <a:t>it</a:t>
            </a:r>
            <a:r>
              <a:rPr lang="fi-FI" sz="3200" dirty="0" smtClean="0"/>
              <a:t> is </a:t>
            </a:r>
            <a:r>
              <a:rPr lang="fi-FI" sz="3200" dirty="0" err="1" smtClean="0"/>
              <a:t>possible</a:t>
            </a:r>
            <a:r>
              <a:rPr lang="fi-FI" sz="3200" dirty="0" smtClean="0"/>
              <a:t> to show a CV </a:t>
            </a:r>
            <a:r>
              <a:rPr lang="fi-FI" sz="3200" dirty="0" err="1" smtClean="0"/>
              <a:t>through</a:t>
            </a:r>
            <a:r>
              <a:rPr lang="fi-FI" sz="3200" dirty="0" smtClean="0"/>
              <a:t> Mahara”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More</a:t>
            </a:r>
            <a:r>
              <a:rPr lang="fi-FI" sz="3200" dirty="0" smtClean="0"/>
              <a:t> </a:t>
            </a:r>
            <a:r>
              <a:rPr lang="fi-FI" sz="3200" dirty="0" err="1" smtClean="0"/>
              <a:t>difficult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 </a:t>
            </a:r>
            <a:r>
              <a:rPr lang="fi-FI" sz="3200" dirty="0" err="1" smtClean="0"/>
              <a:t>than</a:t>
            </a:r>
            <a:r>
              <a:rPr lang="fi-FI" sz="3200" dirty="0" smtClean="0"/>
              <a:t> </a:t>
            </a:r>
            <a:r>
              <a:rPr lang="fi-FI" sz="3200" dirty="0" err="1" smtClean="0"/>
              <a:t>Facebook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was</a:t>
            </a:r>
            <a:r>
              <a:rPr lang="fi-FI" sz="3200" dirty="0" smtClean="0"/>
              <a:t> </a:t>
            </a:r>
            <a:r>
              <a:rPr lang="fi-FI" sz="3200" dirty="0" err="1" smtClean="0"/>
              <a:t>great</a:t>
            </a:r>
            <a:r>
              <a:rPr lang="fi-FI" sz="3200" dirty="0" smtClean="0"/>
              <a:t> to </a:t>
            </a:r>
            <a:r>
              <a:rPr lang="fi-FI" sz="3200" dirty="0" err="1" smtClean="0"/>
              <a:t>get</a:t>
            </a:r>
            <a:r>
              <a:rPr lang="fi-FI" sz="3200" dirty="0" smtClean="0"/>
              <a:t> to </a:t>
            </a:r>
            <a:r>
              <a:rPr lang="fi-FI" sz="3200" dirty="0" err="1" smtClean="0"/>
              <a:t>know</a:t>
            </a:r>
            <a:r>
              <a:rPr lang="fi-FI" sz="3200" dirty="0" smtClean="0"/>
              <a:t> </a:t>
            </a:r>
            <a:r>
              <a:rPr lang="fi-FI" sz="3200" dirty="0" err="1" smtClean="0"/>
              <a:t>Mahara…I</a:t>
            </a:r>
            <a:r>
              <a:rPr lang="fi-FI" sz="3200" dirty="0" smtClean="0"/>
              <a:t> </a:t>
            </a:r>
            <a:r>
              <a:rPr lang="fi-FI" sz="3200" dirty="0" err="1" smtClean="0"/>
              <a:t>believe</a:t>
            </a:r>
            <a:r>
              <a:rPr lang="fi-FI" sz="3200" dirty="0" smtClean="0"/>
              <a:t> </a:t>
            </a:r>
            <a:r>
              <a:rPr lang="fi-FI" sz="3200" dirty="0" err="1" smtClean="0"/>
              <a:t>that</a:t>
            </a:r>
            <a:r>
              <a:rPr lang="fi-FI" sz="3200" dirty="0" smtClean="0"/>
              <a:t> the </a:t>
            </a:r>
            <a:r>
              <a:rPr lang="fi-FI" sz="3200" dirty="0" err="1" smtClean="0"/>
              <a:t>use</a:t>
            </a:r>
            <a:r>
              <a:rPr lang="fi-FI" sz="3200" dirty="0" smtClean="0"/>
              <a:t> of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will</a:t>
            </a:r>
            <a:r>
              <a:rPr lang="fi-FI" sz="3200" dirty="0" smtClean="0"/>
              <a:t> </a:t>
            </a:r>
            <a:r>
              <a:rPr lang="fi-FI" sz="3200" dirty="0" err="1" smtClean="0"/>
              <a:t>increase</a:t>
            </a:r>
            <a:r>
              <a:rPr lang="fi-FI" sz="3200" dirty="0" smtClean="0"/>
              <a:t> in the </a:t>
            </a:r>
            <a:r>
              <a:rPr lang="fi-FI" sz="3200" dirty="0" err="1" smtClean="0"/>
              <a:t>future</a:t>
            </a:r>
            <a:r>
              <a:rPr lang="fi-FI" sz="3200" dirty="0" smtClean="0"/>
              <a:t>”</a:t>
            </a:r>
          </a:p>
          <a:p>
            <a:endParaRPr lang="fi-FI" sz="3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418000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Students</a:t>
            </a:r>
            <a:r>
              <a:rPr lang="fi-FI" sz="4000" dirty="0" smtClean="0"/>
              <a:t>’ </a:t>
            </a:r>
            <a:r>
              <a:rPr lang="fi-FI" sz="4000" dirty="0" err="1"/>
              <a:t>Experiences</a:t>
            </a:r>
            <a:r>
              <a:rPr lang="fi-FI" sz="4000" dirty="0"/>
              <a:t> </a:t>
            </a:r>
            <a:r>
              <a:rPr lang="fi-FI" sz="4000" dirty="0" smtClean="0"/>
              <a:t>4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8CECC-B8F2-43E8-9CA4-4BD9AD2A2C0A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32</a:t>
            </a:fld>
            <a:endParaRPr lang="fi-FI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3200" dirty="0" smtClean="0"/>
              <a:t>”Mahara is </a:t>
            </a:r>
            <a:r>
              <a:rPr lang="fi-FI" sz="3200" dirty="0" err="1" smtClean="0"/>
              <a:t>really</a:t>
            </a:r>
            <a:r>
              <a:rPr lang="fi-FI" sz="3200" dirty="0" smtClean="0"/>
              <a:t> </a:t>
            </a:r>
            <a:r>
              <a:rPr lang="fi-FI" sz="3200" dirty="0" err="1" smtClean="0"/>
              <a:t>easy</a:t>
            </a:r>
            <a:r>
              <a:rPr lang="fi-FI" sz="3200" dirty="0" smtClean="0"/>
              <a:t> to </a:t>
            </a:r>
            <a:r>
              <a:rPr lang="fi-FI" sz="3200" dirty="0" err="1" smtClean="0"/>
              <a:t>use</a:t>
            </a:r>
            <a:r>
              <a:rPr lang="fi-FI" sz="3200" dirty="0" smtClean="0"/>
              <a:t> and </a:t>
            </a:r>
            <a:r>
              <a:rPr lang="fi-FI" sz="3200" dirty="0" err="1" smtClean="0"/>
              <a:t>it</a:t>
            </a:r>
            <a:r>
              <a:rPr lang="fi-FI" sz="3200" dirty="0" smtClean="0"/>
              <a:t> </a:t>
            </a:r>
            <a:r>
              <a:rPr lang="fi-FI" sz="3200" dirty="0" err="1" smtClean="0"/>
              <a:t>can</a:t>
            </a:r>
            <a:r>
              <a:rPr lang="fi-FI" sz="3200" dirty="0" smtClean="0"/>
              <a:t> </a:t>
            </a:r>
            <a:r>
              <a:rPr lang="fi-FI" sz="3200" dirty="0" err="1" smtClean="0"/>
              <a:t>be</a:t>
            </a:r>
            <a:r>
              <a:rPr lang="fi-FI" sz="3200" dirty="0" smtClean="0"/>
              <a:t> </a:t>
            </a:r>
            <a:r>
              <a:rPr lang="fi-FI" sz="3200" dirty="0" err="1" smtClean="0"/>
              <a:t>used</a:t>
            </a:r>
            <a:r>
              <a:rPr lang="fi-FI" sz="3200" dirty="0" smtClean="0"/>
              <a:t> to </a:t>
            </a:r>
            <a:r>
              <a:rPr lang="fi-FI" sz="3200" dirty="0" err="1" smtClean="0"/>
              <a:t>produce</a:t>
            </a:r>
            <a:r>
              <a:rPr lang="fi-FI" sz="3200" dirty="0" smtClean="0"/>
              <a:t> </a:t>
            </a:r>
            <a:r>
              <a:rPr lang="fi-FI" sz="3200" dirty="0" err="1" smtClean="0"/>
              <a:t>simple</a:t>
            </a:r>
            <a:r>
              <a:rPr lang="fi-FI" sz="3200" dirty="0" smtClean="0"/>
              <a:t> </a:t>
            </a:r>
            <a:r>
              <a:rPr lang="fi-FI" sz="3200" dirty="0" err="1" smtClean="0"/>
              <a:t>web-pages</a:t>
            </a:r>
            <a:r>
              <a:rPr lang="fi-FI" sz="3200" dirty="0" smtClean="0"/>
              <a:t>”</a:t>
            </a:r>
          </a:p>
          <a:p>
            <a:r>
              <a:rPr lang="fi-FI" sz="3200" dirty="0" smtClean="0"/>
              <a:t>”The look of Mahara is </a:t>
            </a:r>
            <a:r>
              <a:rPr lang="fi-FI" sz="3200" dirty="0" err="1" smtClean="0"/>
              <a:t>not</a:t>
            </a:r>
            <a:r>
              <a:rPr lang="fi-FI" sz="3200" dirty="0" smtClean="0"/>
              <a:t> </a:t>
            </a:r>
            <a:r>
              <a:rPr lang="fi-FI" sz="3200" dirty="0" err="1" smtClean="0"/>
              <a:t>especially</a:t>
            </a:r>
            <a:r>
              <a:rPr lang="fi-FI" sz="3200" dirty="0" smtClean="0"/>
              <a:t> </a:t>
            </a:r>
            <a:r>
              <a:rPr lang="fi-FI" sz="3200" dirty="0" err="1" smtClean="0"/>
              <a:t>attractive</a:t>
            </a:r>
            <a:r>
              <a:rPr lang="fi-FI" sz="3200" dirty="0" smtClean="0"/>
              <a:t> and </a:t>
            </a:r>
            <a:r>
              <a:rPr lang="fi-FI" sz="3200" dirty="0" err="1" smtClean="0"/>
              <a:t>you</a:t>
            </a:r>
            <a:r>
              <a:rPr lang="fi-FI" sz="3200" dirty="0" smtClean="0"/>
              <a:t> </a:t>
            </a:r>
            <a:r>
              <a:rPr lang="fi-FI" sz="3200" dirty="0" err="1" smtClean="0"/>
              <a:t>can’t</a:t>
            </a:r>
            <a:r>
              <a:rPr lang="fi-FI" sz="3200" dirty="0" smtClean="0"/>
              <a:t> </a:t>
            </a:r>
            <a:r>
              <a:rPr lang="fi-FI" sz="3200" dirty="0" err="1" smtClean="0"/>
              <a:t>affect</a:t>
            </a:r>
            <a:r>
              <a:rPr lang="fi-FI" sz="3200" dirty="0" smtClean="0"/>
              <a:t> the look of </a:t>
            </a:r>
            <a:r>
              <a:rPr lang="fi-FI" sz="3200" dirty="0" err="1" smtClean="0"/>
              <a:t>your</a:t>
            </a:r>
            <a:r>
              <a:rPr lang="fi-FI" sz="3200" dirty="0" smtClean="0"/>
              <a:t> </a:t>
            </a:r>
            <a:r>
              <a:rPr lang="fi-FI" sz="3200" dirty="0" err="1" smtClean="0"/>
              <a:t>pages</a:t>
            </a:r>
            <a:r>
              <a:rPr lang="fi-FI" sz="3200" dirty="0" smtClean="0"/>
              <a:t> </a:t>
            </a:r>
            <a:r>
              <a:rPr lang="fi-FI" sz="3200" dirty="0" err="1" smtClean="0"/>
              <a:t>very</a:t>
            </a:r>
            <a:r>
              <a:rPr lang="fi-FI" sz="3200" dirty="0" smtClean="0"/>
              <a:t> </a:t>
            </a:r>
            <a:r>
              <a:rPr lang="fi-FI" sz="3200" dirty="0" err="1"/>
              <a:t>much</a:t>
            </a:r>
            <a:r>
              <a:rPr lang="fi-FI" sz="3200" dirty="0"/>
              <a:t>”</a:t>
            </a:r>
            <a:endParaRPr lang="fi-FI" sz="3200" dirty="0" smtClean="0"/>
          </a:p>
          <a:p>
            <a:r>
              <a:rPr lang="fi-FI" sz="3200" dirty="0"/>
              <a:t>”Editing the </a:t>
            </a:r>
            <a:r>
              <a:rPr lang="fi-FI" sz="3200" dirty="0" err="1" smtClean="0"/>
              <a:t>profile</a:t>
            </a:r>
            <a:r>
              <a:rPr lang="fi-FI" sz="3200" dirty="0" smtClean="0"/>
              <a:t> </a:t>
            </a:r>
            <a:r>
              <a:rPr lang="fi-FI" sz="3200" dirty="0" err="1" smtClean="0"/>
              <a:t>page</a:t>
            </a:r>
            <a:r>
              <a:rPr lang="fi-FI" sz="3200" dirty="0" smtClean="0"/>
              <a:t> </a:t>
            </a:r>
            <a:r>
              <a:rPr lang="fi-FI" sz="3200" dirty="0"/>
              <a:t>is </a:t>
            </a:r>
            <a:r>
              <a:rPr lang="fi-FI" sz="3200" dirty="0" err="1"/>
              <a:t>very</a:t>
            </a:r>
            <a:r>
              <a:rPr lang="fi-FI" sz="3200" dirty="0"/>
              <a:t> </a:t>
            </a:r>
            <a:r>
              <a:rPr lang="fi-FI" sz="3200" dirty="0" err="1"/>
              <a:t>flexible</a:t>
            </a:r>
            <a:r>
              <a:rPr lang="fi-FI" sz="3200" dirty="0"/>
              <a:t> and </a:t>
            </a:r>
            <a:r>
              <a:rPr lang="fi-FI" sz="3200" dirty="0" err="1"/>
              <a:t>you</a:t>
            </a:r>
            <a:r>
              <a:rPr lang="fi-FI" sz="3200" dirty="0"/>
              <a:t>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have</a:t>
            </a:r>
            <a:r>
              <a:rPr lang="fi-FI" sz="3200" dirty="0"/>
              <a:t> to show </a:t>
            </a:r>
            <a:r>
              <a:rPr lang="fi-FI" sz="3200" dirty="0" err="1"/>
              <a:t>anything</a:t>
            </a:r>
            <a:r>
              <a:rPr lang="fi-FI" sz="3200" dirty="0"/>
              <a:t> to </a:t>
            </a:r>
            <a:r>
              <a:rPr lang="fi-FI" sz="3200" dirty="0" err="1"/>
              <a:t>others</a:t>
            </a:r>
            <a:r>
              <a:rPr lang="fi-FI" sz="3200" dirty="0"/>
              <a:t> </a:t>
            </a:r>
            <a:r>
              <a:rPr lang="fi-FI" sz="3200" dirty="0" err="1"/>
              <a:t>if</a:t>
            </a:r>
            <a:r>
              <a:rPr lang="fi-FI" sz="3200" dirty="0"/>
              <a:t> </a:t>
            </a:r>
            <a:r>
              <a:rPr lang="fi-FI" sz="3200" dirty="0" err="1"/>
              <a:t>you</a:t>
            </a:r>
            <a:r>
              <a:rPr lang="fi-FI" sz="3200" dirty="0"/>
              <a:t> </a:t>
            </a:r>
            <a:r>
              <a:rPr lang="fi-FI" sz="3200" dirty="0" err="1"/>
              <a:t>don’t</a:t>
            </a:r>
            <a:r>
              <a:rPr lang="fi-FI" sz="3200" dirty="0"/>
              <a:t> </a:t>
            </a:r>
            <a:r>
              <a:rPr lang="fi-FI" sz="3200" dirty="0" err="1"/>
              <a:t>want</a:t>
            </a:r>
            <a:r>
              <a:rPr lang="fi-FI" sz="3200" dirty="0"/>
              <a:t> to”</a:t>
            </a:r>
          </a:p>
          <a:p>
            <a:endParaRPr lang="fi-FI" sz="3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68850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>
                <a:solidFill>
                  <a:srgbClr val="F08A00"/>
                </a:solidFill>
              </a:rPr>
              <a:t>Student’s</a:t>
            </a:r>
            <a:r>
              <a:rPr lang="fi-FI" sz="3200" dirty="0">
                <a:solidFill>
                  <a:srgbClr val="F08A00"/>
                </a:solidFill>
              </a:rPr>
              <a:t> </a:t>
            </a:r>
            <a:r>
              <a:rPr lang="fi-FI" sz="3200" dirty="0" err="1">
                <a:solidFill>
                  <a:srgbClr val="F08A00"/>
                </a:solidFill>
              </a:rPr>
              <a:t>P</a:t>
            </a:r>
            <a:r>
              <a:rPr lang="fi-FI" sz="3200" dirty="0" err="1" smtClean="0">
                <a:solidFill>
                  <a:srgbClr val="F08A00"/>
                </a:solidFill>
              </a:rPr>
              <a:t>rofile</a:t>
            </a:r>
            <a:r>
              <a:rPr lang="fi-FI" sz="3200" dirty="0" smtClean="0">
                <a:solidFill>
                  <a:srgbClr val="F08A00"/>
                </a:solidFill>
              </a:rPr>
              <a:t> </a:t>
            </a:r>
            <a:r>
              <a:rPr lang="fi-FI" sz="3200" dirty="0" err="1">
                <a:solidFill>
                  <a:srgbClr val="F08A00"/>
                </a:solidFill>
              </a:rPr>
              <a:t>P</a:t>
            </a:r>
            <a:r>
              <a:rPr lang="fi-FI" sz="3200" dirty="0" err="1" smtClean="0">
                <a:solidFill>
                  <a:srgbClr val="F08A00"/>
                </a:solidFill>
              </a:rPr>
              <a:t>age</a:t>
            </a:r>
            <a:endParaRPr lang="fi-FI" sz="32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3092-95D9-4A13-BA96-974E801490DC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33</a:t>
            </a:fld>
            <a:endParaRPr lang="fi-FI"/>
          </a:p>
        </p:txBody>
      </p:sp>
      <p:pic>
        <p:nvPicPr>
          <p:cNvPr id="9" name="Sisällön paikkamerkki 8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00420"/>
            <a:ext cx="5690334" cy="4435385"/>
          </a:xfrm>
          <a:ln>
            <a:solidFill>
              <a:schemeClr val="accent5"/>
            </a:solidFill>
          </a:ln>
        </p:spPr>
      </p:pic>
      <p:pic>
        <p:nvPicPr>
          <p:cNvPr id="10" name="Kuva 9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29" y="1556609"/>
            <a:ext cx="1708875" cy="195893"/>
          </a:xfrm>
          <a:prstGeom prst="rect">
            <a:avLst/>
          </a:prstGeom>
        </p:spPr>
      </p:pic>
      <p:pic>
        <p:nvPicPr>
          <p:cNvPr id="11" name="Kuva 10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22" y="2743228"/>
            <a:ext cx="360040" cy="100011"/>
          </a:xfrm>
          <a:prstGeom prst="rect">
            <a:avLst/>
          </a:prstGeom>
        </p:spPr>
      </p:pic>
      <p:pic>
        <p:nvPicPr>
          <p:cNvPr id="12" name="Kuva 11" descr="Näyttöleike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583714" y="4178302"/>
            <a:ext cx="486964" cy="101451"/>
          </a:xfrm>
          <a:prstGeom prst="rect">
            <a:avLst/>
          </a:prstGeom>
        </p:spPr>
      </p:pic>
      <p:pic>
        <p:nvPicPr>
          <p:cNvPr id="13" name="Kuva 12" descr="Näyttöleike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631" y="1773938"/>
            <a:ext cx="225547" cy="142894"/>
          </a:xfrm>
          <a:prstGeom prst="rect">
            <a:avLst/>
          </a:prstGeom>
        </p:spPr>
      </p:pic>
      <p:pic>
        <p:nvPicPr>
          <p:cNvPr id="14" name="Kuva 13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42" y="2992549"/>
            <a:ext cx="350232" cy="143034"/>
          </a:xfrm>
          <a:prstGeom prst="rect">
            <a:avLst/>
          </a:prstGeom>
        </p:spPr>
      </p:pic>
      <p:pic>
        <p:nvPicPr>
          <p:cNvPr id="16" name="Kuva 15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26" y="2571343"/>
            <a:ext cx="350232" cy="97273"/>
          </a:xfrm>
          <a:prstGeom prst="rect">
            <a:avLst/>
          </a:prstGeom>
        </p:spPr>
      </p:pic>
      <p:pic>
        <p:nvPicPr>
          <p:cNvPr id="17" name="Kuva 16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42" y="5409238"/>
            <a:ext cx="350232" cy="143034"/>
          </a:xfrm>
          <a:prstGeom prst="rect">
            <a:avLst/>
          </a:prstGeom>
        </p:spPr>
      </p:pic>
      <p:pic>
        <p:nvPicPr>
          <p:cNvPr id="18" name="Kuva 17" descr="Näyttöleike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78" y="2721798"/>
            <a:ext cx="2494831" cy="1306816"/>
          </a:xfrm>
          <a:prstGeom prst="rect">
            <a:avLst/>
          </a:prstGeom>
        </p:spPr>
      </p:pic>
      <p:pic>
        <p:nvPicPr>
          <p:cNvPr id="19" name="Kuva 18" descr="Näyttöleike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196" y="5029191"/>
            <a:ext cx="718518" cy="9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789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Mahara</a:t>
            </a:r>
            <a:endParaRPr lang="fi-FI" dirty="0"/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70209"/>
            <a:ext cx="3691665" cy="2088381"/>
          </a:xfrm>
          <a:ln>
            <a:solidFill>
              <a:schemeClr val="accent5"/>
            </a:solidFill>
          </a:ln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306-FF3C-4371-A820-AC8957A1E8EB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34</a:t>
            </a:fld>
            <a:endParaRPr lang="fi-FI"/>
          </a:p>
        </p:txBody>
      </p:sp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89782"/>
            <a:ext cx="3312368" cy="212975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3" name="Kuva 2" descr="Näyttöleik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4" y="1689782"/>
            <a:ext cx="3889108" cy="42595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9" name="Kuva 8" descr="Näyttöleike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58" y="2257822"/>
            <a:ext cx="350232" cy="14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321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B272-06B0-45B3-93D5-41773FD70B1A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35</a:t>
            </a:fld>
            <a:endParaRPr lang="fi-FI"/>
          </a:p>
        </p:txBody>
      </p:sp>
      <p:pic>
        <p:nvPicPr>
          <p:cNvPr id="10" name="Sisällön paikkamerkki 9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1"/>
            <a:ext cx="5472608" cy="4610287"/>
          </a:xfr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7841821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EF2-9A26-42BC-9C13-6E6F61788C10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36</a:t>
            </a:fld>
            <a:endParaRPr lang="fi-FI"/>
          </a:p>
        </p:txBody>
      </p:sp>
      <p:pic>
        <p:nvPicPr>
          <p:cNvPr id="7" name="Sisällön paikkamerkki 6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6984776" cy="4424139"/>
          </a:xfrm>
          <a:ln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7679363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775575" cy="642942"/>
          </a:xfrm>
        </p:spPr>
        <p:txBody>
          <a:bodyPr/>
          <a:lstStyle/>
          <a:p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Views</a:t>
            </a:r>
            <a:r>
              <a:rPr lang="fi-FI" dirty="0" smtClean="0"/>
              <a:t> on Mahara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7AC0-2978-4C0D-A1C7-146ABF7B773E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37</a:t>
            </a:fld>
            <a:endParaRPr lang="fi-FI"/>
          </a:p>
        </p:txBody>
      </p:sp>
      <p:pic>
        <p:nvPicPr>
          <p:cNvPr id="8" name="Sisällön paikkamerkki 7" descr="Näyttöleik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41934"/>
            <a:ext cx="6480720" cy="4494589"/>
          </a:xfrm>
          <a:ln>
            <a:solidFill>
              <a:schemeClr val="accent5"/>
            </a:solidFill>
          </a:ln>
        </p:spPr>
      </p:pic>
      <p:pic>
        <p:nvPicPr>
          <p:cNvPr id="7" name="Kuva 6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1" y="2462808"/>
            <a:ext cx="626214" cy="1038200"/>
          </a:xfrm>
          <a:prstGeom prst="rect">
            <a:avLst/>
          </a:prstGeom>
        </p:spPr>
      </p:pic>
      <p:pic>
        <p:nvPicPr>
          <p:cNvPr id="9" name="Kuva 8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1" y="4274046"/>
            <a:ext cx="350232" cy="143034"/>
          </a:xfrm>
          <a:prstGeom prst="rect">
            <a:avLst/>
          </a:prstGeom>
        </p:spPr>
      </p:pic>
      <p:pic>
        <p:nvPicPr>
          <p:cNvPr id="10" name="Kuva 9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14" y="4505127"/>
            <a:ext cx="350232" cy="143034"/>
          </a:xfrm>
          <a:prstGeom prst="rect">
            <a:avLst/>
          </a:prstGeom>
        </p:spPr>
      </p:pic>
      <p:pic>
        <p:nvPicPr>
          <p:cNvPr id="11" name="Kuva 10" descr="Näyttöleik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48" y="4981508"/>
            <a:ext cx="451098" cy="18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118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Present</a:t>
            </a:r>
            <a:r>
              <a:rPr lang="fi-FI" sz="4000" dirty="0" smtClean="0"/>
              <a:t> </a:t>
            </a:r>
            <a:r>
              <a:rPr lang="fi-FI" sz="4000" dirty="0" err="1" smtClean="0"/>
              <a:t>Thoughts</a:t>
            </a:r>
            <a:r>
              <a:rPr lang="fi-FI" sz="4000" dirty="0" smtClean="0"/>
              <a:t> </a:t>
            </a:r>
            <a:r>
              <a:rPr lang="fi-FI" sz="4000" dirty="0" err="1" smtClean="0"/>
              <a:t>about</a:t>
            </a:r>
            <a:r>
              <a:rPr lang="fi-FI" sz="4000" dirty="0" smtClean="0"/>
              <a:t> </a:t>
            </a:r>
            <a:r>
              <a:rPr lang="fi-FI" sz="4000" dirty="0" err="1"/>
              <a:t>P</a:t>
            </a:r>
            <a:r>
              <a:rPr lang="fi-FI" sz="4000" dirty="0" err="1" smtClean="0"/>
              <a:t>iloting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Mahara is a </a:t>
            </a:r>
            <a:r>
              <a:rPr lang="fi-FI" dirty="0" err="1" smtClean="0"/>
              <a:t>great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 smtClean="0"/>
              <a:t> for </a:t>
            </a:r>
            <a:r>
              <a:rPr lang="fi-FI" dirty="0" err="1" smtClean="0"/>
              <a:t>educators</a:t>
            </a:r>
            <a:r>
              <a:rPr lang="fi-FI" dirty="0" smtClean="0"/>
              <a:t> and </a:t>
            </a:r>
            <a:r>
              <a:rPr lang="fi-FI" dirty="0" err="1" smtClean="0"/>
              <a:t>employers</a:t>
            </a:r>
            <a:r>
              <a:rPr lang="fi-FI" dirty="0" smtClean="0"/>
              <a:t> to </a:t>
            </a:r>
            <a:r>
              <a:rPr lang="fi-FI" dirty="0" err="1" smtClean="0"/>
              <a:t>get</a:t>
            </a:r>
            <a:r>
              <a:rPr lang="fi-FI" dirty="0" smtClean="0"/>
              <a:t> to </a:t>
            </a:r>
            <a:r>
              <a:rPr lang="fi-FI" dirty="0" err="1" smtClean="0"/>
              <a:t>know</a:t>
            </a:r>
            <a:r>
              <a:rPr lang="fi-FI" dirty="0" smtClean="0"/>
              <a:t> the person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dealing</a:t>
            </a:r>
            <a:r>
              <a:rPr lang="fi-FI" dirty="0" smtClean="0"/>
              <a:t> with</a:t>
            </a:r>
            <a:r>
              <a:rPr lang="fi-FI" dirty="0" smtClean="0"/>
              <a:t>. </a:t>
            </a:r>
          </a:p>
          <a:p>
            <a:endParaRPr lang="en-US" dirty="0"/>
          </a:p>
          <a:p>
            <a:r>
              <a:rPr lang="en-US" dirty="0"/>
              <a:t>To really use </a:t>
            </a:r>
            <a:r>
              <a:rPr lang="en-US" dirty="0" err="1"/>
              <a:t>Mahara</a:t>
            </a:r>
            <a:r>
              <a:rPr lang="en-US" dirty="0"/>
              <a:t> as a tool in RPL, the users should be strongly advised to gather the material into </a:t>
            </a:r>
            <a:r>
              <a:rPr lang="en-US" dirty="0" err="1"/>
              <a:t>Mahara</a:t>
            </a:r>
            <a:r>
              <a:rPr lang="en-US" dirty="0"/>
              <a:t> during their all life long. </a:t>
            </a:r>
            <a:r>
              <a:rPr lang="en-US" dirty="0" smtClean="0"/>
              <a:t>How to support life long learning? 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en-US" dirty="0" smtClean="0"/>
              <a:t>Teachers </a:t>
            </a:r>
            <a:r>
              <a:rPr lang="en-US" dirty="0" smtClean="0"/>
              <a:t>were also interested in using the e portfolio for networking and showing their experience. </a:t>
            </a:r>
            <a:endParaRPr lang="fi-FI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ABEF-BBD7-485D-A493-63D9676C2F23}" type="datetime1">
              <a:rPr lang="fi-FI" smtClean="0"/>
              <a:t>25.5.2011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5647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Solutions for the Life Long </a:t>
            </a:r>
            <a:r>
              <a:rPr lang="fi-FI" dirty="0"/>
              <a:t>L</a:t>
            </a:r>
            <a:r>
              <a:rPr lang="fi-FI" dirty="0" smtClean="0"/>
              <a:t>earning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Cooperation </a:t>
            </a:r>
            <a:r>
              <a:rPr lang="en-US" dirty="0"/>
              <a:t>with Helsinki City department of education </a:t>
            </a:r>
            <a:r>
              <a:rPr lang="en-US" dirty="0" smtClean="0"/>
              <a:t>started in </a:t>
            </a:r>
            <a:r>
              <a:rPr lang="en-US" dirty="0"/>
              <a:t>spring 2011. </a:t>
            </a:r>
            <a:r>
              <a:rPr lang="en-US" dirty="0" err="1"/>
              <a:t>Mahara</a:t>
            </a:r>
            <a:r>
              <a:rPr lang="en-US" dirty="0"/>
              <a:t> will be used in high schools and vocational education of Helsinki Metropolitan area.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Students have free access to </a:t>
            </a:r>
            <a:r>
              <a:rPr lang="en-US" dirty="0" err="1" smtClean="0"/>
              <a:t>Metropolia’s</a:t>
            </a:r>
            <a:r>
              <a:rPr lang="en-US" dirty="0" smtClean="0"/>
              <a:t> </a:t>
            </a:r>
            <a:r>
              <a:rPr lang="en-US" dirty="0" err="1" smtClean="0"/>
              <a:t>Mahara</a:t>
            </a:r>
            <a:r>
              <a:rPr lang="en-US" dirty="0" smtClean="0"/>
              <a:t> after their graduation. All members of </a:t>
            </a:r>
            <a:r>
              <a:rPr lang="en-US" dirty="0" err="1" smtClean="0"/>
              <a:t>Metropolia’s</a:t>
            </a:r>
            <a:r>
              <a:rPr lang="en-US" dirty="0" smtClean="0"/>
              <a:t> alumni association are offered the access. The membership is free of charge.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9B25-E86E-4A17-953D-13D89DC00E9E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0069062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RPL </a:t>
            </a:r>
            <a:r>
              <a:rPr lang="fi-FI" dirty="0" err="1" smtClean="0"/>
              <a:t>project</a:t>
            </a:r>
            <a:r>
              <a:rPr lang="fi-FI" dirty="0" smtClean="0"/>
              <a:t> in Helsinki Metropolia UAS 2008 - 2010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err="1" smtClean="0"/>
              <a:t>Spring</a:t>
            </a:r>
            <a:r>
              <a:rPr lang="fi-FI" dirty="0" smtClean="0"/>
              <a:t> 2008: </a:t>
            </a:r>
            <a:r>
              <a:rPr lang="fi-FI" dirty="0" err="1" smtClean="0"/>
              <a:t>first</a:t>
            </a:r>
            <a:r>
              <a:rPr lang="fi-FI" dirty="0" smtClean="0"/>
              <a:t> </a:t>
            </a:r>
            <a:r>
              <a:rPr lang="fi-FI" dirty="0" err="1" smtClean="0"/>
              <a:t>educations</a:t>
            </a:r>
            <a:r>
              <a:rPr lang="fi-FI" dirty="0" smtClean="0"/>
              <a:t> to </a:t>
            </a:r>
            <a:r>
              <a:rPr lang="fi-FI" dirty="0" err="1" smtClean="0"/>
              <a:t>staff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RPL and </a:t>
            </a:r>
            <a:r>
              <a:rPr lang="fi-FI" dirty="0" err="1" smtClean="0"/>
              <a:t>Lifelong</a:t>
            </a:r>
            <a:r>
              <a:rPr lang="fi-FI" dirty="0" smtClean="0"/>
              <a:t> </a:t>
            </a:r>
            <a:r>
              <a:rPr lang="fi-FI" dirty="0" err="1"/>
              <a:t>l</a:t>
            </a:r>
            <a:r>
              <a:rPr lang="fi-FI" dirty="0" err="1" smtClean="0"/>
              <a:t>earning</a:t>
            </a:r>
            <a:r>
              <a:rPr lang="fi-FI" dirty="0" smtClean="0"/>
              <a:t> </a:t>
            </a:r>
            <a:r>
              <a:rPr lang="fi-FI" dirty="0" err="1" smtClean="0"/>
              <a:t>requirements</a:t>
            </a:r>
            <a:r>
              <a:rPr lang="fi-FI" dirty="0" smtClean="0"/>
              <a:t>, </a:t>
            </a:r>
            <a:r>
              <a:rPr lang="fi-FI" dirty="0" err="1" smtClean="0"/>
              <a:t>decision</a:t>
            </a:r>
            <a:r>
              <a:rPr lang="fi-FI" dirty="0" smtClean="0"/>
              <a:t> to </a:t>
            </a:r>
            <a:r>
              <a:rPr lang="fi-FI" dirty="0" err="1" smtClean="0"/>
              <a:t>start</a:t>
            </a:r>
            <a:r>
              <a:rPr lang="fi-FI" dirty="0"/>
              <a:t> </a:t>
            </a:r>
            <a:r>
              <a:rPr lang="fi-FI" dirty="0" smtClean="0"/>
              <a:t>RPL 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</a:p>
          <a:p>
            <a:r>
              <a:rPr lang="fi-FI" dirty="0" err="1" smtClean="0"/>
              <a:t>Autumn</a:t>
            </a:r>
            <a:r>
              <a:rPr lang="fi-FI" dirty="0" smtClean="0"/>
              <a:t> 2008: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created</a:t>
            </a:r>
            <a:r>
              <a:rPr lang="fi-FI" dirty="0" smtClean="0"/>
              <a:t>, </a:t>
            </a:r>
            <a:r>
              <a:rPr lang="fi-FI" dirty="0" err="1" smtClean="0"/>
              <a:t>process</a:t>
            </a:r>
            <a:r>
              <a:rPr lang="fi-FI" dirty="0" smtClean="0"/>
              <a:t> and </a:t>
            </a:r>
            <a:r>
              <a:rPr lang="fi-FI" dirty="0" err="1" smtClean="0"/>
              <a:t>blankets</a:t>
            </a:r>
            <a:r>
              <a:rPr lang="fi-FI" dirty="0" smtClean="0"/>
              <a:t> </a:t>
            </a:r>
            <a:r>
              <a:rPr lang="fi-FI" dirty="0" err="1" smtClean="0"/>
              <a:t>were</a:t>
            </a:r>
            <a:r>
              <a:rPr lang="fi-FI" dirty="0" smtClean="0"/>
              <a:t> </a:t>
            </a:r>
            <a:r>
              <a:rPr lang="fi-FI" dirty="0" err="1" smtClean="0"/>
              <a:t>created</a:t>
            </a:r>
            <a:endParaRPr lang="fi-FI" dirty="0" smtClean="0"/>
          </a:p>
          <a:p>
            <a:r>
              <a:rPr lang="fi-FI" dirty="0" err="1" smtClean="0"/>
              <a:t>Spring</a:t>
            </a:r>
            <a:r>
              <a:rPr lang="fi-FI" dirty="0" smtClean="0"/>
              <a:t> 2009: </a:t>
            </a:r>
            <a:r>
              <a:rPr lang="fi-FI" dirty="0" err="1" smtClean="0"/>
              <a:t>piloting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 </a:t>
            </a:r>
            <a:r>
              <a:rPr lang="fi-FI" dirty="0" err="1" smtClean="0"/>
              <a:t>started</a:t>
            </a:r>
            <a:r>
              <a:rPr lang="fi-FI" dirty="0"/>
              <a:t> </a:t>
            </a:r>
            <a:r>
              <a:rPr lang="fi-FI" dirty="0" smtClean="0"/>
              <a:t>in </a:t>
            </a:r>
            <a:r>
              <a:rPr lang="fi-FI" dirty="0" err="1" smtClean="0"/>
              <a:t>four</a:t>
            </a:r>
            <a:r>
              <a:rPr lang="fi-FI" dirty="0" smtClean="0"/>
              <a:t> </a:t>
            </a:r>
            <a:r>
              <a:rPr lang="fi-FI" dirty="0" err="1" smtClean="0"/>
              <a:t>fields</a:t>
            </a:r>
            <a:r>
              <a:rPr lang="fi-FI" dirty="0" smtClean="0"/>
              <a:t> of </a:t>
            </a:r>
            <a:r>
              <a:rPr lang="fi-FI" dirty="0" err="1" smtClean="0"/>
              <a:t>study</a:t>
            </a:r>
            <a:endParaRPr lang="fi-FI" dirty="0" smtClean="0"/>
          </a:p>
          <a:p>
            <a:r>
              <a:rPr lang="fi-FI" dirty="0" err="1" smtClean="0"/>
              <a:t>Autumn</a:t>
            </a:r>
            <a:r>
              <a:rPr lang="fi-FI" dirty="0" smtClean="0"/>
              <a:t> 2009: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piloting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,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detailed</a:t>
            </a:r>
            <a:r>
              <a:rPr lang="fi-FI" dirty="0" smtClean="0"/>
              <a:t> </a:t>
            </a:r>
            <a:r>
              <a:rPr lang="fi-FI" dirty="0" err="1" smtClean="0"/>
              <a:t>process</a:t>
            </a:r>
            <a:r>
              <a:rPr lang="fi-FI" dirty="0" smtClean="0"/>
              <a:t>, </a:t>
            </a: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student’s</a:t>
            </a:r>
            <a:r>
              <a:rPr lang="fi-FI" dirty="0" smtClean="0"/>
              <a:t> </a:t>
            </a:r>
            <a:r>
              <a:rPr lang="fi-FI" dirty="0" err="1" smtClean="0"/>
              <a:t>opinions</a:t>
            </a:r>
            <a:r>
              <a:rPr lang="fi-FI" dirty="0" smtClean="0"/>
              <a:t>, </a:t>
            </a:r>
            <a:r>
              <a:rPr lang="fi-FI" dirty="0" err="1" smtClean="0"/>
              <a:t>development</a:t>
            </a:r>
            <a:r>
              <a:rPr lang="fi-FI" dirty="0"/>
              <a:t> </a:t>
            </a:r>
            <a:r>
              <a:rPr lang="fi-FI" dirty="0" smtClean="0"/>
              <a:t>of </a:t>
            </a:r>
            <a:r>
              <a:rPr lang="fi-FI" dirty="0" err="1" smtClean="0"/>
              <a:t>electronic</a:t>
            </a:r>
            <a:r>
              <a:rPr lang="fi-FI" dirty="0" smtClean="0"/>
              <a:t> </a:t>
            </a:r>
            <a:r>
              <a:rPr lang="fi-FI" dirty="0" err="1" smtClean="0"/>
              <a:t>personal</a:t>
            </a:r>
            <a:r>
              <a:rPr lang="fi-FI" dirty="0" smtClean="0"/>
              <a:t> </a:t>
            </a:r>
            <a:r>
              <a:rPr lang="fi-FI" dirty="0" err="1" smtClean="0"/>
              <a:t>curriculum</a:t>
            </a:r>
            <a:r>
              <a:rPr lang="fi-FI" dirty="0" smtClean="0"/>
              <a:t> </a:t>
            </a:r>
            <a:r>
              <a:rPr lang="fi-FI" dirty="0" err="1" smtClean="0"/>
              <a:t>starts</a:t>
            </a:r>
            <a:endParaRPr lang="fi-FI" dirty="0" smtClean="0"/>
          </a:p>
          <a:p>
            <a:r>
              <a:rPr lang="fi-FI" dirty="0" err="1" smtClean="0"/>
              <a:t>Spring</a:t>
            </a:r>
            <a:r>
              <a:rPr lang="fi-FI" dirty="0" smtClean="0"/>
              <a:t> 2010: </a:t>
            </a:r>
            <a:r>
              <a:rPr lang="fi-FI" dirty="0" err="1" smtClean="0"/>
              <a:t>sharing</a:t>
            </a:r>
            <a:r>
              <a:rPr lang="fi-FI" dirty="0" smtClean="0"/>
              <a:t> of </a:t>
            </a:r>
            <a:r>
              <a:rPr lang="fi-FI" dirty="0" err="1" smtClean="0"/>
              <a:t>good</a:t>
            </a:r>
            <a:r>
              <a:rPr lang="fi-FI" dirty="0" smtClean="0"/>
              <a:t> </a:t>
            </a:r>
            <a:r>
              <a:rPr lang="fi-FI" dirty="0" err="1" smtClean="0"/>
              <a:t>practises</a:t>
            </a:r>
            <a:r>
              <a:rPr lang="fi-FI" dirty="0" smtClean="0"/>
              <a:t> in RPL, </a:t>
            </a:r>
            <a:r>
              <a:rPr lang="fi-FI" dirty="0" err="1" smtClean="0"/>
              <a:t>need</a:t>
            </a:r>
            <a:r>
              <a:rPr lang="fi-FI" dirty="0" smtClean="0"/>
              <a:t> of e-portfolio</a:t>
            </a:r>
          </a:p>
          <a:p>
            <a:r>
              <a:rPr lang="fi-FI" dirty="0" err="1" smtClean="0"/>
              <a:t>Autumn</a:t>
            </a:r>
            <a:r>
              <a:rPr lang="fi-FI" dirty="0" smtClean="0"/>
              <a:t> 2010: </a:t>
            </a:r>
            <a:r>
              <a:rPr lang="fi-FI" dirty="0" err="1" smtClean="0"/>
              <a:t>end</a:t>
            </a:r>
            <a:r>
              <a:rPr lang="fi-FI" dirty="0" smtClean="0"/>
              <a:t> of RPL </a:t>
            </a:r>
            <a:r>
              <a:rPr lang="fi-FI" dirty="0" err="1" smtClean="0"/>
              <a:t>piloting</a:t>
            </a:r>
            <a:r>
              <a:rPr lang="fi-FI" dirty="0" smtClean="0"/>
              <a:t>, </a:t>
            </a:r>
            <a:r>
              <a:rPr lang="fi-FI" dirty="0" err="1" smtClean="0"/>
              <a:t>start</a:t>
            </a:r>
            <a:r>
              <a:rPr lang="fi-FI" dirty="0" smtClean="0"/>
              <a:t> of Mahara </a:t>
            </a:r>
            <a:r>
              <a:rPr lang="fi-FI" dirty="0" err="1" smtClean="0"/>
              <a:t>piloting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9B25-E86E-4A17-953D-13D89DC00E9E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16453626"/>
      </p:ext>
    </p:extLst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200800" cy="642942"/>
          </a:xfrm>
        </p:spPr>
        <p:txBody>
          <a:bodyPr>
            <a:normAutofit/>
          </a:bodyPr>
          <a:lstStyle/>
          <a:p>
            <a:r>
              <a:rPr lang="fi-FI" dirty="0" err="1"/>
              <a:t>T</a:t>
            </a:r>
            <a:r>
              <a:rPr lang="fi-FI" dirty="0" err="1" smtClean="0"/>
              <a:t>ool</a:t>
            </a:r>
            <a:r>
              <a:rPr lang="fi-FI" dirty="0" smtClean="0"/>
              <a:t> for </a:t>
            </a:r>
            <a:r>
              <a:rPr lang="fi-FI" dirty="0" err="1" smtClean="0"/>
              <a:t>teacher’s</a:t>
            </a:r>
            <a:r>
              <a:rPr lang="fi-FI" dirty="0" smtClean="0"/>
              <a:t> </a:t>
            </a:r>
            <a:r>
              <a:rPr lang="fi-FI" dirty="0" err="1" smtClean="0"/>
              <a:t>professional</a:t>
            </a:r>
            <a:r>
              <a:rPr lang="fi-FI" dirty="0" smtClean="0"/>
              <a:t> </a:t>
            </a:r>
            <a:r>
              <a:rPr lang="fi-FI" dirty="0" err="1" smtClean="0"/>
              <a:t>development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for teacher’s personal curriculum was created in order to help teachers in start</a:t>
            </a:r>
          </a:p>
          <a:p>
            <a:r>
              <a:rPr lang="en-US" dirty="0" smtClean="0"/>
              <a:t>Form for teacher’s teaching portfolio was created in order to help teachers to express their skills</a:t>
            </a:r>
          </a:p>
          <a:p>
            <a:r>
              <a:rPr lang="en-US" dirty="0" smtClean="0"/>
              <a:t>Piloting </a:t>
            </a:r>
            <a:r>
              <a:rPr lang="en-US" dirty="0" err="1"/>
              <a:t>Mahara</a:t>
            </a:r>
            <a:r>
              <a:rPr lang="en-US" dirty="0"/>
              <a:t> as a tool for teacher’s professional development will start in autumn </a:t>
            </a:r>
            <a:r>
              <a:rPr lang="en-US" dirty="0" smtClean="0"/>
              <a:t>2011</a:t>
            </a:r>
            <a:endParaRPr lang="en-US" dirty="0"/>
          </a:p>
          <a:p>
            <a:r>
              <a:rPr lang="en-US" dirty="0" smtClean="0"/>
              <a:t>Teachers will be encouraged to use </a:t>
            </a:r>
            <a:r>
              <a:rPr lang="en-US" dirty="0" err="1" smtClean="0"/>
              <a:t>Mahara</a:t>
            </a:r>
            <a:r>
              <a:rPr lang="en-US" dirty="0" smtClean="0"/>
              <a:t> to express their skills and to create groups and communities </a:t>
            </a:r>
            <a:endParaRPr lang="en-US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19B25-E86E-4A17-953D-13D89DC00E9E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36569479"/>
      </p:ext>
    </p:extLst>
  </p:cSld>
  <p:clrMapOvr>
    <a:masterClrMapping/>
  </p:clrMapOvr>
  <p:transition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3286124"/>
            <a:ext cx="7632205" cy="862956"/>
          </a:xfrm>
        </p:spPr>
        <p:txBody>
          <a:bodyPr>
            <a:noAutofit/>
          </a:bodyPr>
          <a:lstStyle/>
          <a:p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4000" b="1" dirty="0">
                <a:solidFill>
                  <a:srgbClr val="4F5150"/>
                </a:solidFill>
              </a:rPr>
              <a:t>Thank </a:t>
            </a:r>
            <a:r>
              <a:rPr lang="fi-FI" sz="4000" b="1" dirty="0" err="1">
                <a:solidFill>
                  <a:srgbClr val="4F5150"/>
                </a:solidFill>
              </a:rPr>
              <a:t>you</a:t>
            </a:r>
            <a:r>
              <a:rPr lang="fi-FI" sz="4000" b="1" dirty="0">
                <a:solidFill>
                  <a:srgbClr val="4F5150"/>
                </a:solidFill>
              </a:rPr>
              <a:t>!</a:t>
            </a:r>
            <a:br>
              <a:rPr lang="fi-FI" sz="4000" b="1" dirty="0">
                <a:solidFill>
                  <a:srgbClr val="4F5150"/>
                </a:solidFill>
              </a:rPr>
            </a:b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timo.raatikainen@metropolia.fi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fi-FI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fi-FI" dirty="0" err="1" smtClean="0">
                <a:solidFill>
                  <a:schemeClr val="bg1">
                    <a:lumMod val="50000"/>
                  </a:schemeClr>
                </a:solidFill>
                <a:hlinkClick r:id="rId4"/>
              </a:rPr>
              <a:t>terhi-maija.itkonen-isakov@metropolia.fi</a:t>
            </a:r>
            <a:r>
              <a:rPr lang="fi-FI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fi-FI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fi-FI" dirty="0" smtClean="0">
                <a:solidFill>
                  <a:srgbClr val="4F5150"/>
                </a:solidFill>
              </a:rPr>
              <a:t/>
            </a:r>
            <a:br>
              <a:rPr lang="fi-FI" dirty="0" smtClean="0">
                <a:solidFill>
                  <a:srgbClr val="4F5150"/>
                </a:solidFill>
              </a:rPr>
            </a:br>
            <a:r>
              <a:rPr lang="fi-FI" sz="2000" dirty="0">
                <a:solidFill>
                  <a:srgbClr val="4F5150"/>
                </a:solidFill>
              </a:rPr>
              <a:t/>
            </a:r>
            <a:br>
              <a:rPr lang="fi-FI" sz="2000" dirty="0">
                <a:solidFill>
                  <a:srgbClr val="4F5150"/>
                </a:solidFill>
              </a:rPr>
            </a:br>
            <a:endParaRPr lang="fi-FI" sz="2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253288" y="3081338"/>
          <a:ext cx="14700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Image" r:id="rId5" imgW="8533333" imgH="5041270" progId="Photoshop.Image.10">
                  <p:embed/>
                </p:oleObj>
              </mc:Choice>
              <mc:Fallback>
                <p:oleObj name="Image" r:id="rId5" imgW="8533333" imgH="5041270" progId="Photoshop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3081338"/>
                        <a:ext cx="14700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Education</a:t>
            </a:r>
            <a:r>
              <a:rPr lang="fi-FI" sz="4000" dirty="0"/>
              <a:t> </a:t>
            </a:r>
            <a:r>
              <a:rPr lang="fi-FI" sz="4000" dirty="0" smtClean="0"/>
              <a:t>&amp; </a:t>
            </a:r>
            <a:r>
              <a:rPr lang="fi-FI" sz="4000" dirty="0" err="1" smtClean="0"/>
              <a:t>Employment</a:t>
            </a:r>
            <a:r>
              <a:rPr lang="fi-FI" sz="4000" dirty="0" smtClean="0"/>
              <a:t> </a:t>
            </a:r>
            <a:r>
              <a:rPr lang="fi-FI" sz="4000" dirty="0" err="1"/>
              <a:t>H</a:t>
            </a:r>
            <a:r>
              <a:rPr lang="fi-FI" sz="4000" dirty="0" err="1" smtClean="0"/>
              <a:t>istory</a:t>
            </a:r>
            <a:endParaRPr lang="fi-FI" sz="4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68FD-F036-4155-B305-D5E225179D3C}" type="datetime1">
              <a:rPr lang="fi-FI" smtClean="0"/>
              <a:t>25.5.2011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  <p:pic>
        <p:nvPicPr>
          <p:cNvPr id="4104" name="Picture 8" descr="C:\Users\raatt\AppData\Local\Microsoft\Windows\Temporary Internet Files\Content.IE5\PA7TF24L\MP900439326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29" y="2348880"/>
            <a:ext cx="381158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raatt\AppData\Local\Microsoft\Windows\Temporary Internet Files\Content.IE5\MLLGK10W\MC90028314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440" y="2058063"/>
            <a:ext cx="3822413" cy="338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714564" y="7647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5"/>
                </a:solidFill>
              </a:rPr>
              <a:t>How to </a:t>
            </a:r>
            <a:r>
              <a:rPr lang="fi-FI" dirty="0" err="1" smtClean="0">
                <a:solidFill>
                  <a:schemeClr val="accent5"/>
                </a:solidFill>
              </a:rPr>
              <a:t>recognize</a:t>
            </a:r>
            <a:r>
              <a:rPr lang="fi-FI" dirty="0" smtClean="0">
                <a:solidFill>
                  <a:schemeClr val="accent5"/>
                </a:solidFill>
              </a:rPr>
              <a:t>?</a:t>
            </a:r>
            <a:endParaRPr lang="fi-FI" dirty="0">
              <a:solidFill>
                <a:schemeClr val="accent5"/>
              </a:solidFill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67" y="1772816"/>
            <a:ext cx="1876687" cy="87642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" r="1"/>
          <a:stretch/>
        </p:blipFill>
        <p:spPr>
          <a:xfrm>
            <a:off x="3790950" y="3019368"/>
            <a:ext cx="1628893" cy="8192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raatt\AppData\Local\Microsoft\Windows\Temporary Internet Files\Content.IE5\65OMAO34\MP90030961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39" y="1772816"/>
            <a:ext cx="3904785" cy="399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Skills</a:t>
            </a:r>
            <a:r>
              <a:rPr lang="fi-FI" sz="4000" dirty="0" smtClean="0"/>
              <a:t>, </a:t>
            </a:r>
            <a:r>
              <a:rPr lang="fi-FI" sz="4000" dirty="0" err="1" smtClean="0"/>
              <a:t>publications</a:t>
            </a:r>
            <a:r>
              <a:rPr lang="fi-FI" sz="4000" dirty="0" smtClean="0"/>
              <a:t>, </a:t>
            </a:r>
            <a:r>
              <a:rPr lang="fi-FI" sz="4000" dirty="0" err="1" smtClean="0"/>
              <a:t>certificates</a:t>
            </a:r>
            <a:endParaRPr lang="fi-FI" sz="4000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F2F3-D229-4716-86F3-D11AF523B04B}" type="datetime1">
              <a:rPr lang="fi-FI" smtClean="0"/>
              <a:t>25.5.2011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6</a:t>
            </a:fld>
            <a:endParaRPr lang="fi-FI"/>
          </a:p>
        </p:txBody>
      </p:sp>
      <p:pic>
        <p:nvPicPr>
          <p:cNvPr id="8196" name="Picture 4" descr="C:\Users\raatt\AppData\Local\Microsoft\Windows\Temporary Internet Files\Content.IE5\65OMAO34\MC90043935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811588" cy="40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iruutu 8"/>
          <p:cNvSpPr txBox="1"/>
          <p:nvPr/>
        </p:nvSpPr>
        <p:spPr>
          <a:xfrm>
            <a:off x="714564" y="7647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accent5"/>
                </a:solidFill>
              </a:rPr>
              <a:t>How to </a:t>
            </a:r>
            <a:r>
              <a:rPr lang="fi-FI" dirty="0" err="1" smtClean="0">
                <a:solidFill>
                  <a:schemeClr val="accent5"/>
                </a:solidFill>
              </a:rPr>
              <a:t>recognize</a:t>
            </a:r>
            <a:r>
              <a:rPr lang="fi-FI" dirty="0" smtClean="0">
                <a:solidFill>
                  <a:schemeClr val="accent5"/>
                </a:solidFill>
              </a:rPr>
              <a:t>?</a:t>
            </a:r>
            <a:endParaRPr lang="fi-FI" dirty="0">
              <a:solidFill>
                <a:schemeClr val="accent5"/>
              </a:solidFill>
            </a:endParaRPr>
          </a:p>
        </p:txBody>
      </p:sp>
      <p:pic>
        <p:nvPicPr>
          <p:cNvPr id="3" name="Content Placeholder 2" descr="Screen Clipping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1" y="1772816"/>
            <a:ext cx="1743318" cy="838317"/>
          </a:xfrm>
          <a:ln>
            <a:solidFill>
              <a:srgbClr val="FF0000"/>
            </a:solidFill>
          </a:ln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922441"/>
            <a:ext cx="1600423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18426"/>
            <a:ext cx="3309937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2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033" y="1772816"/>
            <a:ext cx="1829055" cy="8383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Content Placeholder 3" descr="Screen Clippi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37" y="3403221"/>
            <a:ext cx="1038370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325377"/>
            <a:ext cx="2219635" cy="84784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2093383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Näyttöleike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46204">
            <a:off x="1121564" y="2495093"/>
            <a:ext cx="6678319" cy="2449690"/>
          </a:xfrm>
          <a:prstGeom prst="rect">
            <a:avLst/>
          </a:prstGeom>
          <a:ln>
            <a:noFill/>
          </a:ln>
          <a:effectLst>
            <a:outerShdw dist="1905000" dir="19020000" sx="1000" sy="1000" algn="ctr">
              <a:schemeClr val="bg1">
                <a:alpha val="0"/>
              </a:scheme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4000" dirty="0" err="1" smtClean="0"/>
              <a:t>Where</a:t>
            </a:r>
            <a:r>
              <a:rPr lang="fi-FI" sz="4000" dirty="0" smtClean="0"/>
              <a:t> to </a:t>
            </a:r>
            <a:r>
              <a:rPr lang="fi-FI" sz="4000" dirty="0" err="1"/>
              <a:t>C</a:t>
            </a:r>
            <a:r>
              <a:rPr lang="fi-FI" sz="4000" dirty="0" err="1" smtClean="0"/>
              <a:t>ollect</a:t>
            </a:r>
            <a:r>
              <a:rPr lang="fi-FI" sz="4000" dirty="0" smtClean="0"/>
              <a:t>, </a:t>
            </a:r>
            <a:r>
              <a:rPr lang="fi-FI" sz="4000" dirty="0"/>
              <a:t>S</a:t>
            </a:r>
            <a:r>
              <a:rPr lang="fi-FI" sz="4000" dirty="0" smtClean="0"/>
              <a:t>elect &amp; </a:t>
            </a:r>
            <a:r>
              <a:rPr lang="fi-FI" sz="4000" dirty="0" err="1"/>
              <a:t>S</a:t>
            </a:r>
            <a:r>
              <a:rPr lang="fi-FI" sz="4000" dirty="0" err="1" smtClean="0"/>
              <a:t>hare</a:t>
            </a:r>
            <a:r>
              <a:rPr lang="fi-FI" sz="4000" dirty="0" smtClean="0"/>
              <a:t>?</a:t>
            </a:r>
            <a:endParaRPr lang="fi-FI" sz="40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000" dirty="0" smtClean="0"/>
              <a:t>How to show the </a:t>
            </a:r>
            <a:r>
              <a:rPr lang="fi-FI" sz="4000" dirty="0" err="1" smtClean="0"/>
              <a:t>skills</a:t>
            </a:r>
            <a:r>
              <a:rPr lang="fi-FI" sz="4000" dirty="0" smtClean="0"/>
              <a:t>?</a:t>
            </a:r>
          </a:p>
          <a:p>
            <a:r>
              <a:rPr lang="fi-FI" sz="4000" dirty="0" err="1" smtClean="0"/>
              <a:t>Safety</a:t>
            </a:r>
            <a:r>
              <a:rPr lang="fi-FI" sz="4000" dirty="0" smtClean="0"/>
              <a:t> </a:t>
            </a:r>
            <a:r>
              <a:rPr lang="fi-FI" sz="4000" dirty="0" smtClean="0"/>
              <a:t>&amp; </a:t>
            </a:r>
            <a:r>
              <a:rPr lang="fi-FI" sz="4000" dirty="0" err="1" smtClean="0"/>
              <a:t>ownership</a:t>
            </a:r>
            <a:r>
              <a:rPr lang="fi-FI" sz="4000" dirty="0" smtClean="0"/>
              <a:t> of data</a:t>
            </a:r>
            <a:r>
              <a:rPr lang="fi-FI" sz="4000" dirty="0" smtClean="0"/>
              <a:t>?</a:t>
            </a:r>
            <a:endParaRPr lang="fi-FI" sz="4000" dirty="0" smtClean="0"/>
          </a:p>
          <a:p>
            <a:r>
              <a:rPr lang="fi-FI" sz="4000" dirty="0" smtClean="0"/>
              <a:t>Social </a:t>
            </a:r>
            <a:r>
              <a:rPr lang="fi-FI" sz="4000" dirty="0" err="1" smtClean="0"/>
              <a:t>networking</a:t>
            </a:r>
            <a:r>
              <a:rPr lang="fi-FI" sz="4000" dirty="0" smtClean="0"/>
              <a:t> </a:t>
            </a:r>
            <a:r>
              <a:rPr lang="fi-FI" sz="4000" dirty="0" err="1" smtClean="0"/>
              <a:t>functionality</a:t>
            </a:r>
            <a:r>
              <a:rPr lang="fi-FI" sz="4000" dirty="0" smtClean="0"/>
              <a:t>?</a:t>
            </a:r>
          </a:p>
          <a:p>
            <a:r>
              <a:rPr lang="fi-FI" sz="4000" dirty="0" err="1" smtClean="0"/>
              <a:t>Flexible</a:t>
            </a:r>
            <a:r>
              <a:rPr lang="fi-FI" sz="4000" dirty="0" smtClean="0"/>
              <a:t> </a:t>
            </a:r>
            <a:r>
              <a:rPr lang="fi-FI" sz="4000" dirty="0" err="1" smtClean="0"/>
              <a:t>control</a:t>
            </a:r>
            <a:r>
              <a:rPr lang="fi-FI" sz="4000" dirty="0" smtClean="0"/>
              <a:t> of the </a:t>
            </a:r>
            <a:r>
              <a:rPr lang="fi-FI" sz="4000" dirty="0" err="1" smtClean="0"/>
              <a:t>visibility</a:t>
            </a:r>
            <a:r>
              <a:rPr lang="fi-FI" sz="4000" dirty="0" smtClean="0"/>
              <a:t>?</a:t>
            </a:r>
          </a:p>
          <a:p>
            <a:r>
              <a:rPr lang="fi-FI" sz="4000" dirty="0" smtClean="0"/>
              <a:t>Is </a:t>
            </a:r>
            <a:r>
              <a:rPr lang="fi-FI" sz="4000" dirty="0" err="1" smtClean="0"/>
              <a:t>everything</a:t>
            </a:r>
            <a:r>
              <a:rPr lang="fi-FI" sz="4000" dirty="0" smtClean="0"/>
              <a:t> </a:t>
            </a:r>
            <a:r>
              <a:rPr lang="fi-FI" sz="4000" dirty="0" err="1" smtClean="0"/>
              <a:t>lost</a:t>
            </a:r>
            <a:r>
              <a:rPr lang="fi-FI" sz="4000" dirty="0" smtClean="0"/>
              <a:t>, </a:t>
            </a:r>
            <a:r>
              <a:rPr lang="fi-FI" sz="4000" dirty="0" err="1" smtClean="0"/>
              <a:t>if</a:t>
            </a:r>
            <a:r>
              <a:rPr lang="fi-FI" sz="4000" dirty="0" smtClean="0"/>
              <a:t> I </a:t>
            </a:r>
            <a:r>
              <a:rPr lang="fi-FI" sz="4000" dirty="0" err="1" smtClean="0"/>
              <a:t>quit</a:t>
            </a:r>
            <a:r>
              <a:rPr lang="fi-FI" sz="4000" dirty="0" smtClean="0"/>
              <a:t>?</a:t>
            </a:r>
          </a:p>
          <a:p>
            <a:endParaRPr lang="fi-FI" sz="4000" dirty="0" smtClean="0"/>
          </a:p>
          <a:p>
            <a:endParaRPr lang="fi-FI" sz="4000" dirty="0" smtClean="0"/>
          </a:p>
          <a:p>
            <a:endParaRPr lang="fi-FI" sz="4000" dirty="0" smtClean="0"/>
          </a:p>
          <a:p>
            <a:endParaRPr lang="fi-FI" sz="40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BCE3-409F-4C18-9197-2AE3556B7966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6243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528" y="3068960"/>
            <a:ext cx="8352928" cy="860106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What </a:t>
            </a:r>
            <a:r>
              <a:rPr lang="en-US" sz="3600" b="1" dirty="0"/>
              <a:t>is </a:t>
            </a:r>
            <a:r>
              <a:rPr lang="en-US" sz="3600" b="1" dirty="0" err="1"/>
              <a:t>Mahara</a:t>
            </a:r>
            <a:r>
              <a:rPr lang="en-US" sz="3600" b="1" dirty="0"/>
              <a:t> and how it </a:t>
            </a:r>
            <a:r>
              <a:rPr lang="en-US" sz="3600" b="1" dirty="0" smtClean="0"/>
              <a:t>works</a:t>
            </a:r>
            <a:endParaRPr lang="fi-FI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920235" cy="642942"/>
          </a:xfrm>
        </p:spPr>
        <p:txBody>
          <a:bodyPr>
            <a:noAutofit/>
          </a:bodyPr>
          <a:lstStyle/>
          <a:p>
            <a:r>
              <a:rPr lang="fi-FI" sz="4000" dirty="0" smtClean="0"/>
              <a:t>Mahara </a:t>
            </a:r>
            <a:r>
              <a:rPr lang="fi-FI" sz="4000" dirty="0" smtClean="0"/>
              <a:t>-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/>
              <a:t>Reo Māori </a:t>
            </a:r>
            <a:r>
              <a:rPr lang="en-US" dirty="0" smtClean="0"/>
              <a:t>to </a:t>
            </a:r>
            <a:r>
              <a:rPr lang="en-US" dirty="0"/>
              <a:t>‘think’ or ‘thought’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sz="4300" dirty="0" smtClean="0"/>
              <a:t>New </a:t>
            </a:r>
            <a:r>
              <a:rPr lang="fi-FI" sz="4300" dirty="0" err="1" smtClean="0"/>
              <a:t>Zealand</a:t>
            </a:r>
            <a:r>
              <a:rPr lang="fi-FI" sz="4300" dirty="0" smtClean="0"/>
              <a:t> 2006</a:t>
            </a:r>
          </a:p>
          <a:p>
            <a:r>
              <a:rPr lang="en-US" sz="4300" dirty="0"/>
              <a:t>Electronic portfolio, weblog, r</a:t>
            </a:r>
            <a:r>
              <a:rPr lang="en-US" sz="4300" dirty="0" smtClean="0"/>
              <a:t>esume </a:t>
            </a:r>
            <a:r>
              <a:rPr lang="en-US" sz="4300" dirty="0"/>
              <a:t>builder and social networking </a:t>
            </a:r>
            <a:r>
              <a:rPr lang="en-US" sz="4300" dirty="0" smtClean="0"/>
              <a:t>system</a:t>
            </a:r>
            <a:endParaRPr lang="fi-FI" sz="4300" dirty="0" smtClean="0"/>
          </a:p>
          <a:p>
            <a:r>
              <a:rPr lang="fi-FI" sz="4300" dirty="0" err="1" smtClean="0"/>
              <a:t>Piloted</a:t>
            </a:r>
            <a:r>
              <a:rPr lang="fi-FI" sz="4300" dirty="0" smtClean="0"/>
              <a:t> at Helsinki Metropolia UAS </a:t>
            </a:r>
            <a:r>
              <a:rPr lang="fi-FI" sz="4300" dirty="0" err="1" smtClean="0"/>
              <a:t>since</a:t>
            </a:r>
            <a:r>
              <a:rPr lang="fi-FI" sz="4300" dirty="0" smtClean="0"/>
              <a:t> August 2010</a:t>
            </a:r>
          </a:p>
          <a:p>
            <a:pPr lvl="1"/>
            <a:r>
              <a:rPr lang="fi-FI" sz="4000" dirty="0" smtClean="0"/>
              <a:t> </a:t>
            </a:r>
            <a:r>
              <a:rPr lang="fi-FI" sz="3300" dirty="0" err="1" smtClean="0"/>
              <a:t>About</a:t>
            </a:r>
            <a:r>
              <a:rPr lang="fi-FI" sz="3300" dirty="0" smtClean="0"/>
              <a:t> </a:t>
            </a:r>
            <a:r>
              <a:rPr lang="fi-FI" sz="3300" dirty="0" smtClean="0"/>
              <a:t>600 </a:t>
            </a:r>
            <a:r>
              <a:rPr lang="fi-FI" sz="3300" dirty="0" err="1" smtClean="0"/>
              <a:t>users</a:t>
            </a:r>
            <a:r>
              <a:rPr lang="fi-FI" sz="3300" dirty="0" smtClean="0"/>
              <a:t> </a:t>
            </a:r>
            <a:r>
              <a:rPr lang="fi-FI" sz="3300" dirty="0" err="1" smtClean="0"/>
              <a:t>until</a:t>
            </a:r>
            <a:r>
              <a:rPr lang="fi-FI" sz="3300" dirty="0" smtClean="0"/>
              <a:t> </a:t>
            </a:r>
            <a:r>
              <a:rPr lang="fi-FI" sz="3300" dirty="0" err="1" smtClean="0"/>
              <a:t>now</a:t>
            </a:r>
            <a:r>
              <a:rPr lang="fi-FI" sz="3300" dirty="0" smtClean="0"/>
              <a:t>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7A9D9-5170-4A32-A029-E008CB29C4C9}" type="datetime1">
              <a:rPr lang="fi-FI" smtClean="0"/>
              <a:t>25.5.2011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382186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1275</Words>
  <Application>Microsoft Office PowerPoint</Application>
  <PresentationFormat>Näytössä katseltava diaesitys (4:3)</PresentationFormat>
  <Paragraphs>265</Paragraphs>
  <Slides>41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41</vt:i4>
      </vt:variant>
    </vt:vector>
  </HeadingPairs>
  <TitlesOfParts>
    <vt:vector size="48" baseType="lpstr">
      <vt:lpstr>Arial</vt:lpstr>
      <vt:lpstr>Calibri</vt:lpstr>
      <vt:lpstr>Wingdings</vt:lpstr>
      <vt:lpstr>Tahoma</vt:lpstr>
      <vt:lpstr>ＭＳ Ｐゴシック</vt:lpstr>
      <vt:lpstr>Office Theme</vt:lpstr>
      <vt:lpstr>Image</vt:lpstr>
      <vt:lpstr>Helsinki Metropolia meets Mahara</vt:lpstr>
      <vt:lpstr>Structure of the Presentation</vt:lpstr>
      <vt:lpstr> Recognizing Prior Learning (RPL) </vt:lpstr>
      <vt:lpstr>RPL project in Helsinki Metropolia UAS 2008 - 2010</vt:lpstr>
      <vt:lpstr>Education &amp; Employment History</vt:lpstr>
      <vt:lpstr>Skills, publications, certificates</vt:lpstr>
      <vt:lpstr>Where to Collect, Select &amp; Share?</vt:lpstr>
      <vt:lpstr>What is Mahara and how it works</vt:lpstr>
      <vt:lpstr>Mahara - Te Reo Māori to ‘think’ or ‘thought’</vt:lpstr>
      <vt:lpstr>The Main Point of Mahara</vt:lpstr>
      <vt:lpstr>Mahara to Collect, Select &amp; Share</vt:lpstr>
      <vt:lpstr>Mahara PLE &amp; Moodle VLE</vt:lpstr>
      <vt:lpstr>Mahara-Moodle integration possibilities (=Mahoodle)</vt:lpstr>
      <vt:lpstr>Moodle VLE, Mahara PLE &amp; WWW</vt:lpstr>
      <vt:lpstr>Mahara Metropolia in practice</vt:lpstr>
      <vt:lpstr>Entering</vt:lpstr>
      <vt:lpstr>Editing Profile</vt:lpstr>
      <vt:lpstr>Setting Options</vt:lpstr>
      <vt:lpstr>Others see your profile page</vt:lpstr>
      <vt:lpstr>My Resumé</vt:lpstr>
      <vt:lpstr>My Goals</vt:lpstr>
      <vt:lpstr>My Skills</vt:lpstr>
      <vt:lpstr>Editing the View</vt:lpstr>
      <vt:lpstr>Editing View Access</vt:lpstr>
      <vt:lpstr>How Others View Your Page</vt:lpstr>
      <vt:lpstr>Groups</vt:lpstr>
      <vt:lpstr>Different Kinds of Groups</vt:lpstr>
      <vt:lpstr>Students’ Experiences Mahara Metropolia piloting 2010-2011</vt:lpstr>
      <vt:lpstr>Students’ Experiences 1</vt:lpstr>
      <vt:lpstr>Students’ Experiences 2</vt:lpstr>
      <vt:lpstr>Students’ Experiences 3</vt:lpstr>
      <vt:lpstr>Students’ Experiences 4</vt:lpstr>
      <vt:lpstr>Student’s Profile Page</vt:lpstr>
      <vt:lpstr>Student’s Views on Mahara</vt:lpstr>
      <vt:lpstr>Student’s Views on Mahara</vt:lpstr>
      <vt:lpstr>Student’s Views on Mahara</vt:lpstr>
      <vt:lpstr>Student’s Views on Mahara</vt:lpstr>
      <vt:lpstr>Present Thoughts about Piloting</vt:lpstr>
      <vt:lpstr>Solutions for the Life Long Learning</vt:lpstr>
      <vt:lpstr>Tool for teacher’s professional development</vt:lpstr>
      <vt:lpstr> Thank you! timo.raatikainen@metropolia.fi terhi-maija.itkonen-isakov@metropolia.fi   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Tanja Kyynäräinen</dc:creator>
  <cp:lastModifiedBy>Isabella Itkonen</cp:lastModifiedBy>
  <cp:revision>475</cp:revision>
  <cp:lastPrinted>2010-10-12T05:49:28Z</cp:lastPrinted>
  <dcterms:created xsi:type="dcterms:W3CDTF">2010-08-23T13:17:22Z</dcterms:created>
  <dcterms:modified xsi:type="dcterms:W3CDTF">2011-05-25T09:44:27Z</dcterms:modified>
</cp:coreProperties>
</file>