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7" r:id="rId3"/>
    <p:sldId id="266" r:id="rId4"/>
    <p:sldId id="268" r:id="rId5"/>
    <p:sldId id="265" r:id="rId6"/>
    <p:sldId id="258" r:id="rId7"/>
    <p:sldId id="264" r:id="rId8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6" autoAdjust="0"/>
    <p:restoredTop sz="94667" autoAdjust="0"/>
  </p:normalViewPr>
  <p:slideViewPr>
    <p:cSldViewPr showGuides="1">
      <p:cViewPr varScale="1">
        <p:scale>
          <a:sx n="66" d="100"/>
          <a:sy n="66" d="100"/>
        </p:scale>
        <p:origin x="-438" y="-102"/>
      </p:cViewPr>
      <p:guideLst>
        <p:guide orient="horz" pos="2160"/>
        <p:guide orient="horz" pos="1026"/>
        <p:guide pos="5329"/>
        <p:guide pos="11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1A1952-785B-46EE-BB21-D1266E3473AB}" type="doc">
      <dgm:prSet loTypeId="urn:microsoft.com/office/officeart/2005/8/layout/matrix2" loCatId="matrix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14C07B66-FF62-4826-997E-A2F8A7503B5A}">
      <dgm:prSet phldrT="[Text]"/>
      <dgm:spPr/>
      <dgm:t>
        <a:bodyPr/>
        <a:lstStyle/>
        <a:p>
          <a:r>
            <a:rPr lang="fi-FI" dirty="0" smtClean="0">
              <a:solidFill>
                <a:schemeClr val="bg2"/>
              </a:solidFill>
            </a:rPr>
            <a:t>ARKIOPPIMINEN (INFORMAL)</a:t>
          </a:r>
          <a:endParaRPr lang="fi-FI" dirty="0">
            <a:solidFill>
              <a:schemeClr val="bg2"/>
            </a:solidFill>
          </a:endParaRPr>
        </a:p>
      </dgm:t>
    </dgm:pt>
    <dgm:pt modelId="{44AD0474-C4D8-4431-B923-019ED14A19E8}" type="parTrans" cxnId="{11305005-2EF2-457F-8082-DAD1067D432E}">
      <dgm:prSet/>
      <dgm:spPr/>
      <dgm:t>
        <a:bodyPr/>
        <a:lstStyle/>
        <a:p>
          <a:endParaRPr lang="fi-FI"/>
        </a:p>
      </dgm:t>
    </dgm:pt>
    <dgm:pt modelId="{DC1194B4-E3A2-449C-B056-96DEEBAEA613}" type="sibTrans" cxnId="{11305005-2EF2-457F-8082-DAD1067D432E}">
      <dgm:prSet/>
      <dgm:spPr/>
      <dgm:t>
        <a:bodyPr/>
        <a:lstStyle/>
        <a:p>
          <a:endParaRPr lang="fi-FI"/>
        </a:p>
      </dgm:t>
    </dgm:pt>
    <dgm:pt modelId="{224F9E39-CF0D-47AE-99F5-7691AB3A94B6}">
      <dgm:prSet phldrT="[Text]"/>
      <dgm:spPr/>
      <dgm:t>
        <a:bodyPr/>
        <a:lstStyle/>
        <a:p>
          <a:r>
            <a:rPr lang="fi-FI" dirty="0" smtClean="0">
              <a:solidFill>
                <a:schemeClr val="bg2"/>
              </a:solidFill>
            </a:rPr>
            <a:t>KOULUOPPIMINEN (FORMAL)</a:t>
          </a:r>
          <a:endParaRPr lang="fi-FI" dirty="0">
            <a:solidFill>
              <a:schemeClr val="bg2"/>
            </a:solidFill>
          </a:endParaRPr>
        </a:p>
      </dgm:t>
    </dgm:pt>
    <dgm:pt modelId="{68D972CF-4905-4F88-A4FC-B79DEC50679A}" type="parTrans" cxnId="{ED0032C4-0A79-49B4-A43D-E406692925F3}">
      <dgm:prSet/>
      <dgm:spPr/>
      <dgm:t>
        <a:bodyPr/>
        <a:lstStyle/>
        <a:p>
          <a:endParaRPr lang="fi-FI"/>
        </a:p>
      </dgm:t>
    </dgm:pt>
    <dgm:pt modelId="{87CBED51-9465-419D-9896-B3A2AEF3DA04}" type="sibTrans" cxnId="{ED0032C4-0A79-49B4-A43D-E406692925F3}">
      <dgm:prSet/>
      <dgm:spPr/>
      <dgm:t>
        <a:bodyPr/>
        <a:lstStyle/>
        <a:p>
          <a:endParaRPr lang="fi-FI"/>
        </a:p>
      </dgm:t>
    </dgm:pt>
    <dgm:pt modelId="{823446EB-52AE-473B-AC3D-D320050CE242}">
      <dgm:prSet phldrT="[Text]"/>
      <dgm:spPr/>
      <dgm:t>
        <a:bodyPr/>
        <a:lstStyle/>
        <a:p>
          <a:r>
            <a:rPr lang="fi-FI" dirty="0" smtClean="0">
              <a:solidFill>
                <a:schemeClr val="bg2"/>
              </a:solidFill>
            </a:rPr>
            <a:t>NÄKYMÄTÖN OPPIMINEN (INVISIBLE)</a:t>
          </a:r>
          <a:endParaRPr lang="fi-FI" dirty="0" smtClean="0">
            <a:solidFill>
              <a:schemeClr val="bg2"/>
            </a:solidFill>
          </a:endParaRPr>
        </a:p>
      </dgm:t>
    </dgm:pt>
    <dgm:pt modelId="{7CAE1021-906F-4EA4-AD1A-584CB5E3B415}" type="parTrans" cxnId="{0F3271DF-ED1E-410C-98EB-2ECB32D50D54}">
      <dgm:prSet/>
      <dgm:spPr/>
      <dgm:t>
        <a:bodyPr/>
        <a:lstStyle/>
        <a:p>
          <a:endParaRPr lang="fi-FI"/>
        </a:p>
      </dgm:t>
    </dgm:pt>
    <dgm:pt modelId="{DD3A6C25-52E0-430A-BA18-86BBB895CC68}" type="sibTrans" cxnId="{0F3271DF-ED1E-410C-98EB-2ECB32D50D54}">
      <dgm:prSet/>
      <dgm:spPr/>
      <dgm:t>
        <a:bodyPr/>
        <a:lstStyle/>
        <a:p>
          <a:endParaRPr lang="fi-FI"/>
        </a:p>
      </dgm:t>
    </dgm:pt>
    <dgm:pt modelId="{3054C10A-5458-4D32-B3B0-ECC3CECFAF7B}">
      <dgm:prSet phldrT="[Text]"/>
      <dgm:spPr/>
      <dgm:t>
        <a:bodyPr/>
        <a:lstStyle/>
        <a:p>
          <a:r>
            <a:rPr lang="fi-FI" dirty="0" smtClean="0">
              <a:solidFill>
                <a:schemeClr val="bg2"/>
              </a:solidFill>
            </a:rPr>
            <a:t>EPÄVIRALLINEN OPPIMINEN (NONFORMAL)</a:t>
          </a:r>
          <a:endParaRPr lang="fi-FI" dirty="0">
            <a:solidFill>
              <a:schemeClr val="bg2"/>
            </a:solidFill>
          </a:endParaRPr>
        </a:p>
      </dgm:t>
    </dgm:pt>
    <dgm:pt modelId="{4A0BCA28-9519-48E3-B09C-3AC934DDEAA4}" type="parTrans" cxnId="{912355AB-76CB-43A6-A2E5-6A7463209EA7}">
      <dgm:prSet/>
      <dgm:spPr/>
      <dgm:t>
        <a:bodyPr/>
        <a:lstStyle/>
        <a:p>
          <a:endParaRPr lang="fi-FI"/>
        </a:p>
      </dgm:t>
    </dgm:pt>
    <dgm:pt modelId="{4C6B8973-808C-4626-B865-37E50FB07A33}" type="sibTrans" cxnId="{912355AB-76CB-43A6-A2E5-6A7463209EA7}">
      <dgm:prSet/>
      <dgm:spPr/>
      <dgm:t>
        <a:bodyPr/>
        <a:lstStyle/>
        <a:p>
          <a:endParaRPr lang="fi-FI"/>
        </a:p>
      </dgm:t>
    </dgm:pt>
    <dgm:pt modelId="{066CB327-A716-48FD-88CD-9BEDC86823C2}" type="pres">
      <dgm:prSet presAssocID="{FD1A1952-785B-46EE-BB21-D1266E3473AB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5FA41738-A2B8-4AC7-B502-9A78D8BEB3CE}" type="pres">
      <dgm:prSet presAssocID="{FD1A1952-785B-46EE-BB21-D1266E3473AB}" presName="axisShape" presStyleLbl="bgShp" presStyleIdx="0" presStyleCnt="1" custScaleX="121282"/>
      <dgm:spPr/>
    </dgm:pt>
    <dgm:pt modelId="{875CB574-143B-4363-8DD8-1CFC552E68D6}" type="pres">
      <dgm:prSet presAssocID="{FD1A1952-785B-46EE-BB21-D1266E3473AB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F37B6BA5-9995-42A7-A409-FEC46DDE4FDB}" type="pres">
      <dgm:prSet presAssocID="{FD1A1952-785B-46EE-BB21-D1266E3473AB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13B3C02B-AF49-471C-8BD6-55FC78A54685}" type="pres">
      <dgm:prSet presAssocID="{FD1A1952-785B-46EE-BB21-D1266E3473AB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55B9AAB9-6859-4F14-950F-FA9600DE5917}" type="pres">
      <dgm:prSet presAssocID="{FD1A1952-785B-46EE-BB21-D1266E3473AB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C84436FF-D1C0-407D-941F-FAEADAF07899}" type="presOf" srcId="{FD1A1952-785B-46EE-BB21-D1266E3473AB}" destId="{066CB327-A716-48FD-88CD-9BEDC86823C2}" srcOrd="0" destOrd="0" presId="urn:microsoft.com/office/officeart/2005/8/layout/matrix2"/>
    <dgm:cxn modelId="{912355AB-76CB-43A6-A2E5-6A7463209EA7}" srcId="{FD1A1952-785B-46EE-BB21-D1266E3473AB}" destId="{3054C10A-5458-4D32-B3B0-ECC3CECFAF7B}" srcOrd="3" destOrd="0" parTransId="{4A0BCA28-9519-48E3-B09C-3AC934DDEAA4}" sibTransId="{4C6B8973-808C-4626-B865-37E50FB07A33}"/>
    <dgm:cxn modelId="{11305005-2EF2-457F-8082-DAD1067D432E}" srcId="{FD1A1952-785B-46EE-BB21-D1266E3473AB}" destId="{14C07B66-FF62-4826-997E-A2F8A7503B5A}" srcOrd="0" destOrd="0" parTransId="{44AD0474-C4D8-4431-B923-019ED14A19E8}" sibTransId="{DC1194B4-E3A2-449C-B056-96DEEBAEA613}"/>
    <dgm:cxn modelId="{E2CDA358-869C-4954-8773-C3657393F375}" type="presOf" srcId="{224F9E39-CF0D-47AE-99F5-7691AB3A94B6}" destId="{F37B6BA5-9995-42A7-A409-FEC46DDE4FDB}" srcOrd="0" destOrd="0" presId="urn:microsoft.com/office/officeart/2005/8/layout/matrix2"/>
    <dgm:cxn modelId="{ED0032C4-0A79-49B4-A43D-E406692925F3}" srcId="{FD1A1952-785B-46EE-BB21-D1266E3473AB}" destId="{224F9E39-CF0D-47AE-99F5-7691AB3A94B6}" srcOrd="1" destOrd="0" parTransId="{68D972CF-4905-4F88-A4FC-B79DEC50679A}" sibTransId="{87CBED51-9465-419D-9896-B3A2AEF3DA04}"/>
    <dgm:cxn modelId="{A246311D-33DB-4BAA-9D45-D21853F38912}" type="presOf" srcId="{823446EB-52AE-473B-AC3D-D320050CE242}" destId="{13B3C02B-AF49-471C-8BD6-55FC78A54685}" srcOrd="0" destOrd="0" presId="urn:microsoft.com/office/officeart/2005/8/layout/matrix2"/>
    <dgm:cxn modelId="{C245457B-1531-4797-87D0-8CE386EB6C47}" type="presOf" srcId="{14C07B66-FF62-4826-997E-A2F8A7503B5A}" destId="{875CB574-143B-4363-8DD8-1CFC552E68D6}" srcOrd="0" destOrd="0" presId="urn:microsoft.com/office/officeart/2005/8/layout/matrix2"/>
    <dgm:cxn modelId="{0F3271DF-ED1E-410C-98EB-2ECB32D50D54}" srcId="{FD1A1952-785B-46EE-BB21-D1266E3473AB}" destId="{823446EB-52AE-473B-AC3D-D320050CE242}" srcOrd="2" destOrd="0" parTransId="{7CAE1021-906F-4EA4-AD1A-584CB5E3B415}" sibTransId="{DD3A6C25-52E0-430A-BA18-86BBB895CC68}"/>
    <dgm:cxn modelId="{987F4ECD-222D-48BF-A05C-26D4368B7AC6}" type="presOf" srcId="{3054C10A-5458-4D32-B3B0-ECC3CECFAF7B}" destId="{55B9AAB9-6859-4F14-950F-FA9600DE5917}" srcOrd="0" destOrd="0" presId="urn:microsoft.com/office/officeart/2005/8/layout/matrix2"/>
    <dgm:cxn modelId="{CC2C305E-C1DE-4164-9ED3-F92CFBD5D170}" type="presParOf" srcId="{066CB327-A716-48FD-88CD-9BEDC86823C2}" destId="{5FA41738-A2B8-4AC7-B502-9A78D8BEB3CE}" srcOrd="0" destOrd="0" presId="urn:microsoft.com/office/officeart/2005/8/layout/matrix2"/>
    <dgm:cxn modelId="{713426C7-209A-41AA-B1DA-39F54CCFC658}" type="presParOf" srcId="{066CB327-A716-48FD-88CD-9BEDC86823C2}" destId="{875CB574-143B-4363-8DD8-1CFC552E68D6}" srcOrd="1" destOrd="0" presId="urn:microsoft.com/office/officeart/2005/8/layout/matrix2"/>
    <dgm:cxn modelId="{835D27BD-8DBA-4EA7-AEDC-490508C779FF}" type="presParOf" srcId="{066CB327-A716-48FD-88CD-9BEDC86823C2}" destId="{F37B6BA5-9995-42A7-A409-FEC46DDE4FDB}" srcOrd="2" destOrd="0" presId="urn:microsoft.com/office/officeart/2005/8/layout/matrix2"/>
    <dgm:cxn modelId="{5A641B4E-E853-4E49-BCE6-42C7CB569D4B}" type="presParOf" srcId="{066CB327-A716-48FD-88CD-9BEDC86823C2}" destId="{13B3C02B-AF49-471C-8BD6-55FC78A54685}" srcOrd="3" destOrd="0" presId="urn:microsoft.com/office/officeart/2005/8/layout/matrix2"/>
    <dgm:cxn modelId="{D9DC8676-F143-4931-808A-6782F44DB7EB}" type="presParOf" srcId="{066CB327-A716-48FD-88CD-9BEDC86823C2}" destId="{55B9AAB9-6859-4F14-950F-FA9600DE5917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A41738-A2B8-4AC7-B502-9A78D8BEB3CE}">
      <dsp:nvSpPr>
        <dsp:cNvPr id="0" name=""/>
        <dsp:cNvSpPr/>
      </dsp:nvSpPr>
      <dsp:spPr>
        <a:xfrm>
          <a:off x="1367502" y="0"/>
          <a:ext cx="5040570" cy="4156075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75CB574-143B-4363-8DD8-1CFC552E68D6}">
      <dsp:nvSpPr>
        <dsp:cNvPr id="0" name=""/>
        <dsp:cNvSpPr/>
      </dsp:nvSpPr>
      <dsp:spPr>
        <a:xfrm>
          <a:off x="2079894" y="270144"/>
          <a:ext cx="1662430" cy="166243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kern="1200" dirty="0" smtClean="0">
              <a:solidFill>
                <a:schemeClr val="bg2"/>
              </a:solidFill>
            </a:rPr>
            <a:t>ARKIOPPIMINEN (INFORMAL)</a:t>
          </a:r>
          <a:endParaRPr lang="fi-FI" sz="1300" kern="1200" dirty="0">
            <a:solidFill>
              <a:schemeClr val="bg2"/>
            </a:solidFill>
          </a:endParaRPr>
        </a:p>
      </dsp:txBody>
      <dsp:txXfrm>
        <a:off x="2161047" y="351297"/>
        <a:ext cx="1500124" cy="1500124"/>
      </dsp:txXfrm>
    </dsp:sp>
    <dsp:sp modelId="{F37B6BA5-9995-42A7-A409-FEC46DDE4FDB}">
      <dsp:nvSpPr>
        <dsp:cNvPr id="0" name=""/>
        <dsp:cNvSpPr/>
      </dsp:nvSpPr>
      <dsp:spPr>
        <a:xfrm>
          <a:off x="4033250" y="270144"/>
          <a:ext cx="1662430" cy="166243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kern="1200" dirty="0" smtClean="0">
              <a:solidFill>
                <a:schemeClr val="bg2"/>
              </a:solidFill>
            </a:rPr>
            <a:t>KOULUOPPIMINEN (FORMAL)</a:t>
          </a:r>
          <a:endParaRPr lang="fi-FI" sz="1300" kern="1200" dirty="0">
            <a:solidFill>
              <a:schemeClr val="bg2"/>
            </a:solidFill>
          </a:endParaRPr>
        </a:p>
      </dsp:txBody>
      <dsp:txXfrm>
        <a:off x="4114403" y="351297"/>
        <a:ext cx="1500124" cy="1500124"/>
      </dsp:txXfrm>
    </dsp:sp>
    <dsp:sp modelId="{13B3C02B-AF49-471C-8BD6-55FC78A54685}">
      <dsp:nvSpPr>
        <dsp:cNvPr id="0" name=""/>
        <dsp:cNvSpPr/>
      </dsp:nvSpPr>
      <dsp:spPr>
        <a:xfrm>
          <a:off x="2079894" y="2223500"/>
          <a:ext cx="1662430" cy="166243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kern="1200" dirty="0" smtClean="0">
              <a:solidFill>
                <a:schemeClr val="bg2"/>
              </a:solidFill>
            </a:rPr>
            <a:t>NÄKYMÄTÖN OPPIMINEN (INVISIBLE)</a:t>
          </a:r>
          <a:endParaRPr lang="fi-FI" sz="1300" kern="1200" dirty="0" smtClean="0">
            <a:solidFill>
              <a:schemeClr val="bg2"/>
            </a:solidFill>
          </a:endParaRPr>
        </a:p>
      </dsp:txBody>
      <dsp:txXfrm>
        <a:off x="2161047" y="2304653"/>
        <a:ext cx="1500124" cy="1500124"/>
      </dsp:txXfrm>
    </dsp:sp>
    <dsp:sp modelId="{55B9AAB9-6859-4F14-950F-FA9600DE5917}">
      <dsp:nvSpPr>
        <dsp:cNvPr id="0" name=""/>
        <dsp:cNvSpPr/>
      </dsp:nvSpPr>
      <dsp:spPr>
        <a:xfrm>
          <a:off x="4033250" y="2223500"/>
          <a:ext cx="1662430" cy="166243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kern="1200" dirty="0" smtClean="0">
              <a:solidFill>
                <a:schemeClr val="bg2"/>
              </a:solidFill>
            </a:rPr>
            <a:t>EPÄVIRALLINEN OPPIMINEN (NONFORMAL)</a:t>
          </a:r>
          <a:endParaRPr lang="fi-FI" sz="1300" kern="1200" dirty="0">
            <a:solidFill>
              <a:schemeClr val="bg2"/>
            </a:solidFill>
          </a:endParaRPr>
        </a:p>
      </dsp:txBody>
      <dsp:txXfrm>
        <a:off x="4114403" y="2304653"/>
        <a:ext cx="1500124" cy="1500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596AFD-67B0-41D6-9D16-72E617E93B81}" type="datetimeFigureOut">
              <a:rPr lang="fi-FI" smtClean="0"/>
              <a:pPr/>
              <a:t>3.10.2011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F01D6-70CF-4B39-B5DF-B0EFD0B21C4E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7582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786454"/>
            <a:ext cx="9144000" cy="10715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7" name="Picture 7" descr="metropolia_uusi_palkki1.jpg"/>
          <p:cNvPicPr>
            <a:picLocks noChangeAspect="1"/>
          </p:cNvPicPr>
          <p:nvPr userDrawn="1"/>
        </p:nvPicPr>
        <p:blipFill>
          <a:blip r:embed="rId2"/>
          <a:srcRect l="50053" r="92"/>
          <a:stretch>
            <a:fillRect/>
          </a:stretch>
        </p:blipFill>
        <p:spPr bwMode="auto">
          <a:xfrm>
            <a:off x="0" y="2146300"/>
            <a:ext cx="91440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643042" y="2643182"/>
            <a:ext cx="6696075" cy="1470025"/>
          </a:xfrm>
        </p:spPr>
        <p:txBody>
          <a:bodyPr>
            <a:norm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3042" y="5929330"/>
            <a:ext cx="5143536" cy="423850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4212" y="6488180"/>
            <a:ext cx="1906587" cy="363517"/>
          </a:xfrm>
        </p:spPr>
        <p:txBody>
          <a:bodyPr/>
          <a:lstStyle/>
          <a:p>
            <a:fld id="{20BC323F-4EA3-4831-8FB3-24FE616C0B9A}" type="datetime1">
              <a:rPr lang="fi-FI" smtClean="0"/>
              <a:t>3.10.2011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8180"/>
            <a:ext cx="3162312" cy="363517"/>
          </a:xfrm>
        </p:spPr>
        <p:txBody>
          <a:bodyPr/>
          <a:lstStyle/>
          <a:p>
            <a:r>
              <a:rPr lang="en-US" smtClean="0"/>
              <a:t>Terhi-Maija Itkonen-Isakov, 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4507"/>
            <a:ext cx="1906588" cy="363517"/>
          </a:xfrm>
        </p:spPr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285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2" name="Picture 10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7200" y="5573713"/>
            <a:ext cx="1562100" cy="82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ahvi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ietskari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BE423-0A51-4CA8-925D-207F13C30235}" type="datetime1">
              <a:rPr lang="fi-FI" smtClean="0"/>
              <a:t>3.10.2011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Terhi-Maija Itkonen-Isakov, Metropolia Ammattikorkeakoulu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4800600"/>
            <a:ext cx="77755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4213" y="612775"/>
            <a:ext cx="77755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5367338"/>
            <a:ext cx="77755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8491B-9A3B-4D04-9AFB-D98716047533}" type="datetime1">
              <a:rPr lang="fi-FI" smtClean="0"/>
              <a:t>3.10.2011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Terhi-Maija Itkonen-Isakov, Metropolia Ammattikorkeakoulu</a:t>
            </a:r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C3CBA-D75E-4CB5-9362-AA23CE297403}" type="datetime1">
              <a:rPr lang="fi-FI" smtClean="0"/>
              <a:t>3.10.2011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Terhi-Maija Itkonen-Isakov, 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2" y="1844675"/>
            <a:ext cx="3811587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3811588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A22C-1B8E-4109-8E4A-1AC3998AED3C}" type="datetime1">
              <a:rPr lang="fi-FI" smtClean="0"/>
              <a:t>3.10.2011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Terhi-Maija Itkonen-Isakov, Metropolia Ammattikorkeakoulu</a:t>
            </a:r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1892303"/>
            <a:ext cx="38131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2" y="2532065"/>
            <a:ext cx="3813175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92303"/>
            <a:ext cx="381476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32065"/>
            <a:ext cx="3814763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5A1F-0DC9-4292-818D-0059934345C9}" type="datetime1">
              <a:rPr lang="fi-FI" smtClean="0"/>
              <a:t>3.10.2011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Terhi-Maija Itkonen-Isakov, Metropolia Ammattikorkeakoulu</a:t>
            </a:r>
            <a:endParaRPr lang="fi-FI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CA2C6-3475-4A7F-8336-5EDE96982BEF}" type="datetime1">
              <a:rPr lang="fi-FI" smtClean="0"/>
              <a:t>3.10.2011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Terhi-Maija Itkonen-Isakov, Metropolia Ammattikorkeakoulu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q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suta3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akuva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usta4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metropolia_uusi_palkki1.jpg"/>
          <p:cNvPicPr>
            <a:picLocks noChangeAspect="1"/>
          </p:cNvPicPr>
          <p:nvPr/>
        </p:nvPicPr>
        <p:blipFill>
          <a:blip r:embed="rId16" cstate="print"/>
          <a:srcRect l="5615" r="19328" b="45413"/>
          <a:stretch>
            <a:fillRect/>
          </a:stretch>
        </p:blipFill>
        <p:spPr bwMode="auto">
          <a:xfrm>
            <a:off x="0" y="6043613"/>
            <a:ext cx="9144000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yläreunan_linja"/>
          <p:cNvPicPr>
            <a:picLocks noChangeAspect="1" noChangeArrowheads="1"/>
          </p:cNvPicPr>
          <p:nvPr/>
        </p:nvPicPr>
        <p:blipFill>
          <a:blip r:embed="rId17"/>
          <a:srcRect l="630" t="-8000" r="1361"/>
          <a:stretch>
            <a:fillRect/>
          </a:stretch>
        </p:blipFill>
        <p:spPr bwMode="auto">
          <a:xfrm>
            <a:off x="0" y="0"/>
            <a:ext cx="9142413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3" y="1000108"/>
            <a:ext cx="7775575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1844675"/>
            <a:ext cx="7775575" cy="4156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4212" y="6492899"/>
            <a:ext cx="1906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A4D36A2F-E41E-4DB9-8741-B52D4343BDC1}" type="datetime1">
              <a:rPr lang="fi-FI" smtClean="0"/>
              <a:t>3.10.2011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99"/>
            <a:ext cx="3162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 smtClean="0"/>
              <a:t>Terhi-Maija Itkonen-Isakov, 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99"/>
            <a:ext cx="190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ECD1A214-3203-4730-A28C-733A390CA587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55" r:id="rId13"/>
    <p:sldLayoutId id="2147483657" r:id="rId14"/>
  </p:sldLayoutIdLst>
  <p:transition>
    <p:wipe dir="d"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lang="fi-FI" sz="2400" kern="1200" dirty="0" smtClean="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6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cp.fi/julkaisut/sahkoinenjulkaisu/B18_verkkojulkaisu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http://teromakotero.blogspot.com/2011/05/nakymaton-oppiminen-invisible-learning.html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visiblelearning.com/en/" TargetMode="External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643182"/>
            <a:ext cx="8352928" cy="1470025"/>
          </a:xfrm>
        </p:spPr>
        <p:txBody>
          <a:bodyPr/>
          <a:lstStyle/>
          <a:p>
            <a:r>
              <a:rPr lang="fi-FI" dirty="0" smtClean="0"/>
              <a:t>SULAUTUVASTA OPPIMISESTA NÄKYMÄTTÖMÄÄN OPPIMISEEN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3042" y="5929330"/>
            <a:ext cx="5143536" cy="423850"/>
          </a:xfrm>
        </p:spPr>
        <p:txBody>
          <a:bodyPr/>
          <a:lstStyle/>
          <a:p>
            <a:r>
              <a:rPr lang="fi-FI" dirty="0" smtClean="0"/>
              <a:t>Sulautuvan oppimisen seminaari SOSe2011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3ECDE-A8C1-4D91-9298-FA1D1AD28B5A}" type="datetime1">
              <a:rPr lang="fi-FI" smtClean="0"/>
              <a:t>3.10.2011</a:t>
            </a:fld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Terhi-Maija Itkonen-Isakov, Metropolia Ammattikorkeakoulu</a:t>
            </a:r>
            <a:endParaRPr lang="fi-FI" dirty="0"/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8023" y="980728"/>
            <a:ext cx="3744417" cy="642942"/>
          </a:xfrm>
        </p:spPr>
        <p:txBody>
          <a:bodyPr>
            <a:normAutofit/>
          </a:bodyPr>
          <a:lstStyle/>
          <a:p>
            <a:r>
              <a:rPr lang="fi-FI" dirty="0" smtClean="0"/>
              <a:t>Avoimuuden strategia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24" y="1844675"/>
            <a:ext cx="3671764" cy="4156093"/>
          </a:xfrm>
        </p:spPr>
        <p:txBody>
          <a:bodyPr/>
          <a:lstStyle/>
          <a:p>
            <a:r>
              <a:rPr lang="fi-FI" dirty="0"/>
              <a:t>Avoimuuden strategia mahdollistaa oppimateriaalien käytön opettajille ja opiskelijoille ja antaa mahdollisuuden ylläpitää elinikäistä oppimista.</a:t>
            </a:r>
          </a:p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ED10-8933-4C13-B611-10C93B2EAC94}" type="datetime1">
              <a:rPr lang="fi-FI" smtClean="0"/>
              <a:t>3.10.2011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Terhi-Maija Itkonen-Isakov, 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</a:t>
            </a:fld>
            <a:endParaRPr lang="fi-FI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86" y="0"/>
            <a:ext cx="3714011" cy="6281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0161861"/>
      </p:ext>
    </p:extLst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775575" cy="642942"/>
          </a:xfrm>
        </p:spPr>
        <p:txBody>
          <a:bodyPr/>
          <a:lstStyle/>
          <a:p>
            <a:r>
              <a:rPr lang="fi-FI" dirty="0" smtClean="0"/>
              <a:t>Avoimet oppimateriaalit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3968" y="1124743"/>
            <a:ext cx="4175820" cy="4876025"/>
          </a:xfrm>
        </p:spPr>
        <p:txBody>
          <a:bodyPr/>
          <a:lstStyle/>
          <a:p>
            <a:r>
              <a:rPr lang="fi-FI" dirty="0" smtClean="0"/>
              <a:t>Koulutuksen resurssien ja materiaalien avaaminen johtaa kouluoppimisen, arkioppimisen ja epävirallisen oppimisen rajojen hämärtymiseen. </a:t>
            </a:r>
          </a:p>
          <a:p>
            <a:r>
              <a:rPr lang="fi-FI" dirty="0" smtClean="0"/>
              <a:t>Sulautuva oppiminen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B672-9326-4A18-A7D7-C9854FF75869}" type="datetime1">
              <a:rPr lang="fi-FI" smtClean="0"/>
              <a:t>3.10.2011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Terhi-Maija Itkonen-Isakov, 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</a:t>
            </a:fld>
            <a:endParaRPr lang="fi-FI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24743"/>
            <a:ext cx="3419872" cy="5166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8701796"/>
      </p:ext>
    </p:extLst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i-FI" dirty="0" smtClean="0"/>
              <a:t>Sulautuva oppiminen ja oppimisen lajit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CF104-06F4-4438-8B13-A8B41AF46208}" type="datetime1">
              <a:rPr lang="fi-FI" smtClean="0"/>
              <a:t>3.10.2011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Terhi-Maija Itkonen-Isakov, 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4</a:t>
            </a:fld>
            <a:endParaRPr lang="fi-FI"/>
          </a:p>
        </p:txBody>
      </p:sp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-367337" y="1844824"/>
            <a:ext cx="10449728" cy="4032448"/>
            <a:chOff x="2320" y="4834"/>
            <a:chExt cx="9385" cy="2900"/>
          </a:xfrm>
        </p:grpSpPr>
        <p:sp>
          <p:nvSpPr>
            <p:cNvPr id="10" name="AutoShape 5"/>
            <p:cNvSpPr>
              <a:spLocks noChangeAspect="1" noChangeArrowheads="1"/>
            </p:cNvSpPr>
            <p:nvPr/>
          </p:nvSpPr>
          <p:spPr bwMode="auto">
            <a:xfrm>
              <a:off x="2320" y="4834"/>
              <a:ext cx="9385" cy="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6109" y="5258"/>
              <a:ext cx="1479" cy="578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i-FI"/>
            </a:p>
          </p:txBody>
        </p:sp>
        <p:sp>
          <p:nvSpPr>
            <p:cNvPr id="12" name="AutoShape 7"/>
            <p:cNvSpPr>
              <a:spLocks noChangeArrowheads="1"/>
            </p:cNvSpPr>
            <p:nvPr/>
          </p:nvSpPr>
          <p:spPr bwMode="auto">
            <a:xfrm>
              <a:off x="5933" y="7073"/>
              <a:ext cx="1899" cy="578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i-FI"/>
            </a:p>
          </p:txBody>
        </p:sp>
        <p:sp>
          <p:nvSpPr>
            <p:cNvPr id="13" name="AutoShape 8"/>
            <p:cNvSpPr>
              <a:spLocks noChangeArrowheads="1"/>
            </p:cNvSpPr>
            <p:nvPr/>
          </p:nvSpPr>
          <p:spPr bwMode="auto">
            <a:xfrm>
              <a:off x="8162" y="5258"/>
              <a:ext cx="1315" cy="578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i-FI"/>
            </a:p>
          </p:txBody>
        </p:sp>
        <p:sp>
          <p:nvSpPr>
            <p:cNvPr id="14" name="AutoShape 9"/>
            <p:cNvSpPr>
              <a:spLocks noChangeArrowheads="1"/>
            </p:cNvSpPr>
            <p:nvPr/>
          </p:nvSpPr>
          <p:spPr bwMode="auto">
            <a:xfrm>
              <a:off x="4302" y="5258"/>
              <a:ext cx="1315" cy="578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i-FI"/>
            </a:p>
          </p:txBody>
        </p: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6109" y="5424"/>
              <a:ext cx="1479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0409" tIns="35204" rIns="70409" bIns="35204">
              <a:spAutoFit/>
            </a:bodyPr>
            <a:lstStyle/>
            <a:p>
              <a:pPr algn="ctr"/>
              <a:r>
                <a:rPr lang="fi-FI" sz="1600" dirty="0">
                  <a:solidFill>
                    <a:srgbClr val="000000"/>
                  </a:solidFill>
                </a:rPr>
                <a:t>Kouluoppiminen</a:t>
              </a:r>
              <a:endParaRPr lang="fi-FI" sz="1600" dirty="0"/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5933" y="7228"/>
              <a:ext cx="1899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0409" tIns="35204" rIns="70409" bIns="35204">
              <a:spAutoFit/>
            </a:bodyPr>
            <a:lstStyle/>
            <a:p>
              <a:pPr algn="ctr"/>
              <a:r>
                <a:rPr lang="fi-FI" sz="1600" dirty="0">
                  <a:solidFill>
                    <a:srgbClr val="000000"/>
                  </a:solidFill>
                </a:rPr>
                <a:t>Sulautuva oppiminen</a:t>
              </a:r>
              <a:endParaRPr lang="fi-FI" sz="1600" dirty="0"/>
            </a:p>
          </p:txBody>
        </p:sp>
        <p:sp>
          <p:nvSpPr>
            <p:cNvPr id="17" name="Rectangle 12"/>
            <p:cNvSpPr>
              <a:spLocks noChangeArrowheads="1"/>
            </p:cNvSpPr>
            <p:nvPr/>
          </p:nvSpPr>
          <p:spPr bwMode="auto">
            <a:xfrm>
              <a:off x="8162" y="5424"/>
              <a:ext cx="1479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0409" tIns="35204" rIns="70409" bIns="35204">
              <a:spAutoFit/>
            </a:bodyPr>
            <a:lstStyle/>
            <a:p>
              <a:r>
                <a:rPr lang="fi-FI" sz="1600" dirty="0">
                  <a:solidFill>
                    <a:srgbClr val="000000"/>
                  </a:solidFill>
                </a:rPr>
                <a:t>Arkioppiminen</a:t>
              </a:r>
              <a:endParaRPr lang="fi-FI" sz="1600" dirty="0"/>
            </a:p>
          </p:txBody>
        </p:sp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4302" y="5340"/>
              <a:ext cx="1396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0409" tIns="35204" rIns="70409" bIns="35204">
              <a:spAutoFit/>
            </a:bodyPr>
            <a:lstStyle/>
            <a:p>
              <a:r>
                <a:rPr lang="fi-FI" sz="1600" dirty="0">
                  <a:solidFill>
                    <a:srgbClr val="000000"/>
                  </a:solidFill>
                </a:rPr>
                <a:t>Epävirallinen</a:t>
              </a:r>
              <a:r>
                <a:rPr lang="fi-FI" sz="900" dirty="0">
                  <a:solidFill>
                    <a:srgbClr val="000000"/>
                  </a:solidFill>
                </a:rPr>
                <a:t> </a:t>
              </a:r>
              <a:r>
                <a:rPr lang="fi-FI" sz="1600" dirty="0">
                  <a:solidFill>
                    <a:srgbClr val="000000"/>
                  </a:solidFill>
                </a:rPr>
                <a:t>oppiminen</a:t>
              </a:r>
              <a:endParaRPr lang="fi-FI" sz="1600" dirty="0"/>
            </a:p>
          </p:txBody>
        </p:sp>
        <p:sp>
          <p:nvSpPr>
            <p:cNvPr id="19" name="Line 14"/>
            <p:cNvSpPr>
              <a:spLocks noChangeShapeType="1"/>
            </p:cNvSpPr>
            <p:nvPr/>
          </p:nvSpPr>
          <p:spPr bwMode="auto">
            <a:xfrm flipV="1">
              <a:off x="6847" y="5918"/>
              <a:ext cx="0" cy="10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20" name="Line 15"/>
            <p:cNvSpPr>
              <a:spLocks noChangeShapeType="1"/>
            </p:cNvSpPr>
            <p:nvPr/>
          </p:nvSpPr>
          <p:spPr bwMode="auto">
            <a:xfrm flipH="1" flipV="1">
              <a:off x="5452" y="5918"/>
              <a:ext cx="1068" cy="10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21" name="Line 16"/>
            <p:cNvSpPr>
              <a:spLocks noChangeShapeType="1"/>
            </p:cNvSpPr>
            <p:nvPr/>
          </p:nvSpPr>
          <p:spPr bwMode="auto">
            <a:xfrm flipV="1">
              <a:off x="7178" y="5918"/>
              <a:ext cx="1312" cy="10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i-FI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179512" y="579989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i-FI" dirty="0" smtClean="0">
                <a:hlinkClick r:id="rId2"/>
              </a:rPr>
              <a:t>Itkonen-Isakov, 2009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773885783"/>
      </p:ext>
    </p:extLst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204" y="321310"/>
            <a:ext cx="7775575" cy="642942"/>
          </a:xfrm>
        </p:spPr>
        <p:txBody>
          <a:bodyPr/>
          <a:lstStyle/>
          <a:p>
            <a:r>
              <a:rPr lang="fi-FI" dirty="0" smtClean="0"/>
              <a:t>Oppimisen nelikenttä</a:t>
            </a:r>
            <a:endParaRPr lang="fi-FI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3510286"/>
              </p:ext>
            </p:extLst>
          </p:nvPr>
        </p:nvGraphicFramePr>
        <p:xfrm>
          <a:off x="487424" y="1522324"/>
          <a:ext cx="7775575" cy="4156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BC478-090A-42A0-B038-00D0C068F699}" type="datetime1">
              <a:rPr lang="fi-FI" smtClean="0"/>
              <a:t>3.10.2011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Terhi-Maija Itkonen-Isakov, 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5</a:t>
            </a:fld>
            <a:endParaRPr lang="fi-FI"/>
          </a:p>
        </p:txBody>
      </p:sp>
      <p:sp>
        <p:nvSpPr>
          <p:cNvPr id="8" name="TextBox 7"/>
          <p:cNvSpPr txBox="1"/>
          <p:nvPr/>
        </p:nvSpPr>
        <p:spPr>
          <a:xfrm>
            <a:off x="7035509" y="3706741"/>
            <a:ext cx="1273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bg2"/>
                </a:solidFill>
              </a:rPr>
              <a:t>OPPIMINEN TIETOISEN  OPISKELUN TULOKSENA</a:t>
            </a:r>
            <a:endParaRPr lang="fi-FI" sz="1400" dirty="0">
              <a:solidFill>
                <a:schemeClr val="bg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47864" y="964252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bg2"/>
                </a:solidFill>
              </a:rPr>
              <a:t>YHTEISÖN ASETTAMAT TAVOITTEET</a:t>
            </a:r>
            <a:endParaRPr lang="fi-FI" sz="1400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19128" y="5661248"/>
            <a:ext cx="2032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bg2"/>
                </a:solidFill>
              </a:rPr>
              <a:t>OPPIJAN SISÄISET  TAVOITTEET </a:t>
            </a:r>
            <a:endParaRPr lang="fi-FI" sz="1400" dirty="0">
              <a:solidFill>
                <a:schemeClr val="bg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504" y="3922185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bg2"/>
                </a:solidFill>
              </a:rPr>
              <a:t>OPPIMINEN ILMAN TIETOISTA OPISKELUA</a:t>
            </a:r>
            <a:endParaRPr lang="fi-FI" sz="1400" dirty="0">
              <a:solidFill>
                <a:schemeClr val="bg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5738192"/>
            <a:ext cx="33676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1400" dirty="0" smtClean="0">
                <a:hlinkClick r:id="rId7"/>
              </a:rPr>
              <a:t>Tero Toivasen, 2011 kuviota soveltaen</a:t>
            </a:r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3281705339"/>
      </p:ext>
    </p:extLst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3007969" cy="642942"/>
          </a:xfrm>
        </p:spPr>
        <p:txBody>
          <a:bodyPr/>
          <a:lstStyle/>
          <a:p>
            <a:r>
              <a:rPr lang="fi-FI" dirty="0" err="1" smtClean="0"/>
              <a:t>Invisible</a:t>
            </a:r>
            <a:r>
              <a:rPr lang="fi-FI" dirty="0" smtClean="0"/>
              <a:t> </a:t>
            </a:r>
            <a:r>
              <a:rPr lang="fi-FI" dirty="0" err="1" smtClean="0"/>
              <a:t>learning</a:t>
            </a:r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2339-308E-4342-AF1E-6D463A55C47A}" type="datetime1">
              <a:rPr lang="fi-FI" smtClean="0"/>
              <a:t>3.10.2011</a:t>
            </a:fld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6</a:t>
            </a:fld>
            <a:endParaRPr lang="fi-FI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Terhi-Maija Itkonen-Isakov, Metropolia Ammattikorkeakoulu</a:t>
            </a:r>
            <a:endParaRPr lang="fi-F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836712"/>
            <a:ext cx="6858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179512" y="579989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i-FI" dirty="0" smtClean="0">
                <a:hlinkClick r:id="rId3"/>
              </a:rPr>
              <a:t>John </a:t>
            </a:r>
            <a:r>
              <a:rPr lang="fi-FI" dirty="0" err="1" smtClean="0">
                <a:hlinkClick r:id="rId3"/>
              </a:rPr>
              <a:t>Moravec</a:t>
            </a:r>
            <a:r>
              <a:rPr lang="fi-FI" dirty="0" smtClean="0">
                <a:hlinkClick r:id="rId3"/>
              </a:rPr>
              <a:t>, 2011</a:t>
            </a:r>
            <a:endParaRPr lang="fi-FI" dirty="0"/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43043" y="3286124"/>
            <a:ext cx="6816746" cy="642942"/>
          </a:xfrm>
        </p:spPr>
        <p:txBody>
          <a:bodyPr>
            <a:noAutofit/>
          </a:bodyPr>
          <a:lstStyle/>
          <a:p>
            <a:pPr eaLnBrk="0" hangingPunct="0">
              <a:spcBef>
                <a:spcPts val="200"/>
              </a:spcBef>
            </a:pPr>
            <a:r>
              <a:rPr lang="fi-FI" sz="2000" dirty="0" smtClean="0">
                <a:solidFill>
                  <a:srgbClr val="4F5150"/>
                </a:solidFill>
              </a:rPr>
              <a:t>www.metropolia.fi</a:t>
            </a:r>
            <a:br>
              <a:rPr lang="fi-FI" sz="2000" dirty="0" smtClean="0">
                <a:solidFill>
                  <a:srgbClr val="4F5150"/>
                </a:solidFill>
              </a:rPr>
            </a:br>
            <a:r>
              <a:rPr lang="fi-FI" sz="2000" dirty="0" smtClean="0">
                <a:solidFill>
                  <a:srgbClr val="4F5150"/>
                </a:solidFill>
              </a:rPr>
              <a:t>terhi-maija.itkonen-isakov</a:t>
            </a:r>
            <a:r>
              <a:rPr lang="fi-FI" sz="2000" dirty="0" smtClean="0">
                <a:solidFill>
                  <a:srgbClr val="4F5150"/>
                </a:solidFill>
              </a:rPr>
              <a:t>@metropolia.fi</a:t>
            </a:r>
            <a:endParaRPr lang="en-US" sz="2000" dirty="0">
              <a:solidFill>
                <a:srgbClr val="4F5150"/>
              </a:solidFill>
            </a:endParaRP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46938" y="3186113"/>
            <a:ext cx="14859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Metropolia_kalvosarja_pohja_suomi">
  <a:themeElements>
    <a:clrScheme name="metropolia">
      <a:dk1>
        <a:srgbClr val="F08A00"/>
      </a:dk1>
      <a:lt1>
        <a:sysClr val="window" lastClr="FFFFFF"/>
      </a:lt1>
      <a:dk2>
        <a:srgbClr val="4F5150"/>
      </a:dk2>
      <a:lt2>
        <a:srgbClr val="4F5150"/>
      </a:lt2>
      <a:accent1>
        <a:srgbClr val="C9DD03"/>
      </a:accent1>
      <a:accent2>
        <a:srgbClr val="F08A00"/>
      </a:accent2>
      <a:accent3>
        <a:srgbClr val="FDDF03"/>
      </a:accent3>
      <a:accent4>
        <a:srgbClr val="7F7F7F"/>
      </a:accent4>
      <a:accent5>
        <a:srgbClr val="050602"/>
      </a:accent5>
      <a:accent6>
        <a:srgbClr val="CC3300"/>
      </a:accent6>
      <a:hlink>
        <a:srgbClr val="CC3300"/>
      </a:hlink>
      <a:folHlink>
        <a:srgbClr val="F08A00"/>
      </a:folHlink>
    </a:clrScheme>
    <a:fontScheme name="metropoli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Metropolia_kalvosarja_pohja_suomi</Template>
  <TotalTime>175</TotalTime>
  <Words>147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Metropolia_kalvosarja_pohja_suomi</vt:lpstr>
      <vt:lpstr>SULAUTUVASTA OPPIMISESTA NÄKYMÄTTÖMÄÄN OPPIMISEEN</vt:lpstr>
      <vt:lpstr>Avoimuuden strategia</vt:lpstr>
      <vt:lpstr>Avoimet oppimateriaalit</vt:lpstr>
      <vt:lpstr>Sulautuva oppiminen ja oppimisen lajit</vt:lpstr>
      <vt:lpstr>Oppimisen nelikenttä</vt:lpstr>
      <vt:lpstr>Invisible learning</vt:lpstr>
      <vt:lpstr>www.metropolia.fi terhi-maija.itkonen-isakov@metropolia.fi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LISÄÄ OTSIKKO NAPSAUTTAMALLA</dc:title>
  <dc:creator>Terhi-Maija Itkonen-Isakov</dc:creator>
  <cp:lastModifiedBy>Terhi-Maija Itkonen-Isakov</cp:lastModifiedBy>
  <cp:revision>13</cp:revision>
  <dcterms:created xsi:type="dcterms:W3CDTF">2011-09-20T14:31:46Z</dcterms:created>
  <dcterms:modified xsi:type="dcterms:W3CDTF">2011-10-03T13:56:03Z</dcterms:modified>
</cp:coreProperties>
</file>