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58" r:id="rId4"/>
    <p:sldId id="266" r:id="rId5"/>
    <p:sldId id="267" r:id="rId6"/>
    <p:sldId id="268" r:id="rId7"/>
    <p:sldId id="269" r:id="rId8"/>
    <p:sldId id="270" r:id="rId9"/>
    <p:sldId id="271" r:id="rId10"/>
    <p:sldId id="264" r:id="rId11"/>
  </p:sldIdLst>
  <p:sldSz cx="9144000" cy="6858000" type="screen4x3"/>
  <p:notesSz cx="6669088" cy="98028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67" autoAdjust="0"/>
  </p:normalViewPr>
  <p:slideViewPr>
    <p:cSldViewPr>
      <p:cViewPr varScale="1">
        <p:scale>
          <a:sx n="76" d="100"/>
          <a:sy n="76" d="100"/>
        </p:scale>
        <p:origin x="-984" y="-96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92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 bwMode="auto">
          <a:xfrm>
            <a:off x="3778250" y="0"/>
            <a:ext cx="28892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Calibri" pitchFamily="34" charset="0"/>
              </a:defRPr>
            </a:lvl1pPr>
          </a:lstStyle>
          <a:p>
            <a:fld id="{4EED9FB7-42CD-4C3D-AC1B-822EA382CC71}" type="datetimeFigureOut">
              <a:rPr lang="fi-FI"/>
              <a:pPr/>
              <a:t>7.10.2010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 bwMode="auto">
          <a:xfrm>
            <a:off x="0" y="9312275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 bwMode="auto">
          <a:xfrm>
            <a:off x="3778250" y="9312275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Calibri" pitchFamily="34" charset="0"/>
              </a:defRPr>
            </a:lvl1pPr>
          </a:lstStyle>
          <a:p>
            <a:fld id="{FD828964-CC6E-4F23-8739-087C9818D048}" type="slidenum">
              <a:rPr lang="fi-FI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92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778250" y="0"/>
            <a:ext cx="28892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Calibri" pitchFamily="34" charset="0"/>
              </a:defRPr>
            </a:lvl1pPr>
          </a:lstStyle>
          <a:p>
            <a:fld id="{41CFF10C-8C5D-4163-AE8A-D045951C8534}" type="datetimeFigureOut">
              <a:rPr lang="fi-FI"/>
              <a:pPr/>
              <a:t>7.10.2010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4238" y="735013"/>
            <a:ext cx="4902200" cy="3676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66750" y="4656138"/>
            <a:ext cx="5335588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12275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778250" y="9312275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Calibri" pitchFamily="34" charset="0"/>
              </a:defRPr>
            </a:lvl1pPr>
          </a:lstStyle>
          <a:p>
            <a:fld id="{6411E28A-9029-43D8-9AF6-20C5B1F0DDFA}" type="slidenum">
              <a:rPr lang="fi-FI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5786438"/>
            <a:ext cx="9144000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5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7" name="Rectangle 8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3" y="6488113"/>
            <a:ext cx="1906587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66B3D-7A48-46B4-8FF7-E7EC57945D2C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13"/>
            <a:ext cx="3162300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Helsinki Metropolia University of Applied Sciences</a:t>
            </a:r>
            <a:endParaRPr lang="fi-FI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463"/>
            <a:ext cx="1906588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9F8F3-F2E5-4A21-97FA-1DA10DB407B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tausta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kahvi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tietskar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AD986-C0B6-42AE-BFDD-D967353F9E77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58544-BB3E-4C0C-BAE3-F136C7A16AF0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A6F72-C474-4CF6-930D-DDFD1AA63428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3A5EC-58D2-4750-B7D3-ED05FBC82BEC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77688-0040-497F-854B-2259C51A6873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9FE1D-BEC6-4B4B-9BC4-401BCD714667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B9E8-1457-46BB-81AC-AD2E84957C7A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A9594-62F6-4F8F-A3EF-85A336BA9ED0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C477-FAD3-4995-8521-38BFC24B3C57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7C0B0-2ADE-4470-BBEA-8D2F11FB96C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8771F-07A5-492B-BF4C-F4FFA619F953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00A6-EF2E-42EF-B520-4D03A653F16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taustq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asuta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taustakuva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austa4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metropolia_uusi_palkki1.jpg"/>
          <p:cNvPicPr>
            <a:picLocks noChangeAspect="1"/>
          </p:cNvPicPr>
          <p:nvPr/>
        </p:nvPicPr>
        <p:blipFill>
          <a:blip r:embed="rId16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8" descr="yläreunan_linja"/>
          <p:cNvPicPr>
            <a:picLocks noChangeAspect="1" noChangeArrowheads="1"/>
          </p:cNvPicPr>
          <p:nvPr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4213" y="1000125"/>
            <a:ext cx="77755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1844675"/>
            <a:ext cx="77755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3" y="6492875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AD337307-72E5-494C-BFD0-9DD289C23DF8}" type="datetime3">
              <a:rPr lang="fi-FI"/>
              <a:pPr>
                <a:defRPr/>
              </a:pPr>
              <a:t>7/10/10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3162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Metropolia Ammattikorkeakoulu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1270763D-F3B2-42A7-A917-E9E031970954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7" r:id="rId2"/>
    <p:sldLayoutId id="2147483658" r:id="rId3"/>
    <p:sldLayoutId id="2147483659" r:id="rId4"/>
    <p:sldLayoutId id="2147483660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61" r:id="rId13"/>
    <p:sldLayoutId id="2147483662" r:id="rId14"/>
  </p:sldLayoutIdLst>
  <p:transition>
    <p:wipe dir="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fi-FI" sz="2400" kern="1200" dirty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kern="1200">
          <a:solidFill>
            <a:schemeClr val="bg2"/>
          </a:solidFill>
          <a:latin typeface="+mn-lt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>
          <a:xfrm>
            <a:off x="1643063" y="2643188"/>
            <a:ext cx="6696075" cy="1470025"/>
          </a:xfrm>
        </p:spPr>
        <p:txBody>
          <a:bodyPr/>
          <a:lstStyle/>
          <a:p>
            <a:pPr algn="ctr" eaLnBrk="1" hangingPunct="1"/>
            <a:r>
              <a:rPr lang="fi-FI" smtClean="0"/>
              <a:t>Facebook ryhmäytymisen ja ohjauksen tukena </a:t>
            </a:r>
            <a:br>
              <a:rPr lang="fi-FI" smtClean="0"/>
            </a:br>
            <a:r>
              <a:rPr lang="fi-FI" smtClean="0"/>
              <a:t>– vai oliko niin?</a:t>
            </a: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1643063" y="5929313"/>
            <a:ext cx="5143500" cy="423862"/>
          </a:xfrm>
        </p:spPr>
        <p:txBody>
          <a:bodyPr/>
          <a:lstStyle/>
          <a:p>
            <a:pPr eaLnBrk="1" hangingPunct="1"/>
            <a:r>
              <a:rPr lang="fi-FI" smtClean="0"/>
              <a:t>Soile Bergström	5.10.2010</a:t>
            </a:r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3BD0B9-C384-4D64-9D85-4300F401FBEC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46208-D4A4-41BC-97AC-C306659364A2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i-FI" smtClean="0"/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Helsinki Metropolia University of Applied Sciences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2"/>
          <p:cNvSpPr>
            <a:spLocks noGrp="1"/>
          </p:cNvSpPr>
          <p:nvPr>
            <p:ph type="title"/>
          </p:nvPr>
        </p:nvSpPr>
        <p:spPr>
          <a:xfrm>
            <a:off x="1643063" y="3286125"/>
            <a:ext cx="6816725" cy="642938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fi-FI" sz="2000" smtClean="0">
                <a:solidFill>
                  <a:srgbClr val="4F5150"/>
                </a:solidFill>
              </a:rPr>
              <a:t>www.metropolia.fi</a:t>
            </a:r>
            <a:br>
              <a:rPr lang="fi-FI" sz="2000" smtClean="0">
                <a:solidFill>
                  <a:srgbClr val="4F5150"/>
                </a:solidFill>
              </a:rPr>
            </a:br>
            <a:r>
              <a:rPr lang="fi-FI" sz="2000" smtClean="0">
                <a:solidFill>
                  <a:srgbClr val="4F5150"/>
                </a:solidFill>
              </a:rPr>
              <a:t>soile.bergstrom@metropolia.fi</a:t>
            </a:r>
            <a:endParaRPr lang="en-US" sz="2000" smtClean="0">
              <a:solidFill>
                <a:srgbClr val="4F5150"/>
              </a:solidFill>
            </a:endParaRPr>
          </a:p>
        </p:txBody>
      </p:sp>
      <p:pic>
        <p:nvPicPr>
          <p:cNvPr id="2765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035300"/>
            <a:ext cx="5437187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6588" y="476250"/>
            <a:ext cx="46863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Taustaa kokeilulle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Sosiaalialan koulutusohjelma –sosionomiopiskelijat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Aloittivat opinnot syksyllä 2010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Nuorisoaste – päiväopiskelu – paikalla oppilaitoksessa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Osa ryhmän SS10S1 opiskelijoista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err="1" smtClean="0"/>
              <a:t>Moodle</a:t>
            </a:r>
            <a:r>
              <a:rPr lang="fi-FI" dirty="0" smtClean="0"/>
              <a:t> – oppimisympäristö käyttöön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err="1" smtClean="0"/>
              <a:t>Facebook-kokeiluun</a:t>
            </a:r>
            <a:r>
              <a:rPr lang="fi-FI" dirty="0" smtClean="0"/>
              <a:t> osallistui 25 opiskelijaa 28:sta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/>
              <a:t>osa ei halunnut tehdä itselleen </a:t>
            </a:r>
            <a:r>
              <a:rPr err="1"/>
              <a:t>FB-roolia</a:t>
            </a:r>
            <a:endParaRPr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Tavoitteena oli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/>
              <a:t>Lisätä </a:t>
            </a:r>
            <a:r>
              <a:rPr err="1"/>
              <a:t>ryhmäytymistä</a:t>
            </a:r>
            <a:endParaRPr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/>
              <a:t>Tarjota ohjausta ja tukea myös iltaisin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i-FI" dirty="0"/>
          </a:p>
        </p:txBody>
      </p:sp>
      <p:sp>
        <p:nvSpPr>
          <p:cNvPr id="20483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84207F-B8C3-4523-ADE7-A6EC8246514F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98535A-DB5F-43EB-A0ED-708FC89E5D29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i-FI" smtClean="0"/>
          </a:p>
        </p:txBody>
      </p:sp>
      <p:sp>
        <p:nvSpPr>
          <p:cNvPr id="20485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3"/>
          <p:cNvSpPr>
            <a:spLocks noGrp="1"/>
          </p:cNvSpPr>
          <p:nvPr>
            <p:ph idx="1"/>
          </p:nvPr>
        </p:nvSpPr>
        <p:spPr>
          <a:xfrm>
            <a:off x="684213" y="1196975"/>
            <a:ext cx="7775575" cy="4803775"/>
          </a:xfrm>
        </p:spPr>
        <p:txBody>
          <a:bodyPr/>
          <a:lstStyle/>
          <a:p>
            <a:pPr eaLnBrk="1" hangingPunct="1"/>
            <a:r>
              <a:rPr lang="fi-FI" smtClean="0"/>
              <a:t>Ryhmän perusti yksi opiskelija ja hän myös hyväksyi opiskelijat ryhmään – aktivointi ja vastuu</a:t>
            </a:r>
          </a:p>
          <a:p>
            <a:pPr eaLnBrk="1" hangingPunct="1"/>
            <a:r>
              <a:rPr lang="fi-FI" smtClean="0"/>
              <a:t>Opiskelijatutorit (3 hlöä) liittyivät myös ryhmään</a:t>
            </a:r>
          </a:p>
          <a:p>
            <a:pPr eaLnBrk="1" hangingPunct="1"/>
            <a:r>
              <a:rPr lang="fi-FI" smtClean="0"/>
              <a:t>Seinälle kirjoittivat lähinnä opettaja ja opiskelijatutorit</a:t>
            </a:r>
          </a:p>
          <a:p>
            <a:pPr eaLnBrk="1" hangingPunct="1"/>
            <a:r>
              <a:rPr lang="fi-FI" smtClean="0"/>
              <a:t>Opiskelijatutorit mainostivat opiskelijarientoja</a:t>
            </a:r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</p:txBody>
      </p:sp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AFC05C-D881-4D41-BFA4-BFE89AC13DED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61BF21-EF37-4C8B-B696-3ED037C6F090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i-FI" smtClean="0"/>
          </a:p>
        </p:txBody>
      </p:sp>
      <p:sp>
        <p:nvSpPr>
          <p:cNvPr id="21508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Keskustelu luopumisesta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err="1" smtClean="0"/>
              <a:t>Moodlessa</a:t>
            </a:r>
            <a:r>
              <a:rPr lang="fi-FI" dirty="0" smtClean="0"/>
              <a:t> keskusteli 5 opiskelijaa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err="1" smtClean="0"/>
              <a:t>FB:ssa</a:t>
            </a:r>
            <a:r>
              <a:rPr lang="fi-FI" dirty="0" smtClean="0"/>
              <a:t> 23 opiskelijaa 5 ryhmässä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Keskusteluviestit olivat </a:t>
            </a:r>
            <a:r>
              <a:rPr lang="fi-FI" dirty="0" err="1" smtClean="0"/>
              <a:t>FB:ssa</a:t>
            </a:r>
            <a:r>
              <a:rPr lang="fi-FI" dirty="0" smtClean="0"/>
              <a:t> pidempiä kuin </a:t>
            </a:r>
            <a:r>
              <a:rPr lang="fi-FI" dirty="0" err="1" smtClean="0"/>
              <a:t>Moodlessa</a:t>
            </a:r>
            <a:endParaRPr lang="fi-FI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Keskustelu onnistui hyvin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fi-FI" dirty="0"/>
          </a:p>
        </p:txBody>
      </p:sp>
      <p:sp>
        <p:nvSpPr>
          <p:cNvPr id="22531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7763DD-5DB6-4187-A2B0-6D97D9FF7AC7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53D598-0DA6-4E79-940A-FA0AE904EAF8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i-FI" smtClean="0"/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4213" y="620713"/>
            <a:ext cx="7775575" cy="642937"/>
          </a:xfrm>
        </p:spPr>
        <p:txBody>
          <a:bodyPr/>
          <a:lstStyle/>
          <a:p>
            <a:pPr eaLnBrk="1" hangingPunct="1"/>
            <a:r>
              <a:rPr lang="fi-FI" smtClean="0"/>
              <a:t>Ryhmäytyminen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>
          <a:xfrm>
            <a:off x="684213" y="1557338"/>
            <a:ext cx="7775575" cy="4443412"/>
          </a:xfrm>
        </p:spPr>
        <p:txBody>
          <a:bodyPr/>
          <a:lstStyle/>
          <a:p>
            <a:pPr eaLnBrk="1" hangingPunct="1"/>
            <a:r>
              <a:rPr lang="fi-FI" smtClean="0"/>
              <a:t>”ihan hyvä juttu”</a:t>
            </a:r>
          </a:p>
          <a:p>
            <a:pPr eaLnBrk="1" hangingPunct="1"/>
            <a:r>
              <a:rPr lang="fi-FI" smtClean="0"/>
              <a:t>”helppo tapa pitää yhteyttä”</a:t>
            </a:r>
          </a:p>
          <a:p>
            <a:pPr eaLnBrk="1" hangingPunct="1"/>
            <a:r>
              <a:rPr lang="fi-FI" smtClean="0"/>
              <a:t>”ok vaihtelua”</a:t>
            </a:r>
          </a:p>
          <a:p>
            <a:pPr eaLnBrk="1" hangingPunct="1"/>
            <a:r>
              <a:rPr lang="fi-FI" smtClean="0"/>
              <a:t>”toisaalta ahdistavaa, kun koulu tunkeutui vapaa-ajan elämään”</a:t>
            </a:r>
          </a:p>
          <a:p>
            <a:pPr eaLnBrk="1" hangingPunct="1"/>
            <a:r>
              <a:rPr lang="fi-FI" smtClean="0"/>
              <a:t>”ei auttanut ryhmäytymisessä”</a:t>
            </a:r>
          </a:p>
          <a:p>
            <a:pPr eaLnBrk="1" hangingPunct="1"/>
            <a:r>
              <a:rPr lang="fi-FI" smtClean="0"/>
              <a:t>”emme kuuluneet ryhmään – oikeus saada tietoa virallisempaa reittiä” </a:t>
            </a:r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</p:txBody>
      </p:sp>
      <p:sp>
        <p:nvSpPr>
          <p:cNvPr id="23555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DEB7F4-30B0-438E-9638-35224F9A2D98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06467C-5AA0-4724-B75E-1FEA395B8A13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i-FI" smtClean="0"/>
          </a:p>
        </p:txBody>
      </p:sp>
      <p:sp>
        <p:nvSpPr>
          <p:cNvPr id="23557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"/>
          <p:cNvSpPr>
            <a:spLocks noGrp="1"/>
          </p:cNvSpPr>
          <p:nvPr>
            <p:ph type="title"/>
          </p:nvPr>
        </p:nvSpPr>
        <p:spPr>
          <a:xfrm>
            <a:off x="684213" y="620713"/>
            <a:ext cx="7775575" cy="642937"/>
          </a:xfrm>
        </p:spPr>
        <p:txBody>
          <a:bodyPr/>
          <a:lstStyle/>
          <a:p>
            <a:pPr eaLnBrk="1" hangingPunct="1"/>
            <a:r>
              <a:rPr lang="fi-FI" smtClean="0"/>
              <a:t>Ohjaus ja tuki</a:t>
            </a:r>
          </a:p>
        </p:txBody>
      </p:sp>
      <p:sp>
        <p:nvSpPr>
          <p:cNvPr id="24578" name="Content Placeholder 3"/>
          <p:cNvSpPr>
            <a:spLocks noGrp="1"/>
          </p:cNvSpPr>
          <p:nvPr>
            <p:ph idx="1"/>
          </p:nvPr>
        </p:nvSpPr>
        <p:spPr>
          <a:xfrm>
            <a:off x="684213" y="1557338"/>
            <a:ext cx="7775575" cy="4443412"/>
          </a:xfrm>
        </p:spPr>
        <p:txBody>
          <a:bodyPr/>
          <a:lstStyle/>
          <a:p>
            <a:pPr eaLnBrk="1" hangingPunct="1"/>
            <a:r>
              <a:rPr lang="fi-FI" smtClean="0"/>
              <a:t>kysymysten esittäminen oli mahdollista myös koulussa</a:t>
            </a:r>
          </a:p>
          <a:p>
            <a:pPr eaLnBrk="1" hangingPunct="1"/>
            <a:r>
              <a:rPr lang="fi-FI" smtClean="0"/>
              <a:t>helpompi/mukavampi kysyä henkilökohtaisesti koulussa opettajalta tai sähköpostilla </a:t>
            </a:r>
          </a:p>
          <a:p>
            <a:pPr eaLnBrk="1" hangingPunct="1"/>
            <a:r>
              <a:rPr lang="fi-FI" smtClean="0"/>
              <a:t>ei ollut kysyttävää</a:t>
            </a:r>
          </a:p>
          <a:p>
            <a:pPr eaLnBrk="1" hangingPunct="1"/>
            <a:r>
              <a:rPr lang="fi-FI" smtClean="0"/>
              <a:t>ei ole kiva, kun muut näkevät kysymykset</a:t>
            </a:r>
          </a:p>
          <a:p>
            <a:pPr eaLnBrk="1" hangingPunct="1"/>
            <a:r>
              <a:rPr lang="fi-FI" smtClean="0"/>
              <a:t>FB kuuluu yksityiselämään, vapaa-aikaan – ei osaa/halua yhdistää kouluun</a:t>
            </a:r>
          </a:p>
          <a:p>
            <a:pPr eaLnBrk="1" hangingPunct="1"/>
            <a:r>
              <a:rPr lang="fi-FI" smtClean="0"/>
              <a:t>opettajan ”rooli” menee jotenkin sekaisin, kun on FB:ssa tavattavissa</a:t>
            </a:r>
          </a:p>
          <a:p>
            <a:pPr eaLnBrk="1" hangingPunct="1"/>
            <a:endParaRPr lang="fi-FI" smtClean="0"/>
          </a:p>
        </p:txBody>
      </p:sp>
      <p:sp>
        <p:nvSpPr>
          <p:cNvPr id="24579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0C9AF8-F8C5-4830-82FE-60CD49900592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1CCBA3-1E1A-4D9F-B932-A3852D45E2B3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i-FI" smtClean="0"/>
          </a:p>
        </p:txBody>
      </p:sp>
      <p:sp>
        <p:nvSpPr>
          <p:cNvPr id="24581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>
          <a:xfrm>
            <a:off x="611188" y="620713"/>
            <a:ext cx="7775575" cy="642937"/>
          </a:xfrm>
        </p:spPr>
        <p:txBody>
          <a:bodyPr/>
          <a:lstStyle/>
          <a:p>
            <a:pPr eaLnBrk="1" hangingPunct="1"/>
            <a:r>
              <a:rPr lang="fi-FI" smtClean="0"/>
              <a:t>Mihin Facebook sopisi?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/>
              <a:t>k</a:t>
            </a:r>
            <a:r>
              <a:rPr lang="fi-FI" dirty="0" smtClean="0"/>
              <a:t>eskusteluun – helpompi mennä kuin esim. </a:t>
            </a:r>
            <a:r>
              <a:rPr lang="fi-FI" dirty="0" err="1" smtClean="0"/>
              <a:t>Moodleen</a:t>
            </a:r>
            <a:endParaRPr lang="fi-FI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/>
              <a:t>t</a:t>
            </a:r>
            <a:r>
              <a:rPr lang="fi-FI" dirty="0" smtClean="0"/>
              <a:t>iedotukseen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ryhmätöihin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i-FI" dirty="0"/>
              <a:t>y</a:t>
            </a:r>
            <a:r>
              <a:rPr lang="fi-FI" dirty="0" smtClean="0"/>
              <a:t>hteistä ryhmää haluttiin, mutta koulutehtävät muualla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fi-FI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fi-FI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fi-FI" dirty="0"/>
          </a:p>
        </p:txBody>
      </p:sp>
      <p:sp>
        <p:nvSpPr>
          <p:cNvPr id="25603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01E697-626B-4161-A75A-5B9A8D0CF360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B4EF18-7FC7-4E9B-9FF0-1006AC70A770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i-FI" smtClean="0"/>
          </a:p>
        </p:txBody>
      </p:sp>
      <p:sp>
        <p:nvSpPr>
          <p:cNvPr id="25605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Yhteenvetoa</a:t>
            </a:r>
          </a:p>
        </p:txBody>
      </p:sp>
      <p:sp>
        <p:nvSpPr>
          <p:cNvPr id="2662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koulun ja vapaa-ajan sekoittuminen</a:t>
            </a:r>
          </a:p>
          <a:p>
            <a:pPr lvl="1" eaLnBrk="1" hangingPunct="1"/>
            <a:r>
              <a:rPr smtClean="0"/>
              <a:t>jakaa opiskelijoiden mielipiteitä</a:t>
            </a:r>
          </a:p>
          <a:p>
            <a:pPr lvl="1" eaLnBrk="1" hangingPunct="1"/>
            <a:r>
              <a:rPr smtClean="0"/>
              <a:t>opettajan kannalta sama juttu</a:t>
            </a:r>
          </a:p>
          <a:p>
            <a:pPr eaLnBrk="1" hangingPunct="1"/>
            <a:r>
              <a:rPr lang="fi-FI" smtClean="0"/>
              <a:t>sopii ryhmäytymisen tueksi ryhmillä, joilla vähemmän lähiopetusta</a:t>
            </a:r>
          </a:p>
          <a:p>
            <a:pPr eaLnBrk="1" hangingPunct="1"/>
            <a:r>
              <a:rPr lang="fi-FI" smtClean="0"/>
              <a:t>Moodleen verrattuna etuna helpompi lähestyttävyys?</a:t>
            </a:r>
          </a:p>
          <a:p>
            <a:pPr eaLnBrk="1" hangingPunct="1"/>
            <a:r>
              <a:rPr lang="fi-FI" smtClean="0"/>
              <a:t>Chat-toimintoa ei voi käyttää, jos ei ole kaveri FB:ssa</a:t>
            </a:r>
          </a:p>
          <a:p>
            <a:pPr lvl="1" eaLnBrk="1" hangingPunct="1"/>
            <a:r>
              <a:rPr smtClean="0"/>
              <a:t>mahdollistaisi reaaliaikaisen ohjauksen</a:t>
            </a:r>
          </a:p>
          <a:p>
            <a:pPr eaLnBrk="1" hangingPunct="1"/>
            <a:endParaRPr lang="fi-FI" smtClean="0"/>
          </a:p>
          <a:p>
            <a:pPr lvl="1" eaLnBrk="1" hangingPunct="1"/>
            <a:endParaRPr smtClean="0"/>
          </a:p>
          <a:p>
            <a:pPr lvl="1" eaLnBrk="1" hangingPunct="1"/>
            <a:endParaRPr smtClean="0"/>
          </a:p>
        </p:txBody>
      </p:sp>
      <p:sp>
        <p:nvSpPr>
          <p:cNvPr id="26627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8BC656-8DE9-4B93-ABAD-ACDFDBF2B58D}" type="datetime3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7/10/10</a:t>
            </a:fld>
            <a:endParaRPr lang="fi-FI" smtClean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6CCF74-F6E1-4301-BDD7-4281EBC06023}" type="slidenum">
              <a:rPr lang="fi-FI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i-FI" smtClean="0"/>
          </a:p>
        </p:txBody>
      </p:sp>
      <p:sp>
        <p:nvSpPr>
          <p:cNvPr id="26629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Metropolia Ammattikorkeakoulu</a:t>
            </a:r>
            <a:endParaRPr lang="fi-FI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kalvosarja_pohja_suomi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Metropolia_kalvosarja_pohja_suomi</Template>
  <TotalTime>81</TotalTime>
  <Words>262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Suunnittelumalli</vt:lpstr>
      </vt:variant>
      <vt:variant>
        <vt:i4>9</vt:i4>
      </vt:variant>
      <vt:variant>
        <vt:lpstr>Dian otsikot</vt:lpstr>
      </vt:variant>
      <vt:variant>
        <vt:i4>10</vt:i4>
      </vt:variant>
    </vt:vector>
  </HeadingPairs>
  <TitlesOfParts>
    <vt:vector size="23" baseType="lpstr">
      <vt:lpstr>Arial</vt:lpstr>
      <vt:lpstr>Tahoma</vt:lpstr>
      <vt:lpstr>Wingdings</vt:lpstr>
      <vt:lpstr>Calibri</vt:lpstr>
      <vt:lpstr>Metropolia_kalvosarja_pohja_suomi</vt:lpstr>
      <vt:lpstr>Metropolia_kalvosarja_pohja_suomi</vt:lpstr>
      <vt:lpstr>Metropolia_kalvosarja_pohja_suomi</vt:lpstr>
      <vt:lpstr>Metropolia_kalvosarja_pohja_suomi</vt:lpstr>
      <vt:lpstr>Metropolia_kalvosarja_pohja_suomi</vt:lpstr>
      <vt:lpstr>Metropolia_kalvosarja_pohja_suomi</vt:lpstr>
      <vt:lpstr>Metropolia_kalvosarja_pohja_suomi</vt:lpstr>
      <vt:lpstr>Metropolia_kalvosarja_pohja_suomi</vt:lpstr>
      <vt:lpstr>Metropolia_kalvosarja_pohja_suomi</vt:lpstr>
      <vt:lpstr>Facebook ryhmäytymisen ja ohjauksen tukena  – vai oliko niin?</vt:lpstr>
      <vt:lpstr>Dia 2</vt:lpstr>
      <vt:lpstr>Taustaa kokeilulle</vt:lpstr>
      <vt:lpstr>Dia 4</vt:lpstr>
      <vt:lpstr>Keskustelu luopumisesta</vt:lpstr>
      <vt:lpstr>Ryhmäytyminen</vt:lpstr>
      <vt:lpstr>Ohjaus ja tuki</vt:lpstr>
      <vt:lpstr>Mihin Facebook sopisi?</vt:lpstr>
      <vt:lpstr>Yhteenvetoa</vt:lpstr>
      <vt:lpstr>www.metropolia.fi soile.bergstrom@metropolia.fi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 ryhmäytymisen ja ohjauksen tukena  – vai oliko niin?</dc:title>
  <dc:creator>Soile Bergström</dc:creator>
  <cp:lastModifiedBy>Metropolia</cp:lastModifiedBy>
  <cp:revision>15</cp:revision>
  <cp:lastPrinted>2010-10-04T11:55:14Z</cp:lastPrinted>
  <dcterms:created xsi:type="dcterms:W3CDTF">2010-09-30T12:02:48Z</dcterms:created>
  <dcterms:modified xsi:type="dcterms:W3CDTF">2010-10-07T13:55:23Z</dcterms:modified>
</cp:coreProperties>
</file>