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1" r:id="rId3"/>
  </p:sldMasterIdLst>
  <p:notesMasterIdLst>
    <p:notesMasterId r:id="rId26"/>
  </p:notesMasterIdLst>
  <p:sldIdLst>
    <p:sldId id="290" r:id="rId4"/>
    <p:sldId id="274" r:id="rId5"/>
    <p:sldId id="275" r:id="rId6"/>
    <p:sldId id="272" r:id="rId7"/>
    <p:sldId id="268" r:id="rId8"/>
    <p:sldId id="280" r:id="rId9"/>
    <p:sldId id="289" r:id="rId10"/>
    <p:sldId id="270" r:id="rId11"/>
    <p:sldId id="271" r:id="rId12"/>
    <p:sldId id="266" r:id="rId13"/>
    <p:sldId id="267" r:id="rId14"/>
    <p:sldId id="263" r:id="rId15"/>
    <p:sldId id="259" r:id="rId16"/>
    <p:sldId id="258" r:id="rId17"/>
    <p:sldId id="283" r:id="rId18"/>
    <p:sldId id="285" r:id="rId19"/>
    <p:sldId id="282" r:id="rId20"/>
    <p:sldId id="284" r:id="rId21"/>
    <p:sldId id="287" r:id="rId22"/>
    <p:sldId id="288" r:id="rId23"/>
    <p:sldId id="286" r:id="rId24"/>
    <p:sldId id="291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90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E246F3-3919-4338-81A2-F140F8271C99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6C121-D76E-439F-8E48-23CEDE7488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514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3C31074-6005-4FCE-980C-ABC1D1FBFE6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5602" name="Slide Image Placeholder 2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4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54234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2B4419-3C55-4BC2-9D8A-BF4CD77C8B13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121089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1"/>
            <a:r>
              <a:rPr lang="en-US" dirty="0" err="1" smtClean="0"/>
              <a:t>AbbVie</a:t>
            </a:r>
            <a:r>
              <a:rPr lang="en-US" dirty="0" smtClean="0"/>
              <a:t> 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perustettiin</a:t>
            </a:r>
            <a:r>
              <a:rPr lang="fi-FI" sz="1200" kern="1200" baseline="0" dirty="0" smtClean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 1.1.2013, mutta sillä on takanaan 125-vuoden kokemus terveydenhuollosta. </a:t>
            </a:r>
          </a:p>
          <a:p>
            <a:pPr lvl="1"/>
            <a:r>
              <a:rPr lang="fi-FI" sz="1200" kern="1200" baseline="0" dirty="0" smtClean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AbbVie eriytettiin Abbottista, 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jonka perusti chicagolainen lääkäri Dr. Wallace Abbott vuonna 1888.</a:t>
            </a:r>
            <a:endParaRPr lang="fi-FI" sz="1200" kern="1200" baseline="0" dirty="0" smtClean="0">
              <a:solidFill>
                <a:schemeClr val="tx1"/>
              </a:solidFill>
              <a:effectLst/>
              <a:latin typeface="+mj-lt"/>
              <a:ea typeface="+mn-ea"/>
              <a:cs typeface="+mn-cs"/>
            </a:endParaRPr>
          </a:p>
          <a:p>
            <a:pPr marL="176213" marR="0" lvl="1" indent="-17145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fi-FI" sz="1200" kern="1200" baseline="0" dirty="0" smtClean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AbbVie on terveydenhuollon edelläkävijä, joka on </a:t>
            </a:r>
            <a:r>
              <a:rPr lang="fi-FI" sz="1200" b="0" i="0" kern="1200" dirty="0" smtClean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keskittynyt väestön terveyttä eniten uhkaavien sairauksien hoitoon. </a:t>
            </a:r>
          </a:p>
          <a:p>
            <a:pPr lvl="1"/>
            <a:r>
              <a:rPr lang="fi-FI" sz="1200" kern="1200" baseline="0" dirty="0" smtClean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AbbVie on keskittynyt biologisiin ja kohdennetuihin lääkkeisiin. </a:t>
            </a:r>
          </a:p>
          <a:p>
            <a:pPr lvl="1"/>
            <a:r>
              <a:rPr lang="fi-FI" sz="1200" kern="1200" baseline="0" dirty="0" smtClean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rPr>
              <a:t>Potilas ja hänen omaisensa ovat kaiken tekemisemme keskipiste. Haluamme auttaa heitä elämään terveempää elämää.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763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7E0936-8908-49D4-87FF-A60F73CFFE1F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6627" name="Slide Image Placeholder 5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261785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432E6C-CB6A-4D75-ABFD-6FF5CE2BAF2A}" type="slidenum">
              <a:rPr lang="en-US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044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C29451-B5A8-4337-82FF-219907397DA6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466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tif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emf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emf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emf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emf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emf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emf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emf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emf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emf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tif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emf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emf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emf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emf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emf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7AE89-17C8-4CBB-8DA6-324C47CE9EF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B41B-ACDB-4EB0-B19E-C67181DC5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664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7AE89-17C8-4CBB-8DA6-324C47CE9EF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B41B-ACDB-4EB0-B19E-C67181DC5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61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7AE89-17C8-4CBB-8DA6-324C47CE9EF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B41B-ACDB-4EB0-B19E-C67181DC5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883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bg>
      <p:bgPr>
        <a:solidFill>
          <a:srgbClr val="071D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8"/>
          <p:cNvSpPr>
            <a:spLocks noEditPoints="1"/>
          </p:cNvSpPr>
          <p:nvPr userDrawn="1"/>
        </p:nvSpPr>
        <p:spPr bwMode="auto">
          <a:xfrm>
            <a:off x="2536825" y="2962275"/>
            <a:ext cx="4038600" cy="708025"/>
          </a:xfrm>
          <a:custGeom>
            <a:avLst/>
            <a:gdLst>
              <a:gd name="T0" fmla="*/ 4296 w 9119"/>
              <a:gd name="T1" fmla="*/ 1407 h 1589"/>
              <a:gd name="T2" fmla="*/ 5081 w 9119"/>
              <a:gd name="T3" fmla="*/ 983 h 1589"/>
              <a:gd name="T4" fmla="*/ 4296 w 9119"/>
              <a:gd name="T5" fmla="*/ 558 h 1589"/>
              <a:gd name="T6" fmla="*/ 4296 w 9119"/>
              <a:gd name="T7" fmla="*/ 1407 h 1589"/>
              <a:gd name="T8" fmla="*/ 3821 w 9119"/>
              <a:gd name="T9" fmla="*/ 548 h 1589"/>
              <a:gd name="T10" fmla="*/ 4256 w 9119"/>
              <a:gd name="T11" fmla="*/ 395 h 1589"/>
              <a:gd name="T12" fmla="*/ 5261 w 9119"/>
              <a:gd name="T13" fmla="*/ 983 h 1589"/>
              <a:gd name="T14" fmla="*/ 4256 w 9119"/>
              <a:gd name="T15" fmla="*/ 1571 h 1589"/>
              <a:gd name="T16" fmla="*/ 3641 w 9119"/>
              <a:gd name="T17" fmla="*/ 0 h 1589"/>
              <a:gd name="T18" fmla="*/ 3821 w 9119"/>
              <a:gd name="T19" fmla="*/ 117 h 1589"/>
              <a:gd name="T20" fmla="*/ 3821 w 9119"/>
              <a:gd name="T21" fmla="*/ 548 h 1589"/>
              <a:gd name="T22" fmla="*/ 2492 w 9119"/>
              <a:gd name="T23" fmla="*/ 1407 h 1589"/>
              <a:gd name="T24" fmla="*/ 3277 w 9119"/>
              <a:gd name="T25" fmla="*/ 983 h 1589"/>
              <a:gd name="T26" fmla="*/ 2492 w 9119"/>
              <a:gd name="T27" fmla="*/ 558 h 1589"/>
              <a:gd name="T28" fmla="*/ 2492 w 9119"/>
              <a:gd name="T29" fmla="*/ 1407 h 1589"/>
              <a:gd name="T30" fmla="*/ 2018 w 9119"/>
              <a:gd name="T31" fmla="*/ 548 h 1589"/>
              <a:gd name="T32" fmla="*/ 2452 w 9119"/>
              <a:gd name="T33" fmla="*/ 395 h 1589"/>
              <a:gd name="T34" fmla="*/ 3458 w 9119"/>
              <a:gd name="T35" fmla="*/ 983 h 1589"/>
              <a:gd name="T36" fmla="*/ 2452 w 9119"/>
              <a:gd name="T37" fmla="*/ 1571 h 1589"/>
              <a:gd name="T38" fmla="*/ 1837 w 9119"/>
              <a:gd name="T39" fmla="*/ 0 h 1589"/>
              <a:gd name="T40" fmla="*/ 2018 w 9119"/>
              <a:gd name="T41" fmla="*/ 117 h 1589"/>
              <a:gd name="T42" fmla="*/ 2018 w 9119"/>
              <a:gd name="T43" fmla="*/ 548 h 1589"/>
              <a:gd name="T44" fmla="*/ 7214 w 9119"/>
              <a:gd name="T45" fmla="*/ 395 h 1589"/>
              <a:gd name="T46" fmla="*/ 7395 w 9119"/>
              <a:gd name="T47" fmla="*/ 547 h 1589"/>
              <a:gd name="T48" fmla="*/ 7350 w 9119"/>
              <a:gd name="T49" fmla="*/ 1571 h 1589"/>
              <a:gd name="T50" fmla="*/ 7214 w 9119"/>
              <a:gd name="T51" fmla="*/ 395 h 1589"/>
              <a:gd name="T52" fmla="*/ 7305 w 9119"/>
              <a:gd name="T53" fmla="*/ 260 h 1589"/>
              <a:gd name="T54" fmla="*/ 7397 w 9119"/>
              <a:gd name="T55" fmla="*/ 167 h 1589"/>
              <a:gd name="T56" fmla="*/ 7305 w 9119"/>
              <a:gd name="T57" fmla="*/ 34 h 1589"/>
              <a:gd name="T58" fmla="*/ 7212 w 9119"/>
              <a:gd name="T59" fmla="*/ 167 h 1589"/>
              <a:gd name="T60" fmla="*/ 7305 w 9119"/>
              <a:gd name="T61" fmla="*/ 260 h 1589"/>
              <a:gd name="T62" fmla="*/ 965 w 9119"/>
              <a:gd name="T63" fmla="*/ 558 h 1589"/>
              <a:gd name="T64" fmla="*/ 180 w 9119"/>
              <a:gd name="T65" fmla="*/ 983 h 1589"/>
              <a:gd name="T66" fmla="*/ 965 w 9119"/>
              <a:gd name="T67" fmla="*/ 1407 h 1589"/>
              <a:gd name="T68" fmla="*/ 965 w 9119"/>
              <a:gd name="T69" fmla="*/ 558 h 1589"/>
              <a:gd name="T70" fmla="*/ 1669 w 9119"/>
              <a:gd name="T71" fmla="*/ 1571 h 1589"/>
              <a:gd name="T72" fmla="*/ 1535 w 9119"/>
              <a:gd name="T73" fmla="*/ 1456 h 1589"/>
              <a:gd name="T74" fmla="*/ 1005 w 9119"/>
              <a:gd name="T75" fmla="*/ 1571 h 1589"/>
              <a:gd name="T76" fmla="*/ 0 w 9119"/>
              <a:gd name="T77" fmla="*/ 983 h 1589"/>
              <a:gd name="T78" fmla="*/ 1005 w 9119"/>
              <a:gd name="T79" fmla="*/ 395 h 1589"/>
              <a:gd name="T80" fmla="*/ 1742 w 9119"/>
              <a:gd name="T81" fmla="*/ 1571 h 1589"/>
              <a:gd name="T82" fmla="*/ 1669 w 9119"/>
              <a:gd name="T83" fmla="*/ 1571 h 1589"/>
              <a:gd name="T84" fmla="*/ 6267 w 9119"/>
              <a:gd name="T85" fmla="*/ 1496 h 1589"/>
              <a:gd name="T86" fmla="*/ 6011 w 9119"/>
              <a:gd name="T87" fmla="*/ 1496 h 1589"/>
              <a:gd name="T88" fmla="*/ 5313 w 9119"/>
              <a:gd name="T89" fmla="*/ 395 h 1589"/>
              <a:gd name="T90" fmla="*/ 6143 w 9119"/>
              <a:gd name="T91" fmla="*/ 1393 h 1589"/>
              <a:gd name="T92" fmla="*/ 6974 w 9119"/>
              <a:gd name="T93" fmla="*/ 395 h 1589"/>
              <a:gd name="T94" fmla="*/ 6267 w 9119"/>
              <a:gd name="T95" fmla="*/ 1496 h 1589"/>
              <a:gd name="T96" fmla="*/ 8243 w 9119"/>
              <a:gd name="T97" fmla="*/ 558 h 1589"/>
              <a:gd name="T98" fmla="*/ 8729 w 9119"/>
              <a:gd name="T99" fmla="*/ 558 h 1589"/>
              <a:gd name="T100" fmla="*/ 8729 w 9119"/>
              <a:gd name="T101" fmla="*/ 901 h 1589"/>
              <a:gd name="T102" fmla="*/ 8243 w 9119"/>
              <a:gd name="T103" fmla="*/ 558 h 1589"/>
              <a:gd name="T104" fmla="*/ 9089 w 9119"/>
              <a:gd name="T105" fmla="*/ 1537 h 1589"/>
              <a:gd name="T106" fmla="*/ 8941 w 9119"/>
              <a:gd name="T107" fmla="*/ 1407 h 1589"/>
              <a:gd name="T108" fmla="*/ 7784 w 9119"/>
              <a:gd name="T109" fmla="*/ 1064 h 1589"/>
              <a:gd name="T110" fmla="*/ 9119 w 9119"/>
              <a:gd name="T111" fmla="*/ 730 h 1589"/>
              <a:gd name="T112" fmla="*/ 8230 w 9119"/>
              <a:gd name="T113" fmla="*/ 395 h 1589"/>
              <a:gd name="T114" fmla="*/ 8228 w 9119"/>
              <a:gd name="T115" fmla="*/ 1571 h 1589"/>
              <a:gd name="T116" fmla="*/ 9089 w 9119"/>
              <a:gd name="T117" fmla="*/ 1537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119" h="1589">
                <a:moveTo>
                  <a:pt x="4296" y="1407"/>
                </a:moveTo>
                <a:lnTo>
                  <a:pt x="4296" y="1407"/>
                </a:lnTo>
                <a:cubicBezTo>
                  <a:pt x="4420" y="1407"/>
                  <a:pt x="4466" y="1407"/>
                  <a:pt x="4609" y="1407"/>
                </a:cubicBezTo>
                <a:cubicBezTo>
                  <a:pt x="4961" y="1407"/>
                  <a:pt x="5081" y="1183"/>
                  <a:pt x="5081" y="983"/>
                </a:cubicBezTo>
                <a:cubicBezTo>
                  <a:pt x="5081" y="780"/>
                  <a:pt x="4961" y="558"/>
                  <a:pt x="4609" y="558"/>
                </a:cubicBezTo>
                <a:cubicBezTo>
                  <a:pt x="4465" y="558"/>
                  <a:pt x="4404" y="558"/>
                  <a:pt x="4296" y="558"/>
                </a:cubicBezTo>
                <a:cubicBezTo>
                  <a:pt x="3928" y="558"/>
                  <a:pt x="3821" y="792"/>
                  <a:pt x="3821" y="983"/>
                </a:cubicBezTo>
                <a:cubicBezTo>
                  <a:pt x="3821" y="1153"/>
                  <a:pt x="3917" y="1407"/>
                  <a:pt x="4296" y="1407"/>
                </a:cubicBezTo>
                <a:lnTo>
                  <a:pt x="4296" y="1407"/>
                </a:lnTo>
                <a:close/>
                <a:moveTo>
                  <a:pt x="3821" y="548"/>
                </a:moveTo>
                <a:lnTo>
                  <a:pt x="3821" y="548"/>
                </a:lnTo>
                <a:cubicBezTo>
                  <a:pt x="3899" y="474"/>
                  <a:pt x="4037" y="395"/>
                  <a:pt x="4256" y="395"/>
                </a:cubicBezTo>
                <a:cubicBezTo>
                  <a:pt x="4256" y="395"/>
                  <a:pt x="4451" y="395"/>
                  <a:pt x="4622" y="395"/>
                </a:cubicBezTo>
                <a:cubicBezTo>
                  <a:pt x="5121" y="395"/>
                  <a:pt x="5261" y="733"/>
                  <a:pt x="5261" y="983"/>
                </a:cubicBezTo>
                <a:cubicBezTo>
                  <a:pt x="5261" y="1264"/>
                  <a:pt x="5092" y="1571"/>
                  <a:pt x="4622" y="1571"/>
                </a:cubicBezTo>
                <a:cubicBezTo>
                  <a:pt x="4525" y="1571"/>
                  <a:pt x="4409" y="1571"/>
                  <a:pt x="4256" y="1571"/>
                </a:cubicBezTo>
                <a:cubicBezTo>
                  <a:pt x="3899" y="1571"/>
                  <a:pt x="3641" y="1340"/>
                  <a:pt x="3641" y="983"/>
                </a:cubicBezTo>
                <a:cubicBezTo>
                  <a:pt x="3641" y="863"/>
                  <a:pt x="3641" y="0"/>
                  <a:pt x="3641" y="0"/>
                </a:cubicBezTo>
                <a:cubicBezTo>
                  <a:pt x="3641" y="0"/>
                  <a:pt x="3677" y="0"/>
                  <a:pt x="3697" y="0"/>
                </a:cubicBezTo>
                <a:cubicBezTo>
                  <a:pt x="3776" y="0"/>
                  <a:pt x="3821" y="41"/>
                  <a:pt x="3821" y="117"/>
                </a:cubicBezTo>
                <a:cubicBezTo>
                  <a:pt x="3821" y="130"/>
                  <a:pt x="3821" y="548"/>
                  <a:pt x="3821" y="548"/>
                </a:cubicBezTo>
                <a:lnTo>
                  <a:pt x="3821" y="548"/>
                </a:lnTo>
                <a:close/>
                <a:moveTo>
                  <a:pt x="2492" y="1407"/>
                </a:moveTo>
                <a:lnTo>
                  <a:pt x="2492" y="1407"/>
                </a:lnTo>
                <a:cubicBezTo>
                  <a:pt x="2616" y="1407"/>
                  <a:pt x="2663" y="1407"/>
                  <a:pt x="2805" y="1407"/>
                </a:cubicBezTo>
                <a:cubicBezTo>
                  <a:pt x="3157" y="1407"/>
                  <a:pt x="3277" y="1183"/>
                  <a:pt x="3277" y="983"/>
                </a:cubicBezTo>
                <a:cubicBezTo>
                  <a:pt x="3277" y="780"/>
                  <a:pt x="3157" y="558"/>
                  <a:pt x="2805" y="558"/>
                </a:cubicBezTo>
                <a:cubicBezTo>
                  <a:pt x="2662" y="558"/>
                  <a:pt x="2600" y="558"/>
                  <a:pt x="2492" y="558"/>
                </a:cubicBezTo>
                <a:cubicBezTo>
                  <a:pt x="2125" y="558"/>
                  <a:pt x="2018" y="792"/>
                  <a:pt x="2018" y="983"/>
                </a:cubicBezTo>
                <a:cubicBezTo>
                  <a:pt x="2018" y="1153"/>
                  <a:pt x="2113" y="1407"/>
                  <a:pt x="2492" y="1407"/>
                </a:cubicBezTo>
                <a:lnTo>
                  <a:pt x="2492" y="1407"/>
                </a:lnTo>
                <a:close/>
                <a:moveTo>
                  <a:pt x="2018" y="548"/>
                </a:moveTo>
                <a:lnTo>
                  <a:pt x="2018" y="548"/>
                </a:lnTo>
                <a:cubicBezTo>
                  <a:pt x="2096" y="474"/>
                  <a:pt x="2233" y="395"/>
                  <a:pt x="2452" y="395"/>
                </a:cubicBezTo>
                <a:cubicBezTo>
                  <a:pt x="2452" y="395"/>
                  <a:pt x="2648" y="395"/>
                  <a:pt x="2818" y="395"/>
                </a:cubicBezTo>
                <a:cubicBezTo>
                  <a:pt x="3317" y="395"/>
                  <a:pt x="3458" y="733"/>
                  <a:pt x="3458" y="983"/>
                </a:cubicBezTo>
                <a:cubicBezTo>
                  <a:pt x="3458" y="1264"/>
                  <a:pt x="3289" y="1571"/>
                  <a:pt x="2818" y="1571"/>
                </a:cubicBezTo>
                <a:cubicBezTo>
                  <a:pt x="2721" y="1571"/>
                  <a:pt x="2605" y="1571"/>
                  <a:pt x="2452" y="1571"/>
                </a:cubicBezTo>
                <a:cubicBezTo>
                  <a:pt x="2095" y="1571"/>
                  <a:pt x="1837" y="1340"/>
                  <a:pt x="1837" y="983"/>
                </a:cubicBezTo>
                <a:cubicBezTo>
                  <a:pt x="1837" y="863"/>
                  <a:pt x="1837" y="0"/>
                  <a:pt x="1837" y="0"/>
                </a:cubicBezTo>
                <a:cubicBezTo>
                  <a:pt x="1837" y="0"/>
                  <a:pt x="1874" y="0"/>
                  <a:pt x="1893" y="0"/>
                </a:cubicBezTo>
                <a:cubicBezTo>
                  <a:pt x="1973" y="0"/>
                  <a:pt x="2018" y="41"/>
                  <a:pt x="2018" y="117"/>
                </a:cubicBezTo>
                <a:cubicBezTo>
                  <a:pt x="2018" y="130"/>
                  <a:pt x="2018" y="548"/>
                  <a:pt x="2018" y="548"/>
                </a:cubicBezTo>
                <a:lnTo>
                  <a:pt x="2018" y="548"/>
                </a:lnTo>
                <a:close/>
                <a:moveTo>
                  <a:pt x="7214" y="395"/>
                </a:moveTo>
                <a:lnTo>
                  <a:pt x="7214" y="395"/>
                </a:lnTo>
                <a:cubicBezTo>
                  <a:pt x="7214" y="395"/>
                  <a:pt x="7247" y="395"/>
                  <a:pt x="7257" y="395"/>
                </a:cubicBezTo>
                <a:cubicBezTo>
                  <a:pt x="7341" y="395"/>
                  <a:pt x="7395" y="433"/>
                  <a:pt x="7395" y="547"/>
                </a:cubicBezTo>
                <a:cubicBezTo>
                  <a:pt x="7395" y="560"/>
                  <a:pt x="7395" y="1571"/>
                  <a:pt x="7395" y="1571"/>
                </a:cubicBezTo>
                <a:cubicBezTo>
                  <a:pt x="7395" y="1571"/>
                  <a:pt x="7369" y="1571"/>
                  <a:pt x="7350" y="1571"/>
                </a:cubicBezTo>
                <a:cubicBezTo>
                  <a:pt x="7258" y="1571"/>
                  <a:pt x="7214" y="1521"/>
                  <a:pt x="7214" y="1422"/>
                </a:cubicBezTo>
                <a:cubicBezTo>
                  <a:pt x="7214" y="1409"/>
                  <a:pt x="7214" y="395"/>
                  <a:pt x="7214" y="395"/>
                </a:cubicBezTo>
                <a:lnTo>
                  <a:pt x="7214" y="395"/>
                </a:lnTo>
                <a:close/>
                <a:moveTo>
                  <a:pt x="7305" y="260"/>
                </a:moveTo>
                <a:lnTo>
                  <a:pt x="7305" y="260"/>
                </a:lnTo>
                <a:cubicBezTo>
                  <a:pt x="7357" y="260"/>
                  <a:pt x="7397" y="228"/>
                  <a:pt x="7397" y="167"/>
                </a:cubicBezTo>
                <a:cubicBezTo>
                  <a:pt x="7397" y="155"/>
                  <a:pt x="7397" y="135"/>
                  <a:pt x="7397" y="128"/>
                </a:cubicBezTo>
                <a:cubicBezTo>
                  <a:pt x="7397" y="66"/>
                  <a:pt x="7356" y="34"/>
                  <a:pt x="7305" y="34"/>
                </a:cubicBezTo>
                <a:cubicBezTo>
                  <a:pt x="7253" y="34"/>
                  <a:pt x="7212" y="66"/>
                  <a:pt x="7212" y="128"/>
                </a:cubicBezTo>
                <a:cubicBezTo>
                  <a:pt x="7212" y="136"/>
                  <a:pt x="7212" y="153"/>
                  <a:pt x="7212" y="167"/>
                </a:cubicBezTo>
                <a:cubicBezTo>
                  <a:pt x="7212" y="228"/>
                  <a:pt x="7253" y="260"/>
                  <a:pt x="7305" y="260"/>
                </a:cubicBezTo>
                <a:lnTo>
                  <a:pt x="7305" y="260"/>
                </a:lnTo>
                <a:close/>
                <a:moveTo>
                  <a:pt x="965" y="558"/>
                </a:moveTo>
                <a:lnTo>
                  <a:pt x="965" y="558"/>
                </a:lnTo>
                <a:cubicBezTo>
                  <a:pt x="841" y="558"/>
                  <a:pt x="795" y="558"/>
                  <a:pt x="652" y="558"/>
                </a:cubicBezTo>
                <a:cubicBezTo>
                  <a:pt x="300" y="558"/>
                  <a:pt x="180" y="782"/>
                  <a:pt x="180" y="983"/>
                </a:cubicBezTo>
                <a:cubicBezTo>
                  <a:pt x="180" y="1186"/>
                  <a:pt x="300" y="1407"/>
                  <a:pt x="652" y="1407"/>
                </a:cubicBezTo>
                <a:cubicBezTo>
                  <a:pt x="796" y="1407"/>
                  <a:pt x="857" y="1407"/>
                  <a:pt x="965" y="1407"/>
                </a:cubicBezTo>
                <a:cubicBezTo>
                  <a:pt x="1333" y="1407"/>
                  <a:pt x="1440" y="1174"/>
                  <a:pt x="1440" y="983"/>
                </a:cubicBezTo>
                <a:cubicBezTo>
                  <a:pt x="1440" y="812"/>
                  <a:pt x="1344" y="558"/>
                  <a:pt x="965" y="558"/>
                </a:cubicBezTo>
                <a:lnTo>
                  <a:pt x="965" y="558"/>
                </a:lnTo>
                <a:close/>
                <a:moveTo>
                  <a:pt x="1669" y="1571"/>
                </a:moveTo>
                <a:lnTo>
                  <a:pt x="1669" y="1571"/>
                </a:lnTo>
                <a:cubicBezTo>
                  <a:pt x="1596" y="1571"/>
                  <a:pt x="1549" y="1534"/>
                  <a:pt x="1535" y="1456"/>
                </a:cubicBezTo>
                <a:lnTo>
                  <a:pt x="1511" y="1328"/>
                </a:lnTo>
                <a:cubicBezTo>
                  <a:pt x="1471" y="1402"/>
                  <a:pt x="1324" y="1571"/>
                  <a:pt x="1005" y="1571"/>
                </a:cubicBezTo>
                <a:cubicBezTo>
                  <a:pt x="1005" y="1571"/>
                  <a:pt x="810" y="1571"/>
                  <a:pt x="639" y="1571"/>
                </a:cubicBezTo>
                <a:cubicBezTo>
                  <a:pt x="140" y="1571"/>
                  <a:pt x="0" y="1233"/>
                  <a:pt x="0" y="983"/>
                </a:cubicBezTo>
                <a:cubicBezTo>
                  <a:pt x="0" y="701"/>
                  <a:pt x="169" y="395"/>
                  <a:pt x="639" y="395"/>
                </a:cubicBezTo>
                <a:cubicBezTo>
                  <a:pt x="736" y="395"/>
                  <a:pt x="852" y="395"/>
                  <a:pt x="1005" y="395"/>
                </a:cubicBezTo>
                <a:cubicBezTo>
                  <a:pt x="1362" y="395"/>
                  <a:pt x="1561" y="603"/>
                  <a:pt x="1608" y="856"/>
                </a:cubicBezTo>
                <a:cubicBezTo>
                  <a:pt x="1648" y="1067"/>
                  <a:pt x="1742" y="1571"/>
                  <a:pt x="1742" y="1571"/>
                </a:cubicBezTo>
                <a:cubicBezTo>
                  <a:pt x="1742" y="1571"/>
                  <a:pt x="1708" y="1571"/>
                  <a:pt x="1669" y="1571"/>
                </a:cubicBezTo>
                <a:lnTo>
                  <a:pt x="1669" y="1571"/>
                </a:lnTo>
                <a:close/>
                <a:moveTo>
                  <a:pt x="6267" y="1496"/>
                </a:moveTo>
                <a:lnTo>
                  <a:pt x="6267" y="1496"/>
                </a:lnTo>
                <a:cubicBezTo>
                  <a:pt x="6217" y="1565"/>
                  <a:pt x="6182" y="1589"/>
                  <a:pt x="6139" y="1589"/>
                </a:cubicBezTo>
                <a:cubicBezTo>
                  <a:pt x="6078" y="1589"/>
                  <a:pt x="6055" y="1556"/>
                  <a:pt x="6011" y="1496"/>
                </a:cubicBezTo>
                <a:cubicBezTo>
                  <a:pt x="5906" y="1353"/>
                  <a:pt x="5205" y="395"/>
                  <a:pt x="5205" y="395"/>
                </a:cubicBezTo>
                <a:cubicBezTo>
                  <a:pt x="5205" y="395"/>
                  <a:pt x="5272" y="395"/>
                  <a:pt x="5313" y="395"/>
                </a:cubicBezTo>
                <a:cubicBezTo>
                  <a:pt x="5430" y="395"/>
                  <a:pt x="5464" y="436"/>
                  <a:pt x="5512" y="504"/>
                </a:cubicBezTo>
                <a:cubicBezTo>
                  <a:pt x="5534" y="534"/>
                  <a:pt x="6143" y="1393"/>
                  <a:pt x="6143" y="1393"/>
                </a:cubicBezTo>
                <a:cubicBezTo>
                  <a:pt x="6143" y="1393"/>
                  <a:pt x="6752" y="535"/>
                  <a:pt x="6777" y="500"/>
                </a:cubicBezTo>
                <a:cubicBezTo>
                  <a:pt x="6822" y="436"/>
                  <a:pt x="6857" y="395"/>
                  <a:pt x="6974" y="395"/>
                </a:cubicBezTo>
                <a:cubicBezTo>
                  <a:pt x="7007" y="395"/>
                  <a:pt x="7070" y="395"/>
                  <a:pt x="7070" y="395"/>
                </a:cubicBezTo>
                <a:cubicBezTo>
                  <a:pt x="7070" y="395"/>
                  <a:pt x="6352" y="1379"/>
                  <a:pt x="6267" y="1496"/>
                </a:cubicBezTo>
                <a:lnTo>
                  <a:pt x="6267" y="1496"/>
                </a:lnTo>
                <a:close/>
                <a:moveTo>
                  <a:pt x="8243" y="558"/>
                </a:moveTo>
                <a:lnTo>
                  <a:pt x="8243" y="558"/>
                </a:lnTo>
                <a:cubicBezTo>
                  <a:pt x="8319" y="558"/>
                  <a:pt x="8620" y="558"/>
                  <a:pt x="8729" y="558"/>
                </a:cubicBezTo>
                <a:cubicBezTo>
                  <a:pt x="8897" y="558"/>
                  <a:pt x="8937" y="663"/>
                  <a:pt x="8937" y="730"/>
                </a:cubicBezTo>
                <a:cubicBezTo>
                  <a:pt x="8937" y="790"/>
                  <a:pt x="8901" y="901"/>
                  <a:pt x="8729" y="901"/>
                </a:cubicBezTo>
                <a:cubicBezTo>
                  <a:pt x="8615" y="901"/>
                  <a:pt x="7784" y="901"/>
                  <a:pt x="7784" y="901"/>
                </a:cubicBezTo>
                <a:cubicBezTo>
                  <a:pt x="7795" y="784"/>
                  <a:pt x="7893" y="558"/>
                  <a:pt x="8243" y="558"/>
                </a:cubicBezTo>
                <a:lnTo>
                  <a:pt x="8243" y="558"/>
                </a:lnTo>
                <a:close/>
                <a:moveTo>
                  <a:pt x="9089" y="1537"/>
                </a:moveTo>
                <a:lnTo>
                  <a:pt x="9089" y="1537"/>
                </a:lnTo>
                <a:cubicBezTo>
                  <a:pt x="9089" y="1441"/>
                  <a:pt x="9034" y="1407"/>
                  <a:pt x="8941" y="1407"/>
                </a:cubicBezTo>
                <a:cubicBezTo>
                  <a:pt x="8889" y="1407"/>
                  <a:pt x="8242" y="1407"/>
                  <a:pt x="8242" y="1407"/>
                </a:cubicBezTo>
                <a:cubicBezTo>
                  <a:pt x="7914" y="1407"/>
                  <a:pt x="7799" y="1204"/>
                  <a:pt x="7784" y="1064"/>
                </a:cubicBezTo>
                <a:cubicBezTo>
                  <a:pt x="7784" y="1064"/>
                  <a:pt x="8528" y="1064"/>
                  <a:pt x="8753" y="1064"/>
                </a:cubicBezTo>
                <a:cubicBezTo>
                  <a:pt x="9036" y="1064"/>
                  <a:pt x="9119" y="861"/>
                  <a:pt x="9119" y="730"/>
                </a:cubicBezTo>
                <a:cubicBezTo>
                  <a:pt x="9119" y="590"/>
                  <a:pt x="9029" y="395"/>
                  <a:pt x="8753" y="395"/>
                </a:cubicBezTo>
                <a:cubicBezTo>
                  <a:pt x="8504" y="395"/>
                  <a:pt x="8230" y="395"/>
                  <a:pt x="8230" y="395"/>
                </a:cubicBezTo>
                <a:cubicBezTo>
                  <a:pt x="7753" y="395"/>
                  <a:pt x="7596" y="720"/>
                  <a:pt x="7596" y="983"/>
                </a:cubicBezTo>
                <a:cubicBezTo>
                  <a:pt x="7596" y="1272"/>
                  <a:pt x="7775" y="1571"/>
                  <a:pt x="8228" y="1571"/>
                </a:cubicBezTo>
                <a:lnTo>
                  <a:pt x="9089" y="1571"/>
                </a:lnTo>
                <a:cubicBezTo>
                  <a:pt x="9089" y="1571"/>
                  <a:pt x="9089" y="1546"/>
                  <a:pt x="9089" y="1537"/>
                </a:cubicBezTo>
                <a:close/>
              </a:path>
            </a:pathLst>
          </a:custGeom>
          <a:solidFill>
            <a:srgbClr val="FEFEFE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defRPr/>
            </a:pPr>
            <a:endParaRPr lang="en-US" dirty="0">
              <a:solidFill>
                <a:srgbClr val="070605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525" y="0"/>
            <a:ext cx="4816475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PPT_Gradient_Black.psd"/>
          <p:cNvPicPr>
            <a:picLocks noChangeAspect="1"/>
          </p:cNvPicPr>
          <p:nvPr userDrawn="1"/>
        </p:nvPicPr>
        <p:blipFill>
          <a:blip r:embed="rId3"/>
          <a:srcRect l="57697"/>
          <a:stretch>
            <a:fillRect/>
          </a:stretch>
        </p:blipFill>
        <p:spPr bwMode="auto">
          <a:xfrm>
            <a:off x="3656013" y="0"/>
            <a:ext cx="32278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4796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92"/>
          <a:stretch/>
        </p:blipFill>
        <p:spPr>
          <a:xfrm flipH="1">
            <a:off x="3699200" y="0"/>
            <a:ext cx="5444800" cy="6858000"/>
          </a:xfrm>
          <a:prstGeom prst="rect">
            <a:avLst/>
          </a:prstGeom>
        </p:spPr>
      </p:pic>
      <p:pic>
        <p:nvPicPr>
          <p:cNvPr id="5" name="Picture 8" descr="PPT_Gradient_Black.psd"/>
          <p:cNvPicPr>
            <a:picLocks noChangeAspect="1"/>
          </p:cNvPicPr>
          <p:nvPr userDrawn="1"/>
        </p:nvPicPr>
        <p:blipFill>
          <a:blip r:embed="rId3"/>
          <a:srcRect l="57697"/>
          <a:stretch>
            <a:fillRect/>
          </a:stretch>
        </p:blipFill>
        <p:spPr bwMode="auto">
          <a:xfrm>
            <a:off x="3656013" y="0"/>
            <a:ext cx="32278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7992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 White 3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6" r="41868"/>
          <a:stretch/>
        </p:blipFill>
        <p:spPr bwMode="auto">
          <a:xfrm>
            <a:off x="4315670" y="12235"/>
            <a:ext cx="4828332" cy="6845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PPT_Gradient_Black.psd"/>
          <p:cNvPicPr>
            <a:picLocks noChangeAspect="1"/>
          </p:cNvPicPr>
          <p:nvPr userDrawn="1"/>
        </p:nvPicPr>
        <p:blipFill>
          <a:blip r:embed="rId3"/>
          <a:srcRect l="57697"/>
          <a:stretch>
            <a:fillRect/>
          </a:stretch>
        </p:blipFill>
        <p:spPr bwMode="auto">
          <a:xfrm>
            <a:off x="3981598" y="-7080"/>
            <a:ext cx="34344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eform 9"/>
          <p:cNvSpPr>
            <a:spLocks/>
          </p:cNvSpPr>
          <p:nvPr userDrawn="1"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1" name="Picture 12" descr="AbbVieLogo_Standard_White.eps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2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CM-0120-1113 – PPT w/Product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76581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15" r="24274"/>
          <a:stretch/>
        </p:blipFill>
        <p:spPr bwMode="auto">
          <a:xfrm>
            <a:off x="4572000" y="0"/>
            <a:ext cx="548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6875" y="0"/>
            <a:ext cx="2279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CM-0120-1113 – PPT w/Product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74638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8" r="7350"/>
          <a:stretch/>
        </p:blipFill>
        <p:spPr bwMode="auto">
          <a:xfrm>
            <a:off x="4799013" y="0"/>
            <a:ext cx="548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PPT_Gradient_Black.psd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206875" y="0"/>
            <a:ext cx="2279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 rotWithShape="1">
          <a:blip r:embed="rId3"/>
          <a:srcRect l="-104318" r="104318"/>
          <a:stretch/>
        </p:blipFill>
        <p:spPr bwMode="auto">
          <a:xfrm>
            <a:off x="1828800" y="0"/>
            <a:ext cx="2279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CM-0120-1113 – PPT w/Product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08665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7" r="15609"/>
          <a:stretch/>
        </p:blipFill>
        <p:spPr bwMode="auto">
          <a:xfrm>
            <a:off x="4572000" y="1770"/>
            <a:ext cx="4663440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PPT_Gradient_Black.psd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206875" y="0"/>
            <a:ext cx="2279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 rotWithShape="1">
          <a:blip r:embed="rId3"/>
          <a:srcRect l="-104318" r="104318"/>
          <a:stretch/>
        </p:blipFill>
        <p:spPr bwMode="auto">
          <a:xfrm>
            <a:off x="1828800" y="0"/>
            <a:ext cx="2279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CM-0120-1113 – PPT w/Product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1463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Black 2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89438" y="0"/>
            <a:ext cx="4754562" cy="6339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49688" y="0"/>
            <a:ext cx="2279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AbbVieLogo_Standard_White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13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err="1" smtClean="0">
                <a:solidFill>
                  <a:srgbClr val="FFFFFF"/>
                </a:solidFill>
              </a:rPr>
              <a:t>Yritysesittely</a:t>
            </a:r>
            <a:r>
              <a:rPr lang="en-US" dirty="0" smtClean="0">
                <a:solidFill>
                  <a:srgbClr val="FFFFFF"/>
                </a:solidFill>
              </a:rPr>
              <a:t> | </a:t>
            </a:r>
            <a:r>
              <a:rPr lang="en-US" dirty="0" err="1" smtClean="0">
                <a:solidFill>
                  <a:srgbClr val="FFFFFF"/>
                </a:solidFill>
              </a:rPr>
              <a:t>Maaliskuu</a:t>
            </a:r>
            <a:r>
              <a:rPr lang="en-US" dirty="0" smtClean="0">
                <a:solidFill>
                  <a:srgbClr val="FFFFFF"/>
                </a:solidFill>
              </a:rPr>
              <a:t> 2014| Company Confidential © 2014  AbbVie | HYVÄKSYMISNUMERO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537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7AE89-17C8-4CBB-8DA6-324C47CE9EF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B41B-ACDB-4EB0-B19E-C67181DC5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2667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503" y="0"/>
            <a:ext cx="3975497" cy="6858000"/>
          </a:xfrm>
          <a:prstGeom prst="rect">
            <a:avLst/>
          </a:prstGeom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6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9" name="Picture 8" descr="PPT_Gradient_Black.psd"/>
          <p:cNvPicPr>
            <a:picLocks noChangeAspect="1"/>
          </p:cNvPicPr>
          <p:nvPr userDrawn="1"/>
        </p:nvPicPr>
        <p:blipFill>
          <a:blip r:embed="rId3"/>
          <a:srcRect l="57697"/>
          <a:stretch>
            <a:fillRect/>
          </a:stretch>
        </p:blipFill>
        <p:spPr bwMode="auto">
          <a:xfrm>
            <a:off x="4158785" y="0"/>
            <a:ext cx="32278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eform 9"/>
          <p:cNvSpPr>
            <a:spLocks/>
          </p:cNvSpPr>
          <p:nvPr userDrawn="1"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12" descr="AbbVieLogo_Standard_White.eps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62262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3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microsco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67213" y="0"/>
            <a:ext cx="47767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PPT_Gradient_Black.psd"/>
          <p:cNvPicPr>
            <a:picLocks noChangeAspect="1"/>
          </p:cNvPicPr>
          <p:nvPr userDrawn="1"/>
        </p:nvPicPr>
        <p:blipFill>
          <a:blip r:embed="rId3"/>
          <a:srcRect l="57697"/>
          <a:stretch>
            <a:fillRect/>
          </a:stretch>
        </p:blipFill>
        <p:spPr bwMode="auto">
          <a:xfrm>
            <a:off x="3656013" y="0"/>
            <a:ext cx="32278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reeform 12"/>
          <p:cNvSpPr>
            <a:spLocks/>
          </p:cNvSpPr>
          <p:nvPr userDrawn="1"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4" name="Picture 12" descr="AbbVieLogo_Standard_White.eps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69814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72" r="43128" b="18557"/>
          <a:stretch/>
        </p:blipFill>
        <p:spPr>
          <a:xfrm>
            <a:off x="4572000" y="1"/>
            <a:ext cx="4572000" cy="6858000"/>
          </a:xfrm>
          <a:prstGeom prst="rect">
            <a:avLst/>
          </a:prstGeom>
        </p:spPr>
      </p:pic>
      <p:pic>
        <p:nvPicPr>
          <p:cNvPr id="10" name="Picture 9" descr="PPT_Gradient_Black.psd"/>
          <p:cNvPicPr>
            <a:picLocks noChangeAspect="1"/>
          </p:cNvPicPr>
          <p:nvPr userDrawn="1"/>
        </p:nvPicPr>
        <p:blipFill>
          <a:blip r:embed="rId3"/>
          <a:srcRect l="57697"/>
          <a:stretch>
            <a:fillRect/>
          </a:stretch>
        </p:blipFill>
        <p:spPr bwMode="auto">
          <a:xfrm>
            <a:off x="3656013" y="0"/>
            <a:ext cx="32278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10"/>
          <p:cNvSpPr>
            <a:spLocks/>
          </p:cNvSpPr>
          <p:nvPr userDrawn="1"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2" name="Picture 12" descr="AbbVieLogo_Standard_White.eps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7642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2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28" r="1080"/>
          <a:stretch/>
        </p:blipFill>
        <p:spPr>
          <a:xfrm>
            <a:off x="4572000" y="0"/>
            <a:ext cx="4570413" cy="6858000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2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Picture 9" descr="PPT_Gradient_Black.psd"/>
          <p:cNvPicPr>
            <a:picLocks noChangeAspect="1"/>
          </p:cNvPicPr>
          <p:nvPr userDrawn="1"/>
        </p:nvPicPr>
        <p:blipFill>
          <a:blip r:embed="rId3"/>
          <a:srcRect l="57697"/>
          <a:stretch>
            <a:fillRect/>
          </a:stretch>
        </p:blipFill>
        <p:spPr bwMode="auto">
          <a:xfrm>
            <a:off x="3656013" y="0"/>
            <a:ext cx="32278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10"/>
          <p:cNvSpPr>
            <a:spLocks/>
          </p:cNvSpPr>
          <p:nvPr userDrawn="1"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2" name="Picture 12" descr="AbbVieLogo_Standard_White.eps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8075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3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10"/>
          <a:stretch/>
        </p:blipFill>
        <p:spPr>
          <a:xfrm>
            <a:off x="4366213" y="0"/>
            <a:ext cx="4777787" cy="6858000"/>
          </a:xfrm>
          <a:prstGeom prst="rect">
            <a:avLst/>
          </a:prstGeom>
        </p:spPr>
      </p:pic>
      <p:sp>
        <p:nvSpPr>
          <p:cNvPr id="10" name="Freeform 9"/>
          <p:cNvSpPr>
            <a:spLocks/>
          </p:cNvSpPr>
          <p:nvPr userDrawn="1"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1" name="Picture 12" descr="AbbVieLogo_Standard_White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2118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White 3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Lab_Woman"/>
          <p:cNvPicPr>
            <a:picLocks noChangeAspect="1" noChangeArrowheads="1"/>
          </p:cNvPicPr>
          <p:nvPr userDrawn="1"/>
        </p:nvPicPr>
        <p:blipFill>
          <a:blip r:embed="rId2"/>
          <a:srcRect l="20833"/>
          <a:stretch>
            <a:fillRect/>
          </a:stretch>
        </p:blipFill>
        <p:spPr bwMode="auto">
          <a:xfrm>
            <a:off x="4587875" y="0"/>
            <a:ext cx="45561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PPT_Gradient_Black.psd"/>
          <p:cNvPicPr>
            <a:picLocks noChangeAspect="1"/>
          </p:cNvPicPr>
          <p:nvPr userDrawn="1"/>
        </p:nvPicPr>
        <p:blipFill>
          <a:blip r:embed="rId3"/>
          <a:srcRect l="57697"/>
          <a:stretch>
            <a:fillRect/>
          </a:stretch>
        </p:blipFill>
        <p:spPr bwMode="auto">
          <a:xfrm>
            <a:off x="3981599" y="0"/>
            <a:ext cx="34344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eform 9"/>
          <p:cNvSpPr>
            <a:spLocks/>
          </p:cNvSpPr>
          <p:nvPr userDrawn="1"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1" name="Picture 12" descr="AbbVieLogo_Standard_White.eps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2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21542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ittle_Gir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67213" y="0"/>
            <a:ext cx="47767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6875" y="0"/>
            <a:ext cx="2279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2" y="6606381"/>
            <a:ext cx="7036835" cy="251619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31128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2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rcRect r="7547"/>
          <a:stretch>
            <a:fillRect/>
          </a:stretch>
        </p:blipFill>
        <p:spPr bwMode="auto">
          <a:xfrm>
            <a:off x="4389438" y="0"/>
            <a:ext cx="4754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49688" y="0"/>
            <a:ext cx="2279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AbbVieLogo_Standard_White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13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6520000" cy="251619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err="1" smtClean="0">
                <a:solidFill>
                  <a:srgbClr val="FFFFFF"/>
                </a:solidFill>
              </a:rPr>
              <a:t>Yritysesittely</a:t>
            </a:r>
            <a:r>
              <a:rPr lang="en-US" dirty="0" smtClean="0">
                <a:solidFill>
                  <a:srgbClr val="FFFFFF"/>
                </a:solidFill>
              </a:rPr>
              <a:t> | </a:t>
            </a:r>
            <a:r>
              <a:rPr lang="en-US" dirty="0" err="1" smtClean="0">
                <a:solidFill>
                  <a:srgbClr val="FFFFFF"/>
                </a:solidFill>
              </a:rPr>
              <a:t>Maaliskuu</a:t>
            </a:r>
            <a:r>
              <a:rPr lang="en-US" dirty="0" smtClean="0">
                <a:solidFill>
                  <a:srgbClr val="FFFFFF"/>
                </a:solidFill>
              </a:rPr>
              <a:t> 2014| Company Confidential © 2014  AbbVie | HYVÄKSYMISNUMERO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25143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482013" y="6606381"/>
            <a:ext cx="2476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 b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E1DC100C-4DC6-4C98-A6E1-5C577050113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212574" y="6606381"/>
            <a:ext cx="7242451" cy="251619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err="1" smtClean="0">
                <a:solidFill>
                  <a:srgbClr val="FFFFFF"/>
                </a:solidFill>
              </a:rPr>
              <a:t>Yritysesittely</a:t>
            </a:r>
            <a:r>
              <a:rPr lang="en-US" dirty="0" smtClean="0">
                <a:solidFill>
                  <a:srgbClr val="FFFFFF"/>
                </a:solidFill>
              </a:rPr>
              <a:t> | </a:t>
            </a:r>
            <a:r>
              <a:rPr lang="en-US" dirty="0" err="1" smtClean="0">
                <a:solidFill>
                  <a:srgbClr val="FFFFFF"/>
                </a:solidFill>
              </a:rPr>
              <a:t>Maaliskuu</a:t>
            </a:r>
            <a:r>
              <a:rPr lang="en-US" dirty="0" smtClean="0">
                <a:solidFill>
                  <a:srgbClr val="FFFFFF"/>
                </a:solidFill>
              </a:rPr>
              <a:t> 2014| Company Confidential © 2014  AbbVie | HYVÄKSYMISNUMERO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6332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80159"/>
            <a:ext cx="3858768" cy="49377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80159"/>
            <a:ext cx="3858768" cy="49377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482013" y="6606381"/>
            <a:ext cx="2476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 b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E1DC100C-4DC6-4C98-A6E1-5C577050113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11357" y="6606381"/>
            <a:ext cx="7043668" cy="251619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err="1" smtClean="0">
                <a:solidFill>
                  <a:srgbClr val="FFFFFF"/>
                </a:solidFill>
              </a:rPr>
              <a:t>Yritysesittely</a:t>
            </a:r>
            <a:r>
              <a:rPr lang="en-US" dirty="0" smtClean="0">
                <a:solidFill>
                  <a:srgbClr val="FFFFFF"/>
                </a:solidFill>
              </a:rPr>
              <a:t> | </a:t>
            </a:r>
            <a:r>
              <a:rPr lang="en-US" dirty="0" err="1" smtClean="0">
                <a:solidFill>
                  <a:srgbClr val="FFFFFF"/>
                </a:solidFill>
              </a:rPr>
              <a:t>Maaliskuu</a:t>
            </a:r>
            <a:r>
              <a:rPr lang="en-US" dirty="0" smtClean="0">
                <a:solidFill>
                  <a:srgbClr val="FFFFFF"/>
                </a:solidFill>
              </a:rPr>
              <a:t> 2014| Company Confidential © 2014  AbbVie | HYVÄKSYMISNUMERO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984282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7AE89-17C8-4CBB-8DA6-324C47CE9EF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B41B-ACDB-4EB0-B19E-C67181DC5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4206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482013" y="6606381"/>
            <a:ext cx="2476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 b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E1DC100C-4DC6-4C98-A6E1-5C577050113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590261" y="6606381"/>
            <a:ext cx="6864764" cy="251619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err="1" smtClean="0">
                <a:solidFill>
                  <a:srgbClr val="FFFFFF"/>
                </a:solidFill>
              </a:rPr>
              <a:t>Yritysesittely</a:t>
            </a:r>
            <a:r>
              <a:rPr lang="en-US" dirty="0" smtClean="0">
                <a:solidFill>
                  <a:srgbClr val="FFFFFF"/>
                </a:solidFill>
              </a:rPr>
              <a:t> | </a:t>
            </a:r>
            <a:r>
              <a:rPr lang="en-US" dirty="0" err="1" smtClean="0">
                <a:solidFill>
                  <a:srgbClr val="FFFFFF"/>
                </a:solidFill>
              </a:rPr>
              <a:t>Maaliskuu</a:t>
            </a:r>
            <a:r>
              <a:rPr lang="en-US" dirty="0" smtClean="0">
                <a:solidFill>
                  <a:srgbClr val="FFFFFF"/>
                </a:solidFill>
              </a:rPr>
              <a:t> 2014| Company Confidential © 2014  AbbVie | HYVÄKSYMISNUMERO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59186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6537325"/>
            <a:ext cx="9144000" cy="320675"/>
          </a:xfrm>
          <a:prstGeom prst="rect">
            <a:avLst/>
          </a:prstGeom>
          <a:solidFill>
            <a:srgbClr val="071D4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3" name="Picture 16" descr="AbbVieLogo_Small_White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3" y="6630988"/>
            <a:ext cx="6858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482013" y="6606381"/>
            <a:ext cx="2476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 b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E1DC100C-4DC6-4C98-A6E1-5C577050113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57263" y="6606381"/>
            <a:ext cx="7497762" cy="251619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err="1" smtClean="0">
                <a:solidFill>
                  <a:srgbClr val="FFFFFF"/>
                </a:solidFill>
              </a:rPr>
              <a:t>Yritysesittely</a:t>
            </a:r>
            <a:r>
              <a:rPr lang="en-US" dirty="0" smtClean="0">
                <a:solidFill>
                  <a:srgbClr val="FFFFFF"/>
                </a:solidFill>
              </a:rPr>
              <a:t> | </a:t>
            </a:r>
            <a:r>
              <a:rPr lang="en-US" dirty="0" err="1" smtClean="0">
                <a:solidFill>
                  <a:srgbClr val="FFFFFF"/>
                </a:solidFill>
              </a:rPr>
              <a:t>Maaliskuu</a:t>
            </a:r>
            <a:r>
              <a:rPr lang="en-US" dirty="0" smtClean="0">
                <a:solidFill>
                  <a:srgbClr val="FFFFFF"/>
                </a:solidFill>
              </a:rPr>
              <a:t> 2014| Company Confidential © 2014  AbbVie | HYVÄKSYMISNUMERO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78250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bg>
      <p:bgPr>
        <a:solidFill>
          <a:srgbClr val="071D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8"/>
          <p:cNvSpPr>
            <a:spLocks noEditPoints="1"/>
          </p:cNvSpPr>
          <p:nvPr userDrawn="1"/>
        </p:nvSpPr>
        <p:spPr bwMode="auto">
          <a:xfrm>
            <a:off x="2536825" y="2962275"/>
            <a:ext cx="4038600" cy="708025"/>
          </a:xfrm>
          <a:custGeom>
            <a:avLst/>
            <a:gdLst>
              <a:gd name="T0" fmla="*/ 4296 w 9119"/>
              <a:gd name="T1" fmla="*/ 1407 h 1589"/>
              <a:gd name="T2" fmla="*/ 5081 w 9119"/>
              <a:gd name="T3" fmla="*/ 983 h 1589"/>
              <a:gd name="T4" fmla="*/ 4296 w 9119"/>
              <a:gd name="T5" fmla="*/ 558 h 1589"/>
              <a:gd name="T6" fmla="*/ 4296 w 9119"/>
              <a:gd name="T7" fmla="*/ 1407 h 1589"/>
              <a:gd name="T8" fmla="*/ 3821 w 9119"/>
              <a:gd name="T9" fmla="*/ 548 h 1589"/>
              <a:gd name="T10" fmla="*/ 4256 w 9119"/>
              <a:gd name="T11" fmla="*/ 395 h 1589"/>
              <a:gd name="T12" fmla="*/ 5261 w 9119"/>
              <a:gd name="T13" fmla="*/ 983 h 1589"/>
              <a:gd name="T14" fmla="*/ 4256 w 9119"/>
              <a:gd name="T15" fmla="*/ 1571 h 1589"/>
              <a:gd name="T16" fmla="*/ 3641 w 9119"/>
              <a:gd name="T17" fmla="*/ 0 h 1589"/>
              <a:gd name="T18" fmla="*/ 3821 w 9119"/>
              <a:gd name="T19" fmla="*/ 117 h 1589"/>
              <a:gd name="T20" fmla="*/ 3821 w 9119"/>
              <a:gd name="T21" fmla="*/ 548 h 1589"/>
              <a:gd name="T22" fmla="*/ 2492 w 9119"/>
              <a:gd name="T23" fmla="*/ 1407 h 1589"/>
              <a:gd name="T24" fmla="*/ 3277 w 9119"/>
              <a:gd name="T25" fmla="*/ 983 h 1589"/>
              <a:gd name="T26" fmla="*/ 2492 w 9119"/>
              <a:gd name="T27" fmla="*/ 558 h 1589"/>
              <a:gd name="T28" fmla="*/ 2492 w 9119"/>
              <a:gd name="T29" fmla="*/ 1407 h 1589"/>
              <a:gd name="T30" fmla="*/ 2018 w 9119"/>
              <a:gd name="T31" fmla="*/ 548 h 1589"/>
              <a:gd name="T32" fmla="*/ 2452 w 9119"/>
              <a:gd name="T33" fmla="*/ 395 h 1589"/>
              <a:gd name="T34" fmla="*/ 3458 w 9119"/>
              <a:gd name="T35" fmla="*/ 983 h 1589"/>
              <a:gd name="T36" fmla="*/ 2452 w 9119"/>
              <a:gd name="T37" fmla="*/ 1571 h 1589"/>
              <a:gd name="T38" fmla="*/ 1837 w 9119"/>
              <a:gd name="T39" fmla="*/ 0 h 1589"/>
              <a:gd name="T40" fmla="*/ 2018 w 9119"/>
              <a:gd name="T41" fmla="*/ 117 h 1589"/>
              <a:gd name="T42" fmla="*/ 2018 w 9119"/>
              <a:gd name="T43" fmla="*/ 548 h 1589"/>
              <a:gd name="T44" fmla="*/ 7214 w 9119"/>
              <a:gd name="T45" fmla="*/ 395 h 1589"/>
              <a:gd name="T46" fmla="*/ 7395 w 9119"/>
              <a:gd name="T47" fmla="*/ 547 h 1589"/>
              <a:gd name="T48" fmla="*/ 7350 w 9119"/>
              <a:gd name="T49" fmla="*/ 1571 h 1589"/>
              <a:gd name="T50" fmla="*/ 7214 w 9119"/>
              <a:gd name="T51" fmla="*/ 395 h 1589"/>
              <a:gd name="T52" fmla="*/ 7305 w 9119"/>
              <a:gd name="T53" fmla="*/ 260 h 1589"/>
              <a:gd name="T54" fmla="*/ 7397 w 9119"/>
              <a:gd name="T55" fmla="*/ 167 h 1589"/>
              <a:gd name="T56" fmla="*/ 7305 w 9119"/>
              <a:gd name="T57" fmla="*/ 34 h 1589"/>
              <a:gd name="T58" fmla="*/ 7212 w 9119"/>
              <a:gd name="T59" fmla="*/ 167 h 1589"/>
              <a:gd name="T60" fmla="*/ 7305 w 9119"/>
              <a:gd name="T61" fmla="*/ 260 h 1589"/>
              <a:gd name="T62" fmla="*/ 965 w 9119"/>
              <a:gd name="T63" fmla="*/ 558 h 1589"/>
              <a:gd name="T64" fmla="*/ 180 w 9119"/>
              <a:gd name="T65" fmla="*/ 983 h 1589"/>
              <a:gd name="T66" fmla="*/ 965 w 9119"/>
              <a:gd name="T67" fmla="*/ 1407 h 1589"/>
              <a:gd name="T68" fmla="*/ 965 w 9119"/>
              <a:gd name="T69" fmla="*/ 558 h 1589"/>
              <a:gd name="T70" fmla="*/ 1669 w 9119"/>
              <a:gd name="T71" fmla="*/ 1571 h 1589"/>
              <a:gd name="T72" fmla="*/ 1535 w 9119"/>
              <a:gd name="T73" fmla="*/ 1456 h 1589"/>
              <a:gd name="T74" fmla="*/ 1005 w 9119"/>
              <a:gd name="T75" fmla="*/ 1571 h 1589"/>
              <a:gd name="T76" fmla="*/ 0 w 9119"/>
              <a:gd name="T77" fmla="*/ 983 h 1589"/>
              <a:gd name="T78" fmla="*/ 1005 w 9119"/>
              <a:gd name="T79" fmla="*/ 395 h 1589"/>
              <a:gd name="T80" fmla="*/ 1742 w 9119"/>
              <a:gd name="T81" fmla="*/ 1571 h 1589"/>
              <a:gd name="T82" fmla="*/ 1669 w 9119"/>
              <a:gd name="T83" fmla="*/ 1571 h 1589"/>
              <a:gd name="T84" fmla="*/ 6267 w 9119"/>
              <a:gd name="T85" fmla="*/ 1496 h 1589"/>
              <a:gd name="T86" fmla="*/ 6011 w 9119"/>
              <a:gd name="T87" fmla="*/ 1496 h 1589"/>
              <a:gd name="T88" fmla="*/ 5313 w 9119"/>
              <a:gd name="T89" fmla="*/ 395 h 1589"/>
              <a:gd name="T90" fmla="*/ 6143 w 9119"/>
              <a:gd name="T91" fmla="*/ 1393 h 1589"/>
              <a:gd name="T92" fmla="*/ 6974 w 9119"/>
              <a:gd name="T93" fmla="*/ 395 h 1589"/>
              <a:gd name="T94" fmla="*/ 6267 w 9119"/>
              <a:gd name="T95" fmla="*/ 1496 h 1589"/>
              <a:gd name="T96" fmla="*/ 8243 w 9119"/>
              <a:gd name="T97" fmla="*/ 558 h 1589"/>
              <a:gd name="T98" fmla="*/ 8729 w 9119"/>
              <a:gd name="T99" fmla="*/ 558 h 1589"/>
              <a:gd name="T100" fmla="*/ 8729 w 9119"/>
              <a:gd name="T101" fmla="*/ 901 h 1589"/>
              <a:gd name="T102" fmla="*/ 8243 w 9119"/>
              <a:gd name="T103" fmla="*/ 558 h 1589"/>
              <a:gd name="T104" fmla="*/ 9089 w 9119"/>
              <a:gd name="T105" fmla="*/ 1537 h 1589"/>
              <a:gd name="T106" fmla="*/ 8941 w 9119"/>
              <a:gd name="T107" fmla="*/ 1407 h 1589"/>
              <a:gd name="T108" fmla="*/ 7784 w 9119"/>
              <a:gd name="T109" fmla="*/ 1064 h 1589"/>
              <a:gd name="T110" fmla="*/ 9119 w 9119"/>
              <a:gd name="T111" fmla="*/ 730 h 1589"/>
              <a:gd name="T112" fmla="*/ 8230 w 9119"/>
              <a:gd name="T113" fmla="*/ 395 h 1589"/>
              <a:gd name="T114" fmla="*/ 8228 w 9119"/>
              <a:gd name="T115" fmla="*/ 1571 h 1589"/>
              <a:gd name="T116" fmla="*/ 9089 w 9119"/>
              <a:gd name="T117" fmla="*/ 1537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119" h="1589">
                <a:moveTo>
                  <a:pt x="4296" y="1407"/>
                </a:moveTo>
                <a:lnTo>
                  <a:pt x="4296" y="1407"/>
                </a:lnTo>
                <a:cubicBezTo>
                  <a:pt x="4420" y="1407"/>
                  <a:pt x="4466" y="1407"/>
                  <a:pt x="4609" y="1407"/>
                </a:cubicBezTo>
                <a:cubicBezTo>
                  <a:pt x="4961" y="1407"/>
                  <a:pt x="5081" y="1183"/>
                  <a:pt x="5081" y="983"/>
                </a:cubicBezTo>
                <a:cubicBezTo>
                  <a:pt x="5081" y="780"/>
                  <a:pt x="4961" y="558"/>
                  <a:pt x="4609" y="558"/>
                </a:cubicBezTo>
                <a:cubicBezTo>
                  <a:pt x="4465" y="558"/>
                  <a:pt x="4404" y="558"/>
                  <a:pt x="4296" y="558"/>
                </a:cubicBezTo>
                <a:cubicBezTo>
                  <a:pt x="3928" y="558"/>
                  <a:pt x="3821" y="792"/>
                  <a:pt x="3821" y="983"/>
                </a:cubicBezTo>
                <a:cubicBezTo>
                  <a:pt x="3821" y="1153"/>
                  <a:pt x="3917" y="1407"/>
                  <a:pt x="4296" y="1407"/>
                </a:cubicBezTo>
                <a:lnTo>
                  <a:pt x="4296" y="1407"/>
                </a:lnTo>
                <a:close/>
                <a:moveTo>
                  <a:pt x="3821" y="548"/>
                </a:moveTo>
                <a:lnTo>
                  <a:pt x="3821" y="548"/>
                </a:lnTo>
                <a:cubicBezTo>
                  <a:pt x="3899" y="474"/>
                  <a:pt x="4037" y="395"/>
                  <a:pt x="4256" y="395"/>
                </a:cubicBezTo>
                <a:cubicBezTo>
                  <a:pt x="4256" y="395"/>
                  <a:pt x="4451" y="395"/>
                  <a:pt x="4622" y="395"/>
                </a:cubicBezTo>
                <a:cubicBezTo>
                  <a:pt x="5121" y="395"/>
                  <a:pt x="5261" y="733"/>
                  <a:pt x="5261" y="983"/>
                </a:cubicBezTo>
                <a:cubicBezTo>
                  <a:pt x="5261" y="1264"/>
                  <a:pt x="5092" y="1571"/>
                  <a:pt x="4622" y="1571"/>
                </a:cubicBezTo>
                <a:cubicBezTo>
                  <a:pt x="4525" y="1571"/>
                  <a:pt x="4409" y="1571"/>
                  <a:pt x="4256" y="1571"/>
                </a:cubicBezTo>
                <a:cubicBezTo>
                  <a:pt x="3899" y="1571"/>
                  <a:pt x="3641" y="1340"/>
                  <a:pt x="3641" y="983"/>
                </a:cubicBezTo>
                <a:cubicBezTo>
                  <a:pt x="3641" y="863"/>
                  <a:pt x="3641" y="0"/>
                  <a:pt x="3641" y="0"/>
                </a:cubicBezTo>
                <a:cubicBezTo>
                  <a:pt x="3641" y="0"/>
                  <a:pt x="3677" y="0"/>
                  <a:pt x="3697" y="0"/>
                </a:cubicBezTo>
                <a:cubicBezTo>
                  <a:pt x="3776" y="0"/>
                  <a:pt x="3821" y="41"/>
                  <a:pt x="3821" y="117"/>
                </a:cubicBezTo>
                <a:cubicBezTo>
                  <a:pt x="3821" y="130"/>
                  <a:pt x="3821" y="548"/>
                  <a:pt x="3821" y="548"/>
                </a:cubicBezTo>
                <a:lnTo>
                  <a:pt x="3821" y="548"/>
                </a:lnTo>
                <a:close/>
                <a:moveTo>
                  <a:pt x="2492" y="1407"/>
                </a:moveTo>
                <a:lnTo>
                  <a:pt x="2492" y="1407"/>
                </a:lnTo>
                <a:cubicBezTo>
                  <a:pt x="2616" y="1407"/>
                  <a:pt x="2663" y="1407"/>
                  <a:pt x="2805" y="1407"/>
                </a:cubicBezTo>
                <a:cubicBezTo>
                  <a:pt x="3157" y="1407"/>
                  <a:pt x="3277" y="1183"/>
                  <a:pt x="3277" y="983"/>
                </a:cubicBezTo>
                <a:cubicBezTo>
                  <a:pt x="3277" y="780"/>
                  <a:pt x="3157" y="558"/>
                  <a:pt x="2805" y="558"/>
                </a:cubicBezTo>
                <a:cubicBezTo>
                  <a:pt x="2662" y="558"/>
                  <a:pt x="2600" y="558"/>
                  <a:pt x="2492" y="558"/>
                </a:cubicBezTo>
                <a:cubicBezTo>
                  <a:pt x="2125" y="558"/>
                  <a:pt x="2018" y="792"/>
                  <a:pt x="2018" y="983"/>
                </a:cubicBezTo>
                <a:cubicBezTo>
                  <a:pt x="2018" y="1153"/>
                  <a:pt x="2113" y="1407"/>
                  <a:pt x="2492" y="1407"/>
                </a:cubicBezTo>
                <a:lnTo>
                  <a:pt x="2492" y="1407"/>
                </a:lnTo>
                <a:close/>
                <a:moveTo>
                  <a:pt x="2018" y="548"/>
                </a:moveTo>
                <a:lnTo>
                  <a:pt x="2018" y="548"/>
                </a:lnTo>
                <a:cubicBezTo>
                  <a:pt x="2096" y="474"/>
                  <a:pt x="2233" y="395"/>
                  <a:pt x="2452" y="395"/>
                </a:cubicBezTo>
                <a:cubicBezTo>
                  <a:pt x="2452" y="395"/>
                  <a:pt x="2648" y="395"/>
                  <a:pt x="2818" y="395"/>
                </a:cubicBezTo>
                <a:cubicBezTo>
                  <a:pt x="3317" y="395"/>
                  <a:pt x="3458" y="733"/>
                  <a:pt x="3458" y="983"/>
                </a:cubicBezTo>
                <a:cubicBezTo>
                  <a:pt x="3458" y="1264"/>
                  <a:pt x="3289" y="1571"/>
                  <a:pt x="2818" y="1571"/>
                </a:cubicBezTo>
                <a:cubicBezTo>
                  <a:pt x="2721" y="1571"/>
                  <a:pt x="2605" y="1571"/>
                  <a:pt x="2452" y="1571"/>
                </a:cubicBezTo>
                <a:cubicBezTo>
                  <a:pt x="2095" y="1571"/>
                  <a:pt x="1837" y="1340"/>
                  <a:pt x="1837" y="983"/>
                </a:cubicBezTo>
                <a:cubicBezTo>
                  <a:pt x="1837" y="863"/>
                  <a:pt x="1837" y="0"/>
                  <a:pt x="1837" y="0"/>
                </a:cubicBezTo>
                <a:cubicBezTo>
                  <a:pt x="1837" y="0"/>
                  <a:pt x="1874" y="0"/>
                  <a:pt x="1893" y="0"/>
                </a:cubicBezTo>
                <a:cubicBezTo>
                  <a:pt x="1973" y="0"/>
                  <a:pt x="2018" y="41"/>
                  <a:pt x="2018" y="117"/>
                </a:cubicBezTo>
                <a:cubicBezTo>
                  <a:pt x="2018" y="130"/>
                  <a:pt x="2018" y="548"/>
                  <a:pt x="2018" y="548"/>
                </a:cubicBezTo>
                <a:lnTo>
                  <a:pt x="2018" y="548"/>
                </a:lnTo>
                <a:close/>
                <a:moveTo>
                  <a:pt x="7214" y="395"/>
                </a:moveTo>
                <a:lnTo>
                  <a:pt x="7214" y="395"/>
                </a:lnTo>
                <a:cubicBezTo>
                  <a:pt x="7214" y="395"/>
                  <a:pt x="7247" y="395"/>
                  <a:pt x="7257" y="395"/>
                </a:cubicBezTo>
                <a:cubicBezTo>
                  <a:pt x="7341" y="395"/>
                  <a:pt x="7395" y="433"/>
                  <a:pt x="7395" y="547"/>
                </a:cubicBezTo>
                <a:cubicBezTo>
                  <a:pt x="7395" y="560"/>
                  <a:pt x="7395" y="1571"/>
                  <a:pt x="7395" y="1571"/>
                </a:cubicBezTo>
                <a:cubicBezTo>
                  <a:pt x="7395" y="1571"/>
                  <a:pt x="7369" y="1571"/>
                  <a:pt x="7350" y="1571"/>
                </a:cubicBezTo>
                <a:cubicBezTo>
                  <a:pt x="7258" y="1571"/>
                  <a:pt x="7214" y="1521"/>
                  <a:pt x="7214" y="1422"/>
                </a:cubicBezTo>
                <a:cubicBezTo>
                  <a:pt x="7214" y="1409"/>
                  <a:pt x="7214" y="395"/>
                  <a:pt x="7214" y="395"/>
                </a:cubicBezTo>
                <a:lnTo>
                  <a:pt x="7214" y="395"/>
                </a:lnTo>
                <a:close/>
                <a:moveTo>
                  <a:pt x="7305" y="260"/>
                </a:moveTo>
                <a:lnTo>
                  <a:pt x="7305" y="260"/>
                </a:lnTo>
                <a:cubicBezTo>
                  <a:pt x="7357" y="260"/>
                  <a:pt x="7397" y="228"/>
                  <a:pt x="7397" y="167"/>
                </a:cubicBezTo>
                <a:cubicBezTo>
                  <a:pt x="7397" y="155"/>
                  <a:pt x="7397" y="135"/>
                  <a:pt x="7397" y="128"/>
                </a:cubicBezTo>
                <a:cubicBezTo>
                  <a:pt x="7397" y="66"/>
                  <a:pt x="7356" y="34"/>
                  <a:pt x="7305" y="34"/>
                </a:cubicBezTo>
                <a:cubicBezTo>
                  <a:pt x="7253" y="34"/>
                  <a:pt x="7212" y="66"/>
                  <a:pt x="7212" y="128"/>
                </a:cubicBezTo>
                <a:cubicBezTo>
                  <a:pt x="7212" y="136"/>
                  <a:pt x="7212" y="153"/>
                  <a:pt x="7212" y="167"/>
                </a:cubicBezTo>
                <a:cubicBezTo>
                  <a:pt x="7212" y="228"/>
                  <a:pt x="7253" y="260"/>
                  <a:pt x="7305" y="260"/>
                </a:cubicBezTo>
                <a:lnTo>
                  <a:pt x="7305" y="260"/>
                </a:lnTo>
                <a:close/>
                <a:moveTo>
                  <a:pt x="965" y="558"/>
                </a:moveTo>
                <a:lnTo>
                  <a:pt x="965" y="558"/>
                </a:lnTo>
                <a:cubicBezTo>
                  <a:pt x="841" y="558"/>
                  <a:pt x="795" y="558"/>
                  <a:pt x="652" y="558"/>
                </a:cubicBezTo>
                <a:cubicBezTo>
                  <a:pt x="300" y="558"/>
                  <a:pt x="180" y="782"/>
                  <a:pt x="180" y="983"/>
                </a:cubicBezTo>
                <a:cubicBezTo>
                  <a:pt x="180" y="1186"/>
                  <a:pt x="300" y="1407"/>
                  <a:pt x="652" y="1407"/>
                </a:cubicBezTo>
                <a:cubicBezTo>
                  <a:pt x="796" y="1407"/>
                  <a:pt x="857" y="1407"/>
                  <a:pt x="965" y="1407"/>
                </a:cubicBezTo>
                <a:cubicBezTo>
                  <a:pt x="1333" y="1407"/>
                  <a:pt x="1440" y="1174"/>
                  <a:pt x="1440" y="983"/>
                </a:cubicBezTo>
                <a:cubicBezTo>
                  <a:pt x="1440" y="812"/>
                  <a:pt x="1344" y="558"/>
                  <a:pt x="965" y="558"/>
                </a:cubicBezTo>
                <a:lnTo>
                  <a:pt x="965" y="558"/>
                </a:lnTo>
                <a:close/>
                <a:moveTo>
                  <a:pt x="1669" y="1571"/>
                </a:moveTo>
                <a:lnTo>
                  <a:pt x="1669" y="1571"/>
                </a:lnTo>
                <a:cubicBezTo>
                  <a:pt x="1596" y="1571"/>
                  <a:pt x="1549" y="1534"/>
                  <a:pt x="1535" y="1456"/>
                </a:cubicBezTo>
                <a:lnTo>
                  <a:pt x="1511" y="1328"/>
                </a:lnTo>
                <a:cubicBezTo>
                  <a:pt x="1471" y="1402"/>
                  <a:pt x="1324" y="1571"/>
                  <a:pt x="1005" y="1571"/>
                </a:cubicBezTo>
                <a:cubicBezTo>
                  <a:pt x="1005" y="1571"/>
                  <a:pt x="810" y="1571"/>
                  <a:pt x="639" y="1571"/>
                </a:cubicBezTo>
                <a:cubicBezTo>
                  <a:pt x="140" y="1571"/>
                  <a:pt x="0" y="1233"/>
                  <a:pt x="0" y="983"/>
                </a:cubicBezTo>
                <a:cubicBezTo>
                  <a:pt x="0" y="701"/>
                  <a:pt x="169" y="395"/>
                  <a:pt x="639" y="395"/>
                </a:cubicBezTo>
                <a:cubicBezTo>
                  <a:pt x="736" y="395"/>
                  <a:pt x="852" y="395"/>
                  <a:pt x="1005" y="395"/>
                </a:cubicBezTo>
                <a:cubicBezTo>
                  <a:pt x="1362" y="395"/>
                  <a:pt x="1561" y="603"/>
                  <a:pt x="1608" y="856"/>
                </a:cubicBezTo>
                <a:cubicBezTo>
                  <a:pt x="1648" y="1067"/>
                  <a:pt x="1742" y="1571"/>
                  <a:pt x="1742" y="1571"/>
                </a:cubicBezTo>
                <a:cubicBezTo>
                  <a:pt x="1742" y="1571"/>
                  <a:pt x="1708" y="1571"/>
                  <a:pt x="1669" y="1571"/>
                </a:cubicBezTo>
                <a:lnTo>
                  <a:pt x="1669" y="1571"/>
                </a:lnTo>
                <a:close/>
                <a:moveTo>
                  <a:pt x="6267" y="1496"/>
                </a:moveTo>
                <a:lnTo>
                  <a:pt x="6267" y="1496"/>
                </a:lnTo>
                <a:cubicBezTo>
                  <a:pt x="6217" y="1565"/>
                  <a:pt x="6182" y="1589"/>
                  <a:pt x="6139" y="1589"/>
                </a:cubicBezTo>
                <a:cubicBezTo>
                  <a:pt x="6078" y="1589"/>
                  <a:pt x="6055" y="1556"/>
                  <a:pt x="6011" y="1496"/>
                </a:cubicBezTo>
                <a:cubicBezTo>
                  <a:pt x="5906" y="1353"/>
                  <a:pt x="5205" y="395"/>
                  <a:pt x="5205" y="395"/>
                </a:cubicBezTo>
                <a:cubicBezTo>
                  <a:pt x="5205" y="395"/>
                  <a:pt x="5272" y="395"/>
                  <a:pt x="5313" y="395"/>
                </a:cubicBezTo>
                <a:cubicBezTo>
                  <a:pt x="5430" y="395"/>
                  <a:pt x="5464" y="436"/>
                  <a:pt x="5512" y="504"/>
                </a:cubicBezTo>
                <a:cubicBezTo>
                  <a:pt x="5534" y="534"/>
                  <a:pt x="6143" y="1393"/>
                  <a:pt x="6143" y="1393"/>
                </a:cubicBezTo>
                <a:cubicBezTo>
                  <a:pt x="6143" y="1393"/>
                  <a:pt x="6752" y="535"/>
                  <a:pt x="6777" y="500"/>
                </a:cubicBezTo>
                <a:cubicBezTo>
                  <a:pt x="6822" y="436"/>
                  <a:pt x="6857" y="395"/>
                  <a:pt x="6974" y="395"/>
                </a:cubicBezTo>
                <a:cubicBezTo>
                  <a:pt x="7007" y="395"/>
                  <a:pt x="7070" y="395"/>
                  <a:pt x="7070" y="395"/>
                </a:cubicBezTo>
                <a:cubicBezTo>
                  <a:pt x="7070" y="395"/>
                  <a:pt x="6352" y="1379"/>
                  <a:pt x="6267" y="1496"/>
                </a:cubicBezTo>
                <a:lnTo>
                  <a:pt x="6267" y="1496"/>
                </a:lnTo>
                <a:close/>
                <a:moveTo>
                  <a:pt x="8243" y="558"/>
                </a:moveTo>
                <a:lnTo>
                  <a:pt x="8243" y="558"/>
                </a:lnTo>
                <a:cubicBezTo>
                  <a:pt x="8319" y="558"/>
                  <a:pt x="8620" y="558"/>
                  <a:pt x="8729" y="558"/>
                </a:cubicBezTo>
                <a:cubicBezTo>
                  <a:pt x="8897" y="558"/>
                  <a:pt x="8937" y="663"/>
                  <a:pt x="8937" y="730"/>
                </a:cubicBezTo>
                <a:cubicBezTo>
                  <a:pt x="8937" y="790"/>
                  <a:pt x="8901" y="901"/>
                  <a:pt x="8729" y="901"/>
                </a:cubicBezTo>
                <a:cubicBezTo>
                  <a:pt x="8615" y="901"/>
                  <a:pt x="7784" y="901"/>
                  <a:pt x="7784" y="901"/>
                </a:cubicBezTo>
                <a:cubicBezTo>
                  <a:pt x="7795" y="784"/>
                  <a:pt x="7893" y="558"/>
                  <a:pt x="8243" y="558"/>
                </a:cubicBezTo>
                <a:lnTo>
                  <a:pt x="8243" y="558"/>
                </a:lnTo>
                <a:close/>
                <a:moveTo>
                  <a:pt x="9089" y="1537"/>
                </a:moveTo>
                <a:lnTo>
                  <a:pt x="9089" y="1537"/>
                </a:lnTo>
                <a:cubicBezTo>
                  <a:pt x="9089" y="1441"/>
                  <a:pt x="9034" y="1407"/>
                  <a:pt x="8941" y="1407"/>
                </a:cubicBezTo>
                <a:cubicBezTo>
                  <a:pt x="8889" y="1407"/>
                  <a:pt x="8242" y="1407"/>
                  <a:pt x="8242" y="1407"/>
                </a:cubicBezTo>
                <a:cubicBezTo>
                  <a:pt x="7914" y="1407"/>
                  <a:pt x="7799" y="1204"/>
                  <a:pt x="7784" y="1064"/>
                </a:cubicBezTo>
                <a:cubicBezTo>
                  <a:pt x="7784" y="1064"/>
                  <a:pt x="8528" y="1064"/>
                  <a:pt x="8753" y="1064"/>
                </a:cubicBezTo>
                <a:cubicBezTo>
                  <a:pt x="9036" y="1064"/>
                  <a:pt x="9119" y="861"/>
                  <a:pt x="9119" y="730"/>
                </a:cubicBezTo>
                <a:cubicBezTo>
                  <a:pt x="9119" y="590"/>
                  <a:pt x="9029" y="395"/>
                  <a:pt x="8753" y="395"/>
                </a:cubicBezTo>
                <a:cubicBezTo>
                  <a:pt x="8504" y="395"/>
                  <a:pt x="8230" y="395"/>
                  <a:pt x="8230" y="395"/>
                </a:cubicBezTo>
                <a:cubicBezTo>
                  <a:pt x="7753" y="395"/>
                  <a:pt x="7596" y="720"/>
                  <a:pt x="7596" y="983"/>
                </a:cubicBezTo>
                <a:cubicBezTo>
                  <a:pt x="7596" y="1272"/>
                  <a:pt x="7775" y="1571"/>
                  <a:pt x="8228" y="1571"/>
                </a:cubicBezTo>
                <a:lnTo>
                  <a:pt x="9089" y="1571"/>
                </a:lnTo>
                <a:cubicBezTo>
                  <a:pt x="9089" y="1571"/>
                  <a:pt x="9089" y="1546"/>
                  <a:pt x="9089" y="1537"/>
                </a:cubicBezTo>
                <a:close/>
              </a:path>
            </a:pathLst>
          </a:custGeom>
          <a:solidFill>
            <a:srgbClr val="FEFEFE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70605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47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525" y="0"/>
            <a:ext cx="4816475" cy="686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PPT_Gradient_Black.psd"/>
          <p:cNvPicPr>
            <a:picLocks noChangeAspect="1"/>
          </p:cNvPicPr>
          <p:nvPr userDrawn="1"/>
        </p:nvPicPr>
        <p:blipFill>
          <a:blip r:embed="rId3"/>
          <a:srcRect l="57697"/>
          <a:stretch>
            <a:fillRect/>
          </a:stretch>
        </p:blipFill>
        <p:spPr bwMode="auto">
          <a:xfrm>
            <a:off x="3656013" y="0"/>
            <a:ext cx="32278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90744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3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92"/>
          <a:stretch/>
        </p:blipFill>
        <p:spPr>
          <a:xfrm flipH="1">
            <a:off x="3699200" y="0"/>
            <a:ext cx="5444800" cy="6858000"/>
          </a:xfrm>
          <a:prstGeom prst="rect">
            <a:avLst/>
          </a:prstGeom>
        </p:spPr>
      </p:pic>
      <p:pic>
        <p:nvPicPr>
          <p:cNvPr id="5" name="Picture 8" descr="PPT_Gradient_Black.psd"/>
          <p:cNvPicPr>
            <a:picLocks noChangeAspect="1"/>
          </p:cNvPicPr>
          <p:nvPr userDrawn="1"/>
        </p:nvPicPr>
        <p:blipFill>
          <a:blip r:embed="rId3"/>
          <a:srcRect l="57697"/>
          <a:stretch>
            <a:fillRect/>
          </a:stretch>
        </p:blipFill>
        <p:spPr bwMode="auto">
          <a:xfrm>
            <a:off x="3656013" y="0"/>
            <a:ext cx="32278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92484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 White 3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6" r="41868"/>
          <a:stretch/>
        </p:blipFill>
        <p:spPr bwMode="auto">
          <a:xfrm>
            <a:off x="4315670" y="12235"/>
            <a:ext cx="4828332" cy="6845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PPT_Gradient_Black.psd"/>
          <p:cNvPicPr>
            <a:picLocks noChangeAspect="1"/>
          </p:cNvPicPr>
          <p:nvPr userDrawn="1"/>
        </p:nvPicPr>
        <p:blipFill>
          <a:blip r:embed="rId3"/>
          <a:srcRect l="57697"/>
          <a:stretch>
            <a:fillRect/>
          </a:stretch>
        </p:blipFill>
        <p:spPr bwMode="auto">
          <a:xfrm>
            <a:off x="3981598" y="-7080"/>
            <a:ext cx="34344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eform 9"/>
          <p:cNvSpPr>
            <a:spLocks/>
          </p:cNvSpPr>
          <p:nvPr userDrawn="1"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1" name="Picture 12" descr="AbbVieLogo_Standard_White.eps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2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CM-0120-1113 – PPT w/Product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64229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15" r="24274"/>
          <a:stretch/>
        </p:blipFill>
        <p:spPr bwMode="auto">
          <a:xfrm>
            <a:off x="4572000" y="0"/>
            <a:ext cx="548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6875" y="0"/>
            <a:ext cx="2279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CM-0120-1113 – PPT w/Product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36529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5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38" r="7350"/>
          <a:stretch/>
        </p:blipFill>
        <p:spPr bwMode="auto">
          <a:xfrm>
            <a:off x="4799013" y="0"/>
            <a:ext cx="548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PPT_Gradient_Black.psd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206875" y="0"/>
            <a:ext cx="2279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 rotWithShape="1">
          <a:blip r:embed="rId3"/>
          <a:srcRect l="-104318" r="104318"/>
          <a:stretch/>
        </p:blipFill>
        <p:spPr bwMode="auto">
          <a:xfrm>
            <a:off x="1828800" y="0"/>
            <a:ext cx="2279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CM-0120-1113 – PPT w/Product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37610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7" r="15609"/>
          <a:stretch/>
        </p:blipFill>
        <p:spPr bwMode="auto">
          <a:xfrm>
            <a:off x="4572000" y="1770"/>
            <a:ext cx="4663440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PPT_Gradient_Black.psd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206875" y="0"/>
            <a:ext cx="2279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 rotWithShape="1">
          <a:blip r:embed="rId3"/>
          <a:srcRect l="-104318" r="104318"/>
          <a:stretch/>
        </p:blipFill>
        <p:spPr bwMode="auto">
          <a:xfrm>
            <a:off x="1828800" y="0"/>
            <a:ext cx="2279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CM-0120-1113 – PPT w/Product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00259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Black 2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89438" y="0"/>
            <a:ext cx="4754562" cy="6339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49688" y="0"/>
            <a:ext cx="2279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AbbVieLogo_Standard_White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13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err="1" smtClean="0">
                <a:solidFill>
                  <a:srgbClr val="FFFFFF"/>
                </a:solidFill>
              </a:rPr>
              <a:t>Yritysesittely</a:t>
            </a:r>
            <a:r>
              <a:rPr lang="en-US" dirty="0" smtClean="0">
                <a:solidFill>
                  <a:srgbClr val="FFFFFF"/>
                </a:solidFill>
              </a:rPr>
              <a:t> | </a:t>
            </a:r>
            <a:r>
              <a:rPr lang="en-US" dirty="0" err="1" smtClean="0">
                <a:solidFill>
                  <a:srgbClr val="FFFFFF"/>
                </a:solidFill>
              </a:rPr>
              <a:t>Maaliskuu</a:t>
            </a:r>
            <a:r>
              <a:rPr lang="en-US" dirty="0" smtClean="0">
                <a:solidFill>
                  <a:srgbClr val="FFFFFF"/>
                </a:solidFill>
              </a:rPr>
              <a:t> 2014| Company Confidential © 2014  AbbVie | HYVÄKSYMISNUMERO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853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7AE89-17C8-4CBB-8DA6-324C47CE9EF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B41B-ACDB-4EB0-B19E-C67181DC5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1332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8503" y="0"/>
            <a:ext cx="3975497" cy="6858000"/>
          </a:xfrm>
          <a:prstGeom prst="rect">
            <a:avLst/>
          </a:prstGeom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6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9" name="Picture 8" descr="PPT_Gradient_Black.psd"/>
          <p:cNvPicPr>
            <a:picLocks noChangeAspect="1"/>
          </p:cNvPicPr>
          <p:nvPr userDrawn="1"/>
        </p:nvPicPr>
        <p:blipFill>
          <a:blip r:embed="rId3"/>
          <a:srcRect l="57697"/>
          <a:stretch>
            <a:fillRect/>
          </a:stretch>
        </p:blipFill>
        <p:spPr bwMode="auto">
          <a:xfrm>
            <a:off x="4158785" y="0"/>
            <a:ext cx="32278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eform 9"/>
          <p:cNvSpPr>
            <a:spLocks/>
          </p:cNvSpPr>
          <p:nvPr userDrawn="1"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12" descr="AbbVieLogo_Standard_White.eps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47103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3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microscop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67213" y="0"/>
            <a:ext cx="47767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PPT_Gradient_Black.psd"/>
          <p:cNvPicPr>
            <a:picLocks noChangeAspect="1"/>
          </p:cNvPicPr>
          <p:nvPr userDrawn="1"/>
        </p:nvPicPr>
        <p:blipFill>
          <a:blip r:embed="rId3"/>
          <a:srcRect l="57697"/>
          <a:stretch>
            <a:fillRect/>
          </a:stretch>
        </p:blipFill>
        <p:spPr bwMode="auto">
          <a:xfrm>
            <a:off x="3656013" y="0"/>
            <a:ext cx="32278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reeform 12"/>
          <p:cNvSpPr>
            <a:spLocks/>
          </p:cNvSpPr>
          <p:nvPr userDrawn="1"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4" name="Picture 12" descr="AbbVieLogo_Standard_White.eps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197680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72" r="43128" b="18557"/>
          <a:stretch/>
        </p:blipFill>
        <p:spPr>
          <a:xfrm>
            <a:off x="4572000" y="1"/>
            <a:ext cx="4572000" cy="6858000"/>
          </a:xfrm>
          <a:prstGeom prst="rect">
            <a:avLst/>
          </a:prstGeom>
        </p:spPr>
      </p:pic>
      <p:pic>
        <p:nvPicPr>
          <p:cNvPr id="10" name="Picture 9" descr="PPT_Gradient_Black.psd"/>
          <p:cNvPicPr>
            <a:picLocks noChangeAspect="1"/>
          </p:cNvPicPr>
          <p:nvPr userDrawn="1"/>
        </p:nvPicPr>
        <p:blipFill>
          <a:blip r:embed="rId3"/>
          <a:srcRect l="57697"/>
          <a:stretch>
            <a:fillRect/>
          </a:stretch>
        </p:blipFill>
        <p:spPr bwMode="auto">
          <a:xfrm>
            <a:off x="3656013" y="0"/>
            <a:ext cx="32278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10"/>
          <p:cNvSpPr>
            <a:spLocks/>
          </p:cNvSpPr>
          <p:nvPr userDrawn="1"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2" name="Picture 12" descr="AbbVieLogo_Standard_White.eps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05237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2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28" r="1080"/>
          <a:stretch/>
        </p:blipFill>
        <p:spPr>
          <a:xfrm>
            <a:off x="4572000" y="0"/>
            <a:ext cx="4570413" cy="6858000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2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Picture 9" descr="PPT_Gradient_Black.psd"/>
          <p:cNvPicPr>
            <a:picLocks noChangeAspect="1"/>
          </p:cNvPicPr>
          <p:nvPr userDrawn="1"/>
        </p:nvPicPr>
        <p:blipFill>
          <a:blip r:embed="rId3"/>
          <a:srcRect l="57697"/>
          <a:stretch>
            <a:fillRect/>
          </a:stretch>
        </p:blipFill>
        <p:spPr bwMode="auto">
          <a:xfrm>
            <a:off x="3656013" y="0"/>
            <a:ext cx="322786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reeform 10"/>
          <p:cNvSpPr>
            <a:spLocks/>
          </p:cNvSpPr>
          <p:nvPr userDrawn="1"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2" name="Picture 12" descr="AbbVieLogo_Standard_White.eps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95036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White 3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10"/>
          <a:stretch/>
        </p:blipFill>
        <p:spPr>
          <a:xfrm>
            <a:off x="4366213" y="0"/>
            <a:ext cx="4777787" cy="6858000"/>
          </a:xfrm>
          <a:prstGeom prst="rect">
            <a:avLst/>
          </a:prstGeom>
        </p:spPr>
      </p:pic>
      <p:sp>
        <p:nvSpPr>
          <p:cNvPr id="10" name="Freeform 9"/>
          <p:cNvSpPr>
            <a:spLocks/>
          </p:cNvSpPr>
          <p:nvPr userDrawn="1"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1" name="Picture 12" descr="AbbVieLogo_Standard_White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1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346723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 White 3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Lab_Woman"/>
          <p:cNvPicPr>
            <a:picLocks noChangeAspect="1" noChangeArrowheads="1"/>
          </p:cNvPicPr>
          <p:nvPr userDrawn="1"/>
        </p:nvPicPr>
        <p:blipFill>
          <a:blip r:embed="rId2"/>
          <a:srcRect l="20833"/>
          <a:stretch>
            <a:fillRect/>
          </a:stretch>
        </p:blipFill>
        <p:spPr bwMode="auto">
          <a:xfrm>
            <a:off x="4587875" y="0"/>
            <a:ext cx="45561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PPT_Gradient_Black.psd"/>
          <p:cNvPicPr>
            <a:picLocks noChangeAspect="1"/>
          </p:cNvPicPr>
          <p:nvPr userDrawn="1"/>
        </p:nvPicPr>
        <p:blipFill>
          <a:blip r:embed="rId3"/>
          <a:srcRect l="57697"/>
          <a:stretch>
            <a:fillRect/>
          </a:stretch>
        </p:blipFill>
        <p:spPr bwMode="auto">
          <a:xfrm>
            <a:off x="3981599" y="0"/>
            <a:ext cx="34344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reeform 9"/>
          <p:cNvSpPr>
            <a:spLocks/>
          </p:cNvSpPr>
          <p:nvPr userDrawn="1"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11" name="Picture 12" descr="AbbVieLogo_Standard_White.eps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100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chemeClr val="bg2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5484812" cy="182563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47625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1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ittle_Gir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67213" y="0"/>
            <a:ext cx="477678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06875" y="0"/>
            <a:ext cx="2279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7" name="Picture 12" descr="AbbVieLogo_Standard_White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2" y="6606381"/>
            <a:ext cx="7036835" cy="251619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Corporate Overview | November 2013 | Company Confidential © 2013  AbbVie | CM-0119-1113 – PPT w/o Product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470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lack 2"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rcRect r="7547"/>
          <a:stretch>
            <a:fillRect/>
          </a:stretch>
        </p:blipFill>
        <p:spPr bwMode="auto">
          <a:xfrm>
            <a:off x="4389438" y="0"/>
            <a:ext cx="475456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PPT_Gradient_Black.psd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49688" y="0"/>
            <a:ext cx="2279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AbbVieLogo_Standard_White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463" y="493713"/>
            <a:ext cx="1371600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reeform 13"/>
          <p:cNvSpPr>
            <a:spLocks/>
          </p:cNvSpPr>
          <p:nvPr/>
        </p:nvSpPr>
        <p:spPr bwMode="gray">
          <a:xfrm>
            <a:off x="4572000" y="1530350"/>
            <a:ext cx="125413" cy="3797300"/>
          </a:xfrm>
          <a:custGeom>
            <a:avLst/>
            <a:gdLst>
              <a:gd name="T0" fmla="*/ 0 w 94692"/>
              <a:gd name="T1" fmla="*/ 0 h 3865545"/>
              <a:gd name="T2" fmla="*/ 0 w 94692"/>
              <a:gd name="T3" fmla="*/ 0 h 3865545"/>
              <a:gd name="T4" fmla="*/ 124765 w 94692"/>
              <a:gd name="T5" fmla="*/ 0 h 3865545"/>
              <a:gd name="T6" fmla="*/ 124765 w 94692"/>
              <a:gd name="T7" fmla="*/ 3797010 h 3865545"/>
              <a:gd name="T8" fmla="*/ 0 w 94692"/>
              <a:gd name="T9" fmla="*/ 3797010 h 3865545"/>
              <a:gd name="T10" fmla="*/ 0 w 94692"/>
              <a:gd name="T11" fmla="*/ 3797010 h 386554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94692" h="3865545">
                <a:moveTo>
                  <a:pt x="0" y="0"/>
                </a:moveTo>
                <a:lnTo>
                  <a:pt x="0" y="0"/>
                </a:lnTo>
                <a:lnTo>
                  <a:pt x="94692" y="0"/>
                </a:lnTo>
                <a:lnTo>
                  <a:pt x="94692" y="3865545"/>
                </a:lnTo>
                <a:lnTo>
                  <a:pt x="0" y="3865545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  <a:headEnd/>
            <a:tailEnd/>
          </a:ln>
        </p:spPr>
        <p:txBody>
          <a:bodyPr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23555" name="Title Placeholder 1"/>
          <p:cNvSpPr>
            <a:spLocks noGrp="1"/>
          </p:cNvSpPr>
          <p:nvPr>
            <p:ph type="ctrTitle"/>
          </p:nvPr>
        </p:nvSpPr>
        <p:spPr bwMode="gray">
          <a:xfrm>
            <a:off x="411163" y="2559050"/>
            <a:ext cx="4113212" cy="1096963"/>
          </a:xfrm>
        </p:spPr>
        <p:txBody>
          <a:bodyPr/>
          <a:lstStyle>
            <a:lvl1pPr>
              <a:lnSpc>
                <a:spcPct val="85000"/>
              </a:lnSpc>
              <a:defRPr sz="3200" smtClean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3556" name="Text Placeholder 2"/>
          <p:cNvSpPr>
            <a:spLocks noGrp="1"/>
          </p:cNvSpPr>
          <p:nvPr>
            <p:ph type="subTitle" idx="1"/>
          </p:nvPr>
        </p:nvSpPr>
        <p:spPr bwMode="gray">
          <a:xfrm>
            <a:off x="411163" y="3702050"/>
            <a:ext cx="3656012" cy="274638"/>
          </a:xfrm>
        </p:spPr>
        <p:txBody>
          <a:bodyPr/>
          <a:lstStyle>
            <a:lvl1pPr>
              <a:lnSpc>
                <a:spcPct val="100000"/>
              </a:lnSpc>
              <a:defRPr sz="1400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411163" y="4021138"/>
            <a:ext cx="2133600" cy="304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l">
              <a:lnSpc>
                <a:spcPct val="100000"/>
              </a:lnSpc>
              <a:defRPr sz="1400">
                <a:solidFill>
                  <a:srgbClr val="FFFFFF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17513" y="6606381"/>
            <a:ext cx="6520000" cy="251619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err="1" smtClean="0">
                <a:solidFill>
                  <a:srgbClr val="FFFFFF"/>
                </a:solidFill>
              </a:rPr>
              <a:t>Yritysesittely</a:t>
            </a:r>
            <a:r>
              <a:rPr lang="en-US" dirty="0" smtClean="0">
                <a:solidFill>
                  <a:srgbClr val="FFFFFF"/>
                </a:solidFill>
              </a:rPr>
              <a:t> | </a:t>
            </a:r>
            <a:r>
              <a:rPr lang="en-US" dirty="0" err="1" smtClean="0">
                <a:solidFill>
                  <a:srgbClr val="FFFFFF"/>
                </a:solidFill>
              </a:rPr>
              <a:t>Maaliskuu</a:t>
            </a:r>
            <a:r>
              <a:rPr lang="en-US" dirty="0" smtClean="0">
                <a:solidFill>
                  <a:srgbClr val="FFFFFF"/>
                </a:solidFill>
              </a:rPr>
              <a:t> 2014| Company Confidential © 2014  AbbVie | HYVÄKSYMISNUMERO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48971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482013" y="6606381"/>
            <a:ext cx="2476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 b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E1DC100C-4DC6-4C98-A6E1-5C577050113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212574" y="6606381"/>
            <a:ext cx="7242451" cy="251619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err="1" smtClean="0">
                <a:solidFill>
                  <a:srgbClr val="FFFFFF"/>
                </a:solidFill>
              </a:rPr>
              <a:t>Yritysesittely</a:t>
            </a:r>
            <a:r>
              <a:rPr lang="en-US" dirty="0" smtClean="0">
                <a:solidFill>
                  <a:srgbClr val="FFFFFF"/>
                </a:solidFill>
              </a:rPr>
              <a:t> | </a:t>
            </a:r>
            <a:r>
              <a:rPr lang="en-US" dirty="0" err="1" smtClean="0">
                <a:solidFill>
                  <a:srgbClr val="FFFFFF"/>
                </a:solidFill>
              </a:rPr>
              <a:t>Maaliskuu</a:t>
            </a:r>
            <a:r>
              <a:rPr lang="en-US" dirty="0" smtClean="0">
                <a:solidFill>
                  <a:srgbClr val="FFFFFF"/>
                </a:solidFill>
              </a:rPr>
              <a:t> 2014| Company Confidential © 2014  AbbVie | HYVÄKSYMISNUMERO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2951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80159"/>
            <a:ext cx="3858768" cy="49377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80159"/>
            <a:ext cx="3858768" cy="49377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9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482013" y="6606381"/>
            <a:ext cx="2476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 b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E1DC100C-4DC6-4C98-A6E1-5C577050113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11357" y="6606381"/>
            <a:ext cx="7043668" cy="251619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err="1" smtClean="0">
                <a:solidFill>
                  <a:srgbClr val="FFFFFF"/>
                </a:solidFill>
              </a:rPr>
              <a:t>Yritysesittely</a:t>
            </a:r>
            <a:r>
              <a:rPr lang="en-US" dirty="0" smtClean="0">
                <a:solidFill>
                  <a:srgbClr val="FFFFFF"/>
                </a:solidFill>
              </a:rPr>
              <a:t> | </a:t>
            </a:r>
            <a:r>
              <a:rPr lang="en-US" dirty="0" err="1" smtClean="0">
                <a:solidFill>
                  <a:srgbClr val="FFFFFF"/>
                </a:solidFill>
              </a:rPr>
              <a:t>Maaliskuu</a:t>
            </a:r>
            <a:r>
              <a:rPr lang="en-US" dirty="0" smtClean="0">
                <a:solidFill>
                  <a:srgbClr val="FFFFFF"/>
                </a:solidFill>
              </a:rPr>
              <a:t> 2014| Company Confidential © 2014  AbbVie | HYVÄKSYMISNUMERO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14585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7AE89-17C8-4CBB-8DA6-324C47CE9EF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B41B-ACDB-4EB0-B19E-C67181DC5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36672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482013" y="6606381"/>
            <a:ext cx="2476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 b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E1DC100C-4DC6-4C98-A6E1-5C577050113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590261" y="6606381"/>
            <a:ext cx="6864764" cy="251619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err="1" smtClean="0">
                <a:solidFill>
                  <a:srgbClr val="FFFFFF"/>
                </a:solidFill>
              </a:rPr>
              <a:t>Yritysesittely</a:t>
            </a:r>
            <a:r>
              <a:rPr lang="en-US" dirty="0" smtClean="0">
                <a:solidFill>
                  <a:srgbClr val="FFFFFF"/>
                </a:solidFill>
              </a:rPr>
              <a:t> | </a:t>
            </a:r>
            <a:r>
              <a:rPr lang="en-US" dirty="0" err="1" smtClean="0">
                <a:solidFill>
                  <a:srgbClr val="FFFFFF"/>
                </a:solidFill>
              </a:rPr>
              <a:t>Maaliskuu</a:t>
            </a:r>
            <a:r>
              <a:rPr lang="en-US" dirty="0" smtClean="0">
                <a:solidFill>
                  <a:srgbClr val="FFFFFF"/>
                </a:solidFill>
              </a:rPr>
              <a:t> 2014| Company Confidential © 2014  AbbVie | HYVÄKSYMISNUMERO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469144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0" y="6537325"/>
            <a:ext cx="9144000" cy="320675"/>
          </a:xfrm>
          <a:prstGeom prst="rect">
            <a:avLst/>
          </a:prstGeom>
          <a:solidFill>
            <a:srgbClr val="071D4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3" name="Picture 16" descr="AbbVieLogo_Small_White.eps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3" y="6630988"/>
            <a:ext cx="6858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482013" y="6606381"/>
            <a:ext cx="2476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 b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E1DC100C-4DC6-4C98-A6E1-5C577050113C}" type="slidenum">
              <a:rPr 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57263" y="6606381"/>
            <a:ext cx="7497762" cy="251619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err="1" smtClean="0">
                <a:solidFill>
                  <a:srgbClr val="FFFFFF"/>
                </a:solidFill>
              </a:rPr>
              <a:t>Yritysesittely</a:t>
            </a:r>
            <a:r>
              <a:rPr lang="en-US" dirty="0" smtClean="0">
                <a:solidFill>
                  <a:srgbClr val="FFFFFF"/>
                </a:solidFill>
              </a:rPr>
              <a:t> | </a:t>
            </a:r>
            <a:r>
              <a:rPr lang="en-US" dirty="0" err="1" smtClean="0">
                <a:solidFill>
                  <a:srgbClr val="FFFFFF"/>
                </a:solidFill>
              </a:rPr>
              <a:t>Maaliskuu</a:t>
            </a:r>
            <a:r>
              <a:rPr lang="en-US" dirty="0" smtClean="0">
                <a:solidFill>
                  <a:srgbClr val="FFFFFF"/>
                </a:solidFill>
              </a:rPr>
              <a:t> 2014| Company Confidential © 2014  AbbVie | HYVÄKSYMISNUMERO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232259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bg>
      <p:bgPr>
        <a:solidFill>
          <a:srgbClr val="071D4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8"/>
          <p:cNvSpPr>
            <a:spLocks noEditPoints="1"/>
          </p:cNvSpPr>
          <p:nvPr userDrawn="1"/>
        </p:nvSpPr>
        <p:spPr bwMode="auto">
          <a:xfrm>
            <a:off x="2536825" y="2962275"/>
            <a:ext cx="4038600" cy="708025"/>
          </a:xfrm>
          <a:custGeom>
            <a:avLst/>
            <a:gdLst>
              <a:gd name="T0" fmla="*/ 4296 w 9119"/>
              <a:gd name="T1" fmla="*/ 1407 h 1589"/>
              <a:gd name="T2" fmla="*/ 5081 w 9119"/>
              <a:gd name="T3" fmla="*/ 983 h 1589"/>
              <a:gd name="T4" fmla="*/ 4296 w 9119"/>
              <a:gd name="T5" fmla="*/ 558 h 1589"/>
              <a:gd name="T6" fmla="*/ 4296 w 9119"/>
              <a:gd name="T7" fmla="*/ 1407 h 1589"/>
              <a:gd name="T8" fmla="*/ 3821 w 9119"/>
              <a:gd name="T9" fmla="*/ 548 h 1589"/>
              <a:gd name="T10" fmla="*/ 4256 w 9119"/>
              <a:gd name="T11" fmla="*/ 395 h 1589"/>
              <a:gd name="T12" fmla="*/ 5261 w 9119"/>
              <a:gd name="T13" fmla="*/ 983 h 1589"/>
              <a:gd name="T14" fmla="*/ 4256 w 9119"/>
              <a:gd name="T15" fmla="*/ 1571 h 1589"/>
              <a:gd name="T16" fmla="*/ 3641 w 9119"/>
              <a:gd name="T17" fmla="*/ 0 h 1589"/>
              <a:gd name="T18" fmla="*/ 3821 w 9119"/>
              <a:gd name="T19" fmla="*/ 117 h 1589"/>
              <a:gd name="T20" fmla="*/ 3821 w 9119"/>
              <a:gd name="T21" fmla="*/ 548 h 1589"/>
              <a:gd name="T22" fmla="*/ 2492 w 9119"/>
              <a:gd name="T23" fmla="*/ 1407 h 1589"/>
              <a:gd name="T24" fmla="*/ 3277 w 9119"/>
              <a:gd name="T25" fmla="*/ 983 h 1589"/>
              <a:gd name="T26" fmla="*/ 2492 w 9119"/>
              <a:gd name="T27" fmla="*/ 558 h 1589"/>
              <a:gd name="T28" fmla="*/ 2492 w 9119"/>
              <a:gd name="T29" fmla="*/ 1407 h 1589"/>
              <a:gd name="T30" fmla="*/ 2018 w 9119"/>
              <a:gd name="T31" fmla="*/ 548 h 1589"/>
              <a:gd name="T32" fmla="*/ 2452 w 9119"/>
              <a:gd name="T33" fmla="*/ 395 h 1589"/>
              <a:gd name="T34" fmla="*/ 3458 w 9119"/>
              <a:gd name="T35" fmla="*/ 983 h 1589"/>
              <a:gd name="T36" fmla="*/ 2452 w 9119"/>
              <a:gd name="T37" fmla="*/ 1571 h 1589"/>
              <a:gd name="T38" fmla="*/ 1837 w 9119"/>
              <a:gd name="T39" fmla="*/ 0 h 1589"/>
              <a:gd name="T40" fmla="*/ 2018 w 9119"/>
              <a:gd name="T41" fmla="*/ 117 h 1589"/>
              <a:gd name="T42" fmla="*/ 2018 w 9119"/>
              <a:gd name="T43" fmla="*/ 548 h 1589"/>
              <a:gd name="T44" fmla="*/ 7214 w 9119"/>
              <a:gd name="T45" fmla="*/ 395 h 1589"/>
              <a:gd name="T46" fmla="*/ 7395 w 9119"/>
              <a:gd name="T47" fmla="*/ 547 h 1589"/>
              <a:gd name="T48" fmla="*/ 7350 w 9119"/>
              <a:gd name="T49" fmla="*/ 1571 h 1589"/>
              <a:gd name="T50" fmla="*/ 7214 w 9119"/>
              <a:gd name="T51" fmla="*/ 395 h 1589"/>
              <a:gd name="T52" fmla="*/ 7305 w 9119"/>
              <a:gd name="T53" fmla="*/ 260 h 1589"/>
              <a:gd name="T54" fmla="*/ 7397 w 9119"/>
              <a:gd name="T55" fmla="*/ 167 h 1589"/>
              <a:gd name="T56" fmla="*/ 7305 w 9119"/>
              <a:gd name="T57" fmla="*/ 34 h 1589"/>
              <a:gd name="T58" fmla="*/ 7212 w 9119"/>
              <a:gd name="T59" fmla="*/ 167 h 1589"/>
              <a:gd name="T60" fmla="*/ 7305 w 9119"/>
              <a:gd name="T61" fmla="*/ 260 h 1589"/>
              <a:gd name="T62" fmla="*/ 965 w 9119"/>
              <a:gd name="T63" fmla="*/ 558 h 1589"/>
              <a:gd name="T64" fmla="*/ 180 w 9119"/>
              <a:gd name="T65" fmla="*/ 983 h 1589"/>
              <a:gd name="T66" fmla="*/ 965 w 9119"/>
              <a:gd name="T67" fmla="*/ 1407 h 1589"/>
              <a:gd name="T68" fmla="*/ 965 w 9119"/>
              <a:gd name="T69" fmla="*/ 558 h 1589"/>
              <a:gd name="T70" fmla="*/ 1669 w 9119"/>
              <a:gd name="T71" fmla="*/ 1571 h 1589"/>
              <a:gd name="T72" fmla="*/ 1535 w 9119"/>
              <a:gd name="T73" fmla="*/ 1456 h 1589"/>
              <a:gd name="T74" fmla="*/ 1005 w 9119"/>
              <a:gd name="T75" fmla="*/ 1571 h 1589"/>
              <a:gd name="T76" fmla="*/ 0 w 9119"/>
              <a:gd name="T77" fmla="*/ 983 h 1589"/>
              <a:gd name="T78" fmla="*/ 1005 w 9119"/>
              <a:gd name="T79" fmla="*/ 395 h 1589"/>
              <a:gd name="T80" fmla="*/ 1742 w 9119"/>
              <a:gd name="T81" fmla="*/ 1571 h 1589"/>
              <a:gd name="T82" fmla="*/ 1669 w 9119"/>
              <a:gd name="T83" fmla="*/ 1571 h 1589"/>
              <a:gd name="T84" fmla="*/ 6267 w 9119"/>
              <a:gd name="T85" fmla="*/ 1496 h 1589"/>
              <a:gd name="T86" fmla="*/ 6011 w 9119"/>
              <a:gd name="T87" fmla="*/ 1496 h 1589"/>
              <a:gd name="T88" fmla="*/ 5313 w 9119"/>
              <a:gd name="T89" fmla="*/ 395 h 1589"/>
              <a:gd name="T90" fmla="*/ 6143 w 9119"/>
              <a:gd name="T91" fmla="*/ 1393 h 1589"/>
              <a:gd name="T92" fmla="*/ 6974 w 9119"/>
              <a:gd name="T93" fmla="*/ 395 h 1589"/>
              <a:gd name="T94" fmla="*/ 6267 w 9119"/>
              <a:gd name="T95" fmla="*/ 1496 h 1589"/>
              <a:gd name="T96" fmla="*/ 8243 w 9119"/>
              <a:gd name="T97" fmla="*/ 558 h 1589"/>
              <a:gd name="T98" fmla="*/ 8729 w 9119"/>
              <a:gd name="T99" fmla="*/ 558 h 1589"/>
              <a:gd name="T100" fmla="*/ 8729 w 9119"/>
              <a:gd name="T101" fmla="*/ 901 h 1589"/>
              <a:gd name="T102" fmla="*/ 8243 w 9119"/>
              <a:gd name="T103" fmla="*/ 558 h 1589"/>
              <a:gd name="T104" fmla="*/ 9089 w 9119"/>
              <a:gd name="T105" fmla="*/ 1537 h 1589"/>
              <a:gd name="T106" fmla="*/ 8941 w 9119"/>
              <a:gd name="T107" fmla="*/ 1407 h 1589"/>
              <a:gd name="T108" fmla="*/ 7784 w 9119"/>
              <a:gd name="T109" fmla="*/ 1064 h 1589"/>
              <a:gd name="T110" fmla="*/ 9119 w 9119"/>
              <a:gd name="T111" fmla="*/ 730 h 1589"/>
              <a:gd name="T112" fmla="*/ 8230 w 9119"/>
              <a:gd name="T113" fmla="*/ 395 h 1589"/>
              <a:gd name="T114" fmla="*/ 8228 w 9119"/>
              <a:gd name="T115" fmla="*/ 1571 h 1589"/>
              <a:gd name="T116" fmla="*/ 9089 w 9119"/>
              <a:gd name="T117" fmla="*/ 1537 h 1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119" h="1589">
                <a:moveTo>
                  <a:pt x="4296" y="1407"/>
                </a:moveTo>
                <a:lnTo>
                  <a:pt x="4296" y="1407"/>
                </a:lnTo>
                <a:cubicBezTo>
                  <a:pt x="4420" y="1407"/>
                  <a:pt x="4466" y="1407"/>
                  <a:pt x="4609" y="1407"/>
                </a:cubicBezTo>
                <a:cubicBezTo>
                  <a:pt x="4961" y="1407"/>
                  <a:pt x="5081" y="1183"/>
                  <a:pt x="5081" y="983"/>
                </a:cubicBezTo>
                <a:cubicBezTo>
                  <a:pt x="5081" y="780"/>
                  <a:pt x="4961" y="558"/>
                  <a:pt x="4609" y="558"/>
                </a:cubicBezTo>
                <a:cubicBezTo>
                  <a:pt x="4465" y="558"/>
                  <a:pt x="4404" y="558"/>
                  <a:pt x="4296" y="558"/>
                </a:cubicBezTo>
                <a:cubicBezTo>
                  <a:pt x="3928" y="558"/>
                  <a:pt x="3821" y="792"/>
                  <a:pt x="3821" y="983"/>
                </a:cubicBezTo>
                <a:cubicBezTo>
                  <a:pt x="3821" y="1153"/>
                  <a:pt x="3917" y="1407"/>
                  <a:pt x="4296" y="1407"/>
                </a:cubicBezTo>
                <a:lnTo>
                  <a:pt x="4296" y="1407"/>
                </a:lnTo>
                <a:close/>
                <a:moveTo>
                  <a:pt x="3821" y="548"/>
                </a:moveTo>
                <a:lnTo>
                  <a:pt x="3821" y="548"/>
                </a:lnTo>
                <a:cubicBezTo>
                  <a:pt x="3899" y="474"/>
                  <a:pt x="4037" y="395"/>
                  <a:pt x="4256" y="395"/>
                </a:cubicBezTo>
                <a:cubicBezTo>
                  <a:pt x="4256" y="395"/>
                  <a:pt x="4451" y="395"/>
                  <a:pt x="4622" y="395"/>
                </a:cubicBezTo>
                <a:cubicBezTo>
                  <a:pt x="5121" y="395"/>
                  <a:pt x="5261" y="733"/>
                  <a:pt x="5261" y="983"/>
                </a:cubicBezTo>
                <a:cubicBezTo>
                  <a:pt x="5261" y="1264"/>
                  <a:pt x="5092" y="1571"/>
                  <a:pt x="4622" y="1571"/>
                </a:cubicBezTo>
                <a:cubicBezTo>
                  <a:pt x="4525" y="1571"/>
                  <a:pt x="4409" y="1571"/>
                  <a:pt x="4256" y="1571"/>
                </a:cubicBezTo>
                <a:cubicBezTo>
                  <a:pt x="3899" y="1571"/>
                  <a:pt x="3641" y="1340"/>
                  <a:pt x="3641" y="983"/>
                </a:cubicBezTo>
                <a:cubicBezTo>
                  <a:pt x="3641" y="863"/>
                  <a:pt x="3641" y="0"/>
                  <a:pt x="3641" y="0"/>
                </a:cubicBezTo>
                <a:cubicBezTo>
                  <a:pt x="3641" y="0"/>
                  <a:pt x="3677" y="0"/>
                  <a:pt x="3697" y="0"/>
                </a:cubicBezTo>
                <a:cubicBezTo>
                  <a:pt x="3776" y="0"/>
                  <a:pt x="3821" y="41"/>
                  <a:pt x="3821" y="117"/>
                </a:cubicBezTo>
                <a:cubicBezTo>
                  <a:pt x="3821" y="130"/>
                  <a:pt x="3821" y="548"/>
                  <a:pt x="3821" y="548"/>
                </a:cubicBezTo>
                <a:lnTo>
                  <a:pt x="3821" y="548"/>
                </a:lnTo>
                <a:close/>
                <a:moveTo>
                  <a:pt x="2492" y="1407"/>
                </a:moveTo>
                <a:lnTo>
                  <a:pt x="2492" y="1407"/>
                </a:lnTo>
                <a:cubicBezTo>
                  <a:pt x="2616" y="1407"/>
                  <a:pt x="2663" y="1407"/>
                  <a:pt x="2805" y="1407"/>
                </a:cubicBezTo>
                <a:cubicBezTo>
                  <a:pt x="3157" y="1407"/>
                  <a:pt x="3277" y="1183"/>
                  <a:pt x="3277" y="983"/>
                </a:cubicBezTo>
                <a:cubicBezTo>
                  <a:pt x="3277" y="780"/>
                  <a:pt x="3157" y="558"/>
                  <a:pt x="2805" y="558"/>
                </a:cubicBezTo>
                <a:cubicBezTo>
                  <a:pt x="2662" y="558"/>
                  <a:pt x="2600" y="558"/>
                  <a:pt x="2492" y="558"/>
                </a:cubicBezTo>
                <a:cubicBezTo>
                  <a:pt x="2125" y="558"/>
                  <a:pt x="2018" y="792"/>
                  <a:pt x="2018" y="983"/>
                </a:cubicBezTo>
                <a:cubicBezTo>
                  <a:pt x="2018" y="1153"/>
                  <a:pt x="2113" y="1407"/>
                  <a:pt x="2492" y="1407"/>
                </a:cubicBezTo>
                <a:lnTo>
                  <a:pt x="2492" y="1407"/>
                </a:lnTo>
                <a:close/>
                <a:moveTo>
                  <a:pt x="2018" y="548"/>
                </a:moveTo>
                <a:lnTo>
                  <a:pt x="2018" y="548"/>
                </a:lnTo>
                <a:cubicBezTo>
                  <a:pt x="2096" y="474"/>
                  <a:pt x="2233" y="395"/>
                  <a:pt x="2452" y="395"/>
                </a:cubicBezTo>
                <a:cubicBezTo>
                  <a:pt x="2452" y="395"/>
                  <a:pt x="2648" y="395"/>
                  <a:pt x="2818" y="395"/>
                </a:cubicBezTo>
                <a:cubicBezTo>
                  <a:pt x="3317" y="395"/>
                  <a:pt x="3458" y="733"/>
                  <a:pt x="3458" y="983"/>
                </a:cubicBezTo>
                <a:cubicBezTo>
                  <a:pt x="3458" y="1264"/>
                  <a:pt x="3289" y="1571"/>
                  <a:pt x="2818" y="1571"/>
                </a:cubicBezTo>
                <a:cubicBezTo>
                  <a:pt x="2721" y="1571"/>
                  <a:pt x="2605" y="1571"/>
                  <a:pt x="2452" y="1571"/>
                </a:cubicBezTo>
                <a:cubicBezTo>
                  <a:pt x="2095" y="1571"/>
                  <a:pt x="1837" y="1340"/>
                  <a:pt x="1837" y="983"/>
                </a:cubicBezTo>
                <a:cubicBezTo>
                  <a:pt x="1837" y="863"/>
                  <a:pt x="1837" y="0"/>
                  <a:pt x="1837" y="0"/>
                </a:cubicBezTo>
                <a:cubicBezTo>
                  <a:pt x="1837" y="0"/>
                  <a:pt x="1874" y="0"/>
                  <a:pt x="1893" y="0"/>
                </a:cubicBezTo>
                <a:cubicBezTo>
                  <a:pt x="1973" y="0"/>
                  <a:pt x="2018" y="41"/>
                  <a:pt x="2018" y="117"/>
                </a:cubicBezTo>
                <a:cubicBezTo>
                  <a:pt x="2018" y="130"/>
                  <a:pt x="2018" y="548"/>
                  <a:pt x="2018" y="548"/>
                </a:cubicBezTo>
                <a:lnTo>
                  <a:pt x="2018" y="548"/>
                </a:lnTo>
                <a:close/>
                <a:moveTo>
                  <a:pt x="7214" y="395"/>
                </a:moveTo>
                <a:lnTo>
                  <a:pt x="7214" y="395"/>
                </a:lnTo>
                <a:cubicBezTo>
                  <a:pt x="7214" y="395"/>
                  <a:pt x="7247" y="395"/>
                  <a:pt x="7257" y="395"/>
                </a:cubicBezTo>
                <a:cubicBezTo>
                  <a:pt x="7341" y="395"/>
                  <a:pt x="7395" y="433"/>
                  <a:pt x="7395" y="547"/>
                </a:cubicBezTo>
                <a:cubicBezTo>
                  <a:pt x="7395" y="560"/>
                  <a:pt x="7395" y="1571"/>
                  <a:pt x="7395" y="1571"/>
                </a:cubicBezTo>
                <a:cubicBezTo>
                  <a:pt x="7395" y="1571"/>
                  <a:pt x="7369" y="1571"/>
                  <a:pt x="7350" y="1571"/>
                </a:cubicBezTo>
                <a:cubicBezTo>
                  <a:pt x="7258" y="1571"/>
                  <a:pt x="7214" y="1521"/>
                  <a:pt x="7214" y="1422"/>
                </a:cubicBezTo>
                <a:cubicBezTo>
                  <a:pt x="7214" y="1409"/>
                  <a:pt x="7214" y="395"/>
                  <a:pt x="7214" y="395"/>
                </a:cubicBezTo>
                <a:lnTo>
                  <a:pt x="7214" y="395"/>
                </a:lnTo>
                <a:close/>
                <a:moveTo>
                  <a:pt x="7305" y="260"/>
                </a:moveTo>
                <a:lnTo>
                  <a:pt x="7305" y="260"/>
                </a:lnTo>
                <a:cubicBezTo>
                  <a:pt x="7357" y="260"/>
                  <a:pt x="7397" y="228"/>
                  <a:pt x="7397" y="167"/>
                </a:cubicBezTo>
                <a:cubicBezTo>
                  <a:pt x="7397" y="155"/>
                  <a:pt x="7397" y="135"/>
                  <a:pt x="7397" y="128"/>
                </a:cubicBezTo>
                <a:cubicBezTo>
                  <a:pt x="7397" y="66"/>
                  <a:pt x="7356" y="34"/>
                  <a:pt x="7305" y="34"/>
                </a:cubicBezTo>
                <a:cubicBezTo>
                  <a:pt x="7253" y="34"/>
                  <a:pt x="7212" y="66"/>
                  <a:pt x="7212" y="128"/>
                </a:cubicBezTo>
                <a:cubicBezTo>
                  <a:pt x="7212" y="136"/>
                  <a:pt x="7212" y="153"/>
                  <a:pt x="7212" y="167"/>
                </a:cubicBezTo>
                <a:cubicBezTo>
                  <a:pt x="7212" y="228"/>
                  <a:pt x="7253" y="260"/>
                  <a:pt x="7305" y="260"/>
                </a:cubicBezTo>
                <a:lnTo>
                  <a:pt x="7305" y="260"/>
                </a:lnTo>
                <a:close/>
                <a:moveTo>
                  <a:pt x="965" y="558"/>
                </a:moveTo>
                <a:lnTo>
                  <a:pt x="965" y="558"/>
                </a:lnTo>
                <a:cubicBezTo>
                  <a:pt x="841" y="558"/>
                  <a:pt x="795" y="558"/>
                  <a:pt x="652" y="558"/>
                </a:cubicBezTo>
                <a:cubicBezTo>
                  <a:pt x="300" y="558"/>
                  <a:pt x="180" y="782"/>
                  <a:pt x="180" y="983"/>
                </a:cubicBezTo>
                <a:cubicBezTo>
                  <a:pt x="180" y="1186"/>
                  <a:pt x="300" y="1407"/>
                  <a:pt x="652" y="1407"/>
                </a:cubicBezTo>
                <a:cubicBezTo>
                  <a:pt x="796" y="1407"/>
                  <a:pt x="857" y="1407"/>
                  <a:pt x="965" y="1407"/>
                </a:cubicBezTo>
                <a:cubicBezTo>
                  <a:pt x="1333" y="1407"/>
                  <a:pt x="1440" y="1174"/>
                  <a:pt x="1440" y="983"/>
                </a:cubicBezTo>
                <a:cubicBezTo>
                  <a:pt x="1440" y="812"/>
                  <a:pt x="1344" y="558"/>
                  <a:pt x="965" y="558"/>
                </a:cubicBezTo>
                <a:lnTo>
                  <a:pt x="965" y="558"/>
                </a:lnTo>
                <a:close/>
                <a:moveTo>
                  <a:pt x="1669" y="1571"/>
                </a:moveTo>
                <a:lnTo>
                  <a:pt x="1669" y="1571"/>
                </a:lnTo>
                <a:cubicBezTo>
                  <a:pt x="1596" y="1571"/>
                  <a:pt x="1549" y="1534"/>
                  <a:pt x="1535" y="1456"/>
                </a:cubicBezTo>
                <a:lnTo>
                  <a:pt x="1511" y="1328"/>
                </a:lnTo>
                <a:cubicBezTo>
                  <a:pt x="1471" y="1402"/>
                  <a:pt x="1324" y="1571"/>
                  <a:pt x="1005" y="1571"/>
                </a:cubicBezTo>
                <a:cubicBezTo>
                  <a:pt x="1005" y="1571"/>
                  <a:pt x="810" y="1571"/>
                  <a:pt x="639" y="1571"/>
                </a:cubicBezTo>
                <a:cubicBezTo>
                  <a:pt x="140" y="1571"/>
                  <a:pt x="0" y="1233"/>
                  <a:pt x="0" y="983"/>
                </a:cubicBezTo>
                <a:cubicBezTo>
                  <a:pt x="0" y="701"/>
                  <a:pt x="169" y="395"/>
                  <a:pt x="639" y="395"/>
                </a:cubicBezTo>
                <a:cubicBezTo>
                  <a:pt x="736" y="395"/>
                  <a:pt x="852" y="395"/>
                  <a:pt x="1005" y="395"/>
                </a:cubicBezTo>
                <a:cubicBezTo>
                  <a:pt x="1362" y="395"/>
                  <a:pt x="1561" y="603"/>
                  <a:pt x="1608" y="856"/>
                </a:cubicBezTo>
                <a:cubicBezTo>
                  <a:pt x="1648" y="1067"/>
                  <a:pt x="1742" y="1571"/>
                  <a:pt x="1742" y="1571"/>
                </a:cubicBezTo>
                <a:cubicBezTo>
                  <a:pt x="1742" y="1571"/>
                  <a:pt x="1708" y="1571"/>
                  <a:pt x="1669" y="1571"/>
                </a:cubicBezTo>
                <a:lnTo>
                  <a:pt x="1669" y="1571"/>
                </a:lnTo>
                <a:close/>
                <a:moveTo>
                  <a:pt x="6267" y="1496"/>
                </a:moveTo>
                <a:lnTo>
                  <a:pt x="6267" y="1496"/>
                </a:lnTo>
                <a:cubicBezTo>
                  <a:pt x="6217" y="1565"/>
                  <a:pt x="6182" y="1589"/>
                  <a:pt x="6139" y="1589"/>
                </a:cubicBezTo>
                <a:cubicBezTo>
                  <a:pt x="6078" y="1589"/>
                  <a:pt x="6055" y="1556"/>
                  <a:pt x="6011" y="1496"/>
                </a:cubicBezTo>
                <a:cubicBezTo>
                  <a:pt x="5906" y="1353"/>
                  <a:pt x="5205" y="395"/>
                  <a:pt x="5205" y="395"/>
                </a:cubicBezTo>
                <a:cubicBezTo>
                  <a:pt x="5205" y="395"/>
                  <a:pt x="5272" y="395"/>
                  <a:pt x="5313" y="395"/>
                </a:cubicBezTo>
                <a:cubicBezTo>
                  <a:pt x="5430" y="395"/>
                  <a:pt x="5464" y="436"/>
                  <a:pt x="5512" y="504"/>
                </a:cubicBezTo>
                <a:cubicBezTo>
                  <a:pt x="5534" y="534"/>
                  <a:pt x="6143" y="1393"/>
                  <a:pt x="6143" y="1393"/>
                </a:cubicBezTo>
                <a:cubicBezTo>
                  <a:pt x="6143" y="1393"/>
                  <a:pt x="6752" y="535"/>
                  <a:pt x="6777" y="500"/>
                </a:cubicBezTo>
                <a:cubicBezTo>
                  <a:pt x="6822" y="436"/>
                  <a:pt x="6857" y="395"/>
                  <a:pt x="6974" y="395"/>
                </a:cubicBezTo>
                <a:cubicBezTo>
                  <a:pt x="7007" y="395"/>
                  <a:pt x="7070" y="395"/>
                  <a:pt x="7070" y="395"/>
                </a:cubicBezTo>
                <a:cubicBezTo>
                  <a:pt x="7070" y="395"/>
                  <a:pt x="6352" y="1379"/>
                  <a:pt x="6267" y="1496"/>
                </a:cubicBezTo>
                <a:lnTo>
                  <a:pt x="6267" y="1496"/>
                </a:lnTo>
                <a:close/>
                <a:moveTo>
                  <a:pt x="8243" y="558"/>
                </a:moveTo>
                <a:lnTo>
                  <a:pt x="8243" y="558"/>
                </a:lnTo>
                <a:cubicBezTo>
                  <a:pt x="8319" y="558"/>
                  <a:pt x="8620" y="558"/>
                  <a:pt x="8729" y="558"/>
                </a:cubicBezTo>
                <a:cubicBezTo>
                  <a:pt x="8897" y="558"/>
                  <a:pt x="8937" y="663"/>
                  <a:pt x="8937" y="730"/>
                </a:cubicBezTo>
                <a:cubicBezTo>
                  <a:pt x="8937" y="790"/>
                  <a:pt x="8901" y="901"/>
                  <a:pt x="8729" y="901"/>
                </a:cubicBezTo>
                <a:cubicBezTo>
                  <a:pt x="8615" y="901"/>
                  <a:pt x="7784" y="901"/>
                  <a:pt x="7784" y="901"/>
                </a:cubicBezTo>
                <a:cubicBezTo>
                  <a:pt x="7795" y="784"/>
                  <a:pt x="7893" y="558"/>
                  <a:pt x="8243" y="558"/>
                </a:cubicBezTo>
                <a:lnTo>
                  <a:pt x="8243" y="558"/>
                </a:lnTo>
                <a:close/>
                <a:moveTo>
                  <a:pt x="9089" y="1537"/>
                </a:moveTo>
                <a:lnTo>
                  <a:pt x="9089" y="1537"/>
                </a:lnTo>
                <a:cubicBezTo>
                  <a:pt x="9089" y="1441"/>
                  <a:pt x="9034" y="1407"/>
                  <a:pt x="8941" y="1407"/>
                </a:cubicBezTo>
                <a:cubicBezTo>
                  <a:pt x="8889" y="1407"/>
                  <a:pt x="8242" y="1407"/>
                  <a:pt x="8242" y="1407"/>
                </a:cubicBezTo>
                <a:cubicBezTo>
                  <a:pt x="7914" y="1407"/>
                  <a:pt x="7799" y="1204"/>
                  <a:pt x="7784" y="1064"/>
                </a:cubicBezTo>
                <a:cubicBezTo>
                  <a:pt x="7784" y="1064"/>
                  <a:pt x="8528" y="1064"/>
                  <a:pt x="8753" y="1064"/>
                </a:cubicBezTo>
                <a:cubicBezTo>
                  <a:pt x="9036" y="1064"/>
                  <a:pt x="9119" y="861"/>
                  <a:pt x="9119" y="730"/>
                </a:cubicBezTo>
                <a:cubicBezTo>
                  <a:pt x="9119" y="590"/>
                  <a:pt x="9029" y="395"/>
                  <a:pt x="8753" y="395"/>
                </a:cubicBezTo>
                <a:cubicBezTo>
                  <a:pt x="8504" y="395"/>
                  <a:pt x="8230" y="395"/>
                  <a:pt x="8230" y="395"/>
                </a:cubicBezTo>
                <a:cubicBezTo>
                  <a:pt x="7753" y="395"/>
                  <a:pt x="7596" y="720"/>
                  <a:pt x="7596" y="983"/>
                </a:cubicBezTo>
                <a:cubicBezTo>
                  <a:pt x="7596" y="1272"/>
                  <a:pt x="7775" y="1571"/>
                  <a:pt x="8228" y="1571"/>
                </a:cubicBezTo>
                <a:lnTo>
                  <a:pt x="9089" y="1571"/>
                </a:lnTo>
                <a:cubicBezTo>
                  <a:pt x="9089" y="1571"/>
                  <a:pt x="9089" y="1546"/>
                  <a:pt x="9089" y="1537"/>
                </a:cubicBezTo>
                <a:close/>
              </a:path>
            </a:pathLst>
          </a:custGeom>
          <a:solidFill>
            <a:srgbClr val="FEFEFE"/>
          </a:solidFill>
          <a:ln w="0">
            <a:noFill/>
            <a:prstDash val="solid"/>
            <a:round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70605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91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7AE89-17C8-4CBB-8DA6-324C47CE9EF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B41B-ACDB-4EB0-B19E-C67181DC5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61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7AE89-17C8-4CBB-8DA6-324C47CE9EF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B41B-ACDB-4EB0-B19E-C67181DC5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31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7AE89-17C8-4CBB-8DA6-324C47CE9EF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B41B-ACDB-4EB0-B19E-C67181DC5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79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7AE89-17C8-4CBB-8DA6-324C47CE9EF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95B41B-ACDB-4EB0-B19E-C67181DC5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098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5.xml"/><Relationship Id="rId1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35.xml"/><Relationship Id="rId21" Type="http://schemas.openxmlformats.org/officeDocument/2006/relationships/theme" Target="../theme/theme3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4.xml"/><Relationship Id="rId16" Type="http://schemas.openxmlformats.org/officeDocument/2006/relationships/slideLayout" Target="../slideLayouts/slideLayout48.xml"/><Relationship Id="rId20" Type="http://schemas.openxmlformats.org/officeDocument/2006/relationships/slideLayout" Target="../slideLayouts/slideLayout52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2.xml"/><Relationship Id="rId19" Type="http://schemas.openxmlformats.org/officeDocument/2006/relationships/slideLayout" Target="../slideLayouts/slideLayout51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slideLayout" Target="../slideLayouts/slideLayout46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7AE89-17C8-4CBB-8DA6-324C47CE9EFA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5B41B-ACDB-4EB0-B19E-C67181DC5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0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537325"/>
            <a:ext cx="9144000" cy="320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49155" name="Title Placeholder 1"/>
          <p:cNvSpPr>
            <a:spLocks noGrp="1"/>
          </p:cNvSpPr>
          <p:nvPr>
            <p:ph type="title"/>
          </p:nvPr>
        </p:nvSpPr>
        <p:spPr bwMode="auto">
          <a:xfrm>
            <a:off x="412750" y="227013"/>
            <a:ext cx="83185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915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11163" y="1279525"/>
            <a:ext cx="83185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482013" y="6606381"/>
            <a:ext cx="2476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 b="0">
                <a:solidFill>
                  <a:schemeClr val="bg1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E1DC100C-4DC6-4C98-A6E1-5C577050113C}" type="slidenum">
              <a:rPr lang="en-US">
                <a:solidFill>
                  <a:srgbClr val="FFFFFF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12750" y="958850"/>
            <a:ext cx="8318500" cy="0"/>
          </a:xfrm>
          <a:prstGeom prst="line">
            <a:avLst/>
          </a:prstGeom>
          <a:noFill/>
          <a:ln w="9525">
            <a:solidFill>
              <a:srgbClr val="071D49"/>
            </a:solidFill>
            <a:round/>
            <a:headEnd/>
            <a:tailEnd/>
          </a:ln>
          <a:effectLst/>
        </p:spPr>
        <p:txBody>
          <a:bodyPr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49160" name="Picture 16" descr="AbbVieLogo_Small_White.eps"/>
          <p:cNvPicPr>
            <a:picLocks noChangeAspect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271463" y="6630988"/>
            <a:ext cx="6858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57263" y="6606381"/>
            <a:ext cx="7497762" cy="251619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err="1" smtClean="0">
                <a:solidFill>
                  <a:srgbClr val="FFFFFF"/>
                </a:solidFill>
                <a:cs typeface="Arial" charset="0"/>
              </a:rPr>
              <a:t>Yritysesittely</a:t>
            </a:r>
            <a:r>
              <a:rPr lang="en-US" dirty="0" smtClean="0">
                <a:solidFill>
                  <a:srgbClr val="FFFFFF"/>
                </a:solidFill>
                <a:cs typeface="Arial" charset="0"/>
              </a:rPr>
              <a:t> | </a:t>
            </a:r>
            <a:r>
              <a:rPr lang="en-US" dirty="0" err="1" smtClean="0">
                <a:solidFill>
                  <a:srgbClr val="FFFFFF"/>
                </a:solidFill>
                <a:cs typeface="Arial" charset="0"/>
              </a:rPr>
              <a:t>Maaliskuu</a:t>
            </a:r>
            <a:r>
              <a:rPr lang="en-US" dirty="0" smtClean="0">
                <a:solidFill>
                  <a:srgbClr val="FFFFFF"/>
                </a:solidFill>
                <a:cs typeface="Arial" charset="0"/>
              </a:rPr>
              <a:t> 2014| Company Confidential © 2014  AbbVie | HYVÄKSYMISNUMERO</a:t>
            </a:r>
            <a:endParaRPr lang="en-US" dirty="0">
              <a:solidFill>
                <a:srgbClr val="FFFF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67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2pPr>
      <a:lvl3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3pPr>
      <a:lvl4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4pPr>
      <a:lvl5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5pPr>
      <a:lvl6pPr marL="4572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6pPr>
      <a:lvl7pPr marL="9144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7pPr>
      <a:lvl8pPr marL="13716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8pPr>
      <a:lvl9pPr marL="18288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9pPr>
    </p:titleStyle>
    <p:bodyStyle>
      <a:lvl1pPr algn="l" defTabSz="457200" rtl="0" eaLnBrk="0" fontAlgn="base" hangingPunct="0">
        <a:spcBef>
          <a:spcPct val="80000"/>
        </a:spcBef>
        <a:spcAft>
          <a:spcPct val="0"/>
        </a:spcAft>
        <a:buFont typeface="Arial" charset="0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346075" indent="-231775" algn="l" defTabSz="457200" rtl="0" eaLnBrk="0" fontAlgn="base" hangingPunct="0">
        <a:spcBef>
          <a:spcPct val="4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493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457200" rtl="0" eaLnBrk="0" fontAlgn="base" hangingPunct="0">
        <a:spcBef>
          <a:spcPct val="1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indent="-228600" algn="l" defTabSz="457200" rtl="0" eaLnBrk="0" fontAlgn="base" hangingPunct="0">
        <a:spcBef>
          <a:spcPct val="1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537325"/>
            <a:ext cx="9144000" cy="3206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sp>
        <p:nvSpPr>
          <p:cNvPr id="49155" name="Title Placeholder 1"/>
          <p:cNvSpPr>
            <a:spLocks noGrp="1"/>
          </p:cNvSpPr>
          <p:nvPr>
            <p:ph type="title"/>
          </p:nvPr>
        </p:nvSpPr>
        <p:spPr bwMode="auto">
          <a:xfrm>
            <a:off x="412750" y="227013"/>
            <a:ext cx="8318500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915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11163" y="1279525"/>
            <a:ext cx="8318500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482013" y="6606381"/>
            <a:ext cx="2476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900" b="0">
                <a:solidFill>
                  <a:schemeClr val="bg1"/>
                </a:solidFill>
                <a:cs typeface="+mn-cs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E1DC100C-4DC6-4C98-A6E1-5C577050113C}" type="slidenum">
              <a:rPr lang="en-US">
                <a:solidFill>
                  <a:srgbClr val="FFFFFF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12750" y="958850"/>
            <a:ext cx="8318500" cy="0"/>
          </a:xfrm>
          <a:prstGeom prst="line">
            <a:avLst/>
          </a:prstGeom>
          <a:noFill/>
          <a:ln w="9525">
            <a:solidFill>
              <a:srgbClr val="071D49"/>
            </a:solidFill>
            <a:round/>
            <a:headEnd/>
            <a:tailEnd/>
          </a:ln>
          <a:effectLst/>
        </p:spPr>
        <p:txBody>
          <a:bodyPr/>
          <a:lstStyle/>
          <a:p>
            <a:pPr algn="ctr" defTabSz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Calibri" panose="020F0502020204030204" pitchFamily="34" charset="0"/>
            </a:endParaRPr>
          </a:p>
        </p:txBody>
      </p:sp>
      <p:pic>
        <p:nvPicPr>
          <p:cNvPr id="49160" name="Picture 16" descr="AbbVieLogo_Small_White.eps"/>
          <p:cNvPicPr>
            <a:picLocks noChangeAspect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271463" y="6630988"/>
            <a:ext cx="685800" cy="12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957263" y="6606381"/>
            <a:ext cx="7497762" cy="251619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err="1" smtClean="0">
                <a:solidFill>
                  <a:srgbClr val="FFFFFF"/>
                </a:solidFill>
                <a:cs typeface="Arial" charset="0"/>
              </a:rPr>
              <a:t>Yritysesittely</a:t>
            </a:r>
            <a:r>
              <a:rPr lang="en-US" dirty="0" smtClean="0">
                <a:solidFill>
                  <a:srgbClr val="FFFFFF"/>
                </a:solidFill>
                <a:cs typeface="Arial" charset="0"/>
              </a:rPr>
              <a:t> | </a:t>
            </a:r>
            <a:r>
              <a:rPr lang="en-US" dirty="0" err="1" smtClean="0">
                <a:solidFill>
                  <a:srgbClr val="FFFFFF"/>
                </a:solidFill>
                <a:cs typeface="Arial" charset="0"/>
              </a:rPr>
              <a:t>Maaliskuu</a:t>
            </a:r>
            <a:r>
              <a:rPr lang="en-US" dirty="0" smtClean="0">
                <a:solidFill>
                  <a:srgbClr val="FFFFFF"/>
                </a:solidFill>
                <a:cs typeface="Arial" charset="0"/>
              </a:rPr>
              <a:t> 2014| Company Confidential © 2014  AbbVie | HYVÄKSYMISNUMERO</a:t>
            </a:r>
            <a:endParaRPr lang="en-US" dirty="0">
              <a:solidFill>
                <a:srgbClr val="FFFFFF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112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  <p:sldLayoutId id="2147483700" r:id="rId19"/>
    <p:sldLayoutId id="2147483701" r:id="rId20"/>
  </p:sldLayoutIdLst>
  <p:transition spd="med"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2pPr>
      <a:lvl3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3pPr>
      <a:lvl4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4pPr>
      <a:lvl5pPr algn="l" defTabSz="4572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Calibri" pitchFamily="34" charset="0"/>
        </a:defRPr>
      </a:lvl5pPr>
      <a:lvl6pPr marL="4572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6pPr>
      <a:lvl7pPr marL="9144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7pPr>
      <a:lvl8pPr marL="13716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8pPr>
      <a:lvl9pPr marL="1828800" algn="l" defTabSz="4572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071D49"/>
          </a:solidFill>
          <a:latin typeface="Calibri" pitchFamily="34" charset="0"/>
        </a:defRPr>
      </a:lvl9pPr>
    </p:titleStyle>
    <p:bodyStyle>
      <a:lvl1pPr algn="l" defTabSz="457200" rtl="0" eaLnBrk="0" fontAlgn="base" hangingPunct="0">
        <a:spcBef>
          <a:spcPct val="80000"/>
        </a:spcBef>
        <a:spcAft>
          <a:spcPct val="0"/>
        </a:spcAft>
        <a:buFont typeface="Arial" charset="0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346075" indent="-231775" algn="l" defTabSz="457200" rtl="0" eaLnBrk="0" fontAlgn="base" hangingPunct="0">
        <a:spcBef>
          <a:spcPct val="4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493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457200" rtl="0" eaLnBrk="0" fontAlgn="base" hangingPunct="0">
        <a:spcBef>
          <a:spcPct val="1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indent="-228600" algn="l" defTabSz="457200" rtl="0" eaLnBrk="0" fontAlgn="base" hangingPunct="0">
        <a:spcBef>
          <a:spcPct val="1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4"/>
          <p:cNvSpPr>
            <a:spLocks noGrp="1"/>
          </p:cNvSpPr>
          <p:nvPr>
            <p:ph type="ctrTitle"/>
          </p:nvPr>
        </p:nvSpPr>
        <p:spPr>
          <a:xfrm>
            <a:off x="323528" y="3068960"/>
            <a:ext cx="4257228" cy="1096963"/>
          </a:xfrm>
        </p:spPr>
        <p:txBody>
          <a:bodyPr/>
          <a:lstStyle/>
          <a:p>
            <a:r>
              <a:rPr lang="en-US" b="1" dirty="0" smtClean="0"/>
              <a:t>INNOVAATIOTOIMINTA</a:t>
            </a:r>
            <a:br>
              <a:rPr lang="en-US" b="1" dirty="0" smtClean="0"/>
            </a:br>
            <a:r>
              <a:rPr lang="en-US" b="1" dirty="0" smtClean="0"/>
              <a:t>YRITYKSEN TULEVAISUUDEN</a:t>
            </a:r>
            <a:br>
              <a:rPr lang="en-US" b="1" dirty="0" smtClean="0"/>
            </a:br>
            <a:r>
              <a:rPr lang="en-US" b="1" dirty="0" smtClean="0"/>
              <a:t>(TUKENA ) TAKAAJANA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471201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"/>
          <p:cNvSpPr>
            <a:spLocks noGrp="1"/>
          </p:cNvSpPr>
          <p:nvPr>
            <p:ph type="title"/>
          </p:nvPr>
        </p:nvSpPr>
        <p:spPr>
          <a:xfrm>
            <a:off x="346075" y="85725"/>
            <a:ext cx="8689975" cy="135890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Jotta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löydämme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u="sng" dirty="0" err="1" smtClean="0">
                <a:solidFill>
                  <a:schemeClr val="tx2"/>
                </a:solidFill>
                <a:latin typeface="Sackers Gothic"/>
              </a:rPr>
              <a:t>innovatiivisia</a:t>
            </a:r>
            <a:r>
              <a:rPr lang="en-GB" sz="2800" b="1" u="sng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u="sng" dirty="0" err="1" smtClean="0">
                <a:solidFill>
                  <a:schemeClr val="tx2"/>
                </a:solidFill>
                <a:latin typeface="Sackers Gothic"/>
              </a:rPr>
              <a:t>ratkaisuja</a:t>
            </a:r>
            <a:r>
              <a:rPr lang="en-GB" sz="2800" b="1" u="sng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suomalaisten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pitkäaikaissairaiden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työ-ja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toimintakykyvyn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lisäämiseksi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on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tunnettava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Potilaan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Polku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/>
            </a:r>
            <a:br>
              <a:rPr lang="en-GB" sz="2800" b="1" dirty="0" smtClean="0">
                <a:solidFill>
                  <a:schemeClr val="tx2"/>
                </a:solidFill>
                <a:latin typeface="Sackers Gothic"/>
              </a:rPr>
            </a:br>
            <a:endParaRPr lang="en-US" sz="2400" b="1" i="1" dirty="0">
              <a:solidFill>
                <a:schemeClr val="tx2"/>
              </a:solidFill>
              <a:latin typeface="Sackers Gothic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174750" y="4273550"/>
            <a:ext cx="0" cy="1150938"/>
          </a:xfrm>
          <a:prstGeom prst="line">
            <a:avLst/>
          </a:prstGeom>
          <a:ln w="25400">
            <a:solidFill>
              <a:srgbClr val="7DB828">
                <a:alpha val="50000"/>
              </a:srgbClr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81000" y="3454400"/>
            <a:ext cx="0" cy="1600200"/>
          </a:xfrm>
          <a:prstGeom prst="line">
            <a:avLst/>
          </a:prstGeom>
          <a:ln w="25400">
            <a:solidFill>
              <a:srgbClr val="7DB828">
                <a:alpha val="50000"/>
              </a:srgbClr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905000" y="4987925"/>
            <a:ext cx="0" cy="962025"/>
          </a:xfrm>
          <a:prstGeom prst="line">
            <a:avLst/>
          </a:prstGeom>
          <a:ln w="25400">
            <a:solidFill>
              <a:srgbClr val="7DB828">
                <a:alpha val="50000"/>
              </a:srgbClr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895600" y="4759325"/>
            <a:ext cx="0" cy="457200"/>
          </a:xfrm>
          <a:prstGeom prst="line">
            <a:avLst/>
          </a:prstGeom>
          <a:ln w="25400">
            <a:solidFill>
              <a:srgbClr val="7DB828">
                <a:alpha val="50000"/>
              </a:srgbClr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54290" idx="0"/>
          </p:cNvCxnSpPr>
          <p:nvPr/>
        </p:nvCxnSpPr>
        <p:spPr>
          <a:xfrm flipH="1">
            <a:off x="6536749" y="3563938"/>
            <a:ext cx="6350" cy="1166812"/>
          </a:xfrm>
          <a:prstGeom prst="line">
            <a:avLst/>
          </a:prstGeom>
          <a:ln w="25400">
            <a:solidFill>
              <a:srgbClr val="4F81BD">
                <a:alpha val="50000"/>
              </a:srgbClr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703888" y="3435350"/>
            <a:ext cx="0" cy="2447925"/>
          </a:xfrm>
          <a:prstGeom prst="line">
            <a:avLst/>
          </a:prstGeom>
          <a:ln w="25400">
            <a:solidFill>
              <a:srgbClr val="4F81BD">
                <a:alpha val="50000"/>
              </a:srgbClr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332288" y="4073525"/>
            <a:ext cx="0" cy="1809750"/>
          </a:xfrm>
          <a:prstGeom prst="line">
            <a:avLst/>
          </a:prstGeom>
          <a:ln w="25400">
            <a:solidFill>
              <a:srgbClr val="4F81BD">
                <a:alpha val="50000"/>
              </a:srgbClr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283" name="Picture 199" descr="journey bkgd.psd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490"/>
          <a:stretch>
            <a:fillRect/>
          </a:stretch>
        </p:blipFill>
        <p:spPr bwMode="auto">
          <a:xfrm>
            <a:off x="46775" y="1338262"/>
            <a:ext cx="8823325" cy="454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84" name="TextBox 149"/>
          <p:cNvSpPr txBox="1">
            <a:spLocks noChangeArrowheads="1"/>
          </p:cNvSpPr>
          <p:nvPr/>
        </p:nvSpPr>
        <p:spPr bwMode="auto">
          <a:xfrm>
            <a:off x="2320492" y="5222082"/>
            <a:ext cx="1219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US" sz="1200" b="1" dirty="0">
                <a:solidFill>
                  <a:schemeClr val="bg1"/>
                </a:solidFill>
                <a:latin typeface="Arial" pitchFamily="34" charset="0"/>
              </a:rPr>
              <a:t>INITIATE TREATMENT</a:t>
            </a:r>
          </a:p>
        </p:txBody>
      </p:sp>
      <p:sp>
        <p:nvSpPr>
          <p:cNvPr id="54285" name="TextBox 140"/>
          <p:cNvSpPr txBox="1">
            <a:spLocks noChangeArrowheads="1"/>
          </p:cNvSpPr>
          <p:nvPr/>
        </p:nvSpPr>
        <p:spPr bwMode="auto">
          <a:xfrm>
            <a:off x="571500" y="5453063"/>
            <a:ext cx="1219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US" sz="1200" b="1">
                <a:solidFill>
                  <a:schemeClr val="bg1"/>
                </a:solidFill>
                <a:latin typeface="Arial" pitchFamily="34" charset="0"/>
              </a:rPr>
              <a:t>SYMPTOMS</a:t>
            </a:r>
            <a:endParaRPr lang="en-US" sz="1100" b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4286" name="TextBox 73"/>
          <p:cNvSpPr txBox="1">
            <a:spLocks noChangeArrowheads="1"/>
          </p:cNvSpPr>
          <p:nvPr/>
        </p:nvSpPr>
        <p:spPr bwMode="auto">
          <a:xfrm>
            <a:off x="0" y="5065713"/>
            <a:ext cx="1219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US" sz="1200" b="1" dirty="0">
                <a:solidFill>
                  <a:schemeClr val="bg1"/>
                </a:solidFill>
                <a:latin typeface="Arial" pitchFamily="34" charset="0"/>
              </a:rPr>
              <a:t>ORIGINATION</a:t>
            </a:r>
          </a:p>
        </p:txBody>
      </p:sp>
      <p:grpSp>
        <p:nvGrpSpPr>
          <p:cNvPr id="54287" name="Group 94"/>
          <p:cNvGrpSpPr>
            <a:grpSpLocks/>
          </p:cNvGrpSpPr>
          <p:nvPr/>
        </p:nvGrpSpPr>
        <p:grpSpPr bwMode="auto">
          <a:xfrm>
            <a:off x="176770" y="2018653"/>
            <a:ext cx="1017587" cy="1162344"/>
            <a:chOff x="398268" y="611576"/>
            <a:chExt cx="1125245" cy="1284039"/>
          </a:xfrm>
        </p:grpSpPr>
        <p:sp>
          <p:nvSpPr>
            <p:cNvPr id="29" name="TextBox 28"/>
            <p:cNvSpPr txBox="1"/>
            <p:nvPr/>
          </p:nvSpPr>
          <p:spPr>
            <a:xfrm>
              <a:off x="624105" y="1288831"/>
              <a:ext cx="774155" cy="6067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000" b="1" dirty="0">
                  <a:solidFill>
                    <a:srgbClr val="26599C"/>
                  </a:solidFill>
                  <a:effectLst>
                    <a:outerShdw blurRad="50800" dist="38100" dir="2700000" algn="tl" rotWithShape="0">
                      <a:srgbClr val="008000">
                        <a:alpha val="43000"/>
                      </a:srgbClr>
                    </a:outerShdw>
                  </a:effectLst>
                  <a:latin typeface="Arial Black"/>
                  <a:cs typeface="Arial Black"/>
                </a:rPr>
                <a:t>1</a:t>
              </a:r>
            </a:p>
          </p:txBody>
        </p:sp>
        <p:sp>
          <p:nvSpPr>
            <p:cNvPr id="54329" name="TextBox 29"/>
            <p:cNvSpPr txBox="1">
              <a:spLocks noChangeArrowheads="1"/>
            </p:cNvSpPr>
            <p:nvPr/>
          </p:nvSpPr>
          <p:spPr bwMode="auto">
            <a:xfrm>
              <a:off x="398268" y="611576"/>
              <a:ext cx="1125245" cy="4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</a:pPr>
              <a:r>
                <a:rPr lang="en-US" sz="1100" b="1" dirty="0" smtClean="0">
                  <a:latin typeface="Arial Black" pitchFamily="34" charset="0"/>
                  <a:ea typeface="Dakota Regular"/>
                  <a:cs typeface="Dakota Regular"/>
                </a:rPr>
                <a:t>Crystal Clear</a:t>
              </a:r>
              <a:endParaRPr lang="en-US" sz="1100" b="1" dirty="0">
                <a:latin typeface="Arial Black" pitchFamily="34" charset="0"/>
                <a:ea typeface="Dakota Regular"/>
                <a:cs typeface="Dakota Regular"/>
              </a:endParaRPr>
            </a:p>
          </p:txBody>
        </p:sp>
      </p:grpSp>
      <p:sp>
        <p:nvSpPr>
          <p:cNvPr id="54288" name="TextBox 147"/>
          <p:cNvSpPr txBox="1">
            <a:spLocks noChangeArrowheads="1"/>
          </p:cNvSpPr>
          <p:nvPr/>
        </p:nvSpPr>
        <p:spPr bwMode="auto">
          <a:xfrm>
            <a:off x="1301750" y="5989638"/>
            <a:ext cx="1219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US" sz="1200" b="1">
                <a:solidFill>
                  <a:schemeClr val="bg1"/>
                </a:solidFill>
                <a:latin typeface="Arial" pitchFamily="34" charset="0"/>
              </a:rPr>
              <a:t>DIAGNOSIS</a:t>
            </a:r>
            <a:endParaRPr lang="en-US" sz="1100" b="1" i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4290" name="TextBox 186"/>
          <p:cNvSpPr txBox="1">
            <a:spLocks noChangeArrowheads="1"/>
          </p:cNvSpPr>
          <p:nvPr/>
        </p:nvSpPr>
        <p:spPr bwMode="auto">
          <a:xfrm>
            <a:off x="5927149" y="4730750"/>
            <a:ext cx="1219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US" sz="1200" b="1">
                <a:solidFill>
                  <a:schemeClr val="bg1"/>
                </a:solidFill>
                <a:latin typeface="Arial" pitchFamily="34" charset="0"/>
              </a:rPr>
              <a:t>DUODOPA THERAPY</a:t>
            </a:r>
          </a:p>
        </p:txBody>
      </p:sp>
      <p:grpSp>
        <p:nvGrpSpPr>
          <p:cNvPr id="54291" name="Group 201"/>
          <p:cNvGrpSpPr>
            <a:grpSpLocks/>
          </p:cNvGrpSpPr>
          <p:nvPr/>
        </p:nvGrpSpPr>
        <p:grpSpPr bwMode="auto">
          <a:xfrm>
            <a:off x="508001" y="3511548"/>
            <a:ext cx="1019175" cy="1559273"/>
            <a:chOff x="216091" y="1241874"/>
            <a:chExt cx="1126728" cy="1725947"/>
          </a:xfrm>
        </p:grpSpPr>
        <p:sp>
          <p:nvSpPr>
            <p:cNvPr id="36" name="TextBox 35"/>
            <p:cNvSpPr txBox="1"/>
            <p:nvPr/>
          </p:nvSpPr>
          <p:spPr>
            <a:xfrm>
              <a:off x="568852" y="1241874"/>
              <a:ext cx="773967" cy="6079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000" b="1" dirty="0">
                  <a:solidFill>
                    <a:srgbClr val="26599C"/>
                  </a:solidFill>
                  <a:effectLst>
                    <a:outerShdw blurRad="50800" dist="38100" dir="2700000" algn="tl" rotWithShape="0">
                      <a:srgbClr val="008000">
                        <a:alpha val="43000"/>
                      </a:srgbClr>
                    </a:outerShdw>
                  </a:effectLst>
                  <a:latin typeface="Arial Black"/>
                  <a:cs typeface="Arial Black"/>
                </a:rPr>
                <a:t>2</a:t>
              </a:r>
            </a:p>
          </p:txBody>
        </p:sp>
        <p:sp>
          <p:nvSpPr>
            <p:cNvPr id="54326" name="TextBox 36"/>
            <p:cNvSpPr txBox="1">
              <a:spLocks noChangeArrowheads="1"/>
            </p:cNvSpPr>
            <p:nvPr/>
          </p:nvSpPr>
          <p:spPr bwMode="auto">
            <a:xfrm>
              <a:off x="216091" y="2303504"/>
              <a:ext cx="1126728" cy="664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</a:pPr>
              <a:r>
                <a:rPr lang="en-US" sz="1100" b="1" dirty="0" smtClean="0">
                  <a:latin typeface="Arial Black" pitchFamily="34" charset="0"/>
                  <a:ea typeface="Dakota Regular"/>
                  <a:cs typeface="Dakota Regular"/>
                </a:rPr>
                <a:t>A growing patch of concern</a:t>
              </a:r>
              <a:endParaRPr lang="en-US" sz="1100" b="1" dirty="0">
                <a:latin typeface="Arial Black" pitchFamily="34" charset="0"/>
                <a:ea typeface="Dakota Regular"/>
                <a:cs typeface="Dakota Regular"/>
              </a:endParaRPr>
            </a:p>
          </p:txBody>
        </p:sp>
      </p:grpSp>
      <p:grpSp>
        <p:nvGrpSpPr>
          <p:cNvPr id="54292" name="Group 205"/>
          <p:cNvGrpSpPr>
            <a:grpSpLocks/>
          </p:cNvGrpSpPr>
          <p:nvPr/>
        </p:nvGrpSpPr>
        <p:grpSpPr bwMode="auto">
          <a:xfrm>
            <a:off x="1503363" y="4120141"/>
            <a:ext cx="1017587" cy="1637421"/>
            <a:chOff x="365540" y="1168791"/>
            <a:chExt cx="1126682" cy="1810467"/>
          </a:xfrm>
        </p:grpSpPr>
        <p:sp>
          <p:nvSpPr>
            <p:cNvPr id="40" name="TextBox 39"/>
            <p:cNvSpPr txBox="1"/>
            <p:nvPr/>
          </p:nvSpPr>
          <p:spPr>
            <a:xfrm>
              <a:off x="458698" y="1168791"/>
              <a:ext cx="773386" cy="60732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000" b="1" dirty="0">
                  <a:solidFill>
                    <a:srgbClr val="26599C"/>
                  </a:solidFill>
                  <a:effectLst>
                    <a:outerShdw blurRad="50800" dist="38100" dir="2700000" algn="tl" rotWithShape="0">
                      <a:srgbClr val="008000">
                        <a:alpha val="43000"/>
                      </a:srgbClr>
                    </a:outerShdw>
                  </a:effectLst>
                  <a:latin typeface="Arial Black"/>
                  <a:cs typeface="Arial Black"/>
                </a:rPr>
                <a:t>3</a:t>
              </a:r>
            </a:p>
          </p:txBody>
        </p:sp>
        <p:sp>
          <p:nvSpPr>
            <p:cNvPr id="54323" name="TextBox 40"/>
            <p:cNvSpPr txBox="1">
              <a:spLocks noChangeArrowheads="1"/>
            </p:cNvSpPr>
            <p:nvPr/>
          </p:nvSpPr>
          <p:spPr bwMode="auto">
            <a:xfrm>
              <a:off x="365540" y="2315667"/>
              <a:ext cx="1126682" cy="663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</a:pPr>
              <a:r>
                <a:rPr lang="en-US" sz="1100" b="1" dirty="0" smtClean="0">
                  <a:latin typeface="Arial Black" pitchFamily="34" charset="0"/>
                  <a:ea typeface="Dakota Regular"/>
                  <a:cs typeface="Dakota Regular"/>
                </a:rPr>
                <a:t>It is just a skin condition</a:t>
              </a:r>
              <a:endParaRPr lang="en-US" sz="1100" b="1" dirty="0">
                <a:latin typeface="Arial Black" pitchFamily="34" charset="0"/>
                <a:ea typeface="Dakota Regular"/>
                <a:cs typeface="Dakota Regular"/>
              </a:endParaRPr>
            </a:p>
          </p:txBody>
        </p:sp>
      </p:grpSp>
      <p:grpSp>
        <p:nvGrpSpPr>
          <p:cNvPr id="54293" name="Group 209"/>
          <p:cNvGrpSpPr>
            <a:grpSpLocks/>
          </p:cNvGrpSpPr>
          <p:nvPr/>
        </p:nvGrpSpPr>
        <p:grpSpPr bwMode="auto">
          <a:xfrm>
            <a:off x="2486600" y="3843337"/>
            <a:ext cx="1017588" cy="1256965"/>
            <a:chOff x="367935" y="1241874"/>
            <a:chExt cx="1126682" cy="1391325"/>
          </a:xfrm>
        </p:grpSpPr>
        <p:sp>
          <p:nvSpPr>
            <p:cNvPr id="44" name="TextBox 43"/>
            <p:cNvSpPr txBox="1"/>
            <p:nvPr/>
          </p:nvSpPr>
          <p:spPr>
            <a:xfrm>
              <a:off x="569433" y="1241874"/>
              <a:ext cx="773386" cy="6079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000" b="1" dirty="0">
                  <a:solidFill>
                    <a:srgbClr val="26599C"/>
                  </a:solidFill>
                  <a:effectLst>
                    <a:outerShdw blurRad="50800" dist="38100" dir="2700000" algn="tl" rotWithShape="0">
                      <a:srgbClr val="008000">
                        <a:alpha val="43000"/>
                      </a:srgbClr>
                    </a:outerShdw>
                  </a:effectLst>
                  <a:latin typeface="Arial Black"/>
                  <a:cs typeface="Arial Black"/>
                </a:rPr>
                <a:t>4</a:t>
              </a:r>
            </a:p>
          </p:txBody>
        </p:sp>
        <p:sp>
          <p:nvSpPr>
            <p:cNvPr id="54320" name="TextBox 44"/>
            <p:cNvSpPr txBox="1">
              <a:spLocks noChangeArrowheads="1"/>
            </p:cNvSpPr>
            <p:nvPr/>
          </p:nvSpPr>
          <p:spPr bwMode="auto">
            <a:xfrm>
              <a:off x="367935" y="2156254"/>
              <a:ext cx="1126682" cy="4769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</a:pPr>
              <a:r>
                <a:rPr lang="en-US" sz="1100" b="1" dirty="0" smtClean="0">
                  <a:latin typeface="Arial Black" pitchFamily="34" charset="0"/>
                  <a:ea typeface="Dakota Regular"/>
                  <a:cs typeface="Dakota Regular"/>
                </a:rPr>
                <a:t>Dashed hopes</a:t>
              </a:r>
              <a:endParaRPr lang="en-US" sz="1100" b="1" dirty="0">
                <a:latin typeface="Arial Black" pitchFamily="34" charset="0"/>
                <a:ea typeface="Dakota Regular"/>
                <a:cs typeface="Dakota Regular"/>
              </a:endParaRPr>
            </a:p>
          </p:txBody>
        </p:sp>
      </p:grpSp>
      <p:grpSp>
        <p:nvGrpSpPr>
          <p:cNvPr id="54294" name="Group 217"/>
          <p:cNvGrpSpPr>
            <a:grpSpLocks/>
          </p:cNvGrpSpPr>
          <p:nvPr/>
        </p:nvGrpSpPr>
        <p:grpSpPr bwMode="auto">
          <a:xfrm>
            <a:off x="5846763" y="2433637"/>
            <a:ext cx="1352550" cy="1750248"/>
            <a:chOff x="4326349" y="1464086"/>
            <a:chExt cx="1125977" cy="1457931"/>
          </a:xfrm>
        </p:grpSpPr>
        <p:sp>
          <p:nvSpPr>
            <p:cNvPr id="48" name="TextBox 47"/>
            <p:cNvSpPr txBox="1"/>
            <p:nvPr/>
          </p:nvSpPr>
          <p:spPr>
            <a:xfrm>
              <a:off x="4558945" y="1464086"/>
              <a:ext cx="774440" cy="58448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>
                  <a:solidFill>
                    <a:srgbClr val="8DC63F"/>
                  </a:solidFill>
                  <a:effectLst>
                    <a:outerShdw blurRad="50800" dist="38100" dir="2700000" algn="tl" rotWithShape="0">
                      <a:srgbClr val="000090">
                        <a:alpha val="43000"/>
                      </a:srgbClr>
                    </a:outerShdw>
                  </a:effectLst>
                  <a:latin typeface="Arial Black"/>
                  <a:cs typeface="Arial Black"/>
                </a:rPr>
                <a:t>7</a:t>
              </a:r>
            </a:p>
          </p:txBody>
        </p:sp>
        <p:sp>
          <p:nvSpPr>
            <p:cNvPr id="54317" name="TextBox 48"/>
            <p:cNvSpPr txBox="1">
              <a:spLocks noChangeArrowheads="1"/>
            </p:cNvSpPr>
            <p:nvPr/>
          </p:nvSpPr>
          <p:spPr bwMode="auto">
            <a:xfrm>
              <a:off x="4326349" y="2563094"/>
              <a:ext cx="1125977" cy="3589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</a:pPr>
              <a:r>
                <a:rPr lang="en-US" sz="1100" b="1" dirty="0" smtClean="0">
                  <a:latin typeface="Arial Black" pitchFamily="34" charset="0"/>
                  <a:ea typeface="Dakota Regular"/>
                  <a:cs typeface="Dakota Regular"/>
                </a:rPr>
                <a:t>Starting a new life</a:t>
              </a:r>
              <a:endParaRPr lang="en-US" sz="1100" b="1" dirty="0">
                <a:latin typeface="Arial Black" pitchFamily="34" charset="0"/>
                <a:ea typeface="Dakota Regular"/>
                <a:cs typeface="Dakota Regular"/>
              </a:endParaRPr>
            </a:p>
          </p:txBody>
        </p:sp>
      </p:grpSp>
      <p:grpSp>
        <p:nvGrpSpPr>
          <p:cNvPr id="54295" name="Group 221"/>
          <p:cNvGrpSpPr>
            <a:grpSpLocks/>
          </p:cNvGrpSpPr>
          <p:nvPr/>
        </p:nvGrpSpPr>
        <p:grpSpPr bwMode="auto">
          <a:xfrm>
            <a:off x="7209704" y="2444749"/>
            <a:ext cx="1352550" cy="3012881"/>
            <a:chOff x="4370682" y="1464086"/>
            <a:chExt cx="1125977" cy="2513359"/>
          </a:xfrm>
        </p:grpSpPr>
        <p:sp>
          <p:nvSpPr>
            <p:cNvPr id="52" name="TextBox 51"/>
            <p:cNvSpPr txBox="1"/>
            <p:nvPr/>
          </p:nvSpPr>
          <p:spPr>
            <a:xfrm>
              <a:off x="4558945" y="1464086"/>
              <a:ext cx="774440" cy="58534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>
                  <a:solidFill>
                    <a:srgbClr val="8DC63F"/>
                  </a:solidFill>
                  <a:effectLst>
                    <a:outerShdw blurRad="50800" dist="38100" dir="2700000" algn="tl" rotWithShape="0">
                      <a:srgbClr val="000090">
                        <a:alpha val="43000"/>
                      </a:srgbClr>
                    </a:outerShdw>
                  </a:effectLst>
                  <a:latin typeface="Arial Black"/>
                  <a:cs typeface="Arial Black"/>
                </a:rPr>
                <a:t>8</a:t>
              </a:r>
            </a:p>
          </p:txBody>
        </p:sp>
        <p:sp>
          <p:nvSpPr>
            <p:cNvPr id="54314" name="TextBox 52"/>
            <p:cNvSpPr txBox="1">
              <a:spLocks noChangeArrowheads="1"/>
            </p:cNvSpPr>
            <p:nvPr/>
          </p:nvSpPr>
          <p:spPr bwMode="auto">
            <a:xfrm>
              <a:off x="4370682" y="3759209"/>
              <a:ext cx="1125977" cy="218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</a:pPr>
              <a:r>
                <a:rPr lang="en-US" sz="1100" b="1" dirty="0" smtClean="0">
                  <a:latin typeface="Arial Black" pitchFamily="34" charset="0"/>
                  <a:ea typeface="Dakota Regular"/>
                  <a:cs typeface="Dakota Regular"/>
                </a:rPr>
                <a:t>A clear holiday</a:t>
              </a:r>
              <a:endParaRPr lang="en-US" sz="1100" b="1" dirty="0">
                <a:latin typeface="Arial Black" pitchFamily="34" charset="0"/>
                <a:ea typeface="Dakota Regular"/>
                <a:cs typeface="Dakota Regular"/>
              </a:endParaRPr>
            </a:p>
          </p:txBody>
        </p:sp>
      </p:grpSp>
      <p:grpSp>
        <p:nvGrpSpPr>
          <p:cNvPr id="54296" name="Group 122"/>
          <p:cNvGrpSpPr>
            <a:grpSpLocks/>
          </p:cNvGrpSpPr>
          <p:nvPr/>
        </p:nvGrpSpPr>
        <p:grpSpPr bwMode="auto">
          <a:xfrm>
            <a:off x="3367088" y="3233738"/>
            <a:ext cx="1350962" cy="1564365"/>
            <a:chOff x="4318522" y="1464086"/>
            <a:chExt cx="1125977" cy="1302246"/>
          </a:xfrm>
        </p:grpSpPr>
        <p:sp>
          <p:nvSpPr>
            <p:cNvPr id="63" name="TextBox 62"/>
            <p:cNvSpPr txBox="1"/>
            <p:nvPr/>
          </p:nvSpPr>
          <p:spPr>
            <a:xfrm>
              <a:off x="4559330" y="1464086"/>
              <a:ext cx="774026" cy="58410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>
                  <a:solidFill>
                    <a:srgbClr val="8DC63F"/>
                  </a:solidFill>
                  <a:effectLst>
                    <a:outerShdw blurRad="50800" dist="38100" dir="2700000" algn="tl" rotWithShape="0">
                      <a:srgbClr val="000090">
                        <a:alpha val="43000"/>
                      </a:srgbClr>
                    </a:outerShdw>
                  </a:effectLst>
                  <a:latin typeface="Arial Black"/>
                  <a:cs typeface="Arial Black"/>
                </a:rPr>
                <a:t>5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318522" y="2407643"/>
              <a:ext cx="1125977" cy="358689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dirty="0" smtClean="0">
                  <a:latin typeface="Arial Black" panose="020B0A04020102020204" pitchFamily="34" charset="0"/>
                  <a:cs typeface="Dakota Regular"/>
                </a:rPr>
                <a:t>Emotional roller coaster</a:t>
              </a:r>
              <a:endParaRPr lang="en-US" sz="1100" b="1" dirty="0">
                <a:latin typeface="Arial Black" panose="020B0A04020102020204" pitchFamily="34" charset="0"/>
                <a:cs typeface="Dakota Regular"/>
              </a:endParaRPr>
            </a:p>
          </p:txBody>
        </p:sp>
      </p:grpSp>
      <p:grpSp>
        <p:nvGrpSpPr>
          <p:cNvPr id="54297" name="Group 213"/>
          <p:cNvGrpSpPr>
            <a:grpSpLocks/>
          </p:cNvGrpSpPr>
          <p:nvPr/>
        </p:nvGrpSpPr>
        <p:grpSpPr bwMode="auto">
          <a:xfrm>
            <a:off x="4529768" y="2249485"/>
            <a:ext cx="1352272" cy="1176341"/>
            <a:chOff x="4256608" y="1068891"/>
            <a:chExt cx="1125977" cy="979393"/>
          </a:xfrm>
        </p:grpSpPr>
        <p:sp>
          <p:nvSpPr>
            <p:cNvPr id="67" name="TextBox 66"/>
            <p:cNvSpPr txBox="1"/>
            <p:nvPr/>
          </p:nvSpPr>
          <p:spPr>
            <a:xfrm>
              <a:off x="4558786" y="1464086"/>
              <a:ext cx="774599" cy="58419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4000" b="1" dirty="0">
                  <a:solidFill>
                    <a:srgbClr val="8DC63F"/>
                  </a:solidFill>
                  <a:effectLst>
                    <a:outerShdw blurRad="50800" dist="38100" dir="2700000" algn="tl" rotWithShape="0">
                      <a:srgbClr val="000090">
                        <a:alpha val="43000"/>
                      </a:srgbClr>
                    </a:outerShdw>
                  </a:effectLst>
                  <a:latin typeface="Arial Black"/>
                  <a:cs typeface="Arial Black"/>
                </a:rPr>
                <a:t>6</a:t>
              </a:r>
            </a:p>
          </p:txBody>
        </p:sp>
        <p:sp>
          <p:nvSpPr>
            <p:cNvPr id="54308" name="TextBox 67"/>
            <p:cNvSpPr txBox="1">
              <a:spLocks noChangeArrowheads="1"/>
            </p:cNvSpPr>
            <p:nvPr/>
          </p:nvSpPr>
          <p:spPr bwMode="auto">
            <a:xfrm>
              <a:off x="4256608" y="1068891"/>
              <a:ext cx="1125977" cy="358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algn="ctr" defTabSz="457200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</a:pPr>
              <a:r>
                <a:rPr lang="en-US" sz="1100" b="1" dirty="0" smtClean="0">
                  <a:latin typeface="Arial Black" pitchFamily="34" charset="0"/>
                  <a:ea typeface="Dakota Regular"/>
                  <a:cs typeface="Dakota Regular"/>
                </a:rPr>
                <a:t>Hope and apprehension</a:t>
              </a:r>
              <a:endParaRPr lang="en-US" sz="1100" b="1" dirty="0">
                <a:latin typeface="Arial Black" pitchFamily="34" charset="0"/>
                <a:ea typeface="Dakota Regular"/>
                <a:cs typeface="Dakota Regular"/>
              </a:endParaRPr>
            </a:p>
          </p:txBody>
        </p:sp>
      </p:grpSp>
      <p:sp>
        <p:nvSpPr>
          <p:cNvPr id="54300" name="TextBox 50"/>
          <p:cNvSpPr txBox="1">
            <a:spLocks noChangeArrowheads="1"/>
          </p:cNvSpPr>
          <p:nvPr/>
        </p:nvSpPr>
        <p:spPr bwMode="auto">
          <a:xfrm>
            <a:off x="8070850" y="3368675"/>
            <a:ext cx="1219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algn="ctr" defTabSz="4572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en-US" sz="1200" b="1">
                <a:solidFill>
                  <a:schemeClr val="bg1"/>
                </a:solidFill>
                <a:latin typeface="Arial" pitchFamily="34" charset="0"/>
              </a:rPr>
              <a:t>ONGOING SUPPORT</a:t>
            </a:r>
            <a:endParaRPr lang="en-US" sz="1100" b="1" i="1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57" name="Rectangle 10"/>
          <p:cNvSpPr txBox="1">
            <a:spLocks/>
          </p:cNvSpPr>
          <p:nvPr/>
        </p:nvSpPr>
        <p:spPr>
          <a:xfrm>
            <a:off x="370466" y="5591175"/>
            <a:ext cx="8689975" cy="1358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Erityisesti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hänen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TUNNEPOLKUNSA</a:t>
            </a:r>
            <a:endParaRPr lang="en-US" sz="2400" b="1" i="1" dirty="0">
              <a:solidFill>
                <a:schemeClr val="tx2"/>
              </a:solidFill>
              <a:latin typeface="Sackers Gothic"/>
            </a:endParaRPr>
          </a:p>
        </p:txBody>
      </p:sp>
    </p:spTree>
    <p:extLst>
      <p:ext uri="{BB962C8B-B14F-4D97-AF65-F5344CB8AC3E}">
        <p14:creationId xmlns:p14="http://schemas.microsoft.com/office/powerpoint/2010/main" val="297770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loud Callout 11"/>
          <p:cNvSpPr/>
          <p:nvPr/>
        </p:nvSpPr>
        <p:spPr>
          <a:xfrm>
            <a:off x="398031" y="5157192"/>
            <a:ext cx="5068293" cy="1627583"/>
          </a:xfrm>
          <a:prstGeom prst="cloudCallout">
            <a:avLst>
              <a:gd name="adj1" fmla="val 2956"/>
              <a:gd name="adj2" fmla="val -620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loud Callout 12"/>
          <p:cNvSpPr/>
          <p:nvPr/>
        </p:nvSpPr>
        <p:spPr>
          <a:xfrm>
            <a:off x="4179735" y="1093860"/>
            <a:ext cx="5010891" cy="1853117"/>
          </a:xfrm>
          <a:prstGeom prst="cloudCallout">
            <a:avLst>
              <a:gd name="adj1" fmla="val -28482"/>
              <a:gd name="adj2" fmla="val 525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loud Callout 4"/>
          <p:cNvSpPr/>
          <p:nvPr/>
        </p:nvSpPr>
        <p:spPr>
          <a:xfrm>
            <a:off x="583369" y="1734635"/>
            <a:ext cx="3434060" cy="1850658"/>
          </a:xfrm>
          <a:prstGeom prst="cloudCallout">
            <a:avLst>
              <a:gd name="adj1" fmla="val 40934"/>
              <a:gd name="adj2" fmla="val 4155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11" descr="http://blogs.helsinki.fi/leimahduksia/files/2012/11/kysymysmerk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090532"/>
            <a:ext cx="3442662" cy="1778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4420" y="2159073"/>
            <a:ext cx="28575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772" y="1519815"/>
            <a:ext cx="4057650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578" y="5510250"/>
            <a:ext cx="350520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16795" y="2762311"/>
            <a:ext cx="1414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Act like them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20072" y="2217294"/>
            <a:ext cx="2776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Talk to people around them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31640" y="6016724"/>
            <a:ext cx="324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Spend time in their environment</a:t>
            </a:r>
            <a:endParaRPr lang="en-US" dirty="0"/>
          </a:p>
        </p:txBody>
      </p:sp>
      <p:sp>
        <p:nvSpPr>
          <p:cNvPr id="14" name="Rectangle 10"/>
          <p:cNvSpPr txBox="1">
            <a:spLocks/>
          </p:cNvSpPr>
          <p:nvPr/>
        </p:nvSpPr>
        <p:spPr>
          <a:xfrm>
            <a:off x="228180" y="116632"/>
            <a:ext cx="8689975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Kaiken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innovaation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pohjalla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on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syvä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ymmärrys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olemassaolevasta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tilanteesta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…</a:t>
            </a:r>
            <a:endParaRPr lang="en-US" sz="2400" b="1" i="1" dirty="0">
              <a:solidFill>
                <a:schemeClr val="tx2"/>
              </a:solidFill>
              <a:latin typeface="Sackers Gothic"/>
            </a:endParaRPr>
          </a:p>
        </p:txBody>
      </p:sp>
    </p:spTree>
    <p:extLst>
      <p:ext uri="{BB962C8B-B14F-4D97-AF65-F5344CB8AC3E}">
        <p14:creationId xmlns:p14="http://schemas.microsoft.com/office/powerpoint/2010/main" val="3026458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6816756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10"/>
          <p:cNvSpPr txBox="1">
            <a:spLocks/>
          </p:cNvSpPr>
          <p:nvPr/>
        </p:nvSpPr>
        <p:spPr>
          <a:xfrm>
            <a:off x="228180" y="116632"/>
            <a:ext cx="8689975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Jottei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sorruta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tähän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….</a:t>
            </a:r>
            <a:endParaRPr lang="en-US" sz="2400" b="1" i="1" dirty="0">
              <a:solidFill>
                <a:schemeClr val="tx2"/>
              </a:solidFill>
              <a:latin typeface="Sackers Gothic"/>
            </a:endParaRPr>
          </a:p>
        </p:txBody>
      </p:sp>
    </p:spTree>
    <p:extLst>
      <p:ext uri="{BB962C8B-B14F-4D97-AF65-F5344CB8AC3E}">
        <p14:creationId xmlns:p14="http://schemas.microsoft.com/office/powerpoint/2010/main" val="412589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72816"/>
            <a:ext cx="3688060" cy="4821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10"/>
          <p:cNvSpPr txBox="1">
            <a:spLocks/>
          </p:cNvSpPr>
          <p:nvPr/>
        </p:nvSpPr>
        <p:spPr>
          <a:xfrm>
            <a:off x="346075" y="85725"/>
            <a:ext cx="8689975" cy="13589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Siksi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AbbVien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toiminnan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arkipäivää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on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innovatiivinen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lähestymistapa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asiaan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kuin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asiaan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: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Meillä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on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lupa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(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jopa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velvollisuus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)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ajatella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</a:rPr>
              <a:t> </a:t>
            </a:r>
            <a:r>
              <a:rPr lang="en-GB" sz="2800" b="1" dirty="0" err="1" smtClean="0">
                <a:solidFill>
                  <a:schemeClr val="tx2"/>
                </a:solidFill>
                <a:latin typeface="Sackers Gothic"/>
              </a:rPr>
              <a:t>toisin</a:t>
            </a:r>
            <a:r>
              <a:rPr lang="en-GB" sz="2800" b="1" dirty="0" smtClean="0">
                <a:solidFill>
                  <a:schemeClr val="tx2"/>
                </a:solidFill>
                <a:latin typeface="Sackers Gothic"/>
                <a:sym typeface="Wingdings" panose="05000000000000000000" pitchFamily="2" charset="2"/>
              </a:rPr>
              <a:t></a:t>
            </a:r>
            <a:endParaRPr lang="en-US" sz="2400" b="1" i="1" dirty="0">
              <a:solidFill>
                <a:schemeClr val="tx2"/>
              </a:solidFill>
              <a:latin typeface="Sackers Gothic"/>
            </a:endParaRPr>
          </a:p>
        </p:txBody>
      </p:sp>
    </p:spTree>
    <p:extLst>
      <p:ext uri="{BB962C8B-B14F-4D97-AF65-F5344CB8AC3E}">
        <p14:creationId xmlns:p14="http://schemas.microsoft.com/office/powerpoint/2010/main" val="3377902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68413"/>
            <a:ext cx="7550150" cy="417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3" name="TextBox 3"/>
          <p:cNvSpPr txBox="1">
            <a:spLocks noChangeArrowheads="1"/>
          </p:cNvSpPr>
          <p:nvPr/>
        </p:nvSpPr>
        <p:spPr bwMode="auto">
          <a:xfrm rot="1596322">
            <a:off x="3605213" y="1192213"/>
            <a:ext cx="2016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i-FI" sz="2400" dirty="0"/>
              <a:t>DOING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9981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587375"/>
            <a:ext cx="5440362" cy="550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2694" y="2636912"/>
            <a:ext cx="485518" cy="2799997"/>
          </a:xfrm>
          <a:prstGeom prst="rect">
            <a:avLst/>
          </a:prstGeom>
          <a:noFill/>
        </p:spPr>
        <p:txBody>
          <a:bodyPr vert="wordArtVert" wrap="none">
            <a:spAutoFit/>
          </a:bodyPr>
          <a:lstStyle/>
          <a:p>
            <a:pPr>
              <a:defRPr/>
            </a:pPr>
            <a:r>
              <a:rPr lang="fi-FI" dirty="0">
                <a:latin typeface="Arial" pitchFamily="34" charset="0"/>
              </a:rPr>
              <a:t>CURIOSITY</a:t>
            </a:r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425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539750"/>
            <a:ext cx="5400675" cy="585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72694" y="2636912"/>
            <a:ext cx="485518" cy="2177006"/>
          </a:xfrm>
          <a:prstGeom prst="rect">
            <a:avLst/>
          </a:prstGeom>
          <a:noFill/>
        </p:spPr>
        <p:txBody>
          <a:bodyPr vert="wordArtVert" wrap="none">
            <a:spAutoFit/>
          </a:bodyPr>
          <a:lstStyle/>
          <a:p>
            <a:pPr>
              <a:defRPr/>
            </a:pPr>
            <a:r>
              <a:rPr lang="fi-FI" dirty="0">
                <a:latin typeface="Arial" pitchFamily="34" charset="0"/>
              </a:rPr>
              <a:t>BRAVERY</a:t>
            </a:r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494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61963"/>
            <a:ext cx="5421313" cy="587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2694" y="1700808"/>
            <a:ext cx="485518" cy="3702552"/>
          </a:xfrm>
          <a:prstGeom prst="rect">
            <a:avLst/>
          </a:prstGeom>
          <a:noFill/>
        </p:spPr>
        <p:txBody>
          <a:bodyPr vert="wordArtVert" wrap="none">
            <a:spAutoFit/>
          </a:bodyPr>
          <a:lstStyle/>
          <a:p>
            <a:pPr>
              <a:defRPr/>
            </a:pPr>
            <a:r>
              <a:rPr lang="fi-FI" dirty="0">
                <a:latin typeface="Arial" pitchFamily="34" charset="0"/>
              </a:rPr>
              <a:t>GREENHOUSING</a:t>
            </a:r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510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441325"/>
            <a:ext cx="5329238" cy="581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2694" y="2636912"/>
            <a:ext cx="485518" cy="3384581"/>
          </a:xfrm>
          <a:prstGeom prst="rect">
            <a:avLst/>
          </a:prstGeom>
          <a:noFill/>
        </p:spPr>
        <p:txBody>
          <a:bodyPr vert="wordArtVert" wrap="none">
            <a:spAutoFit/>
          </a:bodyPr>
          <a:lstStyle/>
          <a:p>
            <a:pPr>
              <a:defRPr/>
            </a:pPr>
            <a:r>
              <a:rPr lang="fi-FI" dirty="0">
                <a:latin typeface="Arial" pitchFamily="34" charset="0"/>
              </a:rPr>
              <a:t>PLAYFULNESS</a:t>
            </a:r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235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3600" b="1" dirty="0" smtClean="0">
                <a:solidFill>
                  <a:schemeClr val="tx2"/>
                </a:solidFill>
                <a:latin typeface="Sackers Gothic"/>
              </a:rPr>
              <a:t>Miten viemme AbbViellä Innovaatiokulttuuria osaksi jokaista työpäivää</a:t>
            </a:r>
            <a:endParaRPr lang="en-US" sz="3600" b="1" dirty="0">
              <a:solidFill>
                <a:schemeClr val="tx2"/>
              </a:solidFill>
              <a:latin typeface="Sackers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76872"/>
            <a:ext cx="8229600" cy="4525963"/>
          </a:xfrm>
        </p:spPr>
        <p:txBody>
          <a:bodyPr/>
          <a:lstStyle/>
          <a:p>
            <a:r>
              <a:rPr lang="fi-FI" dirty="0" smtClean="0"/>
              <a:t>Lähtee rekrytoinnista</a:t>
            </a:r>
          </a:p>
          <a:p>
            <a:r>
              <a:rPr lang="fi-FI" dirty="0" smtClean="0"/>
              <a:t>On kiinteä osa perehdytystä</a:t>
            </a:r>
          </a:p>
          <a:p>
            <a:r>
              <a:rPr lang="fi-FI" dirty="0" smtClean="0"/>
              <a:t>Jatkuva koulutus tukee sitä</a:t>
            </a:r>
          </a:p>
          <a:p>
            <a:pPr lvl="1"/>
            <a:r>
              <a:rPr lang="fi-FI" dirty="0" smtClean="0"/>
              <a:t>Sisäinen innovointi kurssi 2-3 pv</a:t>
            </a:r>
          </a:p>
          <a:p>
            <a:pPr lvl="1"/>
            <a:r>
              <a:rPr lang="fi-FI" dirty="0" smtClean="0"/>
              <a:t>eLearning modulit</a:t>
            </a:r>
          </a:p>
          <a:p>
            <a:r>
              <a:rPr lang="fi-FI" dirty="0" smtClean="0"/>
              <a:t>Rohkaisemme ”ravisteluun”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5" descr="C:\Users\stalhtx\Desktop\ABV_03022.tif_large_yrityspre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705" y="2278880"/>
            <a:ext cx="3099695" cy="4238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0121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4293096"/>
            <a:ext cx="4113212" cy="1096963"/>
          </a:xfrm>
        </p:spPr>
        <p:txBody>
          <a:bodyPr/>
          <a:lstStyle/>
          <a:p>
            <a:r>
              <a:rPr lang="en-US" dirty="0" smtClean="0"/>
              <a:t>TAVOITTEENA HYVINVOIVA, TYÖ- JA TOIMINTAKYKYINEN</a:t>
            </a:r>
            <a:br>
              <a:rPr lang="en-US" dirty="0" smtClean="0"/>
            </a:br>
            <a:r>
              <a:rPr lang="en-US" dirty="0" smtClean="0"/>
              <a:t>SUOMI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5536" y="172721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84BD00"/>
                </a:solidFill>
                <a:latin typeface="+mj-lt"/>
                <a:ea typeface="+mj-ea"/>
                <a:cs typeface="+mj-cs"/>
              </a:rPr>
              <a:t>INNOVATIIVINEN </a:t>
            </a:r>
            <a:br>
              <a:rPr lang="en-US" sz="3200" dirty="0">
                <a:solidFill>
                  <a:srgbClr val="84BD00"/>
                </a:solidFill>
                <a:latin typeface="+mj-lt"/>
                <a:ea typeface="+mj-ea"/>
                <a:cs typeface="+mj-cs"/>
              </a:rPr>
            </a:br>
            <a:r>
              <a:rPr lang="en-US" sz="3200" dirty="0">
                <a:solidFill>
                  <a:srgbClr val="84BD00"/>
                </a:solidFill>
                <a:latin typeface="+mj-lt"/>
                <a:ea typeface="+mj-ea"/>
                <a:cs typeface="+mj-cs"/>
              </a:rPr>
              <a:t>BIOLÄÄKEALAN</a:t>
            </a:r>
            <a:br>
              <a:rPr lang="en-US" sz="3200" dirty="0">
                <a:solidFill>
                  <a:srgbClr val="84BD00"/>
                </a:solidFill>
                <a:latin typeface="+mj-lt"/>
                <a:ea typeface="+mj-ea"/>
                <a:cs typeface="+mj-cs"/>
              </a:rPr>
            </a:br>
            <a:r>
              <a:rPr lang="en-US" sz="3200" dirty="0">
                <a:solidFill>
                  <a:srgbClr val="84BD00"/>
                </a:solidFill>
                <a:latin typeface="+mj-lt"/>
                <a:ea typeface="+mj-ea"/>
                <a:cs typeface="+mj-cs"/>
              </a:rPr>
              <a:t>YHTIÖ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7173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i-FI" sz="3600" b="1" dirty="0" smtClean="0">
                <a:solidFill>
                  <a:schemeClr val="tx2"/>
                </a:solidFill>
                <a:latin typeface="Sackers Gothic"/>
              </a:rPr>
              <a:t>Miten innovaatio näkyy toiminnassamme</a:t>
            </a:r>
            <a:endParaRPr lang="en-US" sz="3600" b="1" dirty="0">
              <a:solidFill>
                <a:schemeClr val="tx2"/>
              </a:solidFill>
              <a:latin typeface="Sackers Gothic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dirty="0" smtClean="0"/>
              <a:t>Potilaspolkujen rakentaminen</a:t>
            </a:r>
          </a:p>
          <a:p>
            <a:r>
              <a:rPr lang="fi-FI" dirty="0" smtClean="0"/>
              <a:t>Sisäiset No limits –työpajat</a:t>
            </a:r>
          </a:p>
          <a:p>
            <a:pPr lvl="1"/>
            <a:r>
              <a:rPr lang="fi-FI" dirty="0" smtClean="0"/>
              <a:t>Lähdetään ratkaisemaan haasteita yli osastorajojen – ”wisdom of the crowd”</a:t>
            </a:r>
            <a:r>
              <a:rPr lang="fi-FI" dirty="0"/>
              <a:t> </a:t>
            </a:r>
            <a:endParaRPr lang="fi-FI" dirty="0" smtClean="0"/>
          </a:p>
          <a:p>
            <a:pPr lvl="1"/>
            <a:r>
              <a:rPr lang="fi-FI" dirty="0"/>
              <a:t>Sisäiset prosessit; kokouskäytännöt; asiakastilaisuudet; oppiminen</a:t>
            </a:r>
          </a:p>
          <a:p>
            <a:pPr lvl="1"/>
            <a:endParaRPr lang="fi-FI" dirty="0" smtClean="0"/>
          </a:p>
          <a:p>
            <a:pPr lvl="1"/>
            <a:endParaRPr lang="fi-FI" dirty="0" smtClean="0"/>
          </a:p>
          <a:p>
            <a:r>
              <a:rPr lang="fi-FI" dirty="0" smtClean="0"/>
              <a:t>Ulkoiset No limits –työpajat</a:t>
            </a:r>
          </a:p>
          <a:p>
            <a:pPr lvl="1"/>
            <a:r>
              <a:rPr lang="fi-FI" dirty="0" smtClean="0"/>
              <a:t>Asiakkaiden arkipäivän haasteiden ratkaisu yhteistyössä</a:t>
            </a:r>
          </a:p>
          <a:p>
            <a:r>
              <a:rPr lang="fi-FI" dirty="0" smtClean="0"/>
              <a:t>Ei-traditionaaliset kumppanuudet</a:t>
            </a:r>
          </a:p>
          <a:p>
            <a:pPr lvl="1"/>
            <a:r>
              <a:rPr lang="fi-FI" dirty="0" smtClean="0"/>
              <a:t>Metropolia, Kunnat, Service Design-toimistot</a:t>
            </a:r>
          </a:p>
          <a:p>
            <a:pPr lvl="1"/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780928"/>
            <a:ext cx="2031662" cy="2132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0998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600" b="1" dirty="0" smtClean="0">
                <a:solidFill>
                  <a:schemeClr val="tx2"/>
                </a:solidFill>
                <a:latin typeface="Sackers Gothic"/>
              </a:rPr>
              <a:t>Innovaatiotunnelmia</a:t>
            </a:r>
            <a:endParaRPr lang="en-US" sz="3600" b="1" dirty="0">
              <a:solidFill>
                <a:schemeClr val="tx2"/>
              </a:solidFill>
              <a:latin typeface="Sackers Gothic"/>
            </a:endParaRPr>
          </a:p>
        </p:txBody>
      </p:sp>
      <p:pic>
        <p:nvPicPr>
          <p:cNvPr id="4098" name="Picture 2" descr="C:\Users\lappajx\Pictures\innovaatiotunnelmia\IMG_02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871288"/>
            <a:ext cx="3089289" cy="230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lappajx\Pictures\innovaatiotunnelmia\iIMG_04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806887"/>
            <a:ext cx="2471145" cy="1845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lappajx\Pictures\innovaatiotunnelmia\IMG_067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025004"/>
            <a:ext cx="1875744" cy="1401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lappajx\Pictures\no limits masterclass\IMG_153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52" y="1556792"/>
            <a:ext cx="3127896" cy="234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lappajx\Pictures\innovaatiotunnelmia\iIMG_064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18" y="4653136"/>
            <a:ext cx="2712164" cy="202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61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1700808"/>
            <a:ext cx="3118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3600" b="1" dirty="0" smtClean="0">
                <a:solidFill>
                  <a:schemeClr val="bg1"/>
                </a:solidFill>
              </a:rPr>
              <a:t>KIITOS TEILLE</a:t>
            </a:r>
            <a:r>
              <a:rPr lang="fi-FI" sz="3600" b="1" dirty="0" smtClean="0">
                <a:solidFill>
                  <a:schemeClr val="bg1"/>
                </a:solidFill>
                <a:sym typeface="Wingdings" panose="05000000000000000000" pitchFamily="2" charset="2"/>
              </a:rPr>
              <a:t>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13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AbbVie perustettiin vuonna 2013, </a:t>
            </a:r>
            <a:br>
              <a:rPr lang="fi-FI" dirty="0" smtClean="0"/>
            </a:br>
            <a:r>
              <a:rPr lang="fi-FI" dirty="0" smtClean="0"/>
              <a:t>mutta tarinamme alkoi jo vuonna 1888.</a:t>
            </a:r>
          </a:p>
        </p:txBody>
      </p:sp>
      <p:sp>
        <p:nvSpPr>
          <p:cNvPr id="13" name="Content Placeholder 5"/>
          <p:cNvSpPr txBox="1">
            <a:spLocks/>
          </p:cNvSpPr>
          <p:nvPr/>
        </p:nvSpPr>
        <p:spPr>
          <a:xfrm>
            <a:off x="411163" y="2281505"/>
            <a:ext cx="4160837" cy="2462213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l" defTabSz="457200" rtl="0" eaLnBrk="0" fontAlgn="base" hangingPunct="0">
              <a:spcBef>
                <a:spcPct val="80000"/>
              </a:spcBef>
              <a:spcAft>
                <a:spcPct val="0"/>
              </a:spcAft>
              <a:buFont typeface="Arial" charset="0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06400" indent="-292100" algn="l" defTabSz="457200" rtl="0" eaLnBrk="0" fontAlgn="base" hangingPunct="0">
              <a:spcBef>
                <a:spcPct val="40000"/>
              </a:spcBef>
              <a:spcAft>
                <a:spcPct val="0"/>
              </a:spcAft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493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457200" rtl="0" eaLnBrk="0" fontAlgn="base" hangingPunct="0">
              <a:spcBef>
                <a:spcPct val="1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85900" indent="-228600" algn="l" defTabSz="457200" rtl="0" eaLnBrk="0" fontAlgn="base" hangingPunct="0">
              <a:spcBef>
                <a:spcPct val="1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  <a:spcAft>
                <a:spcPts val="600"/>
              </a:spcAft>
              <a:defRPr/>
            </a:pPr>
            <a:r>
              <a:rPr lang="fi-FI" sz="2000" dirty="0" smtClean="0">
                <a:solidFill>
                  <a:schemeClr val="tx2"/>
                </a:solidFill>
              </a:rPr>
              <a:t>Yli</a:t>
            </a:r>
            <a:r>
              <a:rPr lang="fi-FI" sz="2800" b="1" dirty="0" smtClean="0">
                <a:solidFill>
                  <a:srgbClr val="84BD00"/>
                </a:solidFill>
              </a:rPr>
              <a:t> 125 vuotta </a:t>
            </a:r>
            <a:r>
              <a:rPr lang="fi-FI" sz="2800" dirty="0" smtClean="0">
                <a:solidFill>
                  <a:srgbClr val="0082BA"/>
                </a:solidFill>
              </a:rPr>
              <a:t/>
            </a:r>
            <a:br>
              <a:rPr lang="fi-FI" sz="2800" dirty="0" smtClean="0">
                <a:solidFill>
                  <a:srgbClr val="0082BA"/>
                </a:solidFill>
              </a:rPr>
            </a:br>
            <a:r>
              <a:rPr lang="fi-FI" sz="2000" dirty="0" smtClean="0">
                <a:solidFill>
                  <a:srgbClr val="000000"/>
                </a:solidFill>
              </a:rPr>
              <a:t>potilaiden hoitoa.</a:t>
            </a:r>
          </a:p>
          <a:p>
            <a:pPr>
              <a:spcBef>
                <a:spcPts val="1200"/>
              </a:spcBef>
              <a:spcAft>
                <a:spcPts val="600"/>
              </a:spcAft>
              <a:defRPr/>
            </a:pPr>
            <a:r>
              <a:rPr lang="fi-FI" sz="2000" dirty="0" smtClean="0">
                <a:solidFill>
                  <a:srgbClr val="000000"/>
                </a:solidFill>
              </a:rPr>
              <a:t>Keskitymme </a:t>
            </a:r>
            <a:r>
              <a:rPr lang="fi-FI" sz="2800" b="1" dirty="0" smtClean="0">
                <a:solidFill>
                  <a:srgbClr val="702082"/>
                </a:solidFill>
              </a:rPr>
              <a:t>hankaliin</a:t>
            </a:r>
            <a:r>
              <a:rPr lang="fi-FI" sz="2800" dirty="0" smtClean="0">
                <a:solidFill>
                  <a:srgbClr val="000000"/>
                </a:solidFill>
              </a:rPr>
              <a:t> </a:t>
            </a:r>
            <a:br>
              <a:rPr lang="fi-FI" sz="2800" dirty="0" smtClean="0">
                <a:solidFill>
                  <a:srgbClr val="000000"/>
                </a:solidFill>
              </a:rPr>
            </a:br>
            <a:r>
              <a:rPr lang="fi-FI" sz="2000" dirty="0" smtClean="0">
                <a:solidFill>
                  <a:srgbClr val="000000"/>
                </a:solidFill>
              </a:rPr>
              <a:t>ja </a:t>
            </a:r>
            <a:r>
              <a:rPr lang="fi-FI" sz="2800" b="1" dirty="0" smtClean="0">
                <a:solidFill>
                  <a:srgbClr val="702082"/>
                </a:solidFill>
              </a:rPr>
              <a:t>vaikeisiin</a:t>
            </a:r>
            <a:r>
              <a:rPr lang="fi-FI" sz="2000" dirty="0" smtClean="0">
                <a:solidFill>
                  <a:srgbClr val="000000"/>
                </a:solidFill>
              </a:rPr>
              <a:t> pitkäaikais-</a:t>
            </a:r>
          </a:p>
          <a:p>
            <a:pPr>
              <a:spcBef>
                <a:spcPts val="1200"/>
              </a:spcBef>
              <a:spcAft>
                <a:spcPts val="600"/>
              </a:spcAft>
              <a:defRPr/>
            </a:pPr>
            <a:r>
              <a:rPr lang="fi-FI" sz="2000" dirty="0" smtClean="0">
                <a:solidFill>
                  <a:srgbClr val="000000"/>
                </a:solidFill>
              </a:rPr>
              <a:t>sairauksiin.</a:t>
            </a:r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 bwMode="gray">
          <a:xfrm>
            <a:off x="8482013" y="6607175"/>
            <a:ext cx="2476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FFFFFF"/>
                </a:solidFill>
                <a:latin typeface="Calibri" pitchFamily="34" charset="0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fld id="{8FFEA068-D451-4720-99BD-CF3475A10A0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628"/>
          <a:stretch/>
        </p:blipFill>
        <p:spPr>
          <a:xfrm>
            <a:off x="4073248" y="1405474"/>
            <a:ext cx="4666377" cy="448261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6997406" y="6590268"/>
            <a:ext cx="122822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fi-FI" sz="900" dirty="0" smtClean="0">
                <a:solidFill>
                  <a:srgbClr val="FFFFFF"/>
                </a:solidFill>
                <a:cs typeface="Arial" charset="0"/>
              </a:rPr>
              <a:t>FIABV150350/06.2015</a:t>
            </a:r>
            <a:endParaRPr lang="fi-FI" sz="900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1405474"/>
            <a:ext cx="1431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 smtClean="0">
                <a:solidFill>
                  <a:srgbClr val="7030A0"/>
                </a:solidFill>
              </a:rPr>
              <a:t>170+ maata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5373216"/>
            <a:ext cx="23089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 smtClean="0">
                <a:solidFill>
                  <a:srgbClr val="7030A0"/>
                </a:solidFill>
              </a:rPr>
              <a:t>28000+ työntekijää</a:t>
            </a:r>
          </a:p>
          <a:p>
            <a:r>
              <a:rPr lang="fi-FI" sz="2000" b="1" dirty="0" smtClean="0">
                <a:solidFill>
                  <a:srgbClr val="7030A0"/>
                </a:solidFill>
              </a:rPr>
              <a:t>maailmanlaajuisesti</a:t>
            </a:r>
            <a:endParaRPr lang="en-US" sz="2000" b="1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56176" y="5906598"/>
            <a:ext cx="21549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 smtClean="0">
                <a:solidFill>
                  <a:srgbClr val="7030A0"/>
                </a:solidFill>
              </a:rPr>
              <a:t>16% liikevaihdosta</a:t>
            </a:r>
          </a:p>
          <a:p>
            <a:r>
              <a:rPr lang="fi-FI" sz="2000" b="1" dirty="0" smtClean="0">
                <a:solidFill>
                  <a:srgbClr val="7030A0"/>
                </a:solidFill>
              </a:rPr>
              <a:t>tuotekehitykseen</a:t>
            </a:r>
            <a:endParaRPr lang="en-US" sz="2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40344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AbbVie Oy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740" y="1600200"/>
            <a:ext cx="6396519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933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appajx\Pictures\ideacademy\Lapo KARIKATYYRI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196752"/>
            <a:ext cx="2739492" cy="3947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15816" y="5589240"/>
            <a:ext cx="3079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       Innovation manager</a:t>
            </a:r>
          </a:p>
          <a:p>
            <a:r>
              <a:rPr lang="fi-FI" dirty="0" smtClean="0"/>
              <a:t>Juha Lappalainen 040 9022403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352" y="209466"/>
            <a:ext cx="3376615" cy="74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2060848"/>
            <a:ext cx="1621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 smtClean="0"/>
              <a:t>INNOSTAJA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52643" y="3632341"/>
            <a:ext cx="2484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 smtClean="0"/>
              <a:t>KYSEENALAISTAJA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32240" y="2365648"/>
            <a:ext cx="1620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 smtClean="0"/>
              <a:t>HERÄTTÄJÄ</a:t>
            </a:r>
            <a:endParaRPr lang="en-US" sz="2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35911" y="3284984"/>
            <a:ext cx="1535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400" b="1" dirty="0" smtClean="0"/>
              <a:t>RAVISTAJA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25899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052513"/>
            <a:ext cx="2990850" cy="420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800" y="2470150"/>
            <a:ext cx="2952750" cy="422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256" y="1039813"/>
            <a:ext cx="2925763" cy="421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941" name="TextBox 1"/>
          <p:cNvSpPr txBox="1">
            <a:spLocks noChangeArrowheads="1"/>
          </p:cNvSpPr>
          <p:nvPr/>
        </p:nvSpPr>
        <p:spPr bwMode="auto">
          <a:xfrm>
            <a:off x="2123728" y="241299"/>
            <a:ext cx="439094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en-US" sz="3600" b="1" dirty="0" smtClean="0">
                <a:solidFill>
                  <a:schemeClr val="tx2"/>
                </a:solidFill>
                <a:latin typeface="Sackers Gothic"/>
              </a:rPr>
              <a:t>Parhaat kaverini.....</a:t>
            </a:r>
            <a:endParaRPr lang="en-US" altLang="en-US" sz="3600" b="1" dirty="0">
              <a:solidFill>
                <a:schemeClr val="tx2"/>
              </a:solidFill>
              <a:latin typeface="Sackers Gothic"/>
            </a:endParaRPr>
          </a:p>
        </p:txBody>
      </p:sp>
    </p:spTree>
    <p:extLst>
      <p:ext uri="{BB962C8B-B14F-4D97-AF65-F5344CB8AC3E}">
        <p14:creationId xmlns:p14="http://schemas.microsoft.com/office/powerpoint/2010/main" val="375556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500" b="1" dirty="0" smtClean="0">
                <a:solidFill>
                  <a:schemeClr val="tx2"/>
                </a:solidFill>
                <a:latin typeface="Sackers Gothic"/>
              </a:rPr>
              <a:t>TULEVAISUUDEN MAHDOLLISTAJA</a:t>
            </a:r>
            <a:endParaRPr lang="en-US" sz="2500" b="1" dirty="0">
              <a:solidFill>
                <a:schemeClr val="tx2"/>
              </a:solidFill>
              <a:latin typeface="Sackers Gothic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013CE-1240-465B-BC6B-5E8FB5C34CF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861" y="1738167"/>
            <a:ext cx="6134307" cy="4250028"/>
          </a:xfrm>
        </p:spPr>
      </p:pic>
      <p:sp>
        <p:nvSpPr>
          <p:cNvPr id="3" name="TextBox 2"/>
          <p:cNvSpPr txBox="1"/>
          <p:nvPr/>
        </p:nvSpPr>
        <p:spPr>
          <a:xfrm rot="20238579">
            <a:off x="1538072" y="2553335"/>
            <a:ext cx="1380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INNOVAATIO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6484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0648"/>
            <a:ext cx="6734175" cy="151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081" y="2204864"/>
            <a:ext cx="6465676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668" y="4365104"/>
            <a:ext cx="6114097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val 2"/>
          <p:cNvSpPr/>
          <p:nvPr/>
        </p:nvSpPr>
        <p:spPr>
          <a:xfrm>
            <a:off x="5076056" y="4669282"/>
            <a:ext cx="2016224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33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707704" cy="6140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6707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bbVie_Presentation to BD">
  <a:themeElements>
    <a:clrScheme name="Abbvie 2007 Palette">
      <a:dk1>
        <a:srgbClr val="000000"/>
      </a:dk1>
      <a:lt1>
        <a:srgbClr val="FFFFFF"/>
      </a:lt1>
      <a:dk2>
        <a:srgbClr val="071D49"/>
      </a:dk2>
      <a:lt2>
        <a:srgbClr val="FFFFFF"/>
      </a:lt2>
      <a:accent1>
        <a:srgbClr val="7DA1C4"/>
      </a:accent1>
      <a:accent2>
        <a:srgbClr val="6BBBAE"/>
      </a:accent2>
      <a:accent3>
        <a:srgbClr val="84BD00"/>
      </a:accent3>
      <a:accent4>
        <a:srgbClr val="0082BA"/>
      </a:accent4>
      <a:accent5>
        <a:srgbClr val="702082"/>
      </a:accent5>
      <a:accent6>
        <a:srgbClr val="DC8633"/>
      </a:accent6>
      <a:hlink>
        <a:srgbClr val="84BD00"/>
      </a:hlink>
      <a:folHlink>
        <a:srgbClr val="0082BA"/>
      </a:folHlink>
    </a:clrScheme>
    <a:fontScheme name="Abbvi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bbvie Design 1 1">
        <a:dk1>
          <a:srgbClr val="070605"/>
        </a:dk1>
        <a:lt1>
          <a:srgbClr val="FFFFFF"/>
        </a:lt1>
        <a:dk2>
          <a:srgbClr val="DC8633"/>
        </a:dk2>
        <a:lt2>
          <a:srgbClr val="702082"/>
        </a:lt2>
        <a:accent1>
          <a:srgbClr val="7DA1C4"/>
        </a:accent1>
        <a:accent2>
          <a:srgbClr val="6BBBAE"/>
        </a:accent2>
        <a:accent3>
          <a:srgbClr val="FFFFFF"/>
        </a:accent3>
        <a:accent4>
          <a:srgbClr val="050403"/>
        </a:accent4>
        <a:accent5>
          <a:srgbClr val="BFCDDE"/>
        </a:accent5>
        <a:accent6>
          <a:srgbClr val="60A99D"/>
        </a:accent6>
        <a:hlink>
          <a:srgbClr val="84BD00"/>
        </a:hlink>
        <a:folHlink>
          <a:srgbClr val="0082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AbbVie_Presentation to BD">
  <a:themeElements>
    <a:clrScheme name="Abbvie 2007 Palette">
      <a:dk1>
        <a:srgbClr val="000000"/>
      </a:dk1>
      <a:lt1>
        <a:srgbClr val="FFFFFF"/>
      </a:lt1>
      <a:dk2>
        <a:srgbClr val="071D49"/>
      </a:dk2>
      <a:lt2>
        <a:srgbClr val="FFFFFF"/>
      </a:lt2>
      <a:accent1>
        <a:srgbClr val="7DA1C4"/>
      </a:accent1>
      <a:accent2>
        <a:srgbClr val="6BBBAE"/>
      </a:accent2>
      <a:accent3>
        <a:srgbClr val="84BD00"/>
      </a:accent3>
      <a:accent4>
        <a:srgbClr val="0082BA"/>
      </a:accent4>
      <a:accent5>
        <a:srgbClr val="702082"/>
      </a:accent5>
      <a:accent6>
        <a:srgbClr val="DC8633"/>
      </a:accent6>
      <a:hlink>
        <a:srgbClr val="84BD00"/>
      </a:hlink>
      <a:folHlink>
        <a:srgbClr val="0082BA"/>
      </a:folHlink>
    </a:clrScheme>
    <a:fontScheme name="Abbvi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bbvie Design 1 1">
        <a:dk1>
          <a:srgbClr val="070605"/>
        </a:dk1>
        <a:lt1>
          <a:srgbClr val="FFFFFF"/>
        </a:lt1>
        <a:dk2>
          <a:srgbClr val="DC8633"/>
        </a:dk2>
        <a:lt2>
          <a:srgbClr val="702082"/>
        </a:lt2>
        <a:accent1>
          <a:srgbClr val="7DA1C4"/>
        </a:accent1>
        <a:accent2>
          <a:srgbClr val="6BBBAE"/>
        </a:accent2>
        <a:accent3>
          <a:srgbClr val="FFFFFF"/>
        </a:accent3>
        <a:accent4>
          <a:srgbClr val="050403"/>
        </a:accent4>
        <a:accent5>
          <a:srgbClr val="BFCDDE"/>
        </a:accent5>
        <a:accent6>
          <a:srgbClr val="60A99D"/>
        </a:accent6>
        <a:hlink>
          <a:srgbClr val="84BD00"/>
        </a:hlink>
        <a:folHlink>
          <a:srgbClr val="0082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806</TotalTime>
  <Words>290</Words>
  <Application>Microsoft Office PowerPoint</Application>
  <PresentationFormat>On-screen Show (4:3)</PresentationFormat>
  <Paragraphs>91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Arial Black</vt:lpstr>
      <vt:lpstr>Calibri</vt:lpstr>
      <vt:lpstr>Dakota Regular</vt:lpstr>
      <vt:lpstr>Sackers Gothic</vt:lpstr>
      <vt:lpstr>Wingdings</vt:lpstr>
      <vt:lpstr>Office Theme</vt:lpstr>
      <vt:lpstr>AbbVie_Presentation to BD</vt:lpstr>
      <vt:lpstr>1_AbbVie_Presentation to BD</vt:lpstr>
      <vt:lpstr>INNOVAATIOTOIMINTA YRITYKSEN TULEVAISUUDEN (TUKENA ) TAKAAJANA </vt:lpstr>
      <vt:lpstr>TAVOITTEENA HYVINVOIVA, TYÖ- JA TOIMINTAKYKYINEN SUOMI</vt:lpstr>
      <vt:lpstr>AbbVie perustettiin vuonna 2013,  mutta tarinamme alkoi jo vuonna 1888.</vt:lpstr>
      <vt:lpstr>AbbVie Oy</vt:lpstr>
      <vt:lpstr>PowerPoint Presentation</vt:lpstr>
      <vt:lpstr>PowerPoint Presentation</vt:lpstr>
      <vt:lpstr>TULEVAISUUDEN MAHDOLLISTAJA</vt:lpstr>
      <vt:lpstr>PowerPoint Presentation</vt:lpstr>
      <vt:lpstr>PowerPoint Presentation</vt:lpstr>
      <vt:lpstr>Jotta löydämme innovatiivisia ratkaisuja suomalaisten pitkäaikaissairaiden työ-ja toimintakykyvyn lisäämiseksi on tunnettava Potilaan Polku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Miten viemme AbbViellä Innovaatiokulttuuria osaksi jokaista työpäivää</vt:lpstr>
      <vt:lpstr>Miten innovaatio näkyy toiminnassamme</vt:lpstr>
      <vt:lpstr>Innovaatiotunnelmia</vt:lpstr>
      <vt:lpstr>PowerPoint Presentation</vt:lpstr>
    </vt:vector>
  </TitlesOfParts>
  <Company>Abbott Laboratories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Lappalainen, Juha</dc:creator>
  <cp:lastModifiedBy>Panu Karhinen</cp:lastModifiedBy>
  <cp:revision>35</cp:revision>
  <dcterms:created xsi:type="dcterms:W3CDTF">2015-02-05T13:19:12Z</dcterms:created>
  <dcterms:modified xsi:type="dcterms:W3CDTF">2015-09-04T09:58:04Z</dcterms:modified>
</cp:coreProperties>
</file>