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794500" cy="9931400"/>
  <p:embeddedFontLst>
    <p:embeddedFont>
      <p:font typeface="Tahoma" panose="020B0604030504040204" pitchFamily="34" charset="0"/>
      <p:regular r:id="rId23"/>
      <p:bold r:id="rId24"/>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DED10DF1-997E-4D3C-B485-CC67BEA652A4}">
  <a:tblStyle styleId="{DED10DF1-997E-4D3C-B485-CC67BEA652A4}"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6E6E6"/>
          </a:solidFill>
        </a:fill>
      </a:tcStyle>
    </a:wholeTbl>
    <a:band1H>
      <a:tcStyle>
        <a:tcBdr/>
        <a:fill>
          <a:solidFill>
            <a:srgbClr val="CACACA"/>
          </a:solidFill>
        </a:fill>
      </a:tcStyle>
    </a:band1H>
    <a:band1V>
      <a:tcStyle>
        <a:tcBdr/>
        <a:fill>
          <a:solidFill>
            <a:srgbClr val="CACACA"/>
          </a:solidFill>
        </a:fill>
      </a:tcStyle>
    </a:band1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med" len="med"/>
              <a:tailEnd type="none" w="med" len="med"/>
            </a:ln>
          </a:top>
        </a:tcBdr>
        <a:fill>
          <a:solidFill>
            <a:schemeClr val="dk1"/>
          </a:solidFill>
        </a:fill>
      </a:tcStyle>
    </a:lastRow>
    <a:firstRow>
      <a:tcTxStyle b="on" i="off">
        <a:font>
          <a:latin typeface="Arial"/>
          <a:ea typeface="Arial"/>
          <a:cs typeface="Arial"/>
        </a:font>
        <a:schemeClr val="lt1"/>
      </a:tcTxStyle>
      <a:tcStyle>
        <a:tcBdr>
          <a:bottom>
            <a:ln w="38100" cap="flat" cmpd="sng">
              <a:solidFill>
                <a:schemeClr val="lt1"/>
              </a:solidFill>
              <a:prstDash val="solid"/>
              <a:round/>
              <a:headEnd type="none" w="med" len="med"/>
              <a:tailEnd type="none" w="med" len="med"/>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44813" cy="496887"/>
          </a:xfrm>
          <a:prstGeom prst="rect">
            <a:avLst/>
          </a:prstGeom>
          <a:noFill/>
          <a:ln>
            <a:noFill/>
          </a:ln>
        </p:spPr>
        <p:txBody>
          <a:bodyPr lIns="91425" tIns="91425" rIns="91425" bIns="91425" anchor="t" anchorCtr="0"/>
          <a:lstStyle>
            <a:lvl1pPr marL="0" marR="0" indent="0" algn="l" rtl="0">
              <a:spcBef>
                <a:spcPts val="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 name="Shape 3"/>
          <p:cNvSpPr txBox="1">
            <a:spLocks noGrp="1"/>
          </p:cNvSpPr>
          <p:nvPr>
            <p:ph type="dt" idx="10"/>
          </p:nvPr>
        </p:nvSpPr>
        <p:spPr>
          <a:xfrm>
            <a:off x="3849687" y="0"/>
            <a:ext cx="2944811" cy="496887"/>
          </a:xfrm>
          <a:prstGeom prst="rect">
            <a:avLst/>
          </a:prstGeom>
          <a:noFill/>
          <a:ln>
            <a:noFill/>
          </a:ln>
        </p:spPr>
        <p:txBody>
          <a:bodyPr lIns="91425" tIns="91425" rIns="91425" bIns="91425" anchor="t" anchorCtr="0"/>
          <a:lstStyle>
            <a:lvl1pPr marL="0" marR="0" indent="0" algn="r" rtl="0">
              <a:spcBef>
                <a:spcPts val="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4" name="Shape 4"/>
          <p:cNvSpPr>
            <a:spLocks noGrp="1" noRot="1" noChangeAspect="1"/>
          </p:cNvSpPr>
          <p:nvPr>
            <p:ph type="sldImg" idx="3"/>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5" name="Shape 5"/>
          <p:cNvSpPr txBox="1">
            <a:spLocks noGrp="1"/>
          </p:cNvSpPr>
          <p:nvPr>
            <p:ph type="body" idx="1"/>
          </p:nvPr>
        </p:nvSpPr>
        <p:spPr>
          <a:xfrm>
            <a:off x="906462" y="4718050"/>
            <a:ext cx="4981574" cy="4468813"/>
          </a:xfrm>
          <a:prstGeom prst="rect">
            <a:avLst/>
          </a:prstGeom>
          <a:noFill/>
          <a:ln>
            <a:noFill/>
          </a:ln>
        </p:spPr>
        <p:txBody>
          <a:bodyPr lIns="91425" tIns="91425" rIns="91425" bIns="91425" anchor="t" anchorCtr="0"/>
          <a:lstStyle>
            <a:lvl1pPr marL="0" marR="0" indent="0" algn="l" rtl="0">
              <a:spcBef>
                <a:spcPts val="36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360"/>
              </a:spcBef>
              <a:spcAft>
                <a:spcPts val="0"/>
              </a:spcAft>
              <a:defRPr sz="1200" b="0" i="0" u="none" strike="noStrike" cap="none" baseline="0">
                <a:solidFill>
                  <a:schemeClr val="dk1"/>
                </a:solidFill>
                <a:latin typeface="Arial"/>
                <a:ea typeface="Arial"/>
                <a:cs typeface="Arial"/>
                <a:sym typeface="Arial"/>
              </a:defRPr>
            </a:lvl2pPr>
            <a:lvl3pPr marL="914400" marR="0" indent="0" algn="l" rtl="0">
              <a:spcBef>
                <a:spcPts val="360"/>
              </a:spcBef>
              <a:spcAft>
                <a:spcPts val="0"/>
              </a:spcAft>
              <a:defRPr sz="1200" b="0" i="0" u="none" strike="noStrike" cap="none" baseline="0">
                <a:solidFill>
                  <a:schemeClr val="dk1"/>
                </a:solidFill>
                <a:latin typeface="Arial"/>
                <a:ea typeface="Arial"/>
                <a:cs typeface="Arial"/>
                <a:sym typeface="Arial"/>
              </a:defRPr>
            </a:lvl3pPr>
            <a:lvl4pPr marL="1371600" marR="0" indent="0" algn="l" rtl="0">
              <a:spcBef>
                <a:spcPts val="360"/>
              </a:spcBef>
              <a:spcAft>
                <a:spcPts val="0"/>
              </a:spcAft>
              <a:defRPr sz="1200" b="0" i="0" u="none" strike="noStrike" cap="none" baseline="0">
                <a:solidFill>
                  <a:schemeClr val="dk1"/>
                </a:solidFill>
                <a:latin typeface="Arial"/>
                <a:ea typeface="Arial"/>
                <a:cs typeface="Arial"/>
                <a:sym typeface="Arial"/>
              </a:defRPr>
            </a:lvl4pPr>
            <a:lvl5pPr marL="1828800" marR="0" indent="0" algn="l" rtl="0">
              <a:spcBef>
                <a:spcPts val="360"/>
              </a:spcBef>
              <a:spcAft>
                <a:spcPts val="0"/>
              </a:spcAft>
              <a:defRPr sz="1200" b="0" i="0" u="none" strike="noStrike" cap="none" baseline="0">
                <a:solidFill>
                  <a:schemeClr val="dk1"/>
                </a:solidFill>
                <a:latin typeface="Arial"/>
                <a:ea typeface="Arial"/>
                <a:cs typeface="Arial"/>
                <a:sym typeface="Arial"/>
              </a:defRPr>
            </a:lvl5pPr>
            <a:lvl6pPr marL="2286000" marR="0" indent="0" algn="l" rtl="0">
              <a:spcBef>
                <a:spcPts val="0"/>
              </a:spcBef>
              <a:defRPr sz="1200" b="0" i="0" u="none" strike="noStrike" cap="none" baseline="0">
                <a:solidFill>
                  <a:schemeClr val="dk1"/>
                </a:solidFill>
                <a:latin typeface="Calibri"/>
                <a:ea typeface="Calibri"/>
                <a:cs typeface="Calibri"/>
                <a:sym typeface="Calibri"/>
              </a:defRPr>
            </a:lvl6pPr>
            <a:lvl7pPr marL="2743200" marR="0" indent="0" algn="l" rtl="0">
              <a:spcBef>
                <a:spcPts val="0"/>
              </a:spcBef>
              <a:defRPr sz="1200" b="0" i="0" u="none" strike="noStrike" cap="none" baseline="0">
                <a:solidFill>
                  <a:schemeClr val="dk1"/>
                </a:solidFill>
                <a:latin typeface="Calibri"/>
                <a:ea typeface="Calibri"/>
                <a:cs typeface="Calibri"/>
                <a:sym typeface="Calibri"/>
              </a:defRPr>
            </a:lvl7pPr>
            <a:lvl8pPr marL="3200400" marR="0" indent="0" algn="l" rtl="0">
              <a:spcBef>
                <a:spcPts val="0"/>
              </a:spcBef>
              <a:defRPr sz="1200" b="0" i="0" u="none" strike="noStrike" cap="none" baseline="0">
                <a:solidFill>
                  <a:schemeClr val="dk1"/>
                </a:solidFill>
                <a:latin typeface="Calibri"/>
                <a:ea typeface="Calibri"/>
                <a:cs typeface="Calibri"/>
                <a:sym typeface="Calibri"/>
              </a:defRPr>
            </a:lvl8pPr>
            <a:lvl9pPr marL="3657600" marR="0" indent="0" algn="l" rtl="0">
              <a:spcBef>
                <a:spcPts val="0"/>
              </a:spcBef>
              <a:defRPr sz="1200" b="0" i="0" u="none" strike="noStrike" cap="none" baseline="0">
                <a:solidFill>
                  <a:schemeClr val="dk1"/>
                </a:solidFill>
                <a:latin typeface="Calibri"/>
                <a:ea typeface="Calibri"/>
                <a:cs typeface="Calibri"/>
                <a:sym typeface="Calibri"/>
              </a:defRPr>
            </a:lvl9pPr>
          </a:lstStyle>
          <a:p>
            <a:endParaRPr/>
          </a:p>
        </p:txBody>
      </p:sp>
      <p:sp>
        <p:nvSpPr>
          <p:cNvPr id="6" name="Shape 6"/>
          <p:cNvSpPr txBox="1">
            <a:spLocks noGrp="1"/>
          </p:cNvSpPr>
          <p:nvPr>
            <p:ph type="ftr" idx="11"/>
          </p:nvPr>
        </p:nvSpPr>
        <p:spPr>
          <a:xfrm>
            <a:off x="0" y="9434513"/>
            <a:ext cx="2944813" cy="496886"/>
          </a:xfrm>
          <a:prstGeom prst="rect">
            <a:avLst/>
          </a:prstGeom>
          <a:noFill/>
          <a:ln>
            <a:noFill/>
          </a:ln>
        </p:spPr>
        <p:txBody>
          <a:bodyPr lIns="91425" tIns="91425" rIns="91425" bIns="91425" anchor="b" anchorCtr="0"/>
          <a:lstStyle>
            <a:lvl1pPr marL="0" marR="0" indent="0" algn="l" rtl="0">
              <a:spcBef>
                <a:spcPts val="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7" name="Shape 7"/>
          <p:cNvSpPr txBox="1">
            <a:spLocks noGrp="1"/>
          </p:cNvSpPr>
          <p:nvPr>
            <p:ph type="sldNum" idx="12"/>
          </p:nvPr>
        </p:nvSpPr>
        <p:spPr>
          <a:xfrm>
            <a:off x="3849687" y="9434513"/>
            <a:ext cx="2944811" cy="496886"/>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fi-FI" sz="1200" b="0" i="0" u="none" strike="noStrike" cap="none" baseline="0">
                <a:solidFill>
                  <a:schemeClr val="dk1"/>
                </a:solidFill>
                <a:latin typeface="Arial"/>
                <a:ea typeface="Arial"/>
                <a:cs typeface="Arial"/>
                <a:sym typeface="Arial"/>
              </a:rPr>
              <a:t>‹#›</a:t>
            </a:fld>
            <a:endParaRPr lang="fi-FI"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52529137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06" name="Shape 106"/>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1" name="Shape 181"/>
          <p:cNvSpPr txBox="1">
            <a:spLocks noGrp="1"/>
          </p:cNvSpPr>
          <p:nvPr>
            <p:ph type="body" idx="1"/>
          </p:nvPr>
        </p:nvSpPr>
        <p:spPr>
          <a:xfrm>
            <a:off x="906462" y="4718050"/>
            <a:ext cx="4981500" cy="4468799"/>
          </a:xfrm>
          <a:prstGeom prst="rect">
            <a:avLst/>
          </a:prstGeom>
        </p:spPr>
        <p:txBody>
          <a:bodyPr lIns="91425" tIns="91425" rIns="91425" bIns="91425" anchor="t" anchorCtr="0">
            <a:noAutofit/>
          </a:bodyPr>
          <a:lstStyle/>
          <a:p>
            <a:pPr>
              <a:spcBef>
                <a:spcPts val="0"/>
              </a:spcBef>
              <a:buNone/>
            </a:pPr>
            <a:endParaRPr/>
          </a:p>
        </p:txBody>
      </p:sp>
      <p:sp>
        <p:nvSpPr>
          <p:cNvPr id="182" name="Shape 182"/>
          <p:cNvSpPr txBox="1">
            <a:spLocks noGrp="1"/>
          </p:cNvSpPr>
          <p:nvPr>
            <p:ph type="sldNum" idx="12"/>
          </p:nvPr>
        </p:nvSpPr>
        <p:spPr>
          <a:xfrm>
            <a:off x="3849687" y="9434513"/>
            <a:ext cx="2944799" cy="4968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fi-FI"/>
              <a:t>10</a:t>
            </a:fld>
            <a:endParaRPr lang="fi-FI"/>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92" name="Shape 192"/>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98" name="Shape 198"/>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204" name="Shape 204"/>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210" name="Shape 210"/>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216" name="Shape 216"/>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226" name="Shape 226"/>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235" name="Shape 235"/>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44" name="Shape 244"/>
          <p:cNvSpPr txBox="1">
            <a:spLocks noGrp="1"/>
          </p:cNvSpPr>
          <p:nvPr>
            <p:ph type="body" idx="1"/>
          </p:nvPr>
        </p:nvSpPr>
        <p:spPr>
          <a:xfrm>
            <a:off x="906462" y="4718050"/>
            <a:ext cx="4981574" cy="446881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1200" b="0" i="0" u="none" strike="noStrike" cap="none" baseline="0">
                <a:solidFill>
                  <a:schemeClr val="dk1"/>
                </a:solidFill>
                <a:latin typeface="Arial"/>
                <a:ea typeface="Arial"/>
                <a:cs typeface="Arial"/>
                <a:sym typeface="Arial"/>
              </a:rPr>
              <a:t>Susanna Tikkanen DEVELOPER, COMMUNICATIONS SHERIFF susanna.tikkanen@iki.fi</a:t>
            </a:r>
          </a:p>
          <a:p>
            <a:pPr marL="0" marR="0" lvl="0" indent="0" algn="l" rtl="0">
              <a:spcBef>
                <a:spcPts val="360"/>
              </a:spcBef>
              <a:spcAft>
                <a:spcPts val="0"/>
              </a:spcAft>
              <a:buSzPct val="25000"/>
              <a:buNone/>
            </a:pPr>
            <a:r>
              <a:rPr lang="fi-FI" sz="1200" b="0" i="0" u="none" strike="noStrike" cap="none" baseline="0">
                <a:solidFill>
                  <a:schemeClr val="dk1"/>
                </a:solidFill>
                <a:latin typeface="Arial"/>
                <a:ea typeface="Arial"/>
                <a:cs typeface="Arial"/>
                <a:sym typeface="Arial"/>
              </a:rPr>
              <a:t>Heini Honkaniemi DEVELOPER, CONTENT MANAGER heinihonkaniemi@gmail.com</a:t>
            </a:r>
          </a:p>
          <a:p>
            <a:pPr marL="0" marR="0" lvl="0" indent="0" algn="l" rtl="0">
              <a:spcBef>
                <a:spcPts val="360"/>
              </a:spcBef>
              <a:spcAft>
                <a:spcPts val="0"/>
              </a:spcAft>
              <a:buSzPct val="25000"/>
              <a:buNone/>
            </a:pPr>
            <a:r>
              <a:rPr lang="fi-FI" sz="1200" b="0" i="0" u="none" strike="noStrike" cap="none" baseline="0">
                <a:solidFill>
                  <a:schemeClr val="dk1"/>
                </a:solidFill>
                <a:latin typeface="Arial"/>
                <a:ea typeface="Arial"/>
                <a:cs typeface="Arial"/>
                <a:sym typeface="Arial"/>
              </a:rPr>
              <a:t>Arttu Volanto DEVELOPER, PROJECT MANAGER arttu.volanto@gmail.com</a:t>
            </a:r>
          </a:p>
          <a:p>
            <a:pPr marL="0" marR="0" lvl="0" indent="0" algn="l" rtl="0">
              <a:spcBef>
                <a:spcPts val="360"/>
              </a:spcBef>
              <a:spcAft>
                <a:spcPts val="0"/>
              </a:spcAft>
              <a:buNone/>
            </a:pPr>
            <a:endParaRPr sz="1200" b="0" i="0" u="none" strike="noStrike" cap="none" baseline="0">
              <a:solidFill>
                <a:schemeClr val="dk1"/>
              </a:solidFill>
              <a:latin typeface="Arial"/>
              <a:ea typeface="Arial"/>
              <a:cs typeface="Arial"/>
              <a:sym typeface="Arial"/>
            </a:endParaRPr>
          </a:p>
        </p:txBody>
      </p:sp>
      <p:sp>
        <p:nvSpPr>
          <p:cNvPr id="245" name="Shape 245"/>
          <p:cNvSpPr txBox="1">
            <a:spLocks noGrp="1"/>
          </p:cNvSpPr>
          <p:nvPr>
            <p:ph type="sldNum" idx="12"/>
          </p:nvPr>
        </p:nvSpPr>
        <p:spPr>
          <a:xfrm>
            <a:off x="3849687" y="9434513"/>
            <a:ext cx="2944811" cy="496886"/>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fi-FI" sz="1200" b="0" i="0" u="none" strike="noStrike" cap="none" baseline="0">
                <a:solidFill>
                  <a:schemeClr val="dk1"/>
                </a:solidFill>
                <a:latin typeface="Arial"/>
                <a:ea typeface="Arial"/>
                <a:cs typeface="Arial"/>
                <a:sym typeface="Arial"/>
              </a:rPr>
              <a:t>18</a:t>
            </a:fld>
            <a:endParaRPr lang="fi-FI"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56" name="Shape 256"/>
          <p:cNvSpPr txBox="1">
            <a:spLocks noGrp="1"/>
          </p:cNvSpPr>
          <p:nvPr>
            <p:ph type="body" idx="1"/>
          </p:nvPr>
        </p:nvSpPr>
        <p:spPr>
          <a:xfrm>
            <a:off x="906462" y="4718050"/>
            <a:ext cx="4981574" cy="446881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1200" b="0" i="0" u="none" strike="noStrike" cap="none" baseline="0">
                <a:solidFill>
                  <a:schemeClr val="dk1"/>
                </a:solidFill>
                <a:latin typeface="Arial"/>
                <a:ea typeface="Arial"/>
                <a:cs typeface="Arial"/>
                <a:sym typeface="Arial"/>
              </a:rPr>
              <a:t>Susanna Tikkanen DEVELOPER, COMMUNICATIONS SHERIFF susanna.tikkanen@iki.fi</a:t>
            </a:r>
          </a:p>
          <a:p>
            <a:pPr marL="0" marR="0" lvl="0" indent="0" algn="l" rtl="0">
              <a:spcBef>
                <a:spcPts val="360"/>
              </a:spcBef>
              <a:spcAft>
                <a:spcPts val="0"/>
              </a:spcAft>
              <a:buSzPct val="25000"/>
              <a:buNone/>
            </a:pPr>
            <a:r>
              <a:rPr lang="fi-FI" sz="1200" b="0" i="0" u="none" strike="noStrike" cap="none" baseline="0">
                <a:solidFill>
                  <a:schemeClr val="dk1"/>
                </a:solidFill>
                <a:latin typeface="Arial"/>
                <a:ea typeface="Arial"/>
                <a:cs typeface="Arial"/>
                <a:sym typeface="Arial"/>
              </a:rPr>
              <a:t>Heini Honkaniemi DEVELOPER, CONTENT MANAGER heinihonkaniemi@gmail.com</a:t>
            </a:r>
          </a:p>
          <a:p>
            <a:pPr marL="0" marR="0" lvl="0" indent="0" algn="l" rtl="0">
              <a:spcBef>
                <a:spcPts val="360"/>
              </a:spcBef>
              <a:spcAft>
                <a:spcPts val="0"/>
              </a:spcAft>
              <a:buSzPct val="25000"/>
              <a:buNone/>
            </a:pPr>
            <a:r>
              <a:rPr lang="fi-FI" sz="1200" b="0" i="0" u="none" strike="noStrike" cap="none" baseline="0">
                <a:solidFill>
                  <a:schemeClr val="dk1"/>
                </a:solidFill>
                <a:latin typeface="Arial"/>
                <a:ea typeface="Arial"/>
                <a:cs typeface="Arial"/>
                <a:sym typeface="Arial"/>
              </a:rPr>
              <a:t>Arttu Volanto DEVELOPER, PROJECT MANAGER arttu.volanto@gmail.com</a:t>
            </a:r>
          </a:p>
          <a:p>
            <a:pPr marL="0" marR="0" lvl="0" indent="0" algn="l" rtl="0">
              <a:spcBef>
                <a:spcPts val="360"/>
              </a:spcBef>
              <a:spcAft>
                <a:spcPts val="0"/>
              </a:spcAft>
              <a:buNone/>
            </a:pPr>
            <a:endParaRPr sz="1200" b="0" i="0" u="none" strike="noStrike" cap="none" baseline="0">
              <a:solidFill>
                <a:schemeClr val="dk1"/>
              </a:solidFill>
              <a:latin typeface="Arial"/>
              <a:ea typeface="Arial"/>
              <a:cs typeface="Arial"/>
              <a:sym typeface="Arial"/>
            </a:endParaRPr>
          </a:p>
        </p:txBody>
      </p:sp>
      <p:sp>
        <p:nvSpPr>
          <p:cNvPr id="257" name="Shape 257"/>
          <p:cNvSpPr txBox="1">
            <a:spLocks noGrp="1"/>
          </p:cNvSpPr>
          <p:nvPr>
            <p:ph type="sldNum" idx="12"/>
          </p:nvPr>
        </p:nvSpPr>
        <p:spPr>
          <a:xfrm>
            <a:off x="3849687" y="9434513"/>
            <a:ext cx="2944811" cy="496886"/>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fi-FI" sz="1200" b="0" i="0" u="none" strike="noStrike" cap="none" baseline="0">
                <a:solidFill>
                  <a:schemeClr val="dk1"/>
                </a:solidFill>
                <a:latin typeface="Arial"/>
                <a:ea typeface="Arial"/>
                <a:cs typeface="Arial"/>
                <a:sym typeface="Arial"/>
              </a:rPr>
              <a:t>19</a:t>
            </a:fld>
            <a:endParaRPr lang="fi-FI"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15" name="Shape 115"/>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267" name="Shape 267"/>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21" name="Shape 121"/>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28" name="Shape 128"/>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34" name="Shape 134"/>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40" name="Shape 140"/>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47" name="Shape 147"/>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57" name="Shape 157"/>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8" name="Shape 168"/>
          <p:cNvSpPr txBox="1">
            <a:spLocks noGrp="1"/>
          </p:cNvSpPr>
          <p:nvPr>
            <p:ph type="body" idx="1"/>
          </p:nvPr>
        </p:nvSpPr>
        <p:spPr>
          <a:xfrm>
            <a:off x="906462" y="4718050"/>
            <a:ext cx="4981500" cy="4468799"/>
          </a:xfrm>
          <a:prstGeom prst="rect">
            <a:avLst/>
          </a:prstGeom>
        </p:spPr>
        <p:txBody>
          <a:bodyPr lIns="91425" tIns="91425" rIns="91425" bIns="91425" anchor="t" anchorCtr="0">
            <a:noAutofit/>
          </a:bodyPr>
          <a:lstStyle/>
          <a:p>
            <a:pPr>
              <a:spcBef>
                <a:spcPts val="0"/>
              </a:spcBef>
              <a:buNone/>
            </a:pPr>
            <a:endParaRPr/>
          </a:p>
        </p:txBody>
      </p:sp>
      <p:sp>
        <p:nvSpPr>
          <p:cNvPr id="169" name="Shape 169"/>
          <p:cNvSpPr txBox="1">
            <a:spLocks noGrp="1"/>
          </p:cNvSpPr>
          <p:nvPr>
            <p:ph type="sldNum" idx="12"/>
          </p:nvPr>
        </p:nvSpPr>
        <p:spPr>
          <a:xfrm>
            <a:off x="3849687" y="9434513"/>
            <a:ext cx="2944799" cy="4968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fi-FI"/>
              <a:t>9</a:t>
            </a:fld>
            <a:endParaRPr lang="fi-FI"/>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685800" y="2130425"/>
            <a:ext cx="7772400" cy="1470024"/>
          </a:xfrm>
          <a:prstGeom prst="rect">
            <a:avLst/>
          </a:prstGeom>
          <a:noFill/>
          <a:ln>
            <a:noFill/>
          </a:ln>
        </p:spPr>
        <p:txBody>
          <a:bodyPr lIns="91425" tIns="91425" rIns="91425" bIns="91425" anchor="t" anchorCtr="0"/>
          <a:lstStyle>
            <a:lvl1pPr marL="0" marR="0" indent="0" algn="l" rtl="0">
              <a:spcBef>
                <a:spcPts val="0"/>
              </a:spcBef>
              <a:spcAft>
                <a:spcPts val="0"/>
              </a:spcAft>
              <a:defRPr sz="2800" b="0" i="0" u="none" strike="noStrike" cap="none" baseline="0">
                <a:solidFill>
                  <a:srgbClr val="F08A00"/>
                </a:solidFill>
                <a:latin typeface="Arial"/>
                <a:ea typeface="Arial"/>
                <a:cs typeface="Arial"/>
                <a:sym typeface="Arial"/>
              </a:defRPr>
            </a:lvl1pPr>
            <a:lvl2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2pPr>
            <a:lvl3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3pPr>
            <a:lvl4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4pPr>
            <a:lvl5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5pPr>
            <a:lvl6pPr marL="457200" marR="0" indent="0" algn="l" rtl="0">
              <a:spcBef>
                <a:spcPts val="0"/>
              </a:spcBef>
              <a:spcAft>
                <a:spcPts val="0"/>
              </a:spcAft>
              <a:defRPr sz="3600" b="0" i="0" u="none" strike="noStrike" cap="none" baseline="0">
                <a:solidFill>
                  <a:schemeClr val="dk2"/>
                </a:solidFill>
                <a:latin typeface="Tahoma"/>
                <a:ea typeface="Tahoma"/>
                <a:cs typeface="Tahoma"/>
                <a:sym typeface="Tahoma"/>
              </a:defRPr>
            </a:lvl6pPr>
            <a:lvl7pPr marL="914400" marR="0" indent="0" algn="l" rtl="0">
              <a:spcBef>
                <a:spcPts val="0"/>
              </a:spcBef>
              <a:spcAft>
                <a:spcPts val="0"/>
              </a:spcAft>
              <a:defRPr sz="3600" b="0" i="0" u="none" strike="noStrike" cap="none" baseline="0">
                <a:solidFill>
                  <a:schemeClr val="dk2"/>
                </a:solidFill>
                <a:latin typeface="Tahoma"/>
                <a:ea typeface="Tahoma"/>
                <a:cs typeface="Tahoma"/>
                <a:sym typeface="Tahoma"/>
              </a:defRPr>
            </a:lvl7pPr>
            <a:lvl8pPr marL="1371600" marR="0" indent="0" algn="l" rtl="0">
              <a:spcBef>
                <a:spcPts val="0"/>
              </a:spcBef>
              <a:spcAft>
                <a:spcPts val="0"/>
              </a:spcAft>
              <a:defRPr sz="3600" b="0" i="0" u="none" strike="noStrike" cap="none" baseline="0">
                <a:solidFill>
                  <a:schemeClr val="dk2"/>
                </a:solidFill>
                <a:latin typeface="Tahoma"/>
                <a:ea typeface="Tahoma"/>
                <a:cs typeface="Tahoma"/>
                <a:sym typeface="Tahoma"/>
              </a:defRPr>
            </a:lvl8pPr>
            <a:lvl9pPr marL="1828800" marR="0" indent="0" algn="l" rtl="0">
              <a:spcBef>
                <a:spcPts val="0"/>
              </a:spcBef>
              <a:spcAft>
                <a:spcPts val="0"/>
              </a:spcAft>
              <a:defRPr sz="3600" b="0" i="0" u="none" strike="noStrike" cap="none" baseline="0">
                <a:solidFill>
                  <a:schemeClr val="dk2"/>
                </a:solidFill>
                <a:latin typeface="Tahoma"/>
                <a:ea typeface="Tahoma"/>
                <a:cs typeface="Tahoma"/>
                <a:sym typeface="Tahoma"/>
              </a:defRPr>
            </a:lvl9pPr>
          </a:lstStyle>
          <a:p>
            <a:endParaRPr/>
          </a:p>
        </p:txBody>
      </p:sp>
      <p:sp>
        <p:nvSpPr>
          <p:cNvPr id="19" name="Shape 19"/>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200"/>
              </a:spcBef>
              <a:spcAft>
                <a:spcPts val="0"/>
              </a:spcAft>
              <a:buClr>
                <a:srgbClr val="F08A00"/>
              </a:buClr>
              <a:buFont typeface="Noto Symbol"/>
              <a:buNone/>
              <a:defRPr sz="2400" b="0" i="0" u="none" strike="noStrike" cap="none" baseline="0">
                <a:solidFill>
                  <a:srgbClr val="888888"/>
                </a:solidFill>
                <a:latin typeface="Arial"/>
                <a:ea typeface="Arial"/>
                <a:cs typeface="Arial"/>
                <a:sym typeface="Arial"/>
              </a:defRPr>
            </a:lvl1pPr>
            <a:lvl2pPr marL="457200" marR="0" indent="0" algn="ctr" rtl="0">
              <a:spcBef>
                <a:spcPts val="200"/>
              </a:spcBef>
              <a:spcAft>
                <a:spcPts val="0"/>
              </a:spcAft>
              <a:buClr>
                <a:srgbClr val="F08A00"/>
              </a:buClr>
              <a:buFont typeface="Noto Symbol"/>
              <a:buNone/>
              <a:defRPr sz="2400" b="0" i="0" u="none" strike="noStrike" cap="none" baseline="0">
                <a:solidFill>
                  <a:srgbClr val="888888"/>
                </a:solidFill>
                <a:latin typeface="Arial"/>
                <a:ea typeface="Arial"/>
                <a:cs typeface="Arial"/>
                <a:sym typeface="Arial"/>
              </a:defRPr>
            </a:lvl2pPr>
            <a:lvl3pPr marL="914400" marR="0" indent="0" algn="ctr" rtl="0">
              <a:spcBef>
                <a:spcPts val="200"/>
              </a:spcBef>
              <a:spcAft>
                <a:spcPts val="0"/>
              </a:spcAft>
              <a:buClr>
                <a:srgbClr val="F08A00"/>
              </a:buClr>
              <a:buFont typeface="Noto Symbol"/>
              <a:buNone/>
              <a:defRPr sz="2000" b="0" i="0" u="none" strike="noStrike" cap="none" baseline="0">
                <a:solidFill>
                  <a:srgbClr val="888888"/>
                </a:solidFill>
                <a:latin typeface="Arial"/>
                <a:ea typeface="Arial"/>
                <a:cs typeface="Arial"/>
                <a:sym typeface="Arial"/>
              </a:defRPr>
            </a:lvl3pPr>
            <a:lvl4pPr marL="1371600" marR="0" indent="0" algn="ctr" rtl="0">
              <a:spcBef>
                <a:spcPts val="200"/>
              </a:spcBef>
              <a:spcAft>
                <a:spcPts val="0"/>
              </a:spcAft>
              <a:buClr>
                <a:srgbClr val="F08A00"/>
              </a:buClr>
              <a:buFont typeface="Noto Symbol"/>
              <a:buNone/>
              <a:defRPr sz="1800" b="0" i="0" u="none" strike="noStrike" cap="none" baseline="0">
                <a:solidFill>
                  <a:srgbClr val="888888"/>
                </a:solidFill>
                <a:latin typeface="Arial"/>
                <a:ea typeface="Arial"/>
                <a:cs typeface="Arial"/>
                <a:sym typeface="Arial"/>
              </a:defRPr>
            </a:lvl4pPr>
            <a:lvl5pPr marL="1828800" marR="0" indent="0" algn="ctr" rtl="0">
              <a:spcBef>
                <a:spcPts val="200"/>
              </a:spcBef>
              <a:spcAft>
                <a:spcPts val="0"/>
              </a:spcAft>
              <a:buClr>
                <a:srgbClr val="F08A00"/>
              </a:buClr>
              <a:buFont typeface="Noto Symbol"/>
              <a:buNone/>
              <a:defRPr sz="1600" b="0" i="0" u="none" strike="noStrike" cap="none" baseline="0">
                <a:solidFill>
                  <a:srgbClr val="888888"/>
                </a:solidFill>
                <a:latin typeface="Arial"/>
                <a:ea typeface="Arial"/>
                <a:cs typeface="Arial"/>
                <a:sym typeface="Arial"/>
              </a:defRPr>
            </a:lvl5pPr>
            <a:lvl6pPr marL="22860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6pPr>
            <a:lvl7pPr marL="27432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7pPr>
            <a:lvl8pPr marL="32004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8pPr>
            <a:lvl9pPr marL="36576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9pPr>
          </a:lstStyle>
          <a:p>
            <a:endParaRPr/>
          </a:p>
        </p:txBody>
      </p:sp>
      <p:sp>
        <p:nvSpPr>
          <p:cNvPr id="20" name="Shape 20"/>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21" name="Shape 21"/>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22" name="Shape 22"/>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3_Custom Layout">
    <p:spTree>
      <p:nvGrpSpPr>
        <p:cNvPr id="1" name="Shape 71"/>
        <p:cNvGrpSpPr/>
        <p:nvPr/>
      </p:nvGrpSpPr>
      <p:grpSpPr>
        <a:xfrm>
          <a:off x="0" y="0"/>
          <a:ext cx="0" cy="0"/>
          <a:chOff x="0" y="0"/>
          <a:chExt cx="0" cy="0"/>
        </a:xfrm>
      </p:grpSpPr>
      <p:pic>
        <p:nvPicPr>
          <p:cNvPr id="72" name="Shape 72"/>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73" name="Shape 73"/>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74" name="Shape 74"/>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75" name="Shape 75"/>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4_Custom Layout">
    <p:spTree>
      <p:nvGrpSpPr>
        <p:cNvPr id="1" name="Shape 76"/>
        <p:cNvGrpSpPr/>
        <p:nvPr/>
      </p:nvGrpSpPr>
      <p:grpSpPr>
        <a:xfrm>
          <a:off x="0" y="0"/>
          <a:ext cx="0" cy="0"/>
          <a:chOff x="0" y="0"/>
          <a:chExt cx="0" cy="0"/>
        </a:xfrm>
      </p:grpSpPr>
      <p:pic>
        <p:nvPicPr>
          <p:cNvPr id="77" name="Shape 7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78" name="Shape 7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79" name="Shape 7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80" name="Shape 8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Custom Layou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83" name="Shape 83"/>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84" name="Shape 84"/>
          <p:cNvPicPr preferRelativeResize="0"/>
          <p:nvPr/>
        </p:nvPicPr>
        <p:blipFill rotWithShape="1">
          <a:blip r:embed="rId2">
            <a:alphaModFix/>
          </a:blip>
          <a:srcRect/>
          <a:stretch/>
        </p:blipFill>
        <p:spPr>
          <a:xfrm>
            <a:off x="688975" y="5837762"/>
            <a:ext cx="1495424" cy="794522"/>
          </a:xfrm>
          <a:prstGeom prst="rect">
            <a:avLst/>
          </a:prstGeom>
          <a:noFill/>
          <a:ln>
            <a:noFill/>
          </a:ln>
        </p:spPr>
      </p:pic>
      <p:pic>
        <p:nvPicPr>
          <p:cNvPr id="85" name="Shape 85"/>
          <p:cNvPicPr preferRelativeResize="0"/>
          <p:nvPr/>
        </p:nvPicPr>
        <p:blipFill rotWithShape="1">
          <a:blip r:embed="rId3">
            <a:alphaModFix/>
          </a:blip>
          <a:srcRect/>
          <a:stretch/>
        </p:blipFill>
        <p:spPr>
          <a:xfrm>
            <a:off x="3704" y="0"/>
            <a:ext cx="9136588" cy="3787877"/>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6_Custom Layout">
    <p:spTree>
      <p:nvGrpSpPr>
        <p:cNvPr id="1" name="Shape 86"/>
        <p:cNvGrpSpPr/>
        <p:nvPr/>
      </p:nvGrpSpPr>
      <p:grpSpPr>
        <a:xfrm>
          <a:off x="0" y="0"/>
          <a:ext cx="0" cy="0"/>
          <a:chOff x="0" y="0"/>
          <a:chExt cx="0" cy="0"/>
        </a:xfrm>
      </p:grpSpPr>
      <p:pic>
        <p:nvPicPr>
          <p:cNvPr id="87" name="Shape 8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88" name="Shape 8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89" name="Shape 8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90" name="Shape 9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7_Custom Layout">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93" name="Shape 93"/>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94" name="Shape 94"/>
          <p:cNvPicPr preferRelativeResize="0"/>
          <p:nvPr/>
        </p:nvPicPr>
        <p:blipFill rotWithShape="1">
          <a:blip r:embed="rId2">
            <a:alphaModFix/>
          </a:blip>
          <a:srcRect/>
          <a:stretch/>
        </p:blipFill>
        <p:spPr>
          <a:xfrm>
            <a:off x="688975" y="5837762"/>
            <a:ext cx="1495424" cy="794522"/>
          </a:xfrm>
          <a:prstGeom prst="rect">
            <a:avLst/>
          </a:prstGeom>
          <a:noFill/>
          <a:ln>
            <a:noFill/>
          </a:ln>
        </p:spPr>
      </p:pic>
      <p:pic>
        <p:nvPicPr>
          <p:cNvPr id="95" name="Shape 95"/>
          <p:cNvPicPr preferRelativeResize="0"/>
          <p:nvPr/>
        </p:nvPicPr>
        <p:blipFill rotWithShape="1">
          <a:blip r:embed="rId3">
            <a:alphaModFix/>
          </a:blip>
          <a:srcRect/>
          <a:stretch/>
        </p:blipFill>
        <p:spPr>
          <a:xfrm>
            <a:off x="3704" y="0"/>
            <a:ext cx="9136588" cy="3787877"/>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8_Custom Layout">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98" name="Shape 9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99" name="Shape 9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100" name="Shape 10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Otsikko ja sisältö">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684212" y="715962"/>
            <a:ext cx="7772400" cy="533399"/>
          </a:xfrm>
          <a:prstGeom prst="rect">
            <a:avLst/>
          </a:prstGeom>
          <a:noFill/>
          <a:ln>
            <a:noFill/>
          </a:ln>
        </p:spPr>
        <p:txBody>
          <a:bodyPr lIns="91425" tIns="91425" rIns="91425" bIns="91425" anchor="t" anchorCtr="0"/>
          <a:lstStyle>
            <a:lvl1pPr algn="l" rtl="0">
              <a:spcBef>
                <a:spcPts val="0"/>
              </a:spcBef>
              <a:spcAft>
                <a:spcPts val="0"/>
              </a:spcAft>
              <a:defRPr sz="2800">
                <a:solidFill>
                  <a:srgbClr val="F08A00"/>
                </a:solidFill>
                <a:latin typeface="Arial"/>
                <a:ea typeface="Arial"/>
                <a:cs typeface="Arial"/>
                <a:sym typeface="Arial"/>
              </a:defRPr>
            </a:lvl1pPr>
            <a:lvl2pPr algn="l" rtl="0">
              <a:spcBef>
                <a:spcPts val="0"/>
              </a:spcBef>
              <a:spcAft>
                <a:spcPts val="0"/>
              </a:spcAft>
              <a:defRPr sz="2800">
                <a:solidFill>
                  <a:srgbClr val="F08A00"/>
                </a:solidFill>
                <a:latin typeface="Tahoma"/>
                <a:ea typeface="Tahoma"/>
                <a:cs typeface="Tahoma"/>
                <a:sym typeface="Tahoma"/>
              </a:defRPr>
            </a:lvl2pPr>
            <a:lvl3pPr algn="l" rtl="0">
              <a:spcBef>
                <a:spcPts val="0"/>
              </a:spcBef>
              <a:spcAft>
                <a:spcPts val="0"/>
              </a:spcAft>
              <a:defRPr sz="2800">
                <a:solidFill>
                  <a:srgbClr val="F08A00"/>
                </a:solidFill>
                <a:latin typeface="Tahoma"/>
                <a:ea typeface="Tahoma"/>
                <a:cs typeface="Tahoma"/>
                <a:sym typeface="Tahoma"/>
              </a:defRPr>
            </a:lvl3pPr>
            <a:lvl4pPr algn="l" rtl="0">
              <a:spcBef>
                <a:spcPts val="0"/>
              </a:spcBef>
              <a:spcAft>
                <a:spcPts val="0"/>
              </a:spcAft>
              <a:defRPr sz="2800">
                <a:solidFill>
                  <a:srgbClr val="F08A00"/>
                </a:solidFill>
                <a:latin typeface="Tahoma"/>
                <a:ea typeface="Tahoma"/>
                <a:cs typeface="Tahoma"/>
                <a:sym typeface="Tahoma"/>
              </a:defRPr>
            </a:lvl4pPr>
            <a:lvl5pPr algn="l" rtl="0">
              <a:spcBef>
                <a:spcPts val="0"/>
              </a:spcBef>
              <a:spcAft>
                <a:spcPts val="0"/>
              </a:spcAft>
              <a:defRPr sz="2800">
                <a:solidFill>
                  <a:srgbClr val="F08A00"/>
                </a:solidFill>
                <a:latin typeface="Tahoma"/>
                <a:ea typeface="Tahoma"/>
                <a:cs typeface="Tahoma"/>
                <a:sym typeface="Tahoma"/>
              </a:defRPr>
            </a:lvl5pPr>
            <a:lvl6pPr marL="457200" algn="l" rtl="0">
              <a:spcBef>
                <a:spcPts val="0"/>
              </a:spcBef>
              <a:spcAft>
                <a:spcPts val="0"/>
              </a:spcAft>
              <a:defRPr sz="3600">
                <a:solidFill>
                  <a:schemeClr val="dk2"/>
                </a:solidFill>
                <a:latin typeface="Tahoma"/>
                <a:ea typeface="Tahoma"/>
                <a:cs typeface="Tahoma"/>
                <a:sym typeface="Tahoma"/>
              </a:defRPr>
            </a:lvl6pPr>
            <a:lvl7pPr marL="914400" algn="l" rtl="0">
              <a:spcBef>
                <a:spcPts val="0"/>
              </a:spcBef>
              <a:spcAft>
                <a:spcPts val="0"/>
              </a:spcAft>
              <a:defRPr sz="3600">
                <a:solidFill>
                  <a:schemeClr val="dk2"/>
                </a:solidFill>
                <a:latin typeface="Tahoma"/>
                <a:ea typeface="Tahoma"/>
                <a:cs typeface="Tahoma"/>
                <a:sym typeface="Tahoma"/>
              </a:defRPr>
            </a:lvl7pPr>
            <a:lvl8pPr marL="1371600" algn="l" rtl="0">
              <a:spcBef>
                <a:spcPts val="0"/>
              </a:spcBef>
              <a:spcAft>
                <a:spcPts val="0"/>
              </a:spcAft>
              <a:defRPr sz="3600">
                <a:solidFill>
                  <a:schemeClr val="dk2"/>
                </a:solidFill>
                <a:latin typeface="Tahoma"/>
                <a:ea typeface="Tahoma"/>
                <a:cs typeface="Tahoma"/>
                <a:sym typeface="Tahoma"/>
              </a:defRPr>
            </a:lvl8pPr>
            <a:lvl9pPr marL="1828800" algn="l" rtl="0">
              <a:spcBef>
                <a:spcPts val="0"/>
              </a:spcBef>
              <a:spcAft>
                <a:spcPts val="0"/>
              </a:spcAft>
              <a:defRPr sz="3600">
                <a:solidFill>
                  <a:schemeClr val="dk2"/>
                </a:solidFill>
                <a:latin typeface="Tahoma"/>
                <a:ea typeface="Tahoma"/>
                <a:cs typeface="Tahoma"/>
                <a:sym typeface="Tahoma"/>
              </a:defRPr>
            </a:lvl9pPr>
          </a:lstStyle>
          <a:p>
            <a:endParaRPr/>
          </a:p>
        </p:txBody>
      </p:sp>
      <p:sp>
        <p:nvSpPr>
          <p:cNvPr id="25" name="Shape 25"/>
          <p:cNvSpPr txBox="1">
            <a:spLocks noGrp="1"/>
          </p:cNvSpPr>
          <p:nvPr>
            <p:ph type="body" idx="1"/>
          </p:nvPr>
        </p:nvSpPr>
        <p:spPr>
          <a:xfrm>
            <a:off x="684212" y="1436688"/>
            <a:ext cx="7772400" cy="3948111"/>
          </a:xfrm>
          <a:prstGeom prst="rect">
            <a:avLst/>
          </a:prstGeom>
          <a:noFill/>
          <a:ln>
            <a:noFill/>
          </a:ln>
        </p:spPr>
        <p:txBody>
          <a:bodyPr lIns="91425" tIns="91425" rIns="91425" bIns="91425" anchor="t" anchorCtr="0"/>
          <a:lstStyle>
            <a:lvl1pPr marL="342900" indent="-190500" algn="l" rtl="0">
              <a:spcBef>
                <a:spcPts val="200"/>
              </a:spcBef>
              <a:spcAft>
                <a:spcPts val="0"/>
              </a:spcAft>
              <a:buClr>
                <a:srgbClr val="F08A00"/>
              </a:buClr>
              <a:buFont typeface="Noto Symbol"/>
              <a:buChar char="▪"/>
              <a:defRPr sz="2400">
                <a:solidFill>
                  <a:srgbClr val="4F5150"/>
                </a:solidFill>
                <a:latin typeface="Arial"/>
                <a:ea typeface="Arial"/>
                <a:cs typeface="Arial"/>
                <a:sym typeface="Arial"/>
              </a:defRPr>
            </a:lvl1pPr>
            <a:lvl2pPr marL="539750" indent="-69850" algn="l" rtl="0">
              <a:spcBef>
                <a:spcPts val="200"/>
              </a:spcBef>
              <a:spcAft>
                <a:spcPts val="0"/>
              </a:spcAft>
              <a:buClr>
                <a:srgbClr val="F08A00"/>
              </a:buClr>
              <a:buFont typeface="Noto Symbol"/>
              <a:buChar char="▪"/>
              <a:defRPr sz="2400">
                <a:solidFill>
                  <a:srgbClr val="4F5150"/>
                </a:solidFill>
                <a:latin typeface="Arial"/>
                <a:ea typeface="Arial"/>
                <a:cs typeface="Arial"/>
                <a:sym typeface="Arial"/>
              </a:defRPr>
            </a:lvl2pPr>
            <a:lvl3pPr marL="719138" indent="-96837" algn="l" rtl="0">
              <a:spcBef>
                <a:spcPts val="200"/>
              </a:spcBef>
              <a:spcAft>
                <a:spcPts val="0"/>
              </a:spcAft>
              <a:buClr>
                <a:srgbClr val="F08A00"/>
              </a:buClr>
              <a:buFont typeface="Noto Symbol"/>
              <a:buChar char="▪"/>
              <a:defRPr sz="2000">
                <a:solidFill>
                  <a:srgbClr val="4F5150"/>
                </a:solidFill>
                <a:latin typeface="Arial"/>
                <a:ea typeface="Arial"/>
                <a:cs typeface="Arial"/>
                <a:sym typeface="Arial"/>
              </a:defRPr>
            </a:lvl3pPr>
            <a:lvl4pPr marL="898525" indent="-111125" algn="l" rtl="0">
              <a:spcBef>
                <a:spcPts val="200"/>
              </a:spcBef>
              <a:spcAft>
                <a:spcPts val="0"/>
              </a:spcAft>
              <a:buClr>
                <a:srgbClr val="F08A00"/>
              </a:buClr>
              <a:buFont typeface="Noto Symbol"/>
              <a:buChar char="▪"/>
              <a:defRPr>
                <a:solidFill>
                  <a:srgbClr val="4F5150"/>
                </a:solidFill>
                <a:latin typeface="Arial"/>
                <a:ea typeface="Arial"/>
                <a:cs typeface="Arial"/>
                <a:sym typeface="Arial"/>
              </a:defRPr>
            </a:lvl4pPr>
            <a:lvl5pPr marL="1079500" indent="-114300" algn="l" rtl="0">
              <a:spcBef>
                <a:spcPts val="200"/>
              </a:spcBef>
              <a:spcAft>
                <a:spcPts val="0"/>
              </a:spcAft>
              <a:buClr>
                <a:srgbClr val="F08A00"/>
              </a:buClr>
              <a:buFont typeface="Noto Symbol"/>
              <a:buChar char="▪"/>
              <a:defRPr sz="1600">
                <a:solidFill>
                  <a:srgbClr val="4F5150"/>
                </a:solidFill>
                <a:latin typeface="Arial"/>
                <a:ea typeface="Arial"/>
                <a:cs typeface="Arial"/>
                <a:sym typeface="Arial"/>
              </a:defRPr>
            </a:lvl5pPr>
            <a:lvl6pPr marL="25146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6pPr>
            <a:lvl7pPr marL="29718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7pPr>
            <a:lvl8pPr marL="34290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8pPr>
            <a:lvl9pPr marL="38862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9pPr>
          </a:lstStyle>
          <a:p>
            <a:endParaRPr/>
          </a:p>
        </p:txBody>
      </p:sp>
      <p:sp>
        <p:nvSpPr>
          <p:cNvPr id="26" name="Shape 26"/>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27" name="Shape 27"/>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28" name="Shape 28"/>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684212" y="723900"/>
            <a:ext cx="7772400" cy="533399"/>
          </a:xfrm>
          <a:prstGeom prst="rect">
            <a:avLst/>
          </a:prstGeom>
          <a:noFill/>
          <a:ln>
            <a:noFill/>
          </a:ln>
        </p:spPr>
        <p:txBody>
          <a:bodyPr lIns="91425" tIns="91425" rIns="91425" bIns="91425" anchor="t" anchorCtr="0"/>
          <a:lstStyle>
            <a:lvl1pPr rtl="0">
              <a:spcBef>
                <a:spcPts val="0"/>
              </a:spcBef>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31" name="Shape 3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sz="2400" b="1"/>
            </a:lvl1pPr>
            <a:lvl2pPr marL="457200" indent="0" rtl="0">
              <a:spcBef>
                <a:spcPts val="0"/>
              </a:spcBef>
              <a:buFont typeface="Arial"/>
              <a:buNone/>
              <a:defRPr sz="2000" b="1"/>
            </a:lvl2pPr>
            <a:lvl3pPr marL="914400" indent="0" rtl="0">
              <a:spcBef>
                <a:spcPts val="0"/>
              </a:spcBef>
              <a:buFont typeface="Arial"/>
              <a:buNone/>
              <a:defRPr sz="1800" b="1"/>
            </a:lvl3pPr>
            <a:lvl4pPr marL="1371600" indent="0" rtl="0">
              <a:spcBef>
                <a:spcPts val="0"/>
              </a:spcBef>
              <a:buFont typeface="Arial"/>
              <a:buNone/>
              <a:defRPr sz="1600" b="1"/>
            </a:lvl4pPr>
            <a:lvl5pPr marL="1828800" indent="0" rtl="0">
              <a:spcBef>
                <a:spcPts val="0"/>
              </a:spcBef>
              <a:buFont typeface="Arial"/>
              <a:buNone/>
              <a:defRPr sz="1600" b="1"/>
            </a:lvl5pPr>
            <a:lvl6pPr marL="2286000" indent="0" rtl="0">
              <a:spcBef>
                <a:spcPts val="0"/>
              </a:spcBef>
              <a:buFont typeface="Arial"/>
              <a:buNone/>
              <a:defRPr sz="1600" b="1"/>
            </a:lvl6pPr>
            <a:lvl7pPr marL="2743200" indent="0" rtl="0">
              <a:spcBef>
                <a:spcPts val="0"/>
              </a:spcBef>
              <a:buFont typeface="Arial"/>
              <a:buNone/>
              <a:defRPr sz="1600" b="1"/>
            </a:lvl7pPr>
            <a:lvl8pPr marL="3200400" indent="0" rtl="0">
              <a:spcBef>
                <a:spcPts val="0"/>
              </a:spcBef>
              <a:buFont typeface="Arial"/>
              <a:buNone/>
              <a:defRPr sz="1600" b="1"/>
            </a:lvl8pPr>
            <a:lvl9pPr marL="3657600" indent="0" rtl="0">
              <a:spcBef>
                <a:spcPts val="0"/>
              </a:spcBef>
              <a:buFont typeface="Arial"/>
              <a:buNone/>
              <a:defRPr sz="1600" b="1"/>
            </a:lvl9pPr>
          </a:lstStyle>
          <a:p>
            <a:endParaRPr/>
          </a:p>
        </p:txBody>
      </p:sp>
      <p:sp>
        <p:nvSpPr>
          <p:cNvPr id="32" name="Shape 3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33" name="Shape 3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sz="2400" b="1"/>
            </a:lvl1pPr>
            <a:lvl2pPr marL="457200" indent="0" rtl="0">
              <a:spcBef>
                <a:spcPts val="0"/>
              </a:spcBef>
              <a:buFont typeface="Arial"/>
              <a:buNone/>
              <a:defRPr sz="2000" b="1"/>
            </a:lvl2pPr>
            <a:lvl3pPr marL="914400" indent="0" rtl="0">
              <a:spcBef>
                <a:spcPts val="0"/>
              </a:spcBef>
              <a:buFont typeface="Arial"/>
              <a:buNone/>
              <a:defRPr sz="1800" b="1"/>
            </a:lvl3pPr>
            <a:lvl4pPr marL="1371600" indent="0" rtl="0">
              <a:spcBef>
                <a:spcPts val="0"/>
              </a:spcBef>
              <a:buFont typeface="Arial"/>
              <a:buNone/>
              <a:defRPr sz="1600" b="1"/>
            </a:lvl4pPr>
            <a:lvl5pPr marL="1828800" indent="0" rtl="0">
              <a:spcBef>
                <a:spcPts val="0"/>
              </a:spcBef>
              <a:buFont typeface="Arial"/>
              <a:buNone/>
              <a:defRPr sz="1600" b="1"/>
            </a:lvl5pPr>
            <a:lvl6pPr marL="2286000" indent="0" rtl="0">
              <a:spcBef>
                <a:spcPts val="0"/>
              </a:spcBef>
              <a:buFont typeface="Arial"/>
              <a:buNone/>
              <a:defRPr sz="1600" b="1"/>
            </a:lvl6pPr>
            <a:lvl7pPr marL="2743200" indent="0" rtl="0">
              <a:spcBef>
                <a:spcPts val="0"/>
              </a:spcBef>
              <a:buFont typeface="Arial"/>
              <a:buNone/>
              <a:defRPr sz="1600" b="1"/>
            </a:lvl7pPr>
            <a:lvl8pPr marL="3200400" indent="0" rtl="0">
              <a:spcBef>
                <a:spcPts val="0"/>
              </a:spcBef>
              <a:buFont typeface="Arial"/>
              <a:buNone/>
              <a:defRPr sz="1600" b="1"/>
            </a:lvl8pPr>
            <a:lvl9pPr marL="3657600" indent="0" rtl="0">
              <a:spcBef>
                <a:spcPts val="0"/>
              </a:spcBef>
              <a:buFont typeface="Arial"/>
              <a:buNone/>
              <a:defRPr sz="1600" b="1"/>
            </a:lvl9pPr>
          </a:lstStyle>
          <a:p>
            <a:endParaRPr/>
          </a:p>
        </p:txBody>
      </p:sp>
      <p:sp>
        <p:nvSpPr>
          <p:cNvPr id="34" name="Shape 3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35" name="Shape 35"/>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6" name="Shape 36"/>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7" name="Shape 37"/>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Vertailu">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688974" y="715962"/>
            <a:ext cx="7767638" cy="1036835"/>
          </a:xfrm>
          <a:prstGeom prst="rect">
            <a:avLst/>
          </a:prstGeom>
          <a:noFill/>
          <a:ln>
            <a:noFill/>
          </a:ln>
        </p:spPr>
        <p:txBody>
          <a:bodyPr lIns="91425" tIns="91425" rIns="91425" bIns="91425" anchor="t" anchorCtr="0"/>
          <a:lstStyle>
            <a:lvl1pPr rtl="0">
              <a:spcBef>
                <a:spcPts val="0"/>
              </a:spcBef>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40" name="Shape 40"/>
          <p:cNvSpPr txBox="1">
            <a:spLocks noGrp="1"/>
          </p:cNvSpPr>
          <p:nvPr>
            <p:ph type="body" idx="1"/>
          </p:nvPr>
        </p:nvSpPr>
        <p:spPr>
          <a:xfrm>
            <a:off x="688974" y="2003425"/>
            <a:ext cx="3808413" cy="3317873"/>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41" name="Shape 41"/>
          <p:cNvSpPr txBox="1">
            <a:spLocks noGrp="1"/>
          </p:cNvSpPr>
          <p:nvPr>
            <p:ph type="body" idx="2"/>
          </p:nvPr>
        </p:nvSpPr>
        <p:spPr>
          <a:xfrm>
            <a:off x="4645026" y="2003425"/>
            <a:ext cx="3811588" cy="3329393"/>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42" name="Shape 42"/>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43" name="Shape 43"/>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44" name="Shape 44"/>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ustom Layout">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1649934" y="4708551"/>
            <a:ext cx="7125833" cy="533399"/>
          </a:xfrm>
          <a:prstGeom prst="rect">
            <a:avLst/>
          </a:prstGeom>
          <a:noFill/>
          <a:ln>
            <a:noFill/>
          </a:ln>
        </p:spPr>
        <p:txBody>
          <a:bodyPr lIns="91425" tIns="91425" rIns="91425" bIns="91425" anchor="t" anchorCtr="0"/>
          <a:lstStyle>
            <a:lvl1pPr rtl="0">
              <a:spcBef>
                <a:spcPts val="0"/>
              </a:spcBef>
              <a:defRPr sz="32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47" name="Shape 47"/>
          <p:cNvSpPr/>
          <p:nvPr/>
        </p:nvSpPr>
        <p:spPr>
          <a:xfrm>
            <a:off x="-1586"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48" name="Shape 48"/>
          <p:cNvPicPr preferRelativeResize="0"/>
          <p:nvPr/>
        </p:nvPicPr>
        <p:blipFill rotWithShape="1">
          <a:blip r:embed="rId2">
            <a:alphaModFix/>
          </a:blip>
          <a:srcRect/>
          <a:stretch/>
        </p:blipFill>
        <p:spPr>
          <a:xfrm>
            <a:off x="7450667" y="5847580"/>
            <a:ext cx="1473199" cy="784704"/>
          </a:xfrm>
          <a:prstGeom prst="rect">
            <a:avLst/>
          </a:prstGeom>
          <a:noFill/>
          <a:ln>
            <a:noFill/>
          </a:ln>
        </p:spPr>
      </p:pic>
      <p:grpSp>
        <p:nvGrpSpPr>
          <p:cNvPr id="49" name="Shape 49"/>
          <p:cNvGrpSpPr/>
          <p:nvPr/>
        </p:nvGrpSpPr>
        <p:grpSpPr>
          <a:xfrm>
            <a:off x="0" y="0"/>
            <a:ext cx="9144000" cy="4356664"/>
            <a:chOff x="0" y="0"/>
            <a:chExt cx="9144000" cy="4356664"/>
          </a:xfrm>
        </p:grpSpPr>
        <p:pic>
          <p:nvPicPr>
            <p:cNvPr id="50" name="Shape 50"/>
            <p:cNvPicPr preferRelativeResize="0"/>
            <p:nvPr/>
          </p:nvPicPr>
          <p:blipFill rotWithShape="1">
            <a:blip r:embed="rId3">
              <a:alphaModFix/>
            </a:blip>
            <a:srcRect t="16333" b="8712"/>
            <a:stretch/>
          </p:blipFill>
          <p:spPr>
            <a:xfrm>
              <a:off x="0" y="0"/>
              <a:ext cx="9144000" cy="4254499"/>
            </a:xfrm>
            <a:prstGeom prst="rect">
              <a:avLst/>
            </a:prstGeom>
            <a:noFill/>
            <a:ln>
              <a:noFill/>
            </a:ln>
          </p:spPr>
        </p:pic>
        <p:sp>
          <p:nvSpPr>
            <p:cNvPr id="51" name="Shape 51"/>
            <p:cNvSpPr/>
            <p:nvPr/>
          </p:nvSpPr>
          <p:spPr>
            <a:xfrm>
              <a:off x="8500713" y="4127369"/>
              <a:ext cx="275058" cy="185201"/>
            </a:xfrm>
            <a:prstGeom prst="triangle">
              <a:avLst>
                <a:gd name="adj" fmla="val 50000"/>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sp>
          <p:nvSpPr>
            <p:cNvPr id="52" name="Shape 52"/>
            <p:cNvSpPr/>
            <p:nvPr/>
          </p:nvSpPr>
          <p:spPr>
            <a:xfrm>
              <a:off x="8634653" y="4145005"/>
              <a:ext cx="509347" cy="21165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53" name="Shape 53"/>
            <p:cNvPicPr preferRelativeResize="0"/>
            <p:nvPr/>
          </p:nvPicPr>
          <p:blipFill rotWithShape="1">
            <a:blip r:embed="rId4">
              <a:alphaModFix/>
            </a:blip>
            <a:srcRect t="47965"/>
            <a:stretch/>
          </p:blipFill>
          <p:spPr>
            <a:xfrm>
              <a:off x="0" y="3985328"/>
              <a:ext cx="9144000" cy="342029"/>
            </a:xfrm>
            <a:prstGeom prst="rect">
              <a:avLst/>
            </a:prstGeom>
            <a:noFill/>
            <a:ln>
              <a:noFill/>
            </a:ln>
          </p:spPr>
        </p:pic>
        <p:pic>
          <p:nvPicPr>
            <p:cNvPr id="54" name="Shape 54"/>
            <p:cNvPicPr preferRelativeResize="0"/>
            <p:nvPr/>
          </p:nvPicPr>
          <p:blipFill rotWithShape="1">
            <a:blip r:embed="rId5">
              <a:alphaModFix/>
            </a:blip>
            <a:srcRect r="4805"/>
            <a:stretch/>
          </p:blipFill>
          <p:spPr>
            <a:xfrm>
              <a:off x="5621867" y="377359"/>
              <a:ext cx="3522132" cy="1751412"/>
            </a:xfrm>
            <a:prstGeom prst="rect">
              <a:avLst/>
            </a:prstGeom>
            <a:noFill/>
            <a:ln>
              <a:noFill/>
            </a:ln>
          </p:spPr>
        </p:pic>
      </p:grpSp>
      <p:sp>
        <p:nvSpPr>
          <p:cNvPr id="55" name="Shape 55"/>
          <p:cNvSpPr txBox="1">
            <a:spLocks noGrp="1"/>
          </p:cNvSpPr>
          <p:nvPr>
            <p:ph type="body" idx="1"/>
          </p:nvPr>
        </p:nvSpPr>
        <p:spPr>
          <a:xfrm>
            <a:off x="1658588" y="5389035"/>
            <a:ext cx="7011986" cy="538163"/>
          </a:xfrm>
          <a:prstGeom prst="rect">
            <a:avLst/>
          </a:prstGeom>
          <a:noFill/>
          <a:ln>
            <a:noFill/>
          </a:ln>
        </p:spPr>
        <p:txBody>
          <a:bodyPr lIns="91425" tIns="91425" rIns="91425" bIns="91425" anchor="t" anchorCtr="0"/>
          <a:lstStyle>
            <a:lvl1pPr rtl="0">
              <a:spcBef>
                <a:spcPts val="0"/>
              </a:spcBef>
              <a:buFont typeface="Arial"/>
              <a:buNone/>
              <a:defRPr/>
            </a:lvl1pPr>
            <a:lvl2pPr rtl="0">
              <a:spcBef>
                <a:spcPts val="0"/>
              </a:spcBef>
              <a:defRPr sz="2400">
                <a:solidFill>
                  <a:srgbClr val="4F5150"/>
                </a:solidFill>
                <a:latin typeface="Arial"/>
                <a:ea typeface="Arial"/>
                <a:cs typeface="Arial"/>
                <a:sym typeface="Arial"/>
              </a:defRPr>
            </a:lvl2pPr>
            <a:lvl3pPr rtl="0">
              <a:spcBef>
                <a:spcPts val="0"/>
              </a:spcBef>
              <a:defRPr sz="2000">
                <a:solidFill>
                  <a:srgbClr val="4F5150"/>
                </a:solidFill>
                <a:latin typeface="Arial"/>
                <a:ea typeface="Arial"/>
                <a:cs typeface="Arial"/>
                <a:sym typeface="Arial"/>
              </a:defRPr>
            </a:lvl3pPr>
            <a:lvl4pPr rtl="0">
              <a:spcBef>
                <a:spcPts val="0"/>
              </a:spcBef>
              <a:defRPr>
                <a:solidFill>
                  <a:srgbClr val="4F5150"/>
                </a:solidFill>
                <a:latin typeface="Arial"/>
                <a:ea typeface="Arial"/>
                <a:cs typeface="Arial"/>
                <a:sym typeface="Arial"/>
              </a:defRPr>
            </a:lvl4pPr>
            <a:lvl5pPr rtl="0">
              <a:spcBef>
                <a:spcPts val="0"/>
              </a:spcBef>
              <a:defRPr sz="1600">
                <a:solidFill>
                  <a:srgbClr val="4F5150"/>
                </a:solidFill>
                <a:latin typeface="Arial"/>
                <a:ea typeface="Arial"/>
                <a:cs typeface="Arial"/>
                <a:sym typeface="Arial"/>
              </a:defRPr>
            </a:lvl5pPr>
            <a:lvl6pPr rtl="0">
              <a:spcBef>
                <a:spcPts val="0"/>
              </a:spcBef>
              <a:defRPr>
                <a:solidFill>
                  <a:schemeClr val="dk1"/>
                </a:solidFill>
                <a:latin typeface="Arial"/>
                <a:ea typeface="Arial"/>
                <a:cs typeface="Arial"/>
                <a:sym typeface="Arial"/>
              </a:defRPr>
            </a:lvl6pPr>
            <a:lvl7pPr rtl="0">
              <a:spcBef>
                <a:spcPts val="0"/>
              </a:spcBef>
              <a:defRPr>
                <a:solidFill>
                  <a:schemeClr val="dk1"/>
                </a:solidFill>
                <a:latin typeface="Arial"/>
                <a:ea typeface="Arial"/>
                <a:cs typeface="Arial"/>
                <a:sym typeface="Arial"/>
              </a:defRPr>
            </a:lvl7pPr>
            <a:lvl8pPr rtl="0">
              <a:spcBef>
                <a:spcPts val="0"/>
              </a:spcBef>
              <a:defRPr>
                <a:solidFill>
                  <a:schemeClr val="dk1"/>
                </a:solidFill>
                <a:latin typeface="Arial"/>
                <a:ea typeface="Arial"/>
                <a:cs typeface="Arial"/>
                <a:sym typeface="Arial"/>
              </a:defRPr>
            </a:lvl8pPr>
            <a:lvl9pPr rtl="0">
              <a:spcBef>
                <a:spcPts val="0"/>
              </a:spcBef>
              <a:defRPr>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Tyhjä">
    <p:spTree>
      <p:nvGrpSpPr>
        <p:cNvPr id="1" name="Shape 56"/>
        <p:cNvGrpSpPr/>
        <p:nvPr/>
      </p:nvGrpSpPr>
      <p:grpSpPr>
        <a:xfrm>
          <a:off x="0" y="0"/>
          <a:ext cx="0" cy="0"/>
          <a:chOff x="0" y="0"/>
          <a:chExt cx="0" cy="0"/>
        </a:xfrm>
      </p:grpSpPr>
      <p:sp>
        <p:nvSpPr>
          <p:cNvPr id="57" name="Shape 57"/>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58" name="Shape 58"/>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59" name="Shape 59"/>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Otsikkodia">
    <p:spTree>
      <p:nvGrpSpPr>
        <p:cNvPr id="1" name="Shape 60"/>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Custom Layout">
    <p:spTree>
      <p:nvGrpSpPr>
        <p:cNvPr id="1" name="Shape 61"/>
        <p:cNvGrpSpPr/>
        <p:nvPr/>
      </p:nvGrpSpPr>
      <p:grpSpPr>
        <a:xfrm>
          <a:off x="0" y="0"/>
          <a:ext cx="0" cy="0"/>
          <a:chOff x="0" y="0"/>
          <a:chExt cx="0" cy="0"/>
        </a:xfrm>
      </p:grpSpPr>
      <p:pic>
        <p:nvPicPr>
          <p:cNvPr id="62" name="Shape 62"/>
          <p:cNvPicPr preferRelativeResize="0"/>
          <p:nvPr/>
        </p:nvPicPr>
        <p:blipFill rotWithShape="1">
          <a:blip r:embed="rId2">
            <a:alphaModFix/>
          </a:blip>
          <a:srcRect/>
          <a:stretch/>
        </p:blipFill>
        <p:spPr>
          <a:xfrm>
            <a:off x="0" y="0"/>
            <a:ext cx="9136588" cy="3787877"/>
          </a:xfrm>
          <a:prstGeom prst="rect">
            <a:avLst/>
          </a:prstGeom>
          <a:noFill/>
          <a:ln>
            <a:noFill/>
          </a:ln>
        </p:spPr>
      </p:pic>
      <p:sp>
        <p:nvSpPr>
          <p:cNvPr id="63" name="Shape 63"/>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64" name="Shape 64"/>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65" name="Shape 65"/>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2_Custom Layout">
    <p:spTree>
      <p:nvGrpSpPr>
        <p:cNvPr id="1" name="Shape 66"/>
        <p:cNvGrpSpPr/>
        <p:nvPr/>
      </p:nvGrpSpPr>
      <p:grpSpPr>
        <a:xfrm>
          <a:off x="0" y="0"/>
          <a:ext cx="0" cy="0"/>
          <a:chOff x="0" y="0"/>
          <a:chExt cx="0" cy="0"/>
        </a:xfrm>
      </p:grpSpPr>
      <p:pic>
        <p:nvPicPr>
          <p:cNvPr id="67" name="Shape 6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68" name="Shape 6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69" name="Shape 6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70" name="Shape 7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pic>
        <p:nvPicPr>
          <p:cNvPr id="9" name="Shape 9"/>
          <p:cNvPicPr preferRelativeResize="0"/>
          <p:nvPr/>
        </p:nvPicPr>
        <p:blipFill rotWithShape="1">
          <a:blip r:embed="rId17">
            <a:alphaModFix/>
          </a:blip>
          <a:srcRect t="44934"/>
          <a:stretch/>
        </p:blipFill>
        <p:spPr>
          <a:xfrm>
            <a:off x="0" y="6045200"/>
            <a:ext cx="9144000" cy="361950"/>
          </a:xfrm>
          <a:prstGeom prst="rect">
            <a:avLst/>
          </a:prstGeom>
          <a:noFill/>
          <a:ln>
            <a:noFill/>
          </a:ln>
        </p:spPr>
      </p:pic>
      <p:sp>
        <p:nvSpPr>
          <p:cNvPr id="10" name="Shape 10"/>
          <p:cNvSpPr txBox="1">
            <a:spLocks noGrp="1"/>
          </p:cNvSpPr>
          <p:nvPr>
            <p:ph type="title"/>
          </p:nvPr>
        </p:nvSpPr>
        <p:spPr>
          <a:xfrm>
            <a:off x="684212" y="723900"/>
            <a:ext cx="7772400" cy="533399"/>
          </a:xfrm>
          <a:prstGeom prst="rect">
            <a:avLst/>
          </a:prstGeom>
          <a:noFill/>
          <a:ln>
            <a:noFill/>
          </a:ln>
        </p:spPr>
        <p:txBody>
          <a:bodyPr lIns="91425" tIns="91425" rIns="91425" bIns="91425" anchor="t" anchorCtr="0"/>
          <a:lstStyle>
            <a:lvl1pPr marL="0" marR="0" indent="0" algn="l" rtl="0">
              <a:spcBef>
                <a:spcPts val="0"/>
              </a:spcBef>
              <a:spcAft>
                <a:spcPts val="0"/>
              </a:spcAft>
              <a:defRPr sz="2800" b="0" i="0" u="none" strike="noStrike" cap="none" baseline="0">
                <a:solidFill>
                  <a:srgbClr val="F08A00"/>
                </a:solidFill>
                <a:latin typeface="Arial"/>
                <a:ea typeface="Arial"/>
                <a:cs typeface="Arial"/>
                <a:sym typeface="Arial"/>
              </a:defRPr>
            </a:lvl1pPr>
            <a:lvl2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2pPr>
            <a:lvl3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3pPr>
            <a:lvl4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4pPr>
            <a:lvl5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5pPr>
            <a:lvl6pPr marL="457200" marR="0" indent="0" algn="l" rtl="0">
              <a:spcBef>
                <a:spcPts val="0"/>
              </a:spcBef>
              <a:spcAft>
                <a:spcPts val="0"/>
              </a:spcAft>
              <a:defRPr sz="3600" b="0" i="0" u="none" strike="noStrike" cap="none" baseline="0">
                <a:solidFill>
                  <a:schemeClr val="dk2"/>
                </a:solidFill>
                <a:latin typeface="Tahoma"/>
                <a:ea typeface="Tahoma"/>
                <a:cs typeface="Tahoma"/>
                <a:sym typeface="Tahoma"/>
              </a:defRPr>
            </a:lvl6pPr>
            <a:lvl7pPr marL="914400" marR="0" indent="0" algn="l" rtl="0">
              <a:spcBef>
                <a:spcPts val="0"/>
              </a:spcBef>
              <a:spcAft>
                <a:spcPts val="0"/>
              </a:spcAft>
              <a:defRPr sz="3600" b="0" i="0" u="none" strike="noStrike" cap="none" baseline="0">
                <a:solidFill>
                  <a:schemeClr val="dk2"/>
                </a:solidFill>
                <a:latin typeface="Tahoma"/>
                <a:ea typeface="Tahoma"/>
                <a:cs typeface="Tahoma"/>
                <a:sym typeface="Tahoma"/>
              </a:defRPr>
            </a:lvl7pPr>
            <a:lvl8pPr marL="1371600" marR="0" indent="0" algn="l" rtl="0">
              <a:spcBef>
                <a:spcPts val="0"/>
              </a:spcBef>
              <a:spcAft>
                <a:spcPts val="0"/>
              </a:spcAft>
              <a:defRPr sz="3600" b="0" i="0" u="none" strike="noStrike" cap="none" baseline="0">
                <a:solidFill>
                  <a:schemeClr val="dk2"/>
                </a:solidFill>
                <a:latin typeface="Tahoma"/>
                <a:ea typeface="Tahoma"/>
                <a:cs typeface="Tahoma"/>
                <a:sym typeface="Tahoma"/>
              </a:defRPr>
            </a:lvl8pPr>
            <a:lvl9pPr marL="1828800" marR="0" indent="0" algn="l" rtl="0">
              <a:spcBef>
                <a:spcPts val="0"/>
              </a:spcBef>
              <a:spcAft>
                <a:spcPts val="0"/>
              </a:spcAft>
              <a:defRPr sz="3600" b="0" i="0" u="none" strike="noStrike" cap="none" baseline="0">
                <a:solidFill>
                  <a:schemeClr val="dk2"/>
                </a:solidFill>
                <a:latin typeface="Tahoma"/>
                <a:ea typeface="Tahoma"/>
                <a:cs typeface="Tahoma"/>
                <a:sym typeface="Tahoma"/>
              </a:defRPr>
            </a:lvl9pPr>
          </a:lstStyle>
          <a:p>
            <a:endParaRPr/>
          </a:p>
        </p:txBody>
      </p:sp>
      <p:sp>
        <p:nvSpPr>
          <p:cNvPr id="11" name="Shape 11"/>
          <p:cNvSpPr txBox="1">
            <a:spLocks noGrp="1"/>
          </p:cNvSpPr>
          <p:nvPr>
            <p:ph type="body" idx="1"/>
          </p:nvPr>
        </p:nvSpPr>
        <p:spPr>
          <a:xfrm>
            <a:off x="684212" y="1444625"/>
            <a:ext cx="7772400" cy="3952875"/>
          </a:xfrm>
          <a:prstGeom prst="rect">
            <a:avLst/>
          </a:prstGeom>
          <a:noFill/>
          <a:ln>
            <a:noFill/>
          </a:ln>
        </p:spPr>
        <p:txBody>
          <a:bodyPr lIns="91425" tIns="91425" rIns="91425" bIns="91425" anchor="t" anchorCtr="0"/>
          <a:lstStyle>
            <a:lvl1pPr marL="342900" marR="0" indent="-190500" algn="l" rtl="0">
              <a:spcBef>
                <a:spcPts val="200"/>
              </a:spcBef>
              <a:spcAft>
                <a:spcPts val="0"/>
              </a:spcAft>
              <a:buClr>
                <a:srgbClr val="F08A00"/>
              </a:buClr>
              <a:buFont typeface="Noto Symbol"/>
              <a:buChar char="▪"/>
              <a:defRPr sz="2400" b="0" i="0" u="none" strike="noStrike" cap="none" baseline="0">
                <a:solidFill>
                  <a:srgbClr val="4F5150"/>
                </a:solidFill>
                <a:latin typeface="Arial"/>
                <a:ea typeface="Arial"/>
                <a:cs typeface="Arial"/>
                <a:sym typeface="Arial"/>
              </a:defRPr>
            </a:lvl1pPr>
            <a:lvl2pPr marL="539750" marR="0" indent="-69850" algn="l" rtl="0">
              <a:spcBef>
                <a:spcPts val="200"/>
              </a:spcBef>
              <a:spcAft>
                <a:spcPts val="0"/>
              </a:spcAft>
              <a:buClr>
                <a:srgbClr val="F08A00"/>
              </a:buClr>
              <a:buFont typeface="Noto Symbol"/>
              <a:buChar char="▪"/>
              <a:defRPr sz="2400" b="0" i="0" u="none" strike="noStrike" cap="none" baseline="0">
                <a:solidFill>
                  <a:srgbClr val="4F5150"/>
                </a:solidFill>
                <a:latin typeface="Arial"/>
                <a:ea typeface="Arial"/>
                <a:cs typeface="Arial"/>
                <a:sym typeface="Arial"/>
              </a:defRPr>
            </a:lvl2pPr>
            <a:lvl3pPr marL="719138" marR="0" indent="-96837" algn="l" rtl="0">
              <a:spcBef>
                <a:spcPts val="200"/>
              </a:spcBef>
              <a:spcAft>
                <a:spcPts val="0"/>
              </a:spcAft>
              <a:buClr>
                <a:srgbClr val="F08A00"/>
              </a:buClr>
              <a:buFont typeface="Noto Symbol"/>
              <a:buChar char="▪"/>
              <a:defRPr sz="2000" b="0" i="0" u="none" strike="noStrike" cap="none" baseline="0">
                <a:solidFill>
                  <a:srgbClr val="4F5150"/>
                </a:solidFill>
                <a:latin typeface="Arial"/>
                <a:ea typeface="Arial"/>
                <a:cs typeface="Arial"/>
                <a:sym typeface="Arial"/>
              </a:defRPr>
            </a:lvl3pPr>
            <a:lvl4pPr marL="898525" marR="0" indent="-111125" algn="l" rtl="0">
              <a:spcBef>
                <a:spcPts val="200"/>
              </a:spcBef>
              <a:spcAft>
                <a:spcPts val="0"/>
              </a:spcAft>
              <a:buClr>
                <a:srgbClr val="F08A00"/>
              </a:buClr>
              <a:buFont typeface="Noto Symbol"/>
              <a:buChar char="▪"/>
              <a:defRPr sz="1800" b="0" i="0" u="none" strike="noStrike" cap="none" baseline="0">
                <a:solidFill>
                  <a:srgbClr val="4F5150"/>
                </a:solidFill>
                <a:latin typeface="Arial"/>
                <a:ea typeface="Arial"/>
                <a:cs typeface="Arial"/>
                <a:sym typeface="Arial"/>
              </a:defRPr>
            </a:lvl4pPr>
            <a:lvl5pPr marL="1079500" marR="0" indent="-114300" algn="l" rtl="0">
              <a:spcBef>
                <a:spcPts val="200"/>
              </a:spcBef>
              <a:spcAft>
                <a:spcPts val="0"/>
              </a:spcAft>
              <a:buClr>
                <a:srgbClr val="F08A00"/>
              </a:buClr>
              <a:buFont typeface="Noto Symbol"/>
              <a:buChar char="▪"/>
              <a:defRPr sz="1600" b="0" i="0" u="none" strike="noStrike" cap="none" baseline="0">
                <a:solidFill>
                  <a:srgbClr val="4F5150"/>
                </a:solidFill>
                <a:latin typeface="Arial"/>
                <a:ea typeface="Arial"/>
                <a:cs typeface="Arial"/>
                <a:sym typeface="Arial"/>
              </a:defRPr>
            </a:lvl5pPr>
            <a:lvl6pPr marL="25146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6pPr>
            <a:lvl7pPr marL="29718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7pPr>
            <a:lvl8pPr marL="34290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8pPr>
            <a:lvl9pPr marL="38862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9pPr>
          </a:lstStyle>
          <a:p>
            <a:endParaRPr/>
          </a:p>
        </p:txBody>
      </p:sp>
      <p:sp>
        <p:nvSpPr>
          <p:cNvPr id="12" name="Shape 12"/>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13" name="Shape 13"/>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14" name="Shape 14"/>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15" name="Shape 15"/>
          <p:cNvSpPr/>
          <p:nvPr/>
        </p:nvSpPr>
        <p:spPr>
          <a:xfrm>
            <a:off x="0" y="0"/>
            <a:ext cx="9144000" cy="6858000"/>
          </a:xfrm>
          <a:prstGeom prst="rect">
            <a:avLst/>
          </a:prstGeom>
          <a:noFill/>
          <a:ln w="31750" cap="flat" cmpd="sng">
            <a:solidFill>
              <a:schemeClr val="lt1"/>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2400" b="0" i="0" u="none" strike="noStrike" cap="none" baseline="0">
              <a:solidFill>
                <a:schemeClr val="dk1"/>
              </a:solidFill>
              <a:latin typeface="Tahoma"/>
              <a:ea typeface="Tahoma"/>
              <a:cs typeface="Tahoma"/>
              <a:sym typeface="Tahoma"/>
            </a:endParaRPr>
          </a:p>
        </p:txBody>
      </p:sp>
      <p:pic>
        <p:nvPicPr>
          <p:cNvPr id="16" name="Shape 16"/>
          <p:cNvPicPr preferRelativeResize="0"/>
          <p:nvPr/>
        </p:nvPicPr>
        <p:blipFill rotWithShape="1">
          <a:blip r:embed="rId18">
            <a:alphaModFix/>
          </a:blip>
          <a:srcRect/>
          <a:stretch/>
        </p:blipFill>
        <p:spPr>
          <a:xfrm>
            <a:off x="679450" y="5587998"/>
            <a:ext cx="1238396" cy="65963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hyperlink" Target="http://www.metropolia.fi/ajankohtaista/uutiset/?tx_ttnews%5btt_news%5d=3948&amp;cHash=95b5644005f0364f2113d365bae4acc6"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ctrTitle"/>
          </p:nvPr>
        </p:nvSpPr>
        <p:spPr>
          <a:xfrm>
            <a:off x="685800" y="2130425"/>
            <a:ext cx="7772400" cy="147002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Arial"/>
                <a:ea typeface="Arial"/>
                <a:cs typeface="Arial"/>
                <a:sym typeface="Arial"/>
              </a:rPr>
              <a:t>MINNO® Innovaatioprojekti 2015 - Loppukatselmus</a:t>
            </a:r>
          </a:p>
        </p:txBody>
      </p:sp>
      <p:sp>
        <p:nvSpPr>
          <p:cNvPr id="103" name="Shape 103"/>
          <p:cNvSpPr txBox="1">
            <a:spLocks noGrp="1"/>
          </p:cNvSpPr>
          <p:nvPr>
            <p:ph type="subTitle" idx="1"/>
          </p:nvPr>
        </p:nvSpPr>
        <p:spPr>
          <a:xfrm>
            <a:off x="1371600" y="3886200"/>
            <a:ext cx="6400799" cy="1752600"/>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rgbClr val="F08A00"/>
              </a:buClr>
              <a:buSzPct val="25000"/>
              <a:buFont typeface="Noto Symbol"/>
              <a:buNone/>
            </a:pPr>
            <a:r>
              <a:rPr lang="fi-FI"/>
              <a:t>Ykkösryhmä</a:t>
            </a:r>
          </a:p>
          <a:p>
            <a:pPr marL="0" marR="0" lvl="0" indent="0" algn="ctr" rtl="0">
              <a:spcBef>
                <a:spcPts val="200"/>
              </a:spcBef>
              <a:spcAft>
                <a:spcPts val="0"/>
              </a:spcAft>
              <a:buClr>
                <a:srgbClr val="F08A00"/>
              </a:buClr>
              <a:buSzPct val="25000"/>
              <a:buFont typeface="Noto Symbol"/>
              <a:buNone/>
            </a:pPr>
            <a:r>
              <a:rPr lang="fi-FI"/>
              <a:t>Luonnonläheinen aistitila</a:t>
            </a:r>
          </a:p>
          <a:p>
            <a:pPr marL="0" marR="0" lvl="0" indent="0" algn="ctr" rtl="0">
              <a:spcBef>
                <a:spcPts val="200"/>
              </a:spcBef>
              <a:spcAft>
                <a:spcPts val="0"/>
              </a:spcAft>
              <a:buClr>
                <a:srgbClr val="F08A00"/>
              </a:buClr>
              <a:buSzPct val="25000"/>
              <a:buFont typeface="Noto Symbol"/>
              <a:buNone/>
            </a:pPr>
            <a:r>
              <a:rPr lang="fi-FI"/>
              <a:t>10.11.2015</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sldNum" idx="12"/>
          </p:nvPr>
        </p:nvSpPr>
        <p:spPr>
          <a:xfrm>
            <a:off x="6786563" y="6551612"/>
            <a:ext cx="1460099" cy="306299"/>
          </a:xfrm>
          <a:prstGeom prst="rect">
            <a:avLst/>
          </a:prstGeom>
        </p:spPr>
        <p:txBody>
          <a:bodyPr lIns="91425" tIns="45700" rIns="91425" bIns="45700" anchor="t" anchorCtr="0">
            <a:noAutofit/>
          </a:bodyPr>
          <a:lstStyle/>
          <a:p>
            <a:pPr lvl="0">
              <a:spcBef>
                <a:spcPts val="0"/>
              </a:spcBef>
              <a:buClr>
                <a:srgbClr val="000000"/>
              </a:buClr>
              <a:buSzPct val="25000"/>
              <a:buFont typeface="Arial"/>
              <a:buNone/>
            </a:pPr>
            <a:fld id="{00000000-1234-1234-1234-123412341234}" type="slidenum">
              <a:rPr lang="fi-FI"/>
              <a:t>10</a:t>
            </a:fld>
            <a:endParaRPr lang="fi-FI"/>
          </a:p>
        </p:txBody>
      </p:sp>
      <p:pic>
        <p:nvPicPr>
          <p:cNvPr id="172" name="Shape 172"/>
          <p:cNvPicPr preferRelativeResize="0"/>
          <p:nvPr/>
        </p:nvPicPr>
        <p:blipFill>
          <a:blip r:embed="rId3">
            <a:alphaModFix/>
          </a:blip>
          <a:stretch>
            <a:fillRect/>
          </a:stretch>
        </p:blipFill>
        <p:spPr>
          <a:xfrm>
            <a:off x="179875" y="0"/>
            <a:ext cx="2491099" cy="2491099"/>
          </a:xfrm>
          <a:prstGeom prst="rect">
            <a:avLst/>
          </a:prstGeom>
          <a:noFill/>
          <a:ln>
            <a:noFill/>
          </a:ln>
        </p:spPr>
      </p:pic>
      <p:pic>
        <p:nvPicPr>
          <p:cNvPr id="173" name="Shape 173"/>
          <p:cNvPicPr preferRelativeResize="0"/>
          <p:nvPr/>
        </p:nvPicPr>
        <p:blipFill>
          <a:blip r:embed="rId4">
            <a:alphaModFix/>
          </a:blip>
          <a:stretch>
            <a:fillRect/>
          </a:stretch>
        </p:blipFill>
        <p:spPr>
          <a:xfrm>
            <a:off x="3074350" y="0"/>
            <a:ext cx="2995299" cy="2995299"/>
          </a:xfrm>
          <a:prstGeom prst="rect">
            <a:avLst/>
          </a:prstGeom>
          <a:noFill/>
          <a:ln>
            <a:noFill/>
          </a:ln>
        </p:spPr>
      </p:pic>
      <p:pic>
        <p:nvPicPr>
          <p:cNvPr id="174" name="Shape 174"/>
          <p:cNvPicPr preferRelativeResize="0"/>
          <p:nvPr/>
        </p:nvPicPr>
        <p:blipFill>
          <a:blip r:embed="rId5">
            <a:alphaModFix/>
          </a:blip>
          <a:stretch>
            <a:fillRect/>
          </a:stretch>
        </p:blipFill>
        <p:spPr>
          <a:xfrm>
            <a:off x="6473025" y="694675"/>
            <a:ext cx="1460100" cy="2261615"/>
          </a:xfrm>
          <a:prstGeom prst="rect">
            <a:avLst/>
          </a:prstGeom>
          <a:noFill/>
          <a:ln>
            <a:noFill/>
          </a:ln>
        </p:spPr>
      </p:pic>
      <p:pic>
        <p:nvPicPr>
          <p:cNvPr id="175" name="Shape 175"/>
          <p:cNvPicPr preferRelativeResize="0"/>
          <p:nvPr/>
        </p:nvPicPr>
        <p:blipFill>
          <a:blip r:embed="rId6">
            <a:alphaModFix/>
          </a:blip>
          <a:stretch>
            <a:fillRect/>
          </a:stretch>
        </p:blipFill>
        <p:spPr>
          <a:xfrm>
            <a:off x="70837" y="2812887"/>
            <a:ext cx="2709174" cy="1806125"/>
          </a:xfrm>
          <a:prstGeom prst="rect">
            <a:avLst/>
          </a:prstGeom>
          <a:noFill/>
          <a:ln>
            <a:noFill/>
          </a:ln>
        </p:spPr>
      </p:pic>
      <p:pic>
        <p:nvPicPr>
          <p:cNvPr id="176" name="Shape 176"/>
          <p:cNvPicPr preferRelativeResize="0"/>
          <p:nvPr/>
        </p:nvPicPr>
        <p:blipFill>
          <a:blip r:embed="rId7">
            <a:alphaModFix/>
          </a:blip>
          <a:stretch>
            <a:fillRect/>
          </a:stretch>
        </p:blipFill>
        <p:spPr>
          <a:xfrm>
            <a:off x="2865950" y="2995300"/>
            <a:ext cx="2272525" cy="3262424"/>
          </a:xfrm>
          <a:prstGeom prst="rect">
            <a:avLst/>
          </a:prstGeom>
          <a:noFill/>
          <a:ln>
            <a:noFill/>
          </a:ln>
        </p:spPr>
      </p:pic>
      <p:pic>
        <p:nvPicPr>
          <p:cNvPr id="177" name="Shape 177"/>
          <p:cNvPicPr preferRelativeResize="0"/>
          <p:nvPr/>
        </p:nvPicPr>
        <p:blipFill>
          <a:blip r:embed="rId8">
            <a:alphaModFix/>
          </a:blip>
          <a:stretch>
            <a:fillRect/>
          </a:stretch>
        </p:blipFill>
        <p:spPr>
          <a:xfrm>
            <a:off x="5224413" y="3434650"/>
            <a:ext cx="3687737" cy="2261624"/>
          </a:xfrm>
          <a:prstGeom prst="rect">
            <a:avLst/>
          </a:prstGeom>
          <a:noFill/>
          <a:ln>
            <a:noFill/>
          </a:ln>
        </p:spPr>
      </p:pic>
      <p:pic>
        <p:nvPicPr>
          <p:cNvPr id="178" name="Shape 178"/>
          <p:cNvPicPr preferRelativeResize="0"/>
          <p:nvPr/>
        </p:nvPicPr>
        <p:blipFill>
          <a:blip r:embed="rId9">
            <a:alphaModFix/>
          </a:blip>
          <a:stretch>
            <a:fillRect/>
          </a:stretch>
        </p:blipFill>
        <p:spPr>
          <a:xfrm>
            <a:off x="179875" y="4940798"/>
            <a:ext cx="2408180" cy="1806125"/>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684212" y="723900"/>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Projektin plussat ja miinukset</a:t>
            </a:r>
          </a:p>
        </p:txBody>
      </p:sp>
      <p:sp>
        <p:nvSpPr>
          <p:cNvPr id="185" name="Shape 185"/>
          <p:cNvSpPr txBox="1">
            <a:spLocks noGrp="1"/>
          </p:cNvSpPr>
          <p:nvPr>
            <p:ph type="body" idx="1"/>
          </p:nvPr>
        </p:nvSpPr>
        <p:spPr>
          <a:xfrm>
            <a:off x="594175" y="1405400"/>
            <a:ext cx="3657600" cy="5685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rgbClr val="F08A00"/>
              </a:buClr>
              <a:buSzPct val="25000"/>
              <a:buFont typeface="Noto Symbol"/>
              <a:buNone/>
            </a:pPr>
            <a:r>
              <a:rPr lang="fi-FI" sz="2400" b="1" i="0" u="none" strike="noStrike" cap="none" baseline="0">
                <a:solidFill>
                  <a:srgbClr val="4F5150"/>
                </a:solidFill>
                <a:latin typeface="Arial"/>
                <a:ea typeface="Arial"/>
                <a:cs typeface="Arial"/>
                <a:sym typeface="Arial"/>
              </a:rPr>
              <a:t>+</a:t>
            </a:r>
          </a:p>
        </p:txBody>
      </p:sp>
      <p:sp>
        <p:nvSpPr>
          <p:cNvPr id="186" name="Shape 186"/>
          <p:cNvSpPr txBox="1">
            <a:spLocks noGrp="1"/>
          </p:cNvSpPr>
          <p:nvPr>
            <p:ph type="body" idx="2"/>
          </p:nvPr>
        </p:nvSpPr>
        <p:spPr>
          <a:xfrm>
            <a:off x="594175" y="2196075"/>
            <a:ext cx="4125600" cy="4001099"/>
          </a:xfrm>
          <a:prstGeom prst="rect">
            <a:avLst/>
          </a:prstGeom>
          <a:noFill/>
          <a:ln>
            <a:noFill/>
          </a:ln>
        </p:spPr>
        <p:txBody>
          <a:bodyPr lIns="91425" tIns="45700" rIns="91425" bIns="45700" anchor="t" anchorCtr="0">
            <a:noAutofit/>
          </a:bodyPr>
          <a:lstStyle/>
          <a:p>
            <a:pPr marL="457200" marR="0" lvl="0" indent="-228600" algn="l" rtl="0">
              <a:spcBef>
                <a:spcPts val="0"/>
              </a:spcBef>
              <a:spcAft>
                <a:spcPts val="0"/>
              </a:spcAft>
              <a:buClr>
                <a:srgbClr val="4F5150"/>
              </a:buClr>
              <a:buSzPct val="100000"/>
              <a:buFont typeface="Tahoma"/>
            </a:pPr>
            <a:r>
              <a:rPr lang="fi-FI">
                <a:latin typeface="Tahoma"/>
                <a:ea typeface="Tahoma"/>
                <a:cs typeface="Tahoma"/>
                <a:sym typeface="Tahoma"/>
              </a:rPr>
              <a:t>Mielikuvituksen hyödyntäminen ja ‘villi’ ideointi</a:t>
            </a:r>
          </a:p>
          <a:p>
            <a:pPr marL="457200" marR="0" lvl="0" indent="-228600" algn="l" rtl="0">
              <a:spcBef>
                <a:spcPts val="0"/>
              </a:spcBef>
              <a:spcAft>
                <a:spcPts val="0"/>
              </a:spcAft>
              <a:buFont typeface="Tahoma"/>
            </a:pPr>
            <a:r>
              <a:rPr lang="fi-FI">
                <a:latin typeface="Tahoma"/>
                <a:ea typeface="Tahoma"/>
                <a:cs typeface="Tahoma"/>
                <a:sym typeface="Tahoma"/>
              </a:rPr>
              <a:t>Ryhmän yhteistyö ja moniammatillisuus</a:t>
            </a:r>
          </a:p>
          <a:p>
            <a:pPr marL="457200" marR="0" lvl="0" indent="-228600" algn="l" rtl="0">
              <a:spcBef>
                <a:spcPts val="0"/>
              </a:spcBef>
              <a:spcAft>
                <a:spcPts val="0"/>
              </a:spcAft>
              <a:buFont typeface="Tahoma"/>
            </a:pPr>
            <a:r>
              <a:rPr lang="fi-FI">
                <a:latin typeface="Tahoma"/>
                <a:ea typeface="Tahoma"/>
                <a:cs typeface="Tahoma"/>
                <a:sym typeface="Tahoma"/>
              </a:rPr>
              <a:t>Oikea työelämäkontakti ja projekti</a:t>
            </a:r>
          </a:p>
        </p:txBody>
      </p:sp>
      <p:sp>
        <p:nvSpPr>
          <p:cNvPr id="187" name="Shape 187"/>
          <p:cNvSpPr txBox="1">
            <a:spLocks noGrp="1"/>
          </p:cNvSpPr>
          <p:nvPr>
            <p:ph type="body" idx="3"/>
          </p:nvPr>
        </p:nvSpPr>
        <p:spPr>
          <a:xfrm>
            <a:off x="4719637" y="1442386"/>
            <a:ext cx="3657600" cy="5685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rgbClr val="F08A00"/>
              </a:buClr>
              <a:buSzPct val="25000"/>
              <a:buFont typeface="Noto Symbol"/>
              <a:buNone/>
            </a:pPr>
            <a:r>
              <a:rPr lang="fi-FI" sz="2400" b="1" i="0" u="none" strike="noStrike" cap="none" baseline="0">
                <a:solidFill>
                  <a:srgbClr val="4F5150"/>
                </a:solidFill>
                <a:latin typeface="Arial"/>
                <a:ea typeface="Arial"/>
                <a:cs typeface="Arial"/>
                <a:sym typeface="Arial"/>
              </a:rPr>
              <a:t>-</a:t>
            </a:r>
          </a:p>
        </p:txBody>
      </p:sp>
      <p:sp>
        <p:nvSpPr>
          <p:cNvPr id="188" name="Shape 188"/>
          <p:cNvSpPr txBox="1">
            <a:spLocks noGrp="1"/>
          </p:cNvSpPr>
          <p:nvPr>
            <p:ph type="body" idx="4"/>
          </p:nvPr>
        </p:nvSpPr>
        <p:spPr>
          <a:xfrm>
            <a:off x="4570922" y="2214562"/>
            <a:ext cx="4424399" cy="40010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fi-FI">
                <a:latin typeface="Tahoma"/>
                <a:ea typeface="Tahoma"/>
                <a:cs typeface="Tahoma"/>
                <a:sym typeface="Tahoma"/>
              </a:rPr>
              <a:t>Aikataulun rajallisuus</a:t>
            </a:r>
          </a:p>
          <a:p>
            <a:pPr marL="0" marR="0" indent="0" algn="l" rtl="0">
              <a:spcBef>
                <a:spcPts val="0"/>
              </a:spcBef>
              <a:spcAft>
                <a:spcPts val="0"/>
              </a:spcAft>
              <a:buNone/>
            </a:pPr>
            <a:r>
              <a:rPr lang="fi-FI">
                <a:latin typeface="Tahoma"/>
                <a:ea typeface="Tahoma"/>
                <a:cs typeface="Tahoma"/>
                <a:sym typeface="Tahoma"/>
              </a:rPr>
              <a:t>   -&gt; ei mahdollisuutta   </a:t>
            </a:r>
          </a:p>
          <a:p>
            <a:pPr marL="0" marR="0" lvl="0" indent="0" algn="l" rtl="0">
              <a:spcBef>
                <a:spcPts val="0"/>
              </a:spcBef>
              <a:spcAft>
                <a:spcPts val="0"/>
              </a:spcAft>
              <a:buNone/>
            </a:pPr>
            <a:r>
              <a:rPr lang="fi-FI">
                <a:latin typeface="Tahoma"/>
                <a:ea typeface="Tahoma"/>
                <a:cs typeface="Tahoma"/>
                <a:sym typeface="Tahoma"/>
              </a:rPr>
              <a:t>        toteuttaa konkreettisesti</a:t>
            </a:r>
          </a:p>
          <a:p>
            <a:pPr marL="0" marR="0" lvl="0" indent="0" algn="l" rtl="0">
              <a:spcBef>
                <a:spcPts val="0"/>
              </a:spcBef>
              <a:spcAft>
                <a:spcPts val="0"/>
              </a:spcAft>
              <a:buNone/>
            </a:pPr>
            <a:r>
              <a:rPr lang="fi-FI">
                <a:latin typeface="Tahoma"/>
                <a:ea typeface="Tahoma"/>
                <a:cs typeface="Tahoma"/>
                <a:sym typeface="Tahoma"/>
              </a:rPr>
              <a:t>   -&gt; asiakasryhmään  tutustuminen jäi pinnalliseksi</a:t>
            </a:r>
          </a:p>
          <a:p>
            <a:pPr marL="457200" marR="0" lvl="0" indent="-228600" algn="l" rtl="0">
              <a:spcBef>
                <a:spcPts val="0"/>
              </a:spcBef>
              <a:spcAft>
                <a:spcPts val="0"/>
              </a:spcAft>
              <a:buFont typeface="Tahoma"/>
            </a:pPr>
            <a:r>
              <a:rPr lang="fi-FI">
                <a:latin typeface="Tahoma"/>
                <a:ea typeface="Tahoma"/>
                <a:cs typeface="Tahoma"/>
                <a:sym typeface="Tahoma"/>
              </a:rPr>
              <a:t>Tehtävien muuttuvat ohjeistukset ja ohjauksen epäselvyys</a:t>
            </a:r>
          </a:p>
        </p:txBody>
      </p:sp>
      <p:sp>
        <p:nvSpPr>
          <p:cNvPr id="189" name="Shape 189"/>
          <p:cNvSpPr txBox="1"/>
          <p:nvPr/>
        </p:nvSpPr>
        <p:spPr>
          <a:xfrm>
            <a:off x="3705101" y="6419348"/>
            <a:ext cx="4279057" cy="40010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000" b="0" i="0" u="none" strike="noStrike" cap="none" baseline="0">
                <a:solidFill>
                  <a:schemeClr val="dk1"/>
                </a:solidFill>
                <a:latin typeface="Tahoma"/>
                <a:ea typeface="Tahoma"/>
                <a:cs typeface="Tahoma"/>
                <a:sym typeface="Tahoma"/>
              </a:rPr>
              <a:t>Jatka tarvittaessa seuraavalle sivulle</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Ryhmätyö – kuinka onnistui?</a:t>
            </a:r>
          </a:p>
        </p:txBody>
      </p:sp>
      <p:sp>
        <p:nvSpPr>
          <p:cNvPr id="195" name="Shape 195"/>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0" marR="0" indent="0" algn="l" rtl="0">
              <a:spcBef>
                <a:spcPts val="0"/>
              </a:spcBef>
              <a:spcAft>
                <a:spcPts val="0"/>
              </a:spcAft>
              <a:buNone/>
            </a:pPr>
            <a:r>
              <a:rPr lang="fi-FI">
                <a:latin typeface="Tahoma"/>
                <a:ea typeface="Tahoma"/>
                <a:cs typeface="Tahoma"/>
                <a:sym typeface="Tahoma"/>
              </a:rPr>
              <a:t>Ryhmätyöskentely sujui mutkattomasti. </a:t>
            </a:r>
          </a:p>
          <a:p>
            <a:pPr marL="0" marR="0" indent="0" algn="l" rtl="0">
              <a:spcBef>
                <a:spcPts val="0"/>
              </a:spcBef>
              <a:spcAft>
                <a:spcPts val="0"/>
              </a:spcAft>
              <a:buNone/>
            </a:pPr>
            <a:r>
              <a:rPr lang="fi-FI">
                <a:latin typeface="Tahoma"/>
                <a:ea typeface="Tahoma"/>
                <a:cs typeface="Tahoma"/>
                <a:sym typeface="Tahoma"/>
              </a:rPr>
              <a:t>Jaoimme vastuuta tasapuolisesti, esimerkiksi vuorottelimme vastuuta kokousmuistion kirjoittamisesta sekä etänä tehtävistä projektin kohdista.</a:t>
            </a:r>
          </a:p>
          <a:p>
            <a:pPr marL="0" marR="0" indent="0" algn="l" rtl="0">
              <a:spcBef>
                <a:spcPts val="0"/>
              </a:spcBef>
              <a:spcAft>
                <a:spcPts val="0"/>
              </a:spcAft>
              <a:buNone/>
            </a:pPr>
            <a:r>
              <a:rPr lang="fi-FI">
                <a:latin typeface="Tahoma"/>
                <a:ea typeface="Tahoma"/>
                <a:cs typeface="Tahoma"/>
                <a:sym typeface="Tahoma"/>
              </a:rPr>
              <a:t>Google drive ja Facebook olivat erittäin hyvät työskentely- ja yhteydenpitoalustat. </a:t>
            </a:r>
          </a:p>
          <a:p>
            <a:pPr marL="0" marR="0" indent="0" algn="l" rtl="0">
              <a:spcBef>
                <a:spcPts val="0"/>
              </a:spcBef>
              <a:spcAft>
                <a:spcPts val="0"/>
              </a:spcAft>
              <a:buNone/>
            </a:pPr>
            <a:r>
              <a:rPr lang="fi-FI">
                <a:latin typeface="Tahoma"/>
                <a:ea typeface="Tahoma"/>
                <a:cs typeface="Tahoma"/>
                <a:sym typeface="Tahoma"/>
              </a:rPr>
              <a:t>Pystyimme myös sovittamaan hyvin aikataulumme siten, että yhteiset tapaamiset luonnistuivat.</a:t>
            </a:r>
          </a:p>
          <a:p>
            <a:pPr marL="0" marR="0" lvl="0" indent="0" algn="l" rtl="0">
              <a:spcBef>
                <a:spcPts val="0"/>
              </a:spcBef>
              <a:spcAft>
                <a:spcPts val="0"/>
              </a:spcAft>
              <a:buNone/>
            </a:pPr>
            <a:endParaRPr sz="1800">
              <a:latin typeface="Tahoma"/>
              <a:ea typeface="Tahoma"/>
              <a:cs typeface="Tahoma"/>
              <a:sym typeface="Tahoma"/>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Arial"/>
                <a:ea typeface="Arial"/>
                <a:cs typeface="Arial"/>
                <a:sym typeface="Arial"/>
              </a:rPr>
              <a:t>Sisäinen ja ulkoinen viestintä</a:t>
            </a:r>
          </a:p>
        </p:txBody>
      </p:sp>
      <p:sp>
        <p:nvSpPr>
          <p:cNvPr id="201" name="Shape 201"/>
          <p:cNvSpPr txBox="1">
            <a:spLocks noGrp="1"/>
          </p:cNvSpPr>
          <p:nvPr>
            <p:ph type="body" idx="1"/>
          </p:nvPr>
        </p:nvSpPr>
        <p:spPr>
          <a:xfrm>
            <a:off x="0" y="1436700"/>
            <a:ext cx="9144000" cy="4626000"/>
          </a:xfrm>
          <a:prstGeom prst="rect">
            <a:avLst/>
          </a:prstGeom>
          <a:noFill/>
          <a:ln>
            <a:noFill/>
          </a:ln>
        </p:spPr>
        <p:txBody>
          <a:bodyPr lIns="91425" tIns="45700" rIns="91425" bIns="45700" anchor="t" anchorCtr="0">
            <a:noAutofit/>
          </a:bodyPr>
          <a:lstStyle/>
          <a:p>
            <a:pPr marL="457200" marR="0" lvl="0" indent="-228600" algn="l" rtl="0">
              <a:spcBef>
                <a:spcPts val="0"/>
              </a:spcBef>
              <a:spcAft>
                <a:spcPts val="0"/>
              </a:spcAft>
            </a:pPr>
            <a:r>
              <a:rPr lang="fi-FI"/>
              <a:t>Loimme pienryhmällemme Google drive- tiedoston, johon lisäsimme kaikki kirjalliset tuotoksemme. Työstimme projektia osittain Sofianlehdolla koulun tiloissa ja osittain Google driven kautta etätyöskentelynä. Meillä oli käytössämme myös Facebook- keskustelu, jossa sovimme tapaamisten aikatauluista ja ilmoitimme kiireellisistä asioista.</a:t>
            </a:r>
          </a:p>
          <a:p>
            <a:pPr marL="457200" marR="0" lvl="0" indent="-228600" algn="l" rtl="0">
              <a:spcBef>
                <a:spcPts val="0"/>
              </a:spcBef>
              <a:spcAft>
                <a:spcPts val="0"/>
              </a:spcAft>
            </a:pPr>
            <a:r>
              <a:rPr lang="fi-FI"/>
              <a:t>Koko Aistitilako?- ryhmällä oli myös yhteinen Facebook-keskustelu, jossa jaoimme koko ryhmää koskevia asioita. </a:t>
            </a:r>
          </a:p>
          <a:p>
            <a:pPr marL="457200" marR="0" lvl="0" indent="-228600" algn="l" rtl="0">
              <a:spcBef>
                <a:spcPts val="0"/>
              </a:spcBef>
              <a:spcAft>
                <a:spcPts val="0"/>
              </a:spcAft>
            </a:pPr>
            <a:r>
              <a:rPr lang="fi-FI"/>
              <a:t>Olimme yhteydessä yhteistyökumppaniin, sekä projektin mentoreihin sähköpostitse.</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Mitä opitte? Jokainen listaa</a:t>
            </a:r>
          </a:p>
        </p:txBody>
      </p:sp>
      <p:sp>
        <p:nvSpPr>
          <p:cNvPr id="207" name="Shape 207"/>
          <p:cNvSpPr txBox="1">
            <a:spLocks noGrp="1"/>
          </p:cNvSpPr>
          <p:nvPr>
            <p:ph type="body" idx="1"/>
          </p:nvPr>
        </p:nvSpPr>
        <p:spPr>
          <a:xfrm>
            <a:off x="135050" y="1436700"/>
            <a:ext cx="8913899" cy="4550999"/>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a:latin typeface="Tahoma"/>
                <a:ea typeface="Tahoma"/>
                <a:cs typeface="Tahoma"/>
                <a:sym typeface="Tahoma"/>
              </a:rPr>
              <a:t>Ryhmätyöskentelytaitoja muiden alojen opiskelijoiden kanssa</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Innovaatioprojektin suunnittelua ja ideointia</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Sen, miten vaikeaa aikataulutettu innovointi välillä on</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Tällaisen projektin laaja-alaisuuden</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Ajatusten yhteensovittamista ja yhteistä innovointia ryhmäläisten kesken</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Työelämäkumppanin kanssa toimimista</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Kokousmuistioiden kirjoittamista</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Opin enemmän autismista, aistimonivammasta sekä aivovammasta</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Sen, että projektissa aikataulut voi aina muuttua</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520" b="0" i="0" u="none" strike="noStrike" cap="none" baseline="0">
                <a:solidFill>
                  <a:srgbClr val="F08A00"/>
                </a:solidFill>
                <a:latin typeface="Tahoma"/>
                <a:ea typeface="Tahoma"/>
                <a:cs typeface="Tahoma"/>
                <a:sym typeface="Tahoma"/>
              </a:rPr>
              <a:t>Kuinka monialaista Innovaatioprojektia voisi kehittää?</a:t>
            </a:r>
          </a:p>
        </p:txBody>
      </p:sp>
      <p:sp>
        <p:nvSpPr>
          <p:cNvPr id="213" name="Shape 213"/>
          <p:cNvSpPr txBox="1">
            <a:spLocks noGrp="1"/>
          </p:cNvSpPr>
          <p:nvPr>
            <p:ph type="body" idx="1"/>
          </p:nvPr>
        </p:nvSpPr>
        <p:spPr>
          <a:xfrm>
            <a:off x="315150" y="1410625"/>
            <a:ext cx="8141399" cy="4674900"/>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Auta meitä kehittämään Innovaatioprojekti 10 op –toteutusta, puitteet, ajoitukset, ohjaus, tilaukset, tilaajan rooli jne.</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Opettajilla (mentoreilla) olisi hyvä olla tarkat, yhteiset ohjeistukset, esimerkiksi Innofestistä</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Selkeämpi tiedonkulku tilaajan sekä opettajien välillä</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2800" b="0" i="0" u="none" strike="noStrike" cap="none" baseline="0">
              <a:solidFill>
                <a:srgbClr val="F08A00"/>
              </a:solidFill>
              <a:latin typeface="Arial"/>
              <a:ea typeface="Arial"/>
              <a:cs typeface="Arial"/>
              <a:sym typeface="Arial"/>
            </a:endParaRPr>
          </a:p>
        </p:txBody>
      </p:sp>
      <p:sp>
        <p:nvSpPr>
          <p:cNvPr id="219" name="Shape 219"/>
          <p:cNvSpPr txBox="1">
            <a:spLocks noGrp="1"/>
          </p:cNvSpPr>
          <p:nvPr>
            <p:ph type="ftr" idx="11"/>
          </p:nvPr>
        </p:nvSpPr>
        <p:spPr>
          <a:xfrm>
            <a:off x="2286000" y="6551612"/>
            <a:ext cx="4429124" cy="30638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Kalvosarjan tekijän nimi</a:t>
            </a:r>
          </a:p>
        </p:txBody>
      </p:sp>
      <p:sp>
        <p:nvSpPr>
          <p:cNvPr id="220" name="Shape 220"/>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16</a:t>
            </a:fld>
            <a:endParaRPr lang="fi-FI" sz="1000" b="0" i="0" u="none" strike="noStrike" cap="none" baseline="0">
              <a:solidFill>
                <a:srgbClr val="878989"/>
              </a:solidFill>
              <a:latin typeface="Arial"/>
              <a:ea typeface="Arial"/>
              <a:cs typeface="Arial"/>
              <a:sym typeface="Arial"/>
            </a:endParaRPr>
          </a:p>
        </p:txBody>
      </p:sp>
      <p:sp>
        <p:nvSpPr>
          <p:cNvPr id="221" name="Shape 221"/>
          <p:cNvSpPr txBox="1">
            <a:spLocks noGrp="1"/>
          </p:cNvSpPr>
          <p:nvPr>
            <p:ph type="dt" idx="10"/>
          </p:nvPr>
        </p:nvSpPr>
        <p:spPr>
          <a:xfrm>
            <a:off x="685800" y="6551612"/>
            <a:ext cx="1524000" cy="306386"/>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1000" b="0" i="0" u="none" strike="noStrike" cap="none" baseline="0">
              <a:solidFill>
                <a:srgbClr val="878989"/>
              </a:solidFill>
              <a:latin typeface="Arial"/>
              <a:ea typeface="Arial"/>
              <a:cs typeface="Arial"/>
              <a:sym typeface="Arial"/>
            </a:endParaRPr>
          </a:p>
        </p:txBody>
      </p:sp>
      <p:sp>
        <p:nvSpPr>
          <p:cNvPr id="222" name="Shape 222"/>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Font typeface="Noto Symbol"/>
              <a:buNone/>
            </a:pPr>
            <a:endParaRPr sz="2400" b="0" i="0" u="none" strike="noStrike" cap="none" baseline="0">
              <a:solidFill>
                <a:srgbClr val="4F5150"/>
              </a:solidFill>
              <a:latin typeface="Arial"/>
              <a:ea typeface="Arial"/>
              <a:cs typeface="Arial"/>
              <a:sym typeface="Arial"/>
            </a:endParaRPr>
          </a:p>
        </p:txBody>
      </p:sp>
      <p:graphicFrame>
        <p:nvGraphicFramePr>
          <p:cNvPr id="223" name="Shape 223"/>
          <p:cNvGraphicFramePr/>
          <p:nvPr/>
        </p:nvGraphicFramePr>
        <p:xfrm>
          <a:off x="0" y="1"/>
          <a:ext cx="9250875" cy="6858000"/>
        </p:xfrm>
        <a:graphic>
          <a:graphicData uri="http://schemas.openxmlformats.org/drawingml/2006/table">
            <a:tbl>
              <a:tblPr firstRow="1" firstCol="1" bandRow="1">
                <a:noFill/>
                <a:tableStyleId>{DED10DF1-997E-4D3C-B485-CC67BEA652A4}</a:tableStyleId>
              </a:tblPr>
              <a:tblGrid>
                <a:gridCol w="2250450"/>
                <a:gridCol w="2250450"/>
                <a:gridCol w="2250450"/>
                <a:gridCol w="2499525"/>
              </a:tblGrid>
              <a:tr h="486650">
                <a:tc>
                  <a:txBody>
                    <a:bodyPr/>
                    <a:lstStyle/>
                    <a:p>
                      <a:pPr marL="0" marR="0" lvl="0" indent="0" algn="l" rtl="0">
                        <a:lnSpc>
                          <a:spcPct val="115000"/>
                        </a:lnSpc>
                        <a:spcBef>
                          <a:spcPts val="0"/>
                        </a:spcBef>
                        <a:spcAft>
                          <a:spcPts val="375"/>
                        </a:spcAft>
                        <a:buSzPct val="25000"/>
                        <a:buNone/>
                      </a:pPr>
                      <a:r>
                        <a:rPr lang="fi-FI" sz="1200" u="none" strike="noStrike" cap="none" baseline="0"/>
                        <a:t>Arviointikohteet </a:t>
                      </a:r>
                      <a:br>
                        <a:rPr lang="fi-FI" sz="1200" u="none" strike="noStrike" cap="none" baseline="0"/>
                      </a:br>
                      <a:r>
                        <a:rPr lang="fi-FI" sz="1200" u="none" strike="noStrike" cap="none" baseline="0"/>
                        <a:t>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Kiitettävä (5)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Hyvä (4-3)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Tyydyttävä (2-1) </a:t>
                      </a:r>
                    </a:p>
                  </a:txBody>
                  <a:tcPr marL="30250" marR="30250" marT="30250" marB="30250"/>
                </a:tc>
              </a:tr>
              <a:tr h="1371600">
                <a:tc>
                  <a:txBody>
                    <a:bodyPr/>
                    <a:lstStyle/>
                    <a:p>
                      <a:pPr marL="0" marR="0" lvl="0" indent="0" algn="l" rtl="0">
                        <a:lnSpc>
                          <a:spcPct val="115000"/>
                        </a:lnSpc>
                        <a:spcBef>
                          <a:spcPts val="0"/>
                        </a:spcBef>
                        <a:spcAft>
                          <a:spcPts val="375"/>
                        </a:spcAft>
                        <a:buSzPct val="25000"/>
                        <a:buNone/>
                      </a:pPr>
                      <a:r>
                        <a:rPr lang="fi-FI" sz="1200" u="none" strike="noStrike" cap="none" baseline="0"/>
                        <a:t>Projekti- ja verkosto-osaaminen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soveltaa ansiokkaasti projekti- ja verkostotyöskentelyn perusteita ja osaamistaan alueellisessa, valtakunnallisessa tai kansainvälisessä kehittämistyössä.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käyttää projekti- ja verkostotyöskentelyn perusteita ja osaamistaan alueellisessa, valtakunnallisessa tai kansainvälisessä kehittämistyössä.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tietää projekti- ja verkostotyöskentelyn perusteet. Opiskelija tunnistaa projekti- ja verkosto-osaamistaan </a:t>
                      </a:r>
                    </a:p>
                  </a:txBody>
                  <a:tcPr marL="30250" marR="30250" marT="30250" marB="30250"/>
                </a:tc>
              </a:tr>
              <a:tr h="2256550">
                <a:tc>
                  <a:txBody>
                    <a:bodyPr/>
                    <a:lstStyle/>
                    <a:p>
                      <a:pPr marL="0" marR="0" lvl="0" indent="0" algn="l" rtl="0">
                        <a:lnSpc>
                          <a:spcPct val="115000"/>
                        </a:lnSpc>
                        <a:spcBef>
                          <a:spcPts val="0"/>
                        </a:spcBef>
                        <a:spcAft>
                          <a:spcPts val="375"/>
                        </a:spcAft>
                        <a:buSzPct val="25000"/>
                        <a:buNone/>
                      </a:pPr>
                      <a:r>
                        <a:rPr lang="fi-FI" sz="1200" u="none" strike="noStrike" cap="none" baseline="0"/>
                        <a:t>Yhteistoiminnallisuus, ryhmätyö-, neuvottelu- ja viestintäosaaminen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analysoi ja kehittää monipuolisesti yhteistyö- ja viestintäosaamistaan yhteisöllisessä kehittämisprosessissa ja päätöksenteossa. Opiskelija osaa tulkita yhteistoiminnallista neuvottelukulttuuria ja rakentaa sitä muiden toimijoiden kanssa.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käyttää tarkoituksenmukaisesti yhteistyö- ja viestintäosaamistaan yhteisöllisessä kehittämisprosessissa ja päätöksenteossa. Opiskelija luo yhteistoiminnallista neuvottelukulttuuria muiden toimijoiden kanssa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käyttää yhteistyö- ja viestintäosaamistaan ja hyödyntää niitä kehittämisprosessissa ja päätöksenteossa. </a:t>
                      </a:r>
                    </a:p>
                  </a:txBody>
                  <a:tcPr marL="30250" marR="30250" marT="30250" marB="30250"/>
                </a:tc>
              </a:tr>
              <a:tr h="1150375">
                <a:tc>
                  <a:txBody>
                    <a:bodyPr/>
                    <a:lstStyle/>
                    <a:p>
                      <a:pPr marL="0" marR="0" lvl="0" indent="0" algn="l" rtl="0">
                        <a:lnSpc>
                          <a:spcPct val="115000"/>
                        </a:lnSpc>
                        <a:spcBef>
                          <a:spcPts val="0"/>
                        </a:spcBef>
                        <a:spcAft>
                          <a:spcPts val="375"/>
                        </a:spcAft>
                        <a:buSzPct val="25000"/>
                        <a:buNone/>
                      </a:pPr>
                      <a:r>
                        <a:rPr lang="fi-FI" sz="1200" u="none" strike="noStrike" cap="none" baseline="0"/>
                        <a:t>Asiantuntijaosaaminen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analysoi ja kehittää asiantuntijaosaamistaan ja tuo sen moniasiantuntijuuteen perustuvaan toimintaan.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hyödyntää omaa asiantuntijaosaamistaan ja tuo sen moniasiantuntijuuteen perustuvaan toimintaan.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tunnistaa ja osaa määritellä omaa asiantuntijaosaamistaan ja tuo sitä osittain moniasiantuntijuuteen perustuvaan toimintaa. </a:t>
                      </a:r>
                    </a:p>
                  </a:txBody>
                  <a:tcPr marL="30250" marR="30250" marT="30250" marB="30250"/>
                </a:tc>
              </a:tr>
              <a:tr h="1592825">
                <a:tc>
                  <a:txBody>
                    <a:bodyPr/>
                    <a:lstStyle/>
                    <a:p>
                      <a:pPr marL="0" marR="0" lvl="0" indent="0" algn="l" rtl="0">
                        <a:lnSpc>
                          <a:spcPct val="115000"/>
                        </a:lnSpc>
                        <a:spcBef>
                          <a:spcPts val="0"/>
                        </a:spcBef>
                        <a:spcAft>
                          <a:spcPts val="1200"/>
                        </a:spcAft>
                        <a:buSzPct val="25000"/>
                        <a:buNone/>
                      </a:pPr>
                      <a:r>
                        <a:rPr lang="fi-FI" sz="1200" u="none" strike="noStrike" cap="none" baseline="0"/>
                        <a:t>Ongelmanratkaisu-, kehittämis- ja uudistamis-osaaminen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kehittää muiden toimijoiden kanssa käytännöllisiä, luovia ja innovatiivisia ratkaisuja, toimintatapoja tai palveluja, joilla vastataan metropolialueen monimuotoisiin tarpeisiin.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kehittää toimijoiden kanssa käytännöllisiä ratkaisuja, toimintatapoja tai palveluja, joilla vastataan metropolialueen monimuotoisiin tarpeisiin. </a:t>
                      </a:r>
                    </a:p>
                  </a:txBody>
                  <a:tcPr marL="30250" marR="30250" marT="30250" marB="30250"/>
                </a:tc>
                <a:tc>
                  <a:txBody>
                    <a:bodyPr/>
                    <a:lstStyle/>
                    <a:p>
                      <a:pPr marL="0" marR="0" lvl="0" indent="0" algn="l" rtl="0">
                        <a:lnSpc>
                          <a:spcPct val="115000"/>
                        </a:lnSpc>
                        <a:spcBef>
                          <a:spcPts val="0"/>
                        </a:spcBef>
                        <a:spcAft>
                          <a:spcPts val="375"/>
                        </a:spcAft>
                        <a:buSzPct val="25000"/>
                        <a:buNone/>
                      </a:pPr>
                      <a:r>
                        <a:rPr lang="fi-FI" sz="1200" u="none" strike="noStrike" cap="none" baseline="0"/>
                        <a:t>Opiskelija on mukana kehittämässä toimintatapoja tai palveluja. </a:t>
                      </a:r>
                    </a:p>
                  </a:txBody>
                  <a:tcPr marL="30250" marR="30250" marT="30250" marB="30250"/>
                </a:tc>
              </a:tr>
            </a:tbl>
          </a:graphicData>
        </a:graphic>
      </p:graphicFrame>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Shape 228"/>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Arial"/>
                <a:ea typeface="Arial"/>
                <a:cs typeface="Arial"/>
                <a:sym typeface="Arial"/>
              </a:rPr>
              <a:t>Tiivistelmä kalvot suomi &amp; englanti</a:t>
            </a:r>
          </a:p>
        </p:txBody>
      </p:sp>
      <p:sp>
        <p:nvSpPr>
          <p:cNvPr id="229" name="Shape 229"/>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2400" b="0" i="0" u="none" strike="noStrike" cap="none" baseline="0">
                <a:solidFill>
                  <a:srgbClr val="4F5150"/>
                </a:solidFill>
                <a:latin typeface="Arial"/>
                <a:ea typeface="Arial"/>
                <a:cs typeface="Arial"/>
                <a:sym typeface="Arial"/>
              </a:rPr>
              <a:t>Ja lopuksi: ilmoitamme toteutuneesta projektista MINNOtoimistoon Metropoliassa! Kalvopohjat suomeksi ja englanniksi tulevat tämän jälkeen: täytä pohjat lyhyesti. Muista tiimin jäsenten nimet ja koulutusohjelmat!</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Arial"/>
                <a:ea typeface="Arial"/>
                <a:cs typeface="Arial"/>
                <a:sym typeface="Arial"/>
              </a:rPr>
              <a:t>Tehdään, koska Metropolialla on jaettu käyttöoikeus projektin tuloksiin.</a:t>
            </a:r>
          </a:p>
          <a:p>
            <a:pPr marL="342900" marR="0" lvl="0" indent="-190500" algn="l" rtl="0">
              <a:spcBef>
                <a:spcPts val="200"/>
              </a:spcBef>
              <a:spcAft>
                <a:spcPts val="0"/>
              </a:spcAft>
              <a:buClr>
                <a:srgbClr val="F08A00"/>
              </a:buClr>
              <a:buFont typeface="Noto Symbol"/>
              <a:buNone/>
            </a:pPr>
            <a:endParaRPr sz="2400" b="0" i="0" u="none" strike="noStrike" cap="none" baseline="0">
              <a:solidFill>
                <a:srgbClr val="4F5150"/>
              </a:solidFill>
              <a:latin typeface="Arial"/>
              <a:ea typeface="Arial"/>
              <a:cs typeface="Arial"/>
              <a:sym typeface="Arial"/>
            </a:endParaRPr>
          </a:p>
        </p:txBody>
      </p:sp>
      <p:sp>
        <p:nvSpPr>
          <p:cNvPr id="230" name="Shape 230"/>
          <p:cNvSpPr txBox="1">
            <a:spLocks noGrp="1"/>
          </p:cNvSpPr>
          <p:nvPr>
            <p:ph type="ftr" idx="11"/>
          </p:nvPr>
        </p:nvSpPr>
        <p:spPr>
          <a:xfrm>
            <a:off x="2286000" y="6551612"/>
            <a:ext cx="4429124" cy="30638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Kalvosarjan tekijän nimi</a:t>
            </a:r>
          </a:p>
        </p:txBody>
      </p:sp>
      <p:sp>
        <p:nvSpPr>
          <p:cNvPr id="231" name="Shape 231"/>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17</a:t>
            </a:fld>
            <a:endParaRPr lang="fi-FI" sz="1000" b="0" i="0" u="none" strike="noStrike" cap="none" baseline="0">
              <a:solidFill>
                <a:srgbClr val="878989"/>
              </a:solidFill>
              <a:latin typeface="Arial"/>
              <a:ea typeface="Arial"/>
              <a:cs typeface="Arial"/>
              <a:sym typeface="Arial"/>
            </a:endParaRPr>
          </a:p>
        </p:txBody>
      </p:sp>
      <p:sp>
        <p:nvSpPr>
          <p:cNvPr id="232" name="Shape 232"/>
          <p:cNvSpPr txBox="1">
            <a:spLocks noGrp="1"/>
          </p:cNvSpPr>
          <p:nvPr>
            <p:ph type="dt" idx="10"/>
          </p:nvPr>
        </p:nvSpPr>
        <p:spPr>
          <a:xfrm>
            <a:off x="685800" y="6551612"/>
            <a:ext cx="1524000" cy="306386"/>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1000" b="0" i="0" u="none" strike="noStrike" cap="none" baseline="0">
              <a:solidFill>
                <a:srgbClr val="878989"/>
              </a:solidFill>
              <a:latin typeface="Arial"/>
              <a:ea typeface="Arial"/>
              <a:cs typeface="Arial"/>
              <a:sym typeface="Arial"/>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Shape 237"/>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1" i="0" u="none" strike="noStrike" cap="none" baseline="0">
                <a:solidFill>
                  <a:srgbClr val="F08A00"/>
                </a:solidFill>
                <a:latin typeface="Arial"/>
                <a:ea typeface="Arial"/>
                <a:cs typeface="Arial"/>
                <a:sym typeface="Arial"/>
              </a:rPr>
              <a:t>L</a:t>
            </a:r>
            <a:r>
              <a:rPr lang="fi-FI" b="1"/>
              <a:t>uonnonläheinen aistitila</a:t>
            </a:r>
            <a:r>
              <a:rPr lang="fi-FI" sz="2800" b="1" i="0" u="none" strike="noStrike" cap="none" baseline="0">
                <a:solidFill>
                  <a:srgbClr val="F08A00"/>
                </a:solidFill>
                <a:latin typeface="Arial"/>
                <a:ea typeface="Arial"/>
                <a:cs typeface="Arial"/>
                <a:sym typeface="Arial"/>
              </a:rPr>
              <a:t/>
            </a:r>
            <a:br>
              <a:rPr lang="fi-FI" sz="2800" b="1" i="0" u="none" strike="noStrike" cap="none" baseline="0">
                <a:solidFill>
                  <a:srgbClr val="F08A00"/>
                </a:solidFill>
                <a:latin typeface="Arial"/>
                <a:ea typeface="Arial"/>
                <a:cs typeface="Arial"/>
                <a:sym typeface="Arial"/>
              </a:rPr>
            </a:br>
            <a:endParaRPr lang="fi-FI" sz="2800" b="1" i="0" u="none" strike="noStrike" cap="none" baseline="0">
              <a:solidFill>
                <a:srgbClr val="F08A00"/>
              </a:solidFill>
              <a:latin typeface="Arial"/>
              <a:ea typeface="Arial"/>
              <a:cs typeface="Arial"/>
              <a:sym typeface="Arial"/>
            </a:endParaRPr>
          </a:p>
        </p:txBody>
      </p:sp>
      <p:sp>
        <p:nvSpPr>
          <p:cNvPr id="238" name="Shape 238"/>
          <p:cNvSpPr txBox="1">
            <a:spLocks noGrp="1"/>
          </p:cNvSpPr>
          <p:nvPr>
            <p:ph type="body" idx="1"/>
          </p:nvPr>
        </p:nvSpPr>
        <p:spPr>
          <a:xfrm>
            <a:off x="321975" y="1753599"/>
            <a:ext cx="7772400" cy="4286399"/>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Työelämän haaste: </a:t>
            </a:r>
            <a:r>
              <a:rPr lang="fi-FI" sz="1800"/>
              <a:t>Etevan Hansakallion asumispalvelu-</a:t>
            </a:r>
          </a:p>
          <a:p>
            <a:pPr marL="0" marR="0" indent="457200" algn="l" rtl="0">
              <a:spcBef>
                <a:spcPts val="0"/>
              </a:spcBef>
              <a:spcAft>
                <a:spcPts val="0"/>
              </a:spcAft>
              <a:buNone/>
            </a:pPr>
            <a:r>
              <a:rPr lang="fi-FI" sz="1800"/>
              <a:t>yksiköllä on lähes tyhjänä oleva tila, joka haluttaisiin ottaa</a:t>
            </a:r>
          </a:p>
          <a:p>
            <a:pPr marL="0" marR="0" lvl="0" indent="457200" algn="l" rtl="0">
              <a:spcBef>
                <a:spcPts val="0"/>
              </a:spcBef>
              <a:spcAft>
                <a:spcPts val="0"/>
              </a:spcAft>
              <a:buNone/>
            </a:pPr>
            <a:r>
              <a:rPr lang="fi-FI" sz="1800"/>
              <a:t> paremmin hyötykäyttöön</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Tulokset:</a:t>
            </a:r>
            <a:r>
              <a:rPr lang="fi-FI" sz="1800"/>
              <a:t> Laadimme tarkan suunnitelma (sisältäen budjettilaskelman) aistitilasta. Aistitila on jaettu kolmeen eri teemaan: metsä, ranta ja talvi. Tilaa voi käyttää myös esimerkiksi elokuvien katselemiseen, rentoutumiseen ja aistien aktivointiin. </a:t>
            </a:r>
          </a:p>
          <a:p>
            <a:pPr marL="342900" marR="0" lvl="0" indent="-342900" algn="l" rtl="0">
              <a:spcBef>
                <a:spcPts val="200"/>
              </a:spcBef>
              <a:spcAft>
                <a:spcPts val="0"/>
              </a:spcAft>
              <a:buClr>
                <a:srgbClr val="F08A00"/>
              </a:buClr>
              <a:buSzPct val="100000"/>
              <a:buFont typeface="Noto Symbol"/>
              <a:buChar char="▪"/>
            </a:pPr>
            <a:r>
              <a:rPr lang="fi-FI" sz="1800"/>
              <a:t>Yhteistyökumppanimme oli Etevan Hansakallion asumispalveluyksikkö, yhteyshenkilönä toimi Marja Sutinen</a:t>
            </a:r>
          </a:p>
          <a:p>
            <a:pPr marL="342900" marR="0" lvl="0" indent="-342900" algn="l" rtl="0">
              <a:spcBef>
                <a:spcPts val="200"/>
              </a:spcBef>
              <a:spcAft>
                <a:spcPts val="0"/>
              </a:spcAft>
              <a:buClr>
                <a:srgbClr val="F08A00"/>
              </a:buClr>
              <a:buSzPct val="100000"/>
              <a:buFont typeface="Noto Symbol"/>
              <a:buChar char="▪"/>
            </a:pPr>
            <a:r>
              <a:rPr lang="fi-FI" sz="1800"/>
              <a:t>Emmi Vehanen (hyvinvointiteknologia), Pinja Arjasto (sosiaaliala), Johanna Luoranen (sosiaaliala), Emma Reponen (toimintaterapia) ja Saana Korpela (toimintaterapia)</a:t>
            </a:r>
          </a:p>
          <a:p>
            <a:pPr marL="342900" marR="0" lvl="0" indent="-342900" algn="l" rtl="0">
              <a:spcBef>
                <a:spcPts val="200"/>
              </a:spcBef>
              <a:spcAft>
                <a:spcPts val="0"/>
              </a:spcAft>
              <a:buClr>
                <a:srgbClr val="F08A00"/>
              </a:buClr>
              <a:buSzPct val="100000"/>
              <a:buFont typeface="Noto Symbol"/>
              <a:buChar char="▪"/>
            </a:pPr>
            <a:r>
              <a:rPr lang="fi-FI" sz="1800"/>
              <a:t>Ohjaavat opettajat Anne Talvenheimo-Pesu ja Janett Halonen</a:t>
            </a:r>
          </a:p>
          <a:p>
            <a:pPr marL="0" marR="0" lvl="0" indent="0" algn="l" rtl="0">
              <a:spcBef>
                <a:spcPts val="200"/>
              </a:spcBef>
              <a:spcAft>
                <a:spcPts val="0"/>
              </a:spcAft>
              <a:buNone/>
            </a:pPr>
            <a:endParaRPr sz="1800" b="0" i="0" u="none" strike="noStrike" cap="none" baseline="0">
              <a:solidFill>
                <a:srgbClr val="4F5150"/>
              </a:solidFill>
              <a:latin typeface="Arial"/>
              <a:ea typeface="Arial"/>
              <a:cs typeface="Arial"/>
              <a:sym typeface="Arial"/>
            </a:endParaRPr>
          </a:p>
          <a:p>
            <a:pPr marL="0" marR="0" lvl="0" indent="0" algn="l" rtl="0">
              <a:spcBef>
                <a:spcPts val="200"/>
              </a:spcBef>
              <a:spcAft>
                <a:spcPts val="0"/>
              </a:spcAft>
              <a:buClr>
                <a:srgbClr val="F08A00"/>
              </a:buClr>
              <a:buFont typeface="Noto Symbol"/>
              <a:buNone/>
            </a:pPr>
            <a:endParaRPr sz="18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ymbol"/>
              <a:buNone/>
            </a:pPr>
            <a:endParaRPr sz="16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ymbol"/>
              <a:buNone/>
            </a:pPr>
            <a:endParaRPr sz="1600" b="0" i="0" u="none" strike="noStrike" cap="none" baseline="0">
              <a:solidFill>
                <a:srgbClr val="4F5150"/>
              </a:solidFill>
              <a:latin typeface="Arial"/>
              <a:ea typeface="Arial"/>
              <a:cs typeface="Arial"/>
              <a:sym typeface="Arial"/>
            </a:endParaRPr>
          </a:p>
        </p:txBody>
      </p:sp>
      <p:sp>
        <p:nvSpPr>
          <p:cNvPr id="239" name="Shape 239"/>
          <p:cNvSpPr txBox="1">
            <a:spLocks noGrp="1"/>
          </p:cNvSpPr>
          <p:nvPr>
            <p:ph type="ftr" idx="11"/>
          </p:nvPr>
        </p:nvSpPr>
        <p:spPr>
          <a:xfrm>
            <a:off x="2286000" y="6551612"/>
            <a:ext cx="4429124" cy="30638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Kalvosarjan tekijän nimi</a:t>
            </a:r>
          </a:p>
        </p:txBody>
      </p:sp>
      <p:sp>
        <p:nvSpPr>
          <p:cNvPr id="240" name="Shape 240"/>
          <p:cNvSpPr txBox="1"/>
          <p:nvPr/>
        </p:nvSpPr>
        <p:spPr>
          <a:xfrm>
            <a:off x="6721434" y="1270659"/>
            <a:ext cx="1793824" cy="46166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400" b="0" i="0" u="none" strike="noStrike" cap="none" baseline="0">
                <a:solidFill>
                  <a:schemeClr val="lt1"/>
                </a:solidFill>
                <a:latin typeface="Tahoma"/>
                <a:ea typeface="Tahoma"/>
                <a:cs typeface="Tahoma"/>
                <a:sym typeface="Tahoma"/>
              </a:rPr>
              <a:t>KUVA tähän</a:t>
            </a:r>
          </a:p>
        </p:txBody>
      </p:sp>
      <p:pic>
        <p:nvPicPr>
          <p:cNvPr id="241" name="Shape 241"/>
          <p:cNvPicPr preferRelativeResize="0"/>
          <p:nvPr/>
        </p:nvPicPr>
        <p:blipFill rotWithShape="1">
          <a:blip r:embed="rId3">
            <a:alphaModFix/>
          </a:blip>
          <a:srcRect l="3962" t="1772" r="6783" b="2935"/>
          <a:stretch/>
        </p:blipFill>
        <p:spPr>
          <a:xfrm>
            <a:off x="7023075" y="0"/>
            <a:ext cx="1895700" cy="2699400"/>
          </a:xfrm>
          <a:prstGeom prst="rect">
            <a:avLst/>
          </a:prstGeom>
          <a:noFill/>
          <a:ln>
            <a:noFill/>
          </a:ln>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Shape 247"/>
          <p:cNvPicPr preferRelativeResize="0"/>
          <p:nvPr/>
        </p:nvPicPr>
        <p:blipFill rotWithShape="1">
          <a:blip r:embed="rId3">
            <a:alphaModFix/>
          </a:blip>
          <a:srcRect/>
          <a:stretch/>
        </p:blipFill>
        <p:spPr>
          <a:xfrm>
            <a:off x="5783282" y="58736"/>
            <a:ext cx="3360717" cy="1942369"/>
          </a:xfrm>
          <a:prstGeom prst="rect">
            <a:avLst/>
          </a:prstGeom>
          <a:noFill/>
          <a:ln>
            <a:noFill/>
          </a:ln>
        </p:spPr>
      </p:pic>
      <p:sp>
        <p:nvSpPr>
          <p:cNvPr id="248" name="Shape 248"/>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1" i="0" u="none" strike="noStrike" cap="none" baseline="0">
                <a:solidFill>
                  <a:srgbClr val="F08A00"/>
                </a:solidFill>
                <a:latin typeface="Arial"/>
                <a:ea typeface="Arial"/>
                <a:cs typeface="Arial"/>
                <a:sym typeface="Arial"/>
              </a:rPr>
              <a:t>Laulunopetussovellus</a:t>
            </a:r>
            <a:br>
              <a:rPr lang="fi-FI" sz="2800" b="1" i="0" u="none" strike="noStrike" cap="none" baseline="0">
                <a:solidFill>
                  <a:srgbClr val="F08A00"/>
                </a:solidFill>
                <a:latin typeface="Arial"/>
                <a:ea typeface="Arial"/>
                <a:cs typeface="Arial"/>
                <a:sym typeface="Arial"/>
              </a:rPr>
            </a:br>
            <a:endParaRPr lang="fi-FI" sz="2800" b="1" i="0" u="none" strike="noStrike" cap="none" baseline="0">
              <a:solidFill>
                <a:srgbClr val="F08A00"/>
              </a:solidFill>
              <a:latin typeface="Arial"/>
              <a:ea typeface="Arial"/>
              <a:cs typeface="Arial"/>
              <a:sym typeface="Arial"/>
            </a:endParaRPr>
          </a:p>
        </p:txBody>
      </p:sp>
      <p:sp>
        <p:nvSpPr>
          <p:cNvPr id="249" name="Shape 249"/>
          <p:cNvSpPr txBox="1">
            <a:spLocks noGrp="1"/>
          </p:cNvSpPr>
          <p:nvPr>
            <p:ph type="body" idx="1"/>
          </p:nvPr>
        </p:nvSpPr>
        <p:spPr>
          <a:xfrm>
            <a:off x="660462" y="1609886"/>
            <a:ext cx="7772400" cy="3948111"/>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Haaste: Koulujen musiikinopettajilla </a:t>
            </a:r>
          </a:p>
          <a:p>
            <a:pPr marL="0" marR="0" lvl="0" indent="0" algn="l" rtl="0">
              <a:spcBef>
                <a:spcPts val="200"/>
              </a:spcBef>
              <a:spcAft>
                <a:spcPts val="0"/>
              </a:spcAft>
              <a:buClr>
                <a:srgbClr val="F08A00"/>
              </a:buClr>
              <a:buSzPct val="25000"/>
              <a:buFont typeface="Noto Symbol"/>
              <a:buNone/>
            </a:pPr>
            <a:r>
              <a:rPr lang="fi-FI" sz="1800" b="0" i="0" u="none" strike="noStrike" cap="none" baseline="0">
                <a:solidFill>
                  <a:srgbClr val="4F5150"/>
                </a:solidFill>
                <a:latin typeface="Arial"/>
                <a:ea typeface="Arial"/>
                <a:cs typeface="Arial"/>
                <a:sym typeface="Arial"/>
              </a:rPr>
              <a:t>	ei ole riittävää tietotaitoa ja välineitä opettaa laulua</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Laulua kaikille! &gt; ensimmäinen suomenkielinen digitaalisessa muodossa oleva kattava opetusmateriaalikokonaisuus laulunopetukseen. Materiaali on suunnattu ja suunniteltu peruskouluikäisten 7-12 vuotiaiden lasten opetukseen. </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Mobiilisovellus, joka sisältää musiikkia, videoita ja tekstiä ja helppo, intuitiivinen, mielenkiintoinen ja hauska.</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Musiikkipedagogi, graafikko, musiikin tuottaja, videoiden tuottaja, koodaaja, markkinointi/myynti</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Yhteistyökumppani: ei ole, syntynyt opiskelijoiden työelämässä löytämästä tarpeesta</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AVEKin järjestämään </a:t>
            </a:r>
            <a:r>
              <a:rPr lang="fi-FI" sz="1800" b="0" i="0" u="sng" strike="noStrike" cap="none" baseline="0">
                <a:solidFill>
                  <a:schemeClr val="hlink"/>
                </a:solidFill>
                <a:latin typeface="Arial"/>
                <a:ea typeface="Arial"/>
                <a:cs typeface="Arial"/>
                <a:sym typeface="Arial"/>
                <a:hlinkClick r:id="rId4"/>
              </a:rPr>
              <a:t>cd</a:t>
            </a:r>
            <a:r>
              <a:rPr lang="fi-FI" sz="1800" b="0" i="0" u="sng" strike="noStrike" cap="none" baseline="30000">
                <a:solidFill>
                  <a:schemeClr val="hlink"/>
                </a:solidFill>
                <a:latin typeface="Arial"/>
                <a:ea typeface="Arial"/>
                <a:cs typeface="Arial"/>
                <a:sym typeface="Arial"/>
                <a:hlinkClick r:id="rId4"/>
              </a:rPr>
              <a:t>2</a:t>
            </a:r>
            <a:r>
              <a:rPr lang="fi-FI" sz="1800" b="0" i="0" u="sng" strike="noStrike" cap="none" baseline="0">
                <a:solidFill>
                  <a:schemeClr val="hlink"/>
                </a:solidFill>
                <a:latin typeface="Arial"/>
                <a:ea typeface="Arial"/>
                <a:cs typeface="Arial"/>
                <a:sym typeface="Arial"/>
                <a:hlinkClick r:id="rId4"/>
              </a:rPr>
              <a:t> –pitchauskilpailun </a:t>
            </a:r>
            <a:r>
              <a:rPr lang="fi-FI" sz="1800" b="0" i="0" u="none" strike="noStrike" cap="none" baseline="0">
                <a:solidFill>
                  <a:srgbClr val="4F5150"/>
                </a:solidFill>
                <a:latin typeface="Arial"/>
                <a:ea typeface="Arial"/>
                <a:cs typeface="Arial"/>
                <a:sym typeface="Arial"/>
              </a:rPr>
              <a:t>neljän parhaan joukossa 2500 e palkinto </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Ohjaava opettaja Laura-Maija Hero/ Kulttuurituotanto</a:t>
            </a:r>
          </a:p>
          <a:p>
            <a:pPr marL="0" marR="0" lvl="0" indent="0" algn="l" rtl="0">
              <a:spcBef>
                <a:spcPts val="200"/>
              </a:spcBef>
              <a:spcAft>
                <a:spcPts val="0"/>
              </a:spcAft>
              <a:buClr>
                <a:srgbClr val="F08A00"/>
              </a:buClr>
              <a:buFont typeface="Noto Symbol"/>
              <a:buNone/>
            </a:pPr>
            <a:endParaRPr sz="18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ymbol"/>
              <a:buNone/>
            </a:pPr>
            <a:endParaRPr sz="16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ymbol"/>
              <a:buNone/>
            </a:pPr>
            <a:endParaRPr sz="1600" b="0" i="0" u="none" strike="noStrike" cap="none" baseline="0">
              <a:solidFill>
                <a:srgbClr val="4F5150"/>
              </a:solidFill>
              <a:latin typeface="Arial"/>
              <a:ea typeface="Arial"/>
              <a:cs typeface="Arial"/>
              <a:sym typeface="Arial"/>
            </a:endParaRPr>
          </a:p>
        </p:txBody>
      </p:sp>
      <p:sp>
        <p:nvSpPr>
          <p:cNvPr id="250" name="Shape 250"/>
          <p:cNvSpPr txBox="1">
            <a:spLocks noGrp="1"/>
          </p:cNvSpPr>
          <p:nvPr>
            <p:ph type="ftr" idx="11"/>
          </p:nvPr>
        </p:nvSpPr>
        <p:spPr>
          <a:xfrm>
            <a:off x="2286000" y="6551612"/>
            <a:ext cx="4429124" cy="30638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Kalvosarjan tekijän nimi</a:t>
            </a:r>
          </a:p>
        </p:txBody>
      </p:sp>
      <p:pic>
        <p:nvPicPr>
          <p:cNvPr id="251" name="Shape 251"/>
          <p:cNvPicPr preferRelativeResize="0"/>
          <p:nvPr/>
        </p:nvPicPr>
        <p:blipFill rotWithShape="1">
          <a:blip r:embed="rId5">
            <a:alphaModFix/>
          </a:blip>
          <a:srcRect/>
          <a:stretch/>
        </p:blipFill>
        <p:spPr>
          <a:xfrm>
            <a:off x="7519386" y="105126"/>
            <a:ext cx="1000125" cy="1000125"/>
          </a:xfrm>
          <a:prstGeom prst="rect">
            <a:avLst/>
          </a:prstGeom>
          <a:noFill/>
          <a:ln>
            <a:noFill/>
          </a:ln>
        </p:spPr>
      </p:pic>
      <p:pic>
        <p:nvPicPr>
          <p:cNvPr id="252" name="Shape 252"/>
          <p:cNvPicPr preferRelativeResize="0"/>
          <p:nvPr/>
        </p:nvPicPr>
        <p:blipFill rotWithShape="1">
          <a:blip r:embed="rId6">
            <a:alphaModFix/>
          </a:blip>
          <a:srcRect/>
          <a:stretch/>
        </p:blipFill>
        <p:spPr>
          <a:xfrm>
            <a:off x="8319510" y="105126"/>
            <a:ext cx="766762" cy="1000125"/>
          </a:xfrm>
          <a:prstGeom prst="rect">
            <a:avLst/>
          </a:prstGeom>
          <a:noFill/>
          <a:ln>
            <a:noFill/>
          </a:ln>
        </p:spPr>
      </p:pic>
      <p:sp>
        <p:nvSpPr>
          <p:cNvPr id="253" name="Shape 253"/>
          <p:cNvSpPr/>
          <p:nvPr/>
        </p:nvSpPr>
        <p:spPr>
          <a:xfrm>
            <a:off x="629391" y="237506"/>
            <a:ext cx="3621973" cy="534390"/>
          </a:xfrm>
          <a:prstGeom prst="ellipse">
            <a:avLst/>
          </a:prstGeom>
          <a:solidFill>
            <a:schemeClr val="accent1"/>
          </a:solidFill>
          <a:ln w="9525" cap="flat" cmpd="sng">
            <a:solidFill>
              <a:schemeClr val="dk1"/>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Arial"/>
              <a:buNone/>
            </a:pPr>
            <a:r>
              <a:rPr lang="fi-FI" sz="2400" b="0" i="0" u="none" strike="noStrike" cap="none" baseline="0">
                <a:solidFill>
                  <a:schemeClr val="dk1"/>
                </a:solidFill>
                <a:latin typeface="Arial"/>
                <a:ea typeface="Arial"/>
                <a:cs typeface="Arial"/>
                <a:sym typeface="Arial"/>
              </a:rPr>
              <a:t>Esimerkki</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ctrTitle"/>
          </p:nvPr>
        </p:nvSpPr>
        <p:spPr>
          <a:xfrm>
            <a:off x="709550" y="1144773"/>
            <a:ext cx="7772400" cy="147002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Arial"/>
                <a:ea typeface="Arial"/>
                <a:cs typeface="Arial"/>
                <a:sym typeface="Arial"/>
              </a:rPr>
              <a:t>Tässä kalvosetissä tiimimme esittelee projektin ja siitä opitut asiat. (tämä dokumentti on laitettu Wikiin: Kulttuurin ja hyvinvoinnin innovaatioprojektit/ Kevät 2015)</a:t>
            </a:r>
          </a:p>
        </p:txBody>
      </p:sp>
      <p:sp>
        <p:nvSpPr>
          <p:cNvPr id="109" name="Shape 109"/>
          <p:cNvSpPr txBox="1">
            <a:spLocks noGrp="1"/>
          </p:cNvSpPr>
          <p:nvPr>
            <p:ph type="subTitle" idx="1"/>
          </p:nvPr>
        </p:nvSpPr>
        <p:spPr>
          <a:xfrm>
            <a:off x="2119744" y="3731821"/>
            <a:ext cx="6400799" cy="1752600"/>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Clr>
                <a:srgbClr val="F08A00"/>
              </a:buClr>
              <a:buSzPct val="25000"/>
              <a:buFont typeface="Noto Symbol"/>
              <a:buNone/>
            </a:pPr>
            <a:r>
              <a:rPr lang="fi-FI" sz="2400" b="0" i="0" u="none" strike="noStrike" cap="none" baseline="0">
                <a:solidFill>
                  <a:srgbClr val="888888"/>
                </a:solidFill>
                <a:latin typeface="Arial"/>
                <a:ea typeface="Arial"/>
                <a:cs typeface="Arial"/>
                <a:sym typeface="Arial"/>
              </a:rPr>
              <a:t>Tämän esittelydokumentin lisäksi tiimimme koko projektia kuvaava loppuraportti sekä kaikki tuotokset on saatavilla xxxxx ja on toimitettu tilaajalle</a:t>
            </a:r>
            <a:r>
              <a:rPr lang="fi-FI"/>
              <a:t> sekä</a:t>
            </a:r>
            <a:r>
              <a:rPr lang="fi-FI" sz="2400" b="0" i="0" u="none" strike="noStrike" cap="none" baseline="0">
                <a:solidFill>
                  <a:srgbClr val="888888"/>
                </a:solidFill>
                <a:latin typeface="Arial"/>
                <a:ea typeface="Arial"/>
                <a:cs typeface="Arial"/>
                <a:sym typeface="Arial"/>
              </a:rPr>
              <a:t> opettajalle sovitulla tavalla</a:t>
            </a:r>
          </a:p>
        </p:txBody>
      </p:sp>
      <p:sp>
        <p:nvSpPr>
          <p:cNvPr id="110" name="Shape 110"/>
          <p:cNvSpPr txBox="1">
            <a:spLocks noGrp="1"/>
          </p:cNvSpPr>
          <p:nvPr>
            <p:ph type="dt" idx="10"/>
          </p:nvPr>
        </p:nvSpPr>
        <p:spPr>
          <a:xfrm>
            <a:off x="685800" y="6551612"/>
            <a:ext cx="1524000" cy="306386"/>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30.10.2015</a:t>
            </a:r>
          </a:p>
        </p:txBody>
      </p:sp>
      <p:sp>
        <p:nvSpPr>
          <p:cNvPr id="111" name="Shape 111"/>
          <p:cNvSpPr txBox="1">
            <a:spLocks noGrp="1"/>
          </p:cNvSpPr>
          <p:nvPr>
            <p:ph type="ftr" idx="11"/>
          </p:nvPr>
        </p:nvSpPr>
        <p:spPr>
          <a:xfrm>
            <a:off x="2286000" y="6551612"/>
            <a:ext cx="4429124" cy="30638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None/>
            </a:pPr>
            <a:endParaRPr sz="1000" b="0" i="0" u="none" strike="noStrike" cap="none" baseline="0">
              <a:solidFill>
                <a:srgbClr val="878989"/>
              </a:solidFill>
              <a:latin typeface="Arial"/>
              <a:ea typeface="Arial"/>
              <a:cs typeface="Arial"/>
              <a:sym typeface="Arial"/>
            </a:endParaRPr>
          </a:p>
        </p:txBody>
      </p:sp>
      <p:sp>
        <p:nvSpPr>
          <p:cNvPr id="112" name="Shape 112"/>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2</a:t>
            </a:fld>
            <a:endParaRPr lang="fi-FI" sz="1000" b="0" i="0" u="none" strike="noStrike" cap="none" baseline="0">
              <a:solidFill>
                <a:srgbClr val="878989"/>
              </a:solidFill>
              <a:latin typeface="Arial"/>
              <a:ea typeface="Arial"/>
              <a:cs typeface="Arial"/>
              <a:sym typeface="Arial"/>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title"/>
          </p:nvPr>
        </p:nvSpPr>
        <p:spPr>
          <a:xfrm>
            <a:off x="688974" y="715962"/>
            <a:ext cx="7767638" cy="1036835"/>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2800" b="0" i="0" u="none" strike="noStrike" cap="none" baseline="0">
              <a:solidFill>
                <a:srgbClr val="F08A00"/>
              </a:solidFill>
              <a:latin typeface="Arial"/>
              <a:ea typeface="Arial"/>
              <a:cs typeface="Arial"/>
              <a:sym typeface="Arial"/>
            </a:endParaRPr>
          </a:p>
        </p:txBody>
      </p:sp>
      <p:sp>
        <p:nvSpPr>
          <p:cNvPr id="260" name="Shape 260"/>
          <p:cNvSpPr txBox="1">
            <a:spLocks noGrp="1"/>
          </p:cNvSpPr>
          <p:nvPr>
            <p:ph type="body" idx="1"/>
          </p:nvPr>
        </p:nvSpPr>
        <p:spPr>
          <a:xfrm>
            <a:off x="688974" y="2003425"/>
            <a:ext cx="3808413" cy="3317873"/>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Font typeface="Noto Symbol"/>
              <a:buNone/>
            </a:pPr>
            <a:endParaRPr sz="2400" b="0" i="0" u="none" strike="noStrike" cap="none" baseline="0">
              <a:solidFill>
                <a:srgbClr val="4F5150"/>
              </a:solidFill>
              <a:latin typeface="Arial"/>
              <a:ea typeface="Arial"/>
              <a:cs typeface="Arial"/>
              <a:sym typeface="Arial"/>
            </a:endParaRPr>
          </a:p>
        </p:txBody>
      </p:sp>
      <p:sp>
        <p:nvSpPr>
          <p:cNvPr id="261" name="Shape 261"/>
          <p:cNvSpPr txBox="1">
            <a:spLocks noGrp="1"/>
          </p:cNvSpPr>
          <p:nvPr>
            <p:ph type="body" idx="2"/>
          </p:nvPr>
        </p:nvSpPr>
        <p:spPr>
          <a:xfrm>
            <a:off x="4645026" y="2003425"/>
            <a:ext cx="3811588" cy="3329393"/>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Font typeface="Noto Symbol"/>
              <a:buNone/>
            </a:pPr>
            <a:endParaRPr sz="2400" b="0" i="0" u="none" strike="noStrike" cap="none" baseline="0">
              <a:solidFill>
                <a:srgbClr val="4F5150"/>
              </a:solidFill>
              <a:latin typeface="Arial"/>
              <a:ea typeface="Arial"/>
              <a:cs typeface="Arial"/>
              <a:sym typeface="Arial"/>
            </a:endParaRPr>
          </a:p>
        </p:txBody>
      </p:sp>
      <p:sp>
        <p:nvSpPr>
          <p:cNvPr id="262" name="Shape 262"/>
          <p:cNvSpPr txBox="1">
            <a:spLocks noGrp="1"/>
          </p:cNvSpPr>
          <p:nvPr>
            <p:ph type="ftr" idx="11"/>
          </p:nvPr>
        </p:nvSpPr>
        <p:spPr>
          <a:xfrm>
            <a:off x="2286000" y="6551612"/>
            <a:ext cx="4429124" cy="30638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Kalvosarjan tekijän nimi</a:t>
            </a:r>
          </a:p>
        </p:txBody>
      </p:sp>
      <p:sp>
        <p:nvSpPr>
          <p:cNvPr id="263" name="Shape 263"/>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20</a:t>
            </a:fld>
            <a:endParaRPr lang="fi-FI" sz="1000" b="0" i="0" u="none" strike="noStrike" cap="none" baseline="0">
              <a:solidFill>
                <a:srgbClr val="878989"/>
              </a:solidFill>
              <a:latin typeface="Arial"/>
              <a:ea typeface="Arial"/>
              <a:cs typeface="Arial"/>
              <a:sym typeface="Arial"/>
            </a:endParaRPr>
          </a:p>
        </p:txBody>
      </p:sp>
      <p:pic>
        <p:nvPicPr>
          <p:cNvPr id="264" name="Shape 264"/>
          <p:cNvPicPr preferRelativeResize="0"/>
          <p:nvPr/>
        </p:nvPicPr>
        <p:blipFill rotWithShape="1">
          <a:blip r:embed="rId3">
            <a:alphaModFix/>
          </a:blip>
          <a:srcRect l="23999" t="11585" r="15999" b="5288"/>
          <a:stretch/>
        </p:blipFill>
        <p:spPr>
          <a:xfrm>
            <a:off x="457206" y="124381"/>
            <a:ext cx="8403021" cy="6548559"/>
          </a:xfrm>
          <a:prstGeom prst="rect">
            <a:avLst/>
          </a:prstGeom>
          <a:noFill/>
          <a:ln>
            <a:noFill/>
          </a:ln>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Mikä MINNO® on?</a:t>
            </a:r>
          </a:p>
        </p:txBody>
      </p:sp>
      <p:sp>
        <p:nvSpPr>
          <p:cNvPr id="118" name="Shape 118"/>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457200" marR="0" lvl="0" indent="-228600" algn="l" rtl="0">
              <a:spcBef>
                <a:spcPts val="0"/>
              </a:spcBef>
              <a:spcAft>
                <a:spcPts val="0"/>
              </a:spcAft>
              <a:buFont typeface="Tahoma"/>
            </a:pPr>
            <a:r>
              <a:rPr lang="fi-FI">
                <a:latin typeface="Tahoma"/>
                <a:ea typeface="Tahoma"/>
                <a:cs typeface="Tahoma"/>
                <a:sym typeface="Tahoma"/>
              </a:rPr>
              <a:t>MINNO-innovaatioprojektin tarkoituksena on oppia soveltamaan projekti- ja verkostotyöskentelyä moniammatillisessa tiimissä</a:t>
            </a:r>
          </a:p>
          <a:p>
            <a:pPr marL="457200" marR="0" lvl="0" indent="-228600" algn="l" rtl="0">
              <a:spcBef>
                <a:spcPts val="0"/>
              </a:spcBef>
              <a:spcAft>
                <a:spcPts val="0"/>
              </a:spcAft>
              <a:buFont typeface="Tahoma"/>
            </a:pPr>
            <a:r>
              <a:rPr lang="fi-FI">
                <a:latin typeface="Tahoma"/>
                <a:ea typeface="Tahoma"/>
                <a:cs typeface="Tahoma"/>
                <a:sym typeface="Tahoma"/>
              </a:rPr>
              <a:t>kukin ryhmän jäsen tuo tiimiin oman ammatillisen asiantuntijuutensa ja harjoittelee neuvottelu-, ongelmanratkaisu-, viestintä- ja yhteistyötaitojaan</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a:latin typeface="Tahoma"/>
                <a:ea typeface="Tahoma"/>
                <a:cs typeface="Tahoma"/>
                <a:sym typeface="Tahoma"/>
              </a:rPr>
              <a:t>Ykkösryhmä</a:t>
            </a:r>
          </a:p>
        </p:txBody>
      </p:sp>
      <p:sp>
        <p:nvSpPr>
          <p:cNvPr id="124" name="Shape 124"/>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F08A00"/>
              </a:buClr>
              <a:buFont typeface="Noto Symbol"/>
              <a:buNone/>
            </a:pPr>
            <a:endParaRPr sz="1800" b="0" i="0" u="none" strike="noStrike" cap="none" baseline="0">
              <a:solidFill>
                <a:srgbClr val="4F5150"/>
              </a:solidFill>
              <a:latin typeface="Tahoma"/>
              <a:ea typeface="Tahoma"/>
              <a:cs typeface="Tahoma"/>
              <a:sym typeface="Tahoma"/>
            </a:endParaRPr>
          </a:p>
          <a:p>
            <a:pPr marL="342900" marR="0" lvl="0" indent="-190500" algn="l" rtl="0">
              <a:spcBef>
                <a:spcPts val="200"/>
              </a:spcBef>
              <a:spcAft>
                <a:spcPts val="0"/>
              </a:spcAft>
              <a:buClr>
                <a:srgbClr val="F08A00"/>
              </a:buClr>
              <a:buFont typeface="Noto Symbol"/>
              <a:buNone/>
            </a:pPr>
            <a:endParaRPr sz="2400" b="0" i="0" u="none" strike="noStrike" cap="none" baseline="0">
              <a:solidFill>
                <a:srgbClr val="4F5150"/>
              </a:solidFill>
              <a:latin typeface="Tahoma"/>
              <a:ea typeface="Tahoma"/>
              <a:cs typeface="Tahoma"/>
              <a:sym typeface="Tahoma"/>
            </a:endParaRPr>
          </a:p>
        </p:txBody>
      </p:sp>
      <p:sp>
        <p:nvSpPr>
          <p:cNvPr id="125" name="Shape 125"/>
          <p:cNvSpPr txBox="1"/>
          <p:nvPr/>
        </p:nvSpPr>
        <p:spPr>
          <a:xfrm>
            <a:off x="468925" y="1367700"/>
            <a:ext cx="7923000" cy="4065899"/>
          </a:xfrm>
          <a:prstGeom prst="rect">
            <a:avLst/>
          </a:prstGeom>
          <a:noFill/>
          <a:ln>
            <a:noFill/>
          </a:ln>
        </p:spPr>
        <p:txBody>
          <a:bodyPr lIns="91425" tIns="91425" rIns="91425" bIns="91425" anchor="ctr" anchorCtr="0">
            <a:noAutofit/>
          </a:bodyPr>
          <a:lstStyle/>
          <a:p>
            <a:pPr lvl="0" rtl="0">
              <a:lnSpc>
                <a:spcPct val="120000"/>
              </a:lnSpc>
              <a:spcBef>
                <a:spcPts val="0"/>
              </a:spcBef>
              <a:buNone/>
            </a:pPr>
            <a:r>
              <a:rPr lang="fi-FI" sz="1800">
                <a:solidFill>
                  <a:srgbClr val="4F5150"/>
                </a:solidFill>
                <a:latin typeface="Tahoma"/>
                <a:ea typeface="Tahoma"/>
                <a:cs typeface="Tahoma"/>
                <a:sym typeface="Tahoma"/>
              </a:rPr>
              <a:t>Noudatimme projektissamme jaettua johtajuutta, joten jokainen toimi tasavertaisena ryhmänjäsenenä</a:t>
            </a:r>
          </a:p>
          <a:p>
            <a:pPr lvl="0" rtl="0">
              <a:lnSpc>
                <a:spcPct val="115000"/>
              </a:lnSpc>
              <a:spcBef>
                <a:spcPts val="0"/>
              </a:spcBef>
              <a:buNone/>
            </a:pPr>
            <a:endParaRPr sz="1800">
              <a:solidFill>
                <a:srgbClr val="4F5150"/>
              </a:solidFill>
              <a:latin typeface="Tahoma"/>
              <a:ea typeface="Tahoma"/>
              <a:cs typeface="Tahoma"/>
              <a:sym typeface="Tahoma"/>
            </a:endParaRPr>
          </a:p>
          <a:p>
            <a:pPr lvl="0" algn="just" rtl="0">
              <a:lnSpc>
                <a:spcPct val="165600"/>
              </a:lnSpc>
              <a:spcBef>
                <a:spcPts val="0"/>
              </a:spcBef>
              <a:buNone/>
            </a:pPr>
            <a:r>
              <a:rPr lang="fi-FI" sz="1100">
                <a:solidFill>
                  <a:schemeClr val="dk1"/>
                </a:solidFill>
              </a:rPr>
              <a:t>Projektiryhmän jäsenet:</a:t>
            </a:r>
          </a:p>
          <a:p>
            <a:pPr lvl="0" rtl="0">
              <a:lnSpc>
                <a:spcPct val="115000"/>
              </a:lnSpc>
              <a:spcBef>
                <a:spcPts val="0"/>
              </a:spcBef>
              <a:buNone/>
            </a:pPr>
            <a:endParaRPr sz="1100">
              <a:solidFill>
                <a:schemeClr val="dk1"/>
              </a:solidFill>
            </a:endParaRPr>
          </a:p>
          <a:p>
            <a:pPr lvl="0" algn="just" rtl="0">
              <a:lnSpc>
                <a:spcPct val="165600"/>
              </a:lnSpc>
              <a:spcBef>
                <a:spcPts val="0"/>
              </a:spcBef>
              <a:buNone/>
            </a:pPr>
            <a:r>
              <a:rPr lang="fi-FI" sz="1100">
                <a:solidFill>
                  <a:schemeClr val="dk1"/>
                </a:solidFill>
              </a:rPr>
              <a:t>Arjasto Pinja						Korpela Saana</a:t>
            </a:r>
          </a:p>
          <a:p>
            <a:pPr lvl="0" algn="just" rtl="0">
              <a:lnSpc>
                <a:spcPct val="165600"/>
              </a:lnSpc>
              <a:spcBef>
                <a:spcPts val="0"/>
              </a:spcBef>
              <a:buNone/>
            </a:pPr>
            <a:r>
              <a:rPr lang="fi-FI" sz="1100" u="sng">
                <a:solidFill>
                  <a:srgbClr val="1155CC"/>
                </a:solidFill>
              </a:rPr>
              <a:t>pinja.arjasto@metropolia.fi</a:t>
            </a:r>
            <a:r>
              <a:rPr lang="fi-FI" sz="1100">
                <a:solidFill>
                  <a:schemeClr val="dk1"/>
                </a:solidFill>
              </a:rPr>
              <a:t>				</a:t>
            </a:r>
            <a:r>
              <a:rPr lang="fi-FI" sz="1100" u="sng">
                <a:solidFill>
                  <a:srgbClr val="1155CC"/>
                </a:solidFill>
              </a:rPr>
              <a:t>saana.korpela@metropolia.fi</a:t>
            </a:r>
          </a:p>
          <a:p>
            <a:pPr lvl="0" rtl="0">
              <a:lnSpc>
                <a:spcPct val="115000"/>
              </a:lnSpc>
              <a:spcBef>
                <a:spcPts val="0"/>
              </a:spcBef>
              <a:buNone/>
            </a:pPr>
            <a:endParaRPr sz="1100" u="sng">
              <a:solidFill>
                <a:srgbClr val="1155CC"/>
              </a:solidFill>
            </a:endParaRPr>
          </a:p>
          <a:p>
            <a:pPr lvl="0" algn="just" rtl="0">
              <a:lnSpc>
                <a:spcPct val="165600"/>
              </a:lnSpc>
              <a:spcBef>
                <a:spcPts val="0"/>
              </a:spcBef>
              <a:buNone/>
            </a:pPr>
            <a:r>
              <a:rPr lang="fi-FI" sz="1100">
                <a:solidFill>
                  <a:schemeClr val="dk1"/>
                </a:solidFill>
              </a:rPr>
              <a:t>Luoranen Johanna					Reponen Emma</a:t>
            </a:r>
          </a:p>
          <a:p>
            <a:pPr lvl="0" algn="just" rtl="0">
              <a:lnSpc>
                <a:spcPct val="165600"/>
              </a:lnSpc>
              <a:spcBef>
                <a:spcPts val="0"/>
              </a:spcBef>
              <a:buNone/>
            </a:pPr>
            <a:r>
              <a:rPr lang="fi-FI" sz="1100" u="sng">
                <a:solidFill>
                  <a:srgbClr val="1155CC"/>
                </a:solidFill>
              </a:rPr>
              <a:t>johanna.luoranen@metropolia.fi</a:t>
            </a:r>
            <a:r>
              <a:rPr lang="fi-FI" sz="1100">
                <a:solidFill>
                  <a:schemeClr val="dk1"/>
                </a:solidFill>
              </a:rPr>
              <a:t>			</a:t>
            </a:r>
            <a:r>
              <a:rPr lang="fi-FI" sz="1100" u="sng">
                <a:solidFill>
                  <a:srgbClr val="1155CC"/>
                </a:solidFill>
              </a:rPr>
              <a:t>eevamaija.reponen@metropolia.fi</a:t>
            </a:r>
          </a:p>
          <a:p>
            <a:pPr lvl="0" rtl="0">
              <a:lnSpc>
                <a:spcPct val="115000"/>
              </a:lnSpc>
              <a:spcBef>
                <a:spcPts val="0"/>
              </a:spcBef>
              <a:buNone/>
            </a:pPr>
            <a:endParaRPr sz="1100" u="sng">
              <a:solidFill>
                <a:srgbClr val="1155CC"/>
              </a:solidFill>
            </a:endParaRPr>
          </a:p>
          <a:p>
            <a:pPr lvl="0" algn="just" rtl="0">
              <a:lnSpc>
                <a:spcPct val="165600"/>
              </a:lnSpc>
              <a:spcBef>
                <a:spcPts val="0"/>
              </a:spcBef>
              <a:buNone/>
            </a:pPr>
            <a:r>
              <a:rPr lang="fi-FI" sz="1100">
                <a:solidFill>
                  <a:schemeClr val="dk1"/>
                </a:solidFill>
              </a:rPr>
              <a:t>Vehanen Emmi</a:t>
            </a:r>
          </a:p>
          <a:p>
            <a:pPr lvl="0" rtl="0">
              <a:spcBef>
                <a:spcPts val="0"/>
              </a:spcBef>
              <a:buNone/>
            </a:pPr>
            <a:r>
              <a:rPr lang="fi-FI" sz="1100" u="sng">
                <a:solidFill>
                  <a:srgbClr val="1155CC"/>
                </a:solidFill>
              </a:rPr>
              <a:t>emmi.vehanen@metropolia.fi</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Ryhmänne vastaanottama haaste ja tilaaja</a:t>
            </a:r>
          </a:p>
        </p:txBody>
      </p:sp>
      <p:sp>
        <p:nvSpPr>
          <p:cNvPr id="131" name="Shape 131"/>
          <p:cNvSpPr txBox="1">
            <a:spLocks noGrp="1"/>
          </p:cNvSpPr>
          <p:nvPr>
            <p:ph type="body" idx="1"/>
          </p:nvPr>
        </p:nvSpPr>
        <p:spPr>
          <a:xfrm>
            <a:off x="684225" y="1436700"/>
            <a:ext cx="7922399" cy="3947999"/>
          </a:xfrm>
          <a:prstGeom prst="rect">
            <a:avLst/>
          </a:prstGeom>
          <a:noFill/>
          <a:ln>
            <a:noFill/>
          </a:ln>
        </p:spPr>
        <p:txBody>
          <a:bodyPr lIns="91425" tIns="45700" rIns="91425" bIns="45700" anchor="t" anchorCtr="0">
            <a:noAutofit/>
          </a:bodyPr>
          <a:lstStyle/>
          <a:p>
            <a:pPr lvl="0" rtl="0">
              <a:lnSpc>
                <a:spcPct val="120000"/>
              </a:lnSpc>
              <a:spcBef>
                <a:spcPts val="0"/>
              </a:spcBef>
              <a:buClr>
                <a:schemeClr val="dk1"/>
              </a:buClr>
              <a:buSzPct val="45833"/>
              <a:buFont typeface="Arial"/>
              <a:buNone/>
            </a:pPr>
            <a:r>
              <a:rPr lang="fi-FI">
                <a:solidFill>
                  <a:srgbClr val="4F5150"/>
                </a:solidFill>
                <a:latin typeface="Tahoma"/>
                <a:ea typeface="Tahoma"/>
                <a:cs typeface="Tahoma"/>
                <a:sym typeface="Tahoma"/>
              </a:rPr>
              <a:t>Tilaaja:</a:t>
            </a:r>
          </a:p>
          <a:p>
            <a:pPr lvl="0" rtl="0">
              <a:lnSpc>
                <a:spcPct val="120000"/>
              </a:lnSpc>
              <a:spcBef>
                <a:spcPts val="0"/>
              </a:spcBef>
              <a:buClr>
                <a:schemeClr val="dk1"/>
              </a:buClr>
              <a:buSzPct val="45833"/>
              <a:buFont typeface="Arial"/>
              <a:buNone/>
            </a:pPr>
            <a:r>
              <a:rPr lang="fi-FI">
                <a:solidFill>
                  <a:srgbClr val="4F5150"/>
                </a:solidFill>
                <a:latin typeface="Tahoma"/>
                <a:ea typeface="Tahoma"/>
                <a:cs typeface="Tahoma"/>
                <a:sym typeface="Tahoma"/>
              </a:rPr>
              <a:t>Eteva Hansakallion asumispalveluyksikkö</a:t>
            </a:r>
          </a:p>
          <a:p>
            <a:pPr marL="0" lvl="0" indent="0" rtl="0">
              <a:lnSpc>
                <a:spcPct val="115000"/>
              </a:lnSpc>
              <a:spcBef>
                <a:spcPts val="0"/>
              </a:spcBef>
              <a:buClr>
                <a:schemeClr val="dk1"/>
              </a:buClr>
              <a:buFont typeface="Arial"/>
              <a:buNone/>
            </a:pPr>
            <a:endParaRPr>
              <a:solidFill>
                <a:srgbClr val="4F5150"/>
              </a:solidFill>
              <a:latin typeface="Tahoma"/>
              <a:ea typeface="Tahoma"/>
              <a:cs typeface="Tahoma"/>
              <a:sym typeface="Tahoma"/>
            </a:endParaRPr>
          </a:p>
          <a:p>
            <a:pPr lvl="0" rtl="0">
              <a:lnSpc>
                <a:spcPct val="120000"/>
              </a:lnSpc>
              <a:spcBef>
                <a:spcPts val="0"/>
              </a:spcBef>
              <a:buClr>
                <a:schemeClr val="dk1"/>
              </a:buClr>
              <a:buSzPct val="45833"/>
              <a:buFont typeface="Arial"/>
              <a:buNone/>
            </a:pPr>
            <a:r>
              <a:rPr lang="fi-FI">
                <a:solidFill>
                  <a:srgbClr val="4F5150"/>
                </a:solidFill>
                <a:latin typeface="Tahoma"/>
                <a:ea typeface="Tahoma"/>
                <a:cs typeface="Tahoma"/>
                <a:sym typeface="Tahoma"/>
              </a:rPr>
              <a:t>Haaste:</a:t>
            </a:r>
          </a:p>
          <a:p>
            <a:pPr marL="342900" marR="0" lvl="0" indent="-190500" algn="just" rtl="0">
              <a:spcBef>
                <a:spcPts val="0"/>
              </a:spcBef>
              <a:spcAft>
                <a:spcPts val="0"/>
              </a:spcAft>
              <a:buClr>
                <a:srgbClr val="F08A00"/>
              </a:buClr>
              <a:buSzPct val="100000"/>
              <a:buFont typeface="Noto Symbol"/>
              <a:buNone/>
            </a:pPr>
            <a:r>
              <a:rPr lang="fi-FI">
                <a:solidFill>
                  <a:srgbClr val="4F5150"/>
                </a:solidFill>
                <a:latin typeface="Tahoma"/>
                <a:ea typeface="Tahoma"/>
                <a:cs typeface="Tahoma"/>
                <a:sym typeface="Tahoma"/>
              </a:rPr>
              <a:t>Luoda Hansakallion vapaana olevasta</a:t>
            </a:r>
            <a:r>
              <a:rPr lang="fi-FI">
                <a:latin typeface="Tahoma"/>
                <a:ea typeface="Tahoma"/>
                <a:cs typeface="Tahoma"/>
                <a:sym typeface="Tahoma"/>
              </a:rPr>
              <a:t> </a:t>
            </a:r>
            <a:r>
              <a:rPr lang="fi-FI">
                <a:solidFill>
                  <a:srgbClr val="4F5150"/>
                </a:solidFill>
                <a:latin typeface="Tahoma"/>
                <a:ea typeface="Tahoma"/>
                <a:cs typeface="Tahoma"/>
                <a:sym typeface="Tahoma"/>
              </a:rPr>
              <a:t>varastohuoneesta “aistitila”, jossa asukkailla on mahdollisuus aktivoida aisteja sekä rentoutua. </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489112" y="14571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Ratkaisu - Projektikuvaus</a:t>
            </a:r>
          </a:p>
        </p:txBody>
      </p:sp>
      <p:sp>
        <p:nvSpPr>
          <p:cNvPr id="137" name="Shape 137"/>
          <p:cNvSpPr txBox="1">
            <a:spLocks noGrp="1"/>
          </p:cNvSpPr>
          <p:nvPr>
            <p:ph type="body" idx="1"/>
          </p:nvPr>
        </p:nvSpPr>
        <p:spPr>
          <a:xfrm>
            <a:off x="384100" y="679125"/>
            <a:ext cx="8544899" cy="5608500"/>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SzPct val="100000"/>
              <a:buFont typeface="Noto Symbol"/>
              <a:buNone/>
            </a:pPr>
            <a:r>
              <a:rPr lang="fi-FI">
                <a:latin typeface="Tahoma"/>
                <a:ea typeface="Tahoma"/>
                <a:cs typeface="Tahoma"/>
                <a:sym typeface="Tahoma"/>
              </a:rPr>
              <a:t>Päätimme suunnitella tyhjänä olevaan tilaan kolmeen eri osioon jaettavan aistitilan. Jaoimme tilan niin, että huoneen perällä, ikkunan edessä, on metsäteema. Metsäteema on rajattu muusta tilasta verholla. Huoneen keskellä on rantateema, joka on myös rajattu verhoilla. Oven viereisessä nurkassa on talviteema, joka on rajattu katosta laskeutuvalla valkoisella kankaalla. </a:t>
            </a:r>
          </a:p>
          <a:p>
            <a:pPr marL="342900" marR="0" lvl="0" indent="-190500" algn="l" rtl="0">
              <a:spcBef>
                <a:spcPts val="0"/>
              </a:spcBef>
              <a:spcAft>
                <a:spcPts val="0"/>
              </a:spcAft>
              <a:buClr>
                <a:srgbClr val="F08A00"/>
              </a:buClr>
              <a:buSzPct val="100000"/>
              <a:buFont typeface="Noto Symbol"/>
              <a:buNone/>
            </a:pPr>
            <a:r>
              <a:rPr lang="fi-FI">
                <a:latin typeface="Tahoma"/>
                <a:ea typeface="Tahoma"/>
                <a:cs typeface="Tahoma"/>
                <a:sym typeface="Tahoma"/>
              </a:rPr>
              <a:t>Halusimme myös, että tila on monikäyttöinen. Tämän vuoksi suunnittelimme tilan niin, että kaikki esineet ovat siirrettävissä ja tilan keskelle voi tehdä tilaa ja katsoa esimerkiksi elokuvia videotykillä seinälle heijastaen. Muunneltavuus mahdollistaa tilan käytön muuhunkin tarkoitukseen, kuten askarteluun, kokouksiin ym. </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Lopputulos – mikä? Ja kuvia, linkkejä</a:t>
            </a:r>
          </a:p>
        </p:txBody>
      </p:sp>
      <p:sp>
        <p:nvSpPr>
          <p:cNvPr id="143" name="Shape 143"/>
          <p:cNvSpPr txBox="1">
            <a:spLocks noGrp="1"/>
          </p:cNvSpPr>
          <p:nvPr>
            <p:ph type="body" idx="1"/>
          </p:nvPr>
        </p:nvSpPr>
        <p:spPr>
          <a:xfrm>
            <a:off x="755575" y="1556791"/>
            <a:ext cx="7612064" cy="4182034"/>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SzPct val="100000"/>
              <a:buFont typeface="Noto Symbol"/>
              <a:buNone/>
            </a:pPr>
            <a:r>
              <a:rPr lang="fi-FI">
                <a:latin typeface="Tahoma"/>
                <a:ea typeface="Tahoma"/>
                <a:cs typeface="Tahoma"/>
                <a:sym typeface="Tahoma"/>
              </a:rPr>
              <a:t>Teimme konkreettisen projektisuunnitelman luontoteemaisesta aistitilasta, jossa on linkkejä tuotteista, budjettilaskelma, pohjapiirros ja Innofest-posteri. </a:t>
            </a:r>
          </a:p>
        </p:txBody>
      </p:sp>
      <p:sp>
        <p:nvSpPr>
          <p:cNvPr id="144" name="Shape 144"/>
          <p:cNvSpPr/>
          <p:nvPr/>
        </p:nvSpPr>
        <p:spPr>
          <a:xfrm>
            <a:off x="6567054" y="4500748"/>
            <a:ext cx="2196934" cy="2268186"/>
          </a:xfrm>
          <a:prstGeom prst="rect">
            <a:avLst/>
          </a:prstGeom>
          <a:solidFill>
            <a:schemeClr val="lt1"/>
          </a:solidFill>
          <a:ln w="25400" cap="flat" cmpd="sng">
            <a:solidFill>
              <a:schemeClr val="accent2"/>
            </a:solidFill>
            <a:prstDash val="solid"/>
            <a:round/>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fi-FI" sz="1600" b="0" i="0" u="none" strike="noStrike" cap="none" baseline="0">
                <a:solidFill>
                  <a:schemeClr val="dk1"/>
                </a:solidFill>
                <a:latin typeface="Arial"/>
                <a:ea typeface="Arial"/>
                <a:cs typeface="Arial"/>
                <a:sym typeface="Arial"/>
              </a:rPr>
              <a:t>Lopputulosten käyttöoikeuden omistaa tilaaja, Metropolia ja tiimin jäsenet yhdessä sopimuksen mukaan (varmista, että sopimus on toimitettu opettajalle)</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Shape 149"/>
          <p:cNvPicPr preferRelativeResize="0"/>
          <p:nvPr/>
        </p:nvPicPr>
        <p:blipFill>
          <a:blip r:embed="rId3">
            <a:alphaModFix/>
          </a:blip>
          <a:stretch>
            <a:fillRect/>
          </a:stretch>
        </p:blipFill>
        <p:spPr>
          <a:xfrm>
            <a:off x="405200" y="352175"/>
            <a:ext cx="1343549" cy="1343549"/>
          </a:xfrm>
          <a:prstGeom prst="rect">
            <a:avLst/>
          </a:prstGeom>
          <a:noFill/>
          <a:ln>
            <a:noFill/>
          </a:ln>
        </p:spPr>
      </p:pic>
      <p:pic>
        <p:nvPicPr>
          <p:cNvPr id="150" name="Shape 150"/>
          <p:cNvPicPr preferRelativeResize="0"/>
          <p:nvPr/>
        </p:nvPicPr>
        <p:blipFill>
          <a:blip r:embed="rId4">
            <a:alphaModFix/>
          </a:blip>
          <a:stretch>
            <a:fillRect/>
          </a:stretch>
        </p:blipFill>
        <p:spPr>
          <a:xfrm>
            <a:off x="2786575" y="352162"/>
            <a:ext cx="2635275" cy="2108224"/>
          </a:xfrm>
          <a:prstGeom prst="rect">
            <a:avLst/>
          </a:prstGeom>
          <a:noFill/>
          <a:ln>
            <a:noFill/>
          </a:ln>
        </p:spPr>
      </p:pic>
      <p:pic>
        <p:nvPicPr>
          <p:cNvPr id="151" name="Shape 151"/>
          <p:cNvPicPr preferRelativeResize="0"/>
          <p:nvPr/>
        </p:nvPicPr>
        <p:blipFill rotWithShape="1">
          <a:blip r:embed="rId5">
            <a:alphaModFix/>
          </a:blip>
          <a:srcRect t="24354" b="17715"/>
          <a:stretch/>
        </p:blipFill>
        <p:spPr>
          <a:xfrm>
            <a:off x="5864650" y="689625"/>
            <a:ext cx="3056875" cy="1770775"/>
          </a:xfrm>
          <a:prstGeom prst="rect">
            <a:avLst/>
          </a:prstGeom>
          <a:noFill/>
          <a:ln>
            <a:noFill/>
          </a:ln>
        </p:spPr>
      </p:pic>
      <p:pic>
        <p:nvPicPr>
          <p:cNvPr id="152" name="Shape 152"/>
          <p:cNvPicPr preferRelativeResize="0"/>
          <p:nvPr/>
        </p:nvPicPr>
        <p:blipFill rotWithShape="1">
          <a:blip r:embed="rId6">
            <a:alphaModFix/>
          </a:blip>
          <a:srcRect t="-18230" b="18229"/>
          <a:stretch/>
        </p:blipFill>
        <p:spPr>
          <a:xfrm>
            <a:off x="405200" y="2270275"/>
            <a:ext cx="2716175" cy="2716175"/>
          </a:xfrm>
          <a:prstGeom prst="rect">
            <a:avLst/>
          </a:prstGeom>
          <a:noFill/>
          <a:ln>
            <a:noFill/>
          </a:ln>
        </p:spPr>
      </p:pic>
      <p:pic>
        <p:nvPicPr>
          <p:cNvPr id="153" name="Shape 153"/>
          <p:cNvPicPr preferRelativeResize="0"/>
          <p:nvPr/>
        </p:nvPicPr>
        <p:blipFill>
          <a:blip r:embed="rId7">
            <a:alphaModFix/>
          </a:blip>
          <a:stretch>
            <a:fillRect/>
          </a:stretch>
        </p:blipFill>
        <p:spPr>
          <a:xfrm>
            <a:off x="3208475" y="2851750"/>
            <a:ext cx="2716175" cy="2716175"/>
          </a:xfrm>
          <a:prstGeom prst="rect">
            <a:avLst/>
          </a:prstGeom>
          <a:noFill/>
          <a:ln>
            <a:noFill/>
          </a:ln>
        </p:spPr>
      </p:pic>
      <p:pic>
        <p:nvPicPr>
          <p:cNvPr id="154" name="Shape 154"/>
          <p:cNvPicPr preferRelativeResize="0"/>
          <p:nvPr/>
        </p:nvPicPr>
        <p:blipFill>
          <a:blip r:embed="rId8">
            <a:alphaModFix/>
          </a:blip>
          <a:stretch>
            <a:fillRect/>
          </a:stretch>
        </p:blipFill>
        <p:spPr>
          <a:xfrm>
            <a:off x="6011750" y="2851750"/>
            <a:ext cx="2909776" cy="2909773"/>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sldNum" idx="12"/>
          </p:nvPr>
        </p:nvSpPr>
        <p:spPr>
          <a:xfrm>
            <a:off x="6786563" y="6551612"/>
            <a:ext cx="1460099" cy="306299"/>
          </a:xfrm>
          <a:prstGeom prst="rect">
            <a:avLst/>
          </a:prstGeom>
        </p:spPr>
        <p:txBody>
          <a:bodyPr lIns="91425" tIns="45700" rIns="91425" bIns="45700" anchor="t" anchorCtr="0">
            <a:noAutofit/>
          </a:bodyPr>
          <a:lstStyle/>
          <a:p>
            <a:pPr lvl="0">
              <a:spcBef>
                <a:spcPts val="0"/>
              </a:spcBef>
              <a:buClr>
                <a:srgbClr val="000000"/>
              </a:buClr>
              <a:buSzPct val="25000"/>
              <a:buFont typeface="Arial"/>
              <a:buNone/>
            </a:pPr>
            <a:fld id="{00000000-1234-1234-1234-123412341234}" type="slidenum">
              <a:rPr lang="fi-FI"/>
              <a:t>9</a:t>
            </a:fld>
            <a:endParaRPr lang="fi-FI"/>
          </a:p>
        </p:txBody>
      </p:sp>
      <p:pic>
        <p:nvPicPr>
          <p:cNvPr id="160" name="Shape 160"/>
          <p:cNvPicPr preferRelativeResize="0"/>
          <p:nvPr/>
        </p:nvPicPr>
        <p:blipFill>
          <a:blip r:embed="rId3">
            <a:alphaModFix/>
          </a:blip>
          <a:stretch>
            <a:fillRect/>
          </a:stretch>
        </p:blipFill>
        <p:spPr>
          <a:xfrm>
            <a:off x="572350" y="341250"/>
            <a:ext cx="2092800" cy="2557875"/>
          </a:xfrm>
          <a:prstGeom prst="rect">
            <a:avLst/>
          </a:prstGeom>
          <a:noFill/>
          <a:ln>
            <a:noFill/>
          </a:ln>
        </p:spPr>
      </p:pic>
      <p:pic>
        <p:nvPicPr>
          <p:cNvPr id="161" name="Shape 161"/>
          <p:cNvPicPr preferRelativeResize="0"/>
          <p:nvPr/>
        </p:nvPicPr>
        <p:blipFill>
          <a:blip r:embed="rId4">
            <a:alphaModFix/>
          </a:blip>
          <a:stretch>
            <a:fillRect/>
          </a:stretch>
        </p:blipFill>
        <p:spPr>
          <a:xfrm>
            <a:off x="5702212" y="1818600"/>
            <a:ext cx="3628824" cy="3628824"/>
          </a:xfrm>
          <a:prstGeom prst="rect">
            <a:avLst/>
          </a:prstGeom>
          <a:noFill/>
          <a:ln>
            <a:noFill/>
          </a:ln>
        </p:spPr>
      </p:pic>
      <p:pic>
        <p:nvPicPr>
          <p:cNvPr id="162" name="Shape 162"/>
          <p:cNvPicPr preferRelativeResize="0"/>
          <p:nvPr/>
        </p:nvPicPr>
        <p:blipFill>
          <a:blip r:embed="rId5">
            <a:alphaModFix/>
          </a:blip>
          <a:stretch>
            <a:fillRect/>
          </a:stretch>
        </p:blipFill>
        <p:spPr>
          <a:xfrm>
            <a:off x="4392800" y="3402612"/>
            <a:ext cx="2733250" cy="2733250"/>
          </a:xfrm>
          <a:prstGeom prst="rect">
            <a:avLst/>
          </a:prstGeom>
          <a:noFill/>
          <a:ln>
            <a:noFill/>
          </a:ln>
        </p:spPr>
      </p:pic>
      <p:pic>
        <p:nvPicPr>
          <p:cNvPr id="163" name="Shape 163"/>
          <p:cNvPicPr preferRelativeResize="0"/>
          <p:nvPr/>
        </p:nvPicPr>
        <p:blipFill>
          <a:blip r:embed="rId6">
            <a:alphaModFix/>
          </a:blip>
          <a:stretch>
            <a:fillRect/>
          </a:stretch>
        </p:blipFill>
        <p:spPr>
          <a:xfrm>
            <a:off x="4105800" y="-12"/>
            <a:ext cx="2283000" cy="2283000"/>
          </a:xfrm>
          <a:prstGeom prst="rect">
            <a:avLst/>
          </a:prstGeom>
          <a:noFill/>
          <a:ln>
            <a:noFill/>
          </a:ln>
        </p:spPr>
      </p:pic>
      <p:pic>
        <p:nvPicPr>
          <p:cNvPr id="164" name="Shape 164"/>
          <p:cNvPicPr preferRelativeResize="0"/>
          <p:nvPr/>
        </p:nvPicPr>
        <p:blipFill>
          <a:blip r:embed="rId7">
            <a:alphaModFix/>
          </a:blip>
          <a:stretch>
            <a:fillRect/>
          </a:stretch>
        </p:blipFill>
        <p:spPr>
          <a:xfrm>
            <a:off x="148075" y="3278017"/>
            <a:ext cx="3256149" cy="2169400"/>
          </a:xfrm>
          <a:prstGeom prst="rect">
            <a:avLst/>
          </a:prstGeom>
          <a:noFill/>
          <a:ln>
            <a:noFill/>
          </a:ln>
        </p:spPr>
      </p:pic>
      <p:pic>
        <p:nvPicPr>
          <p:cNvPr id="165" name="Shape 165"/>
          <p:cNvPicPr preferRelativeResize="0"/>
          <p:nvPr/>
        </p:nvPicPr>
        <p:blipFill>
          <a:blip r:embed="rId8">
            <a:alphaModFix/>
          </a:blip>
          <a:stretch>
            <a:fillRect/>
          </a:stretch>
        </p:blipFill>
        <p:spPr>
          <a:xfrm>
            <a:off x="2929175" y="2053825"/>
            <a:ext cx="1905000" cy="2343150"/>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976</Words>
  <Application>Microsoft Office PowerPoint</Application>
  <PresentationFormat>Näytössä katseltava diaesitys (4:3)</PresentationFormat>
  <Paragraphs>136</Paragraphs>
  <Slides>20</Slides>
  <Notes>20</Notes>
  <HiddenSlides>0</HiddenSlides>
  <MMClips>0</MMClips>
  <ScaleCrop>false</ScaleCrop>
  <HeadingPairs>
    <vt:vector size="6" baseType="variant">
      <vt:variant>
        <vt:lpstr>Käytetyt fontit</vt:lpstr>
      </vt:variant>
      <vt:variant>
        <vt:i4>4</vt:i4>
      </vt:variant>
      <vt:variant>
        <vt:lpstr>Teema</vt:lpstr>
      </vt:variant>
      <vt:variant>
        <vt:i4>1</vt:i4>
      </vt:variant>
      <vt:variant>
        <vt:lpstr>Dian otsikot</vt:lpstr>
      </vt:variant>
      <vt:variant>
        <vt:i4>20</vt:i4>
      </vt:variant>
    </vt:vector>
  </HeadingPairs>
  <TitlesOfParts>
    <vt:vector size="25" baseType="lpstr">
      <vt:lpstr>Arial</vt:lpstr>
      <vt:lpstr>Times New Roman</vt:lpstr>
      <vt:lpstr>Noto Symbol</vt:lpstr>
      <vt:lpstr>Tahoma</vt:lpstr>
      <vt:lpstr>2_Metropolia_strategia</vt:lpstr>
      <vt:lpstr>MINNO® Innovaatioprojekti 2015 - Loppukatselmus</vt:lpstr>
      <vt:lpstr>Tässä kalvosetissä tiimimme esittelee projektin ja siitä opitut asiat. (tämä dokumentti on laitettu Wikiin: Kulttuurin ja hyvinvoinnin innovaatioprojektit/ Kevät 2015)</vt:lpstr>
      <vt:lpstr>Mikä MINNO® on?</vt:lpstr>
      <vt:lpstr>Ykkösryhmä</vt:lpstr>
      <vt:lpstr>Ryhmänne vastaanottama haaste ja tilaaja</vt:lpstr>
      <vt:lpstr>Ratkaisu - Projektikuvaus</vt:lpstr>
      <vt:lpstr>Lopputulos – mikä? Ja kuvia, linkkejä</vt:lpstr>
      <vt:lpstr>PowerPoint-esitys</vt:lpstr>
      <vt:lpstr>PowerPoint-esitys</vt:lpstr>
      <vt:lpstr>PowerPoint-esitys</vt:lpstr>
      <vt:lpstr>Projektin plussat ja miinukset</vt:lpstr>
      <vt:lpstr>Ryhmätyö – kuinka onnistui?</vt:lpstr>
      <vt:lpstr>Sisäinen ja ulkoinen viestintä</vt:lpstr>
      <vt:lpstr>Mitä opitte? Jokainen listaa</vt:lpstr>
      <vt:lpstr>Kuinka monialaista Innovaatioprojektia voisi kehittää?</vt:lpstr>
      <vt:lpstr>PowerPoint-esitys</vt:lpstr>
      <vt:lpstr>Tiivistelmä kalvot suomi &amp; englanti</vt:lpstr>
      <vt:lpstr>Luonnonläheinen aistitila </vt:lpstr>
      <vt:lpstr>Laulunopetussovellus </vt:lpstr>
      <vt:lpstr>PowerPoint-esitys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MINNO® Innovaatioprojekti 2015 - Loppukatselmus</dc:title>
  <dc:creator>Saana</dc:creator>
  <cp:lastModifiedBy>Saana</cp:lastModifiedBy>
  <cp:revision>1</cp:revision>
  <dcterms:modified xsi:type="dcterms:W3CDTF">2015-11-10T08:44:26Z</dcterms:modified>
</cp:coreProperties>
</file>