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embeddedFontLst>
    <p:embeddedFont>
      <p:font typeface="Tahoma" panose="020B0604030504040204" pitchFamily="34" charset="0"/>
      <p:regular r:id="rId12"/>
      <p:bold r:id="rId13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132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308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557827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914933" y="4343982"/>
            <a:ext cx="5028130" cy="41145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55654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914933" y="4343982"/>
            <a:ext cx="5028130" cy="41145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057340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914933" y="4343982"/>
            <a:ext cx="5028130" cy="41145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877353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914933" y="4343982"/>
            <a:ext cx="5028130" cy="41145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93763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914933" y="4343982"/>
            <a:ext cx="5028130" cy="41145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980958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914933" y="4343982"/>
            <a:ext cx="5028130" cy="41145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5577793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914933" y="4343983"/>
            <a:ext cx="5028130" cy="41145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1540895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914933" y="4343982"/>
            <a:ext cx="5028130" cy="41145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8590010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914933" y="4343982"/>
            <a:ext cx="5028130" cy="41145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245705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Arial"/>
              <a:buNone/>
              <a:defRPr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ans Symbol"/>
              <a:buNone/>
              <a:defRPr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ans Symbol"/>
              <a:buNone/>
              <a:defRPr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914400" marR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ans Symbol"/>
              <a:buNone/>
              <a:defRPr sz="20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371600" marR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ans Symbol"/>
              <a:buNone/>
              <a:defRPr sz="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1828800" marR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ans Symbol"/>
              <a:buNone/>
              <a:defRPr sz="16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2286000" marR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 sz="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2743200" marR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 sz="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3200400" marR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 sz="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3657600" marR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 sz="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Font typeface="Arial"/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2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Font typeface="Arial"/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Custom Layou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Shape 6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00" cy="3787799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66" name="Shape 66"/>
          <p:cNvSpPr/>
          <p:nvPr/>
        </p:nvSpPr>
        <p:spPr>
          <a:xfrm>
            <a:off x="0" y="5441421"/>
            <a:ext cx="9144000" cy="141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67" name="Shape 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98" cy="79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Custom Layou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0" name="Shape 70"/>
          <p:cNvSpPr/>
          <p:nvPr/>
        </p:nvSpPr>
        <p:spPr>
          <a:xfrm>
            <a:off x="0" y="5441421"/>
            <a:ext cx="9144000" cy="141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71" name="Shape 7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975" y="5837762"/>
            <a:ext cx="1495498" cy="79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Shape 7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04" y="0"/>
            <a:ext cx="9136500" cy="3787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Custom Layou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Shape 7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00" cy="3787799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6" name="Shape 76"/>
          <p:cNvSpPr/>
          <p:nvPr/>
        </p:nvSpPr>
        <p:spPr>
          <a:xfrm>
            <a:off x="0" y="5441421"/>
            <a:ext cx="9144000" cy="141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77" name="Shape 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98" cy="79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Custom Layou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80" name="Shape 80"/>
          <p:cNvSpPr/>
          <p:nvPr/>
        </p:nvSpPr>
        <p:spPr>
          <a:xfrm>
            <a:off x="0" y="5441421"/>
            <a:ext cx="9144000" cy="141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81" name="Shape 8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975" y="5837762"/>
            <a:ext cx="1495498" cy="79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Shape 8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04" y="0"/>
            <a:ext cx="9136500" cy="3787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Custom Layou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00" cy="3787799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86" name="Shape 86"/>
          <p:cNvSpPr/>
          <p:nvPr/>
        </p:nvSpPr>
        <p:spPr>
          <a:xfrm>
            <a:off x="0" y="5441421"/>
            <a:ext cx="9144000" cy="141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87" name="Shape 8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98" cy="79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tsikko ja sisältö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84212" y="1436687"/>
            <a:ext cx="7772400" cy="39479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2667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ans Symbol"/>
              <a:buChar char="▪"/>
              <a:defRPr sz="24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9750" indent="38735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ans Symbol"/>
              <a:buChar char="▪"/>
              <a:defRPr sz="24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19138" indent="284162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ans Symbol"/>
              <a:buChar char="▪"/>
              <a:defRPr sz="20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898525" indent="231775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ans Symbol"/>
              <a:buChar char="▪"/>
              <a:defRPr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079500" indent="1905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ans Symbol"/>
              <a:buChar char="▪"/>
              <a:defRPr sz="16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2286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2286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2286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2286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2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Font typeface="Arial"/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Font typeface="Arial"/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ertailu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688974" y="715962"/>
            <a:ext cx="7767600" cy="103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8974" y="2003425"/>
            <a:ext cx="3808500" cy="3317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4645026" y="2003425"/>
            <a:ext cx="3811499" cy="33293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2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Font typeface="Arial"/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1" name="Shape 31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Font typeface="Arial"/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649933" y="4708551"/>
            <a:ext cx="7125899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32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4" name="Shape 34"/>
          <p:cNvSpPr/>
          <p:nvPr/>
        </p:nvSpPr>
        <p:spPr>
          <a:xfrm>
            <a:off x="-1585" y="5441421"/>
            <a:ext cx="9144000" cy="141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35" name="Shape 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450667" y="5847580"/>
            <a:ext cx="1473300" cy="78479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6" name="Shape 36"/>
          <p:cNvGrpSpPr/>
          <p:nvPr/>
        </p:nvGrpSpPr>
        <p:grpSpPr>
          <a:xfrm>
            <a:off x="0" y="0"/>
            <a:ext cx="9144000" cy="4356663"/>
            <a:chOff x="0" y="0"/>
            <a:chExt cx="9144000" cy="4356663"/>
          </a:xfrm>
        </p:grpSpPr>
        <p:pic>
          <p:nvPicPr>
            <p:cNvPr id="37" name="Shape 37"/>
            <p:cNvPicPr preferRelativeResize="0"/>
            <p:nvPr/>
          </p:nvPicPr>
          <p:blipFill rotWithShape="1">
            <a:blip r:embed="rId3">
              <a:alphaModFix/>
            </a:blip>
            <a:srcRect t="16333" b="8712"/>
            <a:stretch/>
          </p:blipFill>
          <p:spPr>
            <a:xfrm>
              <a:off x="0" y="0"/>
              <a:ext cx="9144000" cy="42544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8" name="Shape 38"/>
            <p:cNvSpPr/>
            <p:nvPr/>
          </p:nvSpPr>
          <p:spPr>
            <a:xfrm>
              <a:off x="8500713" y="4127369"/>
              <a:ext cx="275058" cy="185201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ahoma"/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endParaRPr>
            </a:p>
          </p:txBody>
        </p:sp>
        <p:sp>
          <p:nvSpPr>
            <p:cNvPr id="39" name="Shape 39"/>
            <p:cNvSpPr/>
            <p:nvPr/>
          </p:nvSpPr>
          <p:spPr>
            <a:xfrm>
              <a:off x="8634653" y="4145005"/>
              <a:ext cx="509347" cy="21165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ahoma"/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endParaRPr>
            </a:p>
          </p:txBody>
        </p:sp>
        <p:pic>
          <p:nvPicPr>
            <p:cNvPr id="40" name="Shape 40"/>
            <p:cNvPicPr preferRelativeResize="0"/>
            <p:nvPr/>
          </p:nvPicPr>
          <p:blipFill rotWithShape="1">
            <a:blip r:embed="rId4">
              <a:alphaModFix/>
            </a:blip>
            <a:srcRect t="47965"/>
            <a:stretch/>
          </p:blipFill>
          <p:spPr>
            <a:xfrm>
              <a:off x="0" y="3985328"/>
              <a:ext cx="9144000" cy="3420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" name="Shape 41"/>
            <p:cNvPicPr preferRelativeResize="0"/>
            <p:nvPr/>
          </p:nvPicPr>
          <p:blipFill rotWithShape="1">
            <a:blip r:embed="rId5">
              <a:alphaModFix/>
            </a:blip>
            <a:srcRect r="4805"/>
            <a:stretch/>
          </p:blipFill>
          <p:spPr>
            <a:xfrm>
              <a:off x="5621867" y="377359"/>
              <a:ext cx="3522132" cy="175141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1658588" y="5389035"/>
            <a:ext cx="7011900" cy="53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Font typeface="Arial"/>
              <a:buNone/>
              <a:defRPr/>
            </a:lvl1pPr>
            <a:lvl2pPr rtl="0">
              <a:spcBef>
                <a:spcPts val="0"/>
              </a:spcBef>
              <a:defRPr sz="24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>
              <a:spcBef>
                <a:spcPts val="0"/>
              </a:spcBef>
              <a:defRPr sz="20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>
              <a:spcBef>
                <a:spcPts val="0"/>
              </a:spcBef>
              <a:defRPr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>
              <a:spcBef>
                <a:spcPts val="0"/>
              </a:spcBef>
              <a:defRPr sz="16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>
              <a:spcBef>
                <a:spcPts val="0"/>
              </a:spcBef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>
              <a:spcBef>
                <a:spcPts val="0"/>
              </a:spcBef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>
              <a:spcBef>
                <a:spcPts val="0"/>
              </a:spcBef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>
              <a:spcBef>
                <a:spcPts val="0"/>
              </a:spcBef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yhjä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2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Font typeface="Arial"/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Font typeface="Arial"/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tsikkodia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Shape 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36500" cy="3787799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51" name="Shape 51"/>
          <p:cNvSpPr/>
          <p:nvPr/>
        </p:nvSpPr>
        <p:spPr>
          <a:xfrm>
            <a:off x="0" y="5441421"/>
            <a:ext cx="9144000" cy="141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52" name="Shape 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98" cy="79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Shape 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00" cy="37877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56" name="Shape 56"/>
          <p:cNvSpPr/>
          <p:nvPr/>
        </p:nvSpPr>
        <p:spPr>
          <a:xfrm>
            <a:off x="0" y="5441421"/>
            <a:ext cx="9144000" cy="141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57" name="Shape 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98" cy="79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ustom Layou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Shape 5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00" cy="3787799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61" name="Shape 61"/>
          <p:cNvSpPr/>
          <p:nvPr/>
        </p:nvSpPr>
        <p:spPr>
          <a:xfrm>
            <a:off x="0" y="5441421"/>
            <a:ext cx="9144000" cy="141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62" name="Shape 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98" cy="79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hape 5"/>
          <p:cNvPicPr preferRelativeResize="0"/>
          <p:nvPr/>
        </p:nvPicPr>
        <p:blipFill rotWithShape="1">
          <a:blip r:embed="rId16">
            <a:alphaModFix/>
          </a:blip>
          <a:srcRect t="44931"/>
          <a:stretch/>
        </p:blipFill>
        <p:spPr>
          <a:xfrm>
            <a:off x="0" y="6045200"/>
            <a:ext cx="9144000" cy="3621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684212" y="72390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Arial"/>
              <a:buNone/>
              <a:defRPr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684212" y="1444625"/>
            <a:ext cx="7772400" cy="395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2667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ans Symbol"/>
              <a:buChar char="▪"/>
              <a:defRPr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539750" marR="0" indent="38735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ans Symbol"/>
              <a:buChar char="▪"/>
              <a:defRPr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719138" marR="0" indent="284162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ans Symbol"/>
              <a:buChar char="▪"/>
              <a:defRPr sz="20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898525" marR="0" indent="231775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ans Symbol"/>
              <a:buChar char="▪"/>
              <a:defRPr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1079500" marR="0" indent="1905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ans Symbol"/>
              <a:buChar char="▪"/>
              <a:defRPr sz="16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2514600" marR="0" indent="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2971800" marR="0" indent="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3429000" marR="0" indent="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3886200" marR="0" indent="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2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Font typeface="Arial"/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" name="Shape 10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Font typeface="Arial"/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9pPr>
          </a:lstStyle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  <a:rtl val="0"/>
            </a:endParaRPr>
          </a:p>
        </p:txBody>
      </p:sp>
      <p:pic>
        <p:nvPicPr>
          <p:cNvPr id="12" name="Shape 12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679450" y="5587998"/>
            <a:ext cx="1238400" cy="65969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mailto:erica.winter@metropolia.fi" TargetMode="External"/><Relationship Id="rId3" Type="http://schemas.openxmlformats.org/officeDocument/2006/relationships/hyperlink" Target="mailto:hanne.cojoc@metropolia.fi" TargetMode="External"/><Relationship Id="rId7" Type="http://schemas.openxmlformats.org/officeDocument/2006/relationships/hyperlink" Target="mailto:riina.tolvanen@metropolia.fi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eija.tapionlinna@metropolia.fi" TargetMode="External"/><Relationship Id="rId5" Type="http://schemas.openxmlformats.org/officeDocument/2006/relationships/hyperlink" Target="mailto:laura.kosonen@metropolia.fi" TargetMode="External"/><Relationship Id="rId4" Type="http://schemas.openxmlformats.org/officeDocument/2006/relationships/hyperlink" Target="mailto:taneli.kaalikoski@metropolia.fi" TargetMode="External"/><Relationship Id="rId9" Type="http://schemas.openxmlformats.org/officeDocument/2006/relationships/hyperlink" Target="mailto:helena.yli@metropolia.fi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owtoon.com/online-presentation/brQ4FmhImTB/tiina-tomera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hyperlink" Target="https://wiki.metropolia.fi/download/attachments/130973795/Storyboard%20-%20Virtuaalihoito.pdf?version=1&amp;modificationDate=1446840769010&amp;api=v2" TargetMode="Externa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539552" y="1437436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Arial"/>
              <a:buNone/>
            </a:pPr>
            <a:r>
              <a:rPr lang="en" sz="32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Virtuaaliopas Tiina Tomera</a:t>
            </a:r>
            <a:br>
              <a:rPr lang="en" sz="32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</a:br>
            <a:r>
              <a:rPr lang="en" sz="32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Innovaatiopaketti</a:t>
            </a:r>
            <a:r>
              <a:rPr lang="en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/>
            </a:r>
            <a:br>
              <a:rPr lang="en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</a:br>
            <a:r>
              <a:rPr lang="en" sz="1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MINNO® Innovaatioprojekti 2015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subTitle" idx="1"/>
          </p:nvPr>
        </p:nvSpPr>
        <p:spPr>
          <a:xfrm>
            <a:off x="1619670" y="3573016"/>
            <a:ext cx="5504655" cy="12241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ans Symbol"/>
              <a:buNone/>
            </a:pPr>
            <a:r>
              <a:rPr lang="en" sz="2400" b="0" i="0" u="none" strike="noStrike" cap="none" baseline="0">
                <a:solidFill>
                  <a:srgbClr val="888888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Esitys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ans Symbol"/>
              <a:buNone/>
            </a:pPr>
            <a:r>
              <a:rPr lang="en" sz="2400" b="0" i="0" u="none" strike="noStrike" cap="none" baseline="0">
                <a:solidFill>
                  <a:srgbClr val="888888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työelämän yhteistyökumppaneille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ans Symbol"/>
              <a:buNone/>
            </a:pPr>
            <a:r>
              <a:rPr lang="en" sz="2400" b="0" i="0" u="none" strike="noStrike" cap="none" baseline="0">
                <a:solidFill>
                  <a:srgbClr val="888888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5.11.2015</a:t>
            </a:r>
          </a:p>
        </p:txBody>
      </p:sp>
      <p:pic>
        <p:nvPicPr>
          <p:cNvPr id="91" name="Shape 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48264" y="1433641"/>
            <a:ext cx="1706561" cy="39878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Shape 92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r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3.11.2015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2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r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Virtuaaliopas Tiina Tomera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1</a:t>
            </a:fld>
            <a:endParaRPr lang="en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Tahoma"/>
              <a:buNone/>
            </a:pPr>
            <a:r>
              <a:rPr lang="en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Mikä </a:t>
            </a:r>
            <a:r>
              <a:rPr lang="en" sz="28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MINNO®</a:t>
            </a:r>
            <a:r>
              <a:rPr lang="en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 on?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4212" y="1436687"/>
            <a:ext cx="7772400" cy="39479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ans Symbol"/>
              <a:buNone/>
            </a:pPr>
            <a:endParaRPr sz="2400" b="0" i="0" u="none" strike="noStrike" cap="none" baseline="0">
              <a:solidFill>
                <a:schemeClr val="dk2"/>
              </a:solidFill>
              <a:latin typeface="Tahoma"/>
              <a:ea typeface="Tahoma"/>
              <a:cs typeface="Tahoma"/>
              <a:sym typeface="Tahoma"/>
              <a:rtl val="0"/>
            </a:endParaRPr>
          </a:p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ans Symbol"/>
              <a:buNone/>
            </a:pPr>
            <a:r>
              <a:rPr lang="en" sz="24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MINNO® </a:t>
            </a:r>
            <a:r>
              <a:rPr lang="en" sz="2400" b="0" i="0" u="none" strike="noStrike" cap="none" baseline="0">
                <a:solidFill>
                  <a:srgbClr val="434343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tarkoittaa Metropolian Innovaatioprojekteja. Ne sisältyvät pakollisena jokaisen opiskelijan opetussuunnitelmaan. </a:t>
            </a:r>
            <a:r>
              <a:rPr lang="en" sz="24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MINNO® </a:t>
            </a:r>
            <a:r>
              <a:rPr lang="en" sz="2400" b="0" i="0" u="none" strike="noStrike" cap="none" baseline="0">
                <a:solidFill>
                  <a:srgbClr val="434343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lisää yhteistyötä yhteistyökumppaneiden, opiskelijoiden ja opettajien välillä. Sen tarkoitus on yhdistää eri alojen opiskelijoita, jolloin jokainen ryhmän jäsen voi hyödyntää omaa asiantuntijaosaamistaan luoden näin monialaisen ratkaisun</a:t>
            </a:r>
            <a:r>
              <a:rPr lang="en" sz="2400" b="0" i="0" u="none" strike="noStrike" cap="none" baseline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 </a:t>
            </a:r>
            <a:r>
              <a:rPr lang="en" sz="24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MINNO®</a:t>
            </a:r>
            <a:r>
              <a:rPr lang="en" sz="2400" b="0" i="0" u="none" strike="noStrike" cap="none" baseline="0">
                <a:solidFill>
                  <a:srgbClr val="434343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-projektiin.</a:t>
            </a:r>
          </a:p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ans Symbo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Tahoma"/>
              <a:ea typeface="Tahoma"/>
              <a:cs typeface="Tahoma"/>
              <a:sym typeface="Tahoma"/>
              <a:rtl val="0"/>
            </a:endParaRPr>
          </a:p>
        </p:txBody>
      </p:sp>
      <p:sp>
        <p:nvSpPr>
          <p:cNvPr id="101" name="Shape 101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r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3.11.2015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2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r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Virtuaaliopas Tiina Tomera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2</a:t>
            </a:fld>
            <a:endParaRPr lang="en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Arial"/>
              <a:buNone/>
            </a:pPr>
            <a:r>
              <a:rPr lang="en" sz="2800" b="0" i="0" u="none" strike="noStrike" cap="none" baseline="0" dirty="0" smtClean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Virtuaalihoidon projektin </a:t>
            </a:r>
            <a:r>
              <a:rPr lang="en" sz="2800" b="0" i="0" u="none" strike="noStrike" cap="none" baseline="0" dirty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toteuttajat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4212" y="1436687"/>
            <a:ext cx="7772400" cy="39479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ans Symbol"/>
              <a:buNone/>
            </a:pPr>
            <a:endParaRPr sz="18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ans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Hanne Cojoc, </a:t>
            </a:r>
            <a:r>
              <a:rPr lang="en" sz="1800" b="0" i="0" u="sng" strike="noStrike" cap="none" baseline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3"/>
                <a:rtl val="0"/>
              </a:rPr>
              <a:t>hanne.cojoc@metropolia.fi</a:t>
            </a: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, Projektipäällikkö, Hyvinvointiteknologia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ans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Taneli Kaalikoski, </a:t>
            </a:r>
            <a:r>
              <a:rPr lang="en" sz="1800" b="0" i="0" u="sng" strike="noStrike" cap="none" baseline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4"/>
                <a:rtl val="0"/>
              </a:rPr>
              <a:t>taneli.kaalikoski@metropolia.fi</a:t>
            </a: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, Projektityöntekijä, Apuvälinetekniikka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ans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Laura Kosonen, </a:t>
            </a:r>
            <a:r>
              <a:rPr lang="en" sz="1800" b="0" i="0" u="sng" strike="noStrike" cap="none" baseline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5"/>
                <a:rtl val="0"/>
              </a:rPr>
              <a:t>laura.kosonen2@metropolia.fi</a:t>
            </a: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, Projektityöntekijä, Vanhustyö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ans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Eija Tapionlinna, </a:t>
            </a:r>
            <a:r>
              <a:rPr lang="en" sz="1800" b="0" i="0" u="sng" strike="noStrike" cap="none" baseline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6"/>
                <a:rtl val="0"/>
              </a:rPr>
              <a:t>eija.tapionlinna@metropolia.fi</a:t>
            </a: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, Kontaktivastaava, Vanhustyö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ans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Riina Tolvanen, </a:t>
            </a:r>
            <a:r>
              <a:rPr lang="en" sz="1800" b="0" i="0" u="sng" strike="noStrike" cap="none" baseline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7"/>
                <a:rtl val="0"/>
              </a:rPr>
              <a:t>riina.tolvanen@metropolia.fi</a:t>
            </a: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, Projektityöntekijä, Vanhustyö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ans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Erica Winter, </a:t>
            </a:r>
            <a:r>
              <a:rPr lang="en" sz="1800" b="0" i="0" u="sng" strike="noStrike" cap="none" baseline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8"/>
                <a:rtl val="0"/>
              </a:rPr>
              <a:t>erica.winter@metropolia.fi</a:t>
            </a: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, Projektisihteeri, Vanhustyö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ans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Helena Yli, </a:t>
            </a:r>
            <a:r>
              <a:rPr lang="en" sz="1800" b="0" i="0" u="sng" strike="noStrike" cap="none" baseline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9"/>
                <a:rtl val="0"/>
              </a:rPr>
              <a:t>helena.yli@metropolia.fi</a:t>
            </a: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, Projektityöntekijä, Vanhustyö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ans Symbol"/>
              <a:buNone/>
            </a:pPr>
            <a:endParaRPr sz="16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  <a:rtl val="0"/>
            </a:endParaRPr>
          </a:p>
          <a:p>
            <a:pPr marL="342900" marR="0" lvl="0" indent="-1905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ans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  <a:rtl val="0"/>
            </a:endParaRPr>
          </a:p>
        </p:txBody>
      </p:sp>
      <p:sp>
        <p:nvSpPr>
          <p:cNvPr id="110" name="Shape 110"/>
          <p:cNvSpPr txBox="1"/>
          <p:nvPr/>
        </p:nvSpPr>
        <p:spPr>
          <a:xfrm>
            <a:off x="-144814" y="2878701"/>
            <a:ext cx="9433500" cy="1100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1" name="Shape 111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r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3.11.2015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2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r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Virtuaaliopas Tiina Tomera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3</a:t>
            </a:fld>
            <a:endParaRPr lang="en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Tahoma"/>
              <a:buNone/>
            </a:pPr>
            <a:r>
              <a:rPr lang="en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Ryhmämme vastaanottama haaste ja tilaaja</a:t>
            </a:r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4212" y="1436687"/>
            <a:ext cx="7772400" cy="39479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rgbClr val="434343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Innovaatioprojektimme tavoitteena oli keksiä keino tehdä Palmian tarjoamista virtuaalisista kotikäynneistä houkuttelevampia Helsingin kaupungin Eteläiselle kotihoitoyksikölle.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rgbClr val="434343"/>
              </a:solidFill>
              <a:latin typeface="Tahoma"/>
              <a:ea typeface="Tahoma"/>
              <a:cs typeface="Tahoma"/>
              <a:sym typeface="Tahoma"/>
              <a:rtl val="0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rgbClr val="434343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Projektin tilaajana oli Helsingin kaupungin Eteläinen kotihoitoyksikkö ja yhteistyökumppanina Palmian puhelin- ja hyvinvointipalvelut.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r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3.11.2015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2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r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Virtuaaliopas Tiina Tomera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4</a:t>
            </a:fld>
            <a:endParaRPr lang="en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755575" y="332656"/>
            <a:ext cx="7772400" cy="91670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Tahoma"/>
              <a:buNone/>
            </a:pPr>
            <a:r>
              <a:rPr lang="en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Innovaatiopolku</a:t>
            </a:r>
            <a:br>
              <a:rPr lang="en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</a:br>
            <a:r>
              <a:rPr lang="en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 - Miten tuotokseen päädyttiin?</a:t>
            </a:r>
          </a:p>
        </p:txBody>
      </p:sp>
      <p:grpSp>
        <p:nvGrpSpPr>
          <p:cNvPr id="128" name="Shape 128"/>
          <p:cNvGrpSpPr/>
          <p:nvPr/>
        </p:nvGrpSpPr>
        <p:grpSpPr>
          <a:xfrm>
            <a:off x="1331640" y="1416152"/>
            <a:ext cx="7272807" cy="4422052"/>
            <a:chOff x="0" y="1984"/>
            <a:chExt cx="6095999" cy="4060028"/>
          </a:xfrm>
        </p:grpSpPr>
        <p:sp>
          <p:nvSpPr>
            <p:cNvPr id="129" name="Shape 129"/>
            <p:cNvSpPr/>
            <p:nvPr/>
          </p:nvSpPr>
          <p:spPr>
            <a:xfrm rot="5400000">
              <a:off x="3621405" y="-1293891"/>
              <a:ext cx="1047748" cy="390144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EE7C9">
                <a:alpha val="89411"/>
              </a:srgbClr>
            </a:solidFill>
            <a:ln w="25400" cap="flat" cmpd="sng">
              <a:solidFill>
                <a:srgbClr val="EBF2C8">
                  <a:alpha val="89411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endParaRPr>
            </a:p>
          </p:txBody>
        </p:sp>
        <p:sp>
          <p:nvSpPr>
            <p:cNvPr id="130" name="Shape 130"/>
            <p:cNvSpPr txBox="1"/>
            <p:nvPr/>
          </p:nvSpPr>
          <p:spPr>
            <a:xfrm>
              <a:off x="2194559" y="184100"/>
              <a:ext cx="3850293" cy="945454"/>
            </a:xfrm>
            <a:prstGeom prst="rect">
              <a:avLst/>
            </a:prstGeom>
            <a:no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pPr marL="114300" marR="0" lvl="1" indent="-1143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lang="en" sz="1200" b="1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Kotihoidon työntekijät  </a:t>
              </a:r>
              <a:r>
                <a:rPr lang="en" sz="12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tarvitsevat innostusta ja uskallusta virtuaalipalvelun suosittelemiseksi asiakkailleen</a:t>
              </a:r>
            </a:p>
            <a:p>
              <a:pPr marL="0" marR="0" lvl="1" indent="0" algn="l" rtl="0">
                <a:lnSpc>
                  <a:spcPct val="90000"/>
                </a:lnSpc>
                <a:spcBef>
                  <a:spcPts val="180"/>
                </a:spcBef>
                <a:spcAft>
                  <a:spcPts val="18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200" b="0" i="0" u="none" strike="noStrike" cap="none" baseline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 → </a:t>
              </a:r>
              <a:r>
                <a:rPr lang="en" sz="12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Innovaatiomme pääkohde</a:t>
              </a:r>
            </a:p>
          </p:txBody>
        </p:sp>
        <p:sp>
          <p:nvSpPr>
            <p:cNvPr id="131" name="Shape 131"/>
            <p:cNvSpPr/>
            <p:nvPr/>
          </p:nvSpPr>
          <p:spPr>
            <a:xfrm>
              <a:off x="0" y="1984"/>
              <a:ext cx="2194558" cy="1309686"/>
            </a:xfrm>
            <a:prstGeom prst="roundRect">
              <a:avLst>
                <a:gd name="adj" fmla="val 16667"/>
              </a:avLst>
            </a:prstGeom>
            <a:solidFill>
              <a:schemeClr val="dk2"/>
            </a:solidFill>
            <a:ln w="254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endParaRPr>
            </a:p>
          </p:txBody>
        </p:sp>
        <p:sp>
          <p:nvSpPr>
            <p:cNvPr id="132" name="Shape 132"/>
            <p:cNvSpPr txBox="1"/>
            <p:nvPr/>
          </p:nvSpPr>
          <p:spPr>
            <a:xfrm>
              <a:off x="63934" y="65916"/>
              <a:ext cx="2066691" cy="1181819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Havaitsimme</a:t>
              </a:r>
            </a:p>
            <a:p>
              <a:pPr marL="0" marR="0" lvl="0" indent="0" algn="ctr" rtl="0">
                <a:lnSpc>
                  <a:spcPct val="90000"/>
                </a:lnSpc>
                <a:spcBef>
                  <a:spcPts val="630"/>
                </a:spcBef>
                <a:spcAft>
                  <a:spcPts val="63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selvitysvaiheessa</a:t>
              </a:r>
            </a:p>
          </p:txBody>
        </p:sp>
        <p:sp>
          <p:nvSpPr>
            <p:cNvPr id="133" name="Shape 133"/>
            <p:cNvSpPr/>
            <p:nvPr/>
          </p:nvSpPr>
          <p:spPr>
            <a:xfrm rot="5400000">
              <a:off x="3621405" y="81278"/>
              <a:ext cx="1047748" cy="390144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EE7C9">
                <a:alpha val="89411"/>
              </a:srgbClr>
            </a:solidFill>
            <a:ln w="25400" cap="flat" cmpd="sng">
              <a:solidFill>
                <a:srgbClr val="EBF2C8">
                  <a:alpha val="89411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endParaRPr>
            </a:p>
          </p:txBody>
        </p:sp>
        <p:sp>
          <p:nvSpPr>
            <p:cNvPr id="134" name="Shape 134"/>
            <p:cNvSpPr txBox="1"/>
            <p:nvPr/>
          </p:nvSpPr>
          <p:spPr>
            <a:xfrm>
              <a:off x="2194559" y="1559270"/>
              <a:ext cx="3850293" cy="945454"/>
            </a:xfrm>
            <a:prstGeom prst="rect">
              <a:avLst/>
            </a:prstGeom>
            <a:no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pPr marL="114300" marR="0" lvl="1" indent="-1143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lang="en" sz="12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Virtuaalikäynneistä nopeasti ja helposti saatavan tiedon ja opastuksen tarve</a:t>
              </a: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18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lang="en" sz="12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Tarpeen konkreettisiin kokemuksiin, jotka karttuvat kokeilemalla</a:t>
              </a: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180"/>
                </a:spcBef>
                <a:spcAft>
                  <a:spcPts val="18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lang="en" sz="12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Tiiviin yhteistyön kehittymisen palvelutuottajien välille</a:t>
              </a:r>
            </a:p>
          </p:txBody>
        </p:sp>
        <p:sp>
          <p:nvSpPr>
            <p:cNvPr id="135" name="Shape 135"/>
            <p:cNvSpPr/>
            <p:nvPr/>
          </p:nvSpPr>
          <p:spPr>
            <a:xfrm>
              <a:off x="0" y="1377154"/>
              <a:ext cx="2194558" cy="1309686"/>
            </a:xfrm>
            <a:prstGeom prst="roundRect">
              <a:avLst>
                <a:gd name="adj" fmla="val 16667"/>
              </a:avLst>
            </a:prstGeom>
            <a:solidFill>
              <a:schemeClr val="dk2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endParaRPr>
            </a:p>
          </p:txBody>
        </p:sp>
        <p:sp>
          <p:nvSpPr>
            <p:cNvPr id="136" name="Shape 136"/>
            <p:cNvSpPr txBox="1"/>
            <p:nvPr/>
          </p:nvSpPr>
          <p:spPr>
            <a:xfrm>
              <a:off x="63934" y="1441090"/>
              <a:ext cx="2066691" cy="1181819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Tulkitsimme</a:t>
              </a:r>
            </a:p>
            <a:p>
              <a:pPr marL="0" marR="0" lvl="0" indent="0" algn="ctr" rtl="0">
                <a:lnSpc>
                  <a:spcPct val="90000"/>
                </a:lnSpc>
                <a:spcBef>
                  <a:spcPts val="630"/>
                </a:spcBef>
                <a:spcAft>
                  <a:spcPts val="63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tarpeiksi</a:t>
              </a:r>
            </a:p>
          </p:txBody>
        </p:sp>
        <p:sp>
          <p:nvSpPr>
            <p:cNvPr id="137" name="Shape 137"/>
            <p:cNvSpPr/>
            <p:nvPr/>
          </p:nvSpPr>
          <p:spPr>
            <a:xfrm rot="5400000">
              <a:off x="3621405" y="1456450"/>
              <a:ext cx="1047748" cy="390144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EE7C9">
                <a:alpha val="89411"/>
              </a:srgbClr>
            </a:solidFill>
            <a:ln w="25400" cap="flat" cmpd="sng">
              <a:solidFill>
                <a:srgbClr val="EBF2C8">
                  <a:alpha val="89411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endParaRPr>
            </a:p>
          </p:txBody>
        </p:sp>
        <p:sp>
          <p:nvSpPr>
            <p:cNvPr id="138" name="Shape 138"/>
            <p:cNvSpPr txBox="1"/>
            <p:nvPr/>
          </p:nvSpPr>
          <p:spPr>
            <a:xfrm>
              <a:off x="2194559" y="2934441"/>
              <a:ext cx="3850293" cy="945454"/>
            </a:xfrm>
            <a:prstGeom prst="rect">
              <a:avLst/>
            </a:prstGeom>
            <a:no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pPr marL="114300" marR="0" lvl="1" indent="-1143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lang="en" sz="12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Keinon virtuaalisten kotikäyntien pikaperehdytykseen</a:t>
              </a: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180"/>
                </a:spcBef>
                <a:spcAft>
                  <a:spcPts val="18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lang="en" sz="12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Uutta teknologiaa hyödyntävän, helposti luotavan ja päivitettävän informaatiokeinon </a:t>
              </a:r>
            </a:p>
          </p:txBody>
        </p:sp>
        <p:sp>
          <p:nvSpPr>
            <p:cNvPr id="139" name="Shape 139"/>
            <p:cNvSpPr/>
            <p:nvPr/>
          </p:nvSpPr>
          <p:spPr>
            <a:xfrm>
              <a:off x="0" y="2752326"/>
              <a:ext cx="2194558" cy="1309686"/>
            </a:xfrm>
            <a:prstGeom prst="roundRect">
              <a:avLst>
                <a:gd name="adj" fmla="val 16667"/>
              </a:avLst>
            </a:prstGeom>
            <a:solidFill>
              <a:schemeClr val="dk2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endParaRPr>
            </a:p>
          </p:txBody>
        </p:sp>
        <p:sp>
          <p:nvSpPr>
            <p:cNvPr id="140" name="Shape 140"/>
            <p:cNvSpPr txBox="1"/>
            <p:nvPr/>
          </p:nvSpPr>
          <p:spPr>
            <a:xfrm>
              <a:off x="63934" y="2816260"/>
              <a:ext cx="2066691" cy="1181819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Innovoimme</a:t>
              </a:r>
            </a:p>
            <a:p>
              <a:pPr marL="0" marR="0" lvl="0" indent="0" algn="ctr" rtl="0">
                <a:lnSpc>
                  <a:spcPct val="90000"/>
                </a:lnSpc>
                <a:spcBef>
                  <a:spcPts val="630"/>
                </a:spcBef>
                <a:spcAft>
                  <a:spcPts val="63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" sz="18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yhtenä ratkaisuna houkuttelevuuteen</a:t>
              </a:r>
            </a:p>
          </p:txBody>
        </p:sp>
      </p:grpSp>
      <p:sp>
        <p:nvSpPr>
          <p:cNvPr id="141" name="Shape 141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r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3.11.2015</a:t>
            </a:r>
          </a:p>
        </p:txBody>
      </p:sp>
      <p:sp>
        <p:nvSpPr>
          <p:cNvPr id="142" name="Shape 142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2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r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Virtuaaliopas Tiina Tomera</a:t>
            </a:r>
          </a:p>
        </p:txBody>
      </p:sp>
      <p:sp>
        <p:nvSpPr>
          <p:cNvPr id="143" name="Shape 143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5</a:t>
            </a:fld>
            <a:endParaRPr lang="en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Tahoma"/>
              <a:buNone/>
            </a:pPr>
            <a:r>
              <a:rPr lang="en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Innovaatioprojektin tuotos</a:t>
            </a:r>
          </a:p>
        </p:txBody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4212" y="1436687"/>
            <a:ext cx="7772400" cy="314444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  <a:rtl val="0"/>
              </a:rPr>
              <a:t>Päädyimme ideoimaan virtuaalihoidolle virtuaalisen oppaan, Tiina Tomeran, joka toisi innostavalla tavalla esille virtuaalihoidon mahdollisuuksia kotihoidon henkilökunnalle ja asiakkaille, ja kannustaisi huomioimaan virtuaalihoitoa nykyistä enemmän hoidon suunnittelussa ja toteutuksessa.</a:t>
            </a:r>
          </a:p>
        </p:txBody>
      </p:sp>
      <p:pic>
        <p:nvPicPr>
          <p:cNvPr id="150" name="Shape 1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36096" y="3645023"/>
            <a:ext cx="2751950" cy="248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Shape 151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r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3.11.2015</a:t>
            </a:r>
          </a:p>
        </p:txBody>
      </p:sp>
      <p:sp>
        <p:nvSpPr>
          <p:cNvPr id="152" name="Shape 152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2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r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Virtuaaliopas Tiina Tomera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6</a:t>
            </a:fld>
            <a:endParaRPr lang="en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611560" y="260647"/>
            <a:ext cx="7767600" cy="5527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Tahoma"/>
              <a:buNone/>
            </a:pPr>
            <a:r>
              <a:rPr lang="en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Lopputulos – virtuaaliopas Tiina Tomera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3568" y="1322684"/>
            <a:ext cx="3808500" cy="3143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ans Symbol"/>
              <a:buNone/>
            </a:pPr>
            <a:r>
              <a:rPr lang="en" sz="24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		kuvakäsikirjoituksen</a:t>
            </a:r>
          </a:p>
        </p:txBody>
      </p:sp>
      <p:sp>
        <p:nvSpPr>
          <p:cNvPr id="160" name="Shape 160"/>
          <p:cNvSpPr txBox="1">
            <a:spLocks noGrp="1"/>
          </p:cNvSpPr>
          <p:nvPr>
            <p:ph type="body" idx="2"/>
          </p:nvPr>
        </p:nvSpPr>
        <p:spPr>
          <a:xfrm>
            <a:off x="4860032" y="1295029"/>
            <a:ext cx="3240359" cy="403779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048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ans Symbol"/>
              <a:buNone/>
            </a:pPr>
            <a:r>
              <a:rPr lang="en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  <a:rtl val="0"/>
              </a:rPr>
              <a:t>ja	 demon</a:t>
            </a:r>
          </a:p>
        </p:txBody>
      </p:sp>
      <p:sp>
        <p:nvSpPr>
          <p:cNvPr id="161" name="Shape 161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2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r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Virtuaaliopas Tiina Tomera</a:t>
            </a:r>
          </a:p>
        </p:txBody>
      </p:sp>
      <p:sp>
        <p:nvSpPr>
          <p:cNvPr id="162" name="Shape 162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r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7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r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3.11.2015</a:t>
            </a:r>
          </a:p>
        </p:txBody>
      </p:sp>
      <p:pic>
        <p:nvPicPr>
          <p:cNvPr id="164" name="Shape 164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00026" y="1844559"/>
            <a:ext cx="1017067" cy="2375999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65" name="Shape 165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691680" y="1844559"/>
            <a:ext cx="3168351" cy="2376263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66" name="Shape 166"/>
          <p:cNvSpPr txBox="1"/>
          <p:nvPr/>
        </p:nvSpPr>
        <p:spPr>
          <a:xfrm>
            <a:off x="387141" y="833365"/>
            <a:ext cx="6638767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Tahoma"/>
              <a:buNone/>
            </a:pPr>
            <a:r>
              <a:rPr lang="en" sz="24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Tuotoksemme sisältää:</a:t>
            </a:r>
          </a:p>
        </p:txBody>
      </p:sp>
      <p:sp>
        <p:nvSpPr>
          <p:cNvPr id="167" name="Shape 167"/>
          <p:cNvSpPr txBox="1"/>
          <p:nvPr/>
        </p:nvSpPr>
        <p:spPr>
          <a:xfrm>
            <a:off x="1547662" y="4437112"/>
            <a:ext cx="6624737" cy="12003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ahoma"/>
              <a:buNone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virtuaalihoitopalveluja esittelevään animoituun videoon, jonka Palmian puhelin- ja hyvinvointipalvelut voi halutessaan toteuttaa.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Tahoma"/>
              <a:buNone/>
            </a:pPr>
            <a:r>
              <a:rPr lang="en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Kehittämisehdotuksia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Tahoma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  <a:rtl val="0"/>
            </a:endParaRPr>
          </a:p>
        </p:txBody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4200" y="1412775"/>
            <a:ext cx="7772400" cy="46725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Arial"/>
              <a:buAutoNum type="arabicPeriod"/>
            </a:pPr>
            <a:r>
              <a:rPr lang="en" sz="1800" b="0" i="0" u="none" strike="noStrike" cap="none" baseline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Kotihoidon henkilökunta ja asiakkaat tarvitsevat virtuaalisesta kotikäyntipalvelusta myös selkeät </a:t>
            </a:r>
            <a:r>
              <a:rPr lang="en" sz="1800" b="1" i="0" u="none" strike="noStrike" cap="none" baseline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paperiesitteet</a:t>
            </a:r>
            <a:r>
              <a:rPr lang="en" sz="1800" b="0" i="0" u="none" strike="noStrike" cap="none" baseline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. Sopivien asiakkaiden löytämiseksi voisi tehdä esimerkiksi ”rasti ruutuun” -tyyppisen </a:t>
            </a:r>
            <a:r>
              <a:rPr lang="en" sz="1800" b="1" i="0" u="none" strike="noStrike" cap="none" baseline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asiakasprofiilikortin</a:t>
            </a:r>
            <a:r>
              <a:rPr lang="en" sz="1800" b="0" i="0" u="none" strike="noStrike" cap="none" baseline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, jolla voi helposti arvioida hyötyisikö asiakas virtuaalikäynneistä.   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Arial"/>
              <a:buAutoNum type="arabicPeriod"/>
            </a:pPr>
            <a:r>
              <a:rPr lang="en" sz="1800" b="0" i="0" u="none" strike="noStrike" cap="none" baseline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Palmiassa voisi olla jatkossa, kun asiakaskunta lisääntyy, myös </a:t>
            </a:r>
            <a:r>
              <a:rPr lang="en" sz="1800" b="1" i="0" u="none" strike="noStrike" cap="none" baseline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”elävä” virtuaaliopas Tiina Tomera</a:t>
            </a:r>
            <a:r>
              <a:rPr lang="en" sz="1800" b="0" i="0" u="none" strike="noStrike" cap="none" baseline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, johon voi ottaa yhteyttä keskitetysti ja saada tietoa kaikkeen virtuaalihoitoon liittyviin kysymyksiin ja mahdollisiin pulmiin.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Arial"/>
              <a:buAutoNum type="arabicPeriod"/>
            </a:pPr>
            <a:r>
              <a:rPr lang="en" sz="1800" b="0" i="0" u="none" strike="noStrike" cap="none" baseline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Palmia voisi käyttää Virtuaaliopas </a:t>
            </a:r>
            <a:r>
              <a:rPr lang="en" sz="1800" b="1" i="0" u="none" strike="noStrike" cap="none" baseline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Tiina Tomeraa </a:t>
            </a:r>
            <a:r>
              <a:rPr lang="en" sz="1800" b="0" i="0" u="none" strike="noStrike" cap="none" baseline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myös omassa sähköisessä viestinnässään vaikkapa eräänlaisena </a:t>
            </a:r>
            <a:r>
              <a:rPr lang="en" sz="1800" b="1" i="0" u="none" strike="noStrike" cap="none" baseline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sosiaalisen median persoonana</a:t>
            </a:r>
            <a:r>
              <a:rPr lang="en" sz="1800" b="0" i="0" u="none" strike="noStrike" cap="none" baseline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 markkinoimassa palvelutuotteitaan asiakkaille.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1600"/>
              </a:spcBef>
              <a:spcAft>
                <a:spcPts val="1400"/>
              </a:spcAft>
              <a:buClr>
                <a:srgbClr val="F08A00"/>
              </a:buClr>
              <a:buSzPct val="100000"/>
              <a:buFont typeface="Arial"/>
              <a:buAutoNum type="arabicPeriod"/>
            </a:pPr>
            <a:r>
              <a:rPr lang="en" sz="1800" b="0" i="0" u="none" strike="noStrike" cap="none" baseline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Virtuaaliopas -persoonia voisi luoda lisää esimerkiksi kotihoidon asiakas Tyyne Töölöläinen, toipilas Kauko Kuntoutuja jne. </a:t>
            </a:r>
          </a:p>
        </p:txBody>
      </p:sp>
      <p:sp>
        <p:nvSpPr>
          <p:cNvPr id="174" name="Shape 174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r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3.11.2015</a:t>
            </a:r>
          </a:p>
        </p:txBody>
      </p:sp>
      <p:sp>
        <p:nvSpPr>
          <p:cNvPr id="175" name="Shape 175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2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r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Virtuaaliopas Tiina Tomera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8</a:t>
            </a:fld>
            <a:endParaRPr lang="en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688974" y="715962"/>
            <a:ext cx="7767600" cy="1036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Arial"/>
              <a:buNone/>
            </a:pPr>
            <a:endParaRPr sz="2800" b="0" i="0" u="none" strike="noStrike" cap="none" baseline="0">
              <a:solidFill>
                <a:srgbClr val="F08A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8974" y="2003425"/>
            <a:ext cx="3808500" cy="3317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ans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83" name="Shape 183"/>
          <p:cNvSpPr txBox="1">
            <a:spLocks noGrp="1"/>
          </p:cNvSpPr>
          <p:nvPr>
            <p:ph type="body" idx="2"/>
          </p:nvPr>
        </p:nvSpPr>
        <p:spPr>
          <a:xfrm>
            <a:off x="4645026" y="2003425"/>
            <a:ext cx="3811499" cy="33293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ans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184" name="Shape 184"/>
          <p:cNvPicPr preferRelativeResize="0"/>
          <p:nvPr/>
        </p:nvPicPr>
        <p:blipFill rotWithShape="1">
          <a:blip r:embed="rId3">
            <a:alphaModFix/>
          </a:blip>
          <a:srcRect l="23999" t="11585" r="15999" b="5288"/>
          <a:stretch/>
        </p:blipFill>
        <p:spPr>
          <a:xfrm>
            <a:off x="457206" y="124381"/>
            <a:ext cx="8403000" cy="6548699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Shape 185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r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3.11.2015</a:t>
            </a:r>
          </a:p>
        </p:txBody>
      </p:sp>
      <p:sp>
        <p:nvSpPr>
          <p:cNvPr id="186" name="Shape 186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200" cy="306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r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Virtuaaliopas Tiina Tomera</a:t>
            </a:r>
          </a:p>
        </p:txBody>
      </p:sp>
      <p:sp>
        <p:nvSpPr>
          <p:cNvPr id="187" name="Shape 187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9</a:t>
            </a:fld>
            <a:endParaRPr lang="en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415</Words>
  <Application>Microsoft Office PowerPoint</Application>
  <PresentationFormat>Näytössä katseltava diaesitys (4:3)</PresentationFormat>
  <Paragraphs>73</Paragraphs>
  <Slides>9</Slides>
  <Notes>9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9</vt:i4>
      </vt:variant>
    </vt:vector>
  </HeadingPairs>
  <TitlesOfParts>
    <vt:vector size="14" baseType="lpstr">
      <vt:lpstr>Noto Sans Symbol</vt:lpstr>
      <vt:lpstr>Tahoma</vt:lpstr>
      <vt:lpstr>Arial</vt:lpstr>
      <vt:lpstr>Times New Roman</vt:lpstr>
      <vt:lpstr>2_Metropolia_strategia</vt:lpstr>
      <vt:lpstr>Virtuaaliopas Tiina Tomera Innovaatiopaketti MINNO® Innovaatioprojekti 2015</vt:lpstr>
      <vt:lpstr>Mikä MINNO® on?</vt:lpstr>
      <vt:lpstr>Virtuaalihoidon projektin toteuttajat</vt:lpstr>
      <vt:lpstr>Ryhmämme vastaanottama haaste ja tilaaja</vt:lpstr>
      <vt:lpstr>Innovaatiopolku  - Miten tuotokseen päädyttiin?</vt:lpstr>
      <vt:lpstr>Innovaatioprojektin tuotos</vt:lpstr>
      <vt:lpstr>Lopputulos – virtuaaliopas Tiina Tomera</vt:lpstr>
      <vt:lpstr>Kehittämisehdotuksia </vt:lpstr>
      <vt:lpstr>PowerPoint-esitys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Innovaatiopaketti virtuaalihoito - Virtuaaliopas Tiina Tomera</dc:title>
  <dc:subject>MINNO® Innovaatio-opinnot syksy 2015</dc:subject>
  <dc:creator>Hanne Cojoc;Taneli Kaalikoski;Laura Kosonen;Eija Tapionlinna;Riina Tolvanen;Erica Winter;Helena Yli</dc:creator>
  <cp:lastModifiedBy>Erica Winter</cp:lastModifiedBy>
  <cp:revision>7</cp:revision>
  <dcterms:modified xsi:type="dcterms:W3CDTF">2015-11-06T20:24:45Z</dcterms:modified>
</cp:coreProperties>
</file>