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4" r:id="rId1"/>
    <p:sldMasterId id="2147483675" r:id="rId2"/>
  </p:sldMasterIdLst>
  <p:notesMasterIdLst>
    <p:notesMasterId r:id="rId18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embeddedFontLst>
    <p:embeddedFont>
      <p:font typeface="Tahoma" panose="020B0604030504040204" pitchFamily="34" charset="0"/>
      <p:regular r:id="rId19"/>
      <p:bold r:id="rId20"/>
    </p:embeddedFont>
  </p:embeddedFontLst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132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font" Target="fonts/font1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309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307645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914933" y="4343984"/>
            <a:ext cx="5028130" cy="41145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0368693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914933" y="4343984"/>
            <a:ext cx="5028130" cy="41145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Shape 18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9727030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914933" y="4343984"/>
            <a:ext cx="5028130" cy="41145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Shape 19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2637025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914933" y="4343984"/>
            <a:ext cx="5028130" cy="41145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Shape 19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9428074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914933" y="4343984"/>
            <a:ext cx="5028130" cy="411450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Shape 208"/>
          <p:cNvSpPr txBox="1">
            <a:spLocks noGrp="1"/>
          </p:cNvSpPr>
          <p:nvPr>
            <p:ph type="sldNum" idx="12"/>
          </p:nvPr>
        </p:nvSpPr>
        <p:spPr>
          <a:xfrm>
            <a:off x="3885665" y="8686508"/>
            <a:ext cx="2972332" cy="45749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rPr>
              <a:t>13</a:t>
            </a:fld>
            <a:endParaRPr lang="en"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13095923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17" name="Shape 217"/>
          <p:cNvSpPr txBox="1">
            <a:spLocks noGrp="1"/>
          </p:cNvSpPr>
          <p:nvPr>
            <p:ph type="body" idx="1"/>
          </p:nvPr>
        </p:nvSpPr>
        <p:spPr>
          <a:xfrm>
            <a:off x="914933" y="4343984"/>
            <a:ext cx="5027999" cy="4114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Shape 218"/>
          <p:cNvSpPr txBox="1">
            <a:spLocks noGrp="1"/>
          </p:cNvSpPr>
          <p:nvPr>
            <p:ph type="sldNum" idx="12"/>
          </p:nvPr>
        </p:nvSpPr>
        <p:spPr>
          <a:xfrm>
            <a:off x="3885665" y="8686508"/>
            <a:ext cx="2972400" cy="457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 lang="en"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1119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>
            <a:spLocks noGrp="1"/>
          </p:cNvSpPr>
          <p:nvPr>
            <p:ph type="body" idx="1"/>
          </p:nvPr>
        </p:nvSpPr>
        <p:spPr>
          <a:xfrm>
            <a:off x="914933" y="4343984"/>
            <a:ext cx="5028130" cy="41145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Shape 22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680306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914933" y="4343984"/>
            <a:ext cx="5028130" cy="41145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8439693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914933" y="4343984"/>
            <a:ext cx="5028130" cy="41145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493937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914933" y="4343984"/>
            <a:ext cx="5028130" cy="41145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7879149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914933" y="4343984"/>
            <a:ext cx="5028130" cy="41145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714439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914933" y="4343984"/>
            <a:ext cx="5028130" cy="41145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Shape 14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2801919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914933" y="4343984"/>
            <a:ext cx="5028130" cy="41145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9067107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914933" y="4343984"/>
            <a:ext cx="5028130" cy="41145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Shape 16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6661483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914933" y="4343984"/>
            <a:ext cx="5028130" cy="411450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658431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Arial"/>
              <a:buNone/>
              <a:defRPr sz="28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  <a:defRPr sz="24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457200" marR="0" indent="0" algn="ctr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  <a:defRPr sz="24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914400" marR="0" indent="0" algn="ctr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  <a:defRPr sz="20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371600" marR="0" indent="0" algn="ctr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  <a:defRPr sz="1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1828800" marR="0" indent="0" algn="ctr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  <a:defRPr sz="16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2286000" marR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None/>
              <a:defRPr sz="1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2743200" marR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None/>
              <a:defRPr sz="1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3200400" marR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None/>
              <a:defRPr sz="1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3657600" marR="0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None/>
              <a:defRPr sz="1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Font typeface="Arial"/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200" cy="306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Font typeface="Arial"/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Custom Layou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Shape 6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00" cy="3787799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>
                <a:solidFill>
                  <a:srgbClr val="4F5150"/>
                </a:solidFill>
              </a:defRPr>
            </a:lvl1pPr>
            <a:lvl2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70" name="Shape 70"/>
          <p:cNvSpPr/>
          <p:nvPr/>
        </p:nvSpPr>
        <p:spPr>
          <a:xfrm>
            <a:off x="0" y="5441421"/>
            <a:ext cx="9144000" cy="1416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71" name="Shape 7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99" cy="79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Custom Layou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Shape 7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00" cy="3787799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>
                <a:solidFill>
                  <a:srgbClr val="4F5150"/>
                </a:solidFill>
              </a:defRPr>
            </a:lvl1pPr>
            <a:lvl2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75" name="Shape 75"/>
          <p:cNvSpPr/>
          <p:nvPr/>
        </p:nvSpPr>
        <p:spPr>
          <a:xfrm>
            <a:off x="0" y="5441421"/>
            <a:ext cx="9144000" cy="1416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76" name="Shape 7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99" cy="79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Custom Layou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>
                <a:solidFill>
                  <a:srgbClr val="4F5150"/>
                </a:solidFill>
              </a:defRPr>
            </a:lvl1pPr>
            <a:lvl2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79" name="Shape 79"/>
          <p:cNvSpPr/>
          <p:nvPr/>
        </p:nvSpPr>
        <p:spPr>
          <a:xfrm>
            <a:off x="0" y="5441421"/>
            <a:ext cx="9144000" cy="1416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80" name="Shape 8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975" y="5837762"/>
            <a:ext cx="1495499" cy="79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Shape 8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04" y="0"/>
            <a:ext cx="9136500" cy="3787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Custom Layou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Shape 8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00" cy="3787799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>
                <a:solidFill>
                  <a:srgbClr val="4F5150"/>
                </a:solidFill>
              </a:defRPr>
            </a:lvl1pPr>
            <a:lvl2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85" name="Shape 85"/>
          <p:cNvSpPr/>
          <p:nvPr/>
        </p:nvSpPr>
        <p:spPr>
          <a:xfrm>
            <a:off x="0" y="5441421"/>
            <a:ext cx="9144000" cy="1416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86" name="Shape 8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99" cy="79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Custom Layou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>
                <a:solidFill>
                  <a:srgbClr val="4F5150"/>
                </a:solidFill>
              </a:defRPr>
            </a:lvl1pPr>
            <a:lvl2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89" name="Shape 89"/>
          <p:cNvSpPr/>
          <p:nvPr/>
        </p:nvSpPr>
        <p:spPr>
          <a:xfrm>
            <a:off x="0" y="5441421"/>
            <a:ext cx="9144000" cy="1416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90" name="Shape 9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975" y="5837762"/>
            <a:ext cx="1495499" cy="79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Shape 9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04" y="0"/>
            <a:ext cx="9136500" cy="3787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Custom Layout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Shape 9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00" cy="3787799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>
                <a:solidFill>
                  <a:srgbClr val="4F5150"/>
                </a:solidFill>
              </a:defRPr>
            </a:lvl1pPr>
            <a:lvl2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95" name="Shape 95"/>
          <p:cNvSpPr/>
          <p:nvPr/>
        </p:nvSpPr>
        <p:spPr>
          <a:xfrm>
            <a:off x="0" y="5441421"/>
            <a:ext cx="9144000" cy="1416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96" name="Shape 9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99" cy="79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>
            <a:spLocks noGrp="1"/>
          </p:cNvSpPr>
          <p:nvPr>
            <p:ph type="ctrTitle"/>
          </p:nvPr>
        </p:nvSpPr>
        <p:spPr>
          <a:xfrm>
            <a:off x="311708" y="992766"/>
            <a:ext cx="8520599" cy="27368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5200"/>
            </a:lvl1pPr>
            <a:lvl2pPr algn="ctr">
              <a:spcBef>
                <a:spcPts val="0"/>
              </a:spcBef>
              <a:buSzPct val="100000"/>
              <a:defRPr sz="5200"/>
            </a:lvl2pPr>
            <a:lvl3pPr algn="ctr">
              <a:spcBef>
                <a:spcPts val="0"/>
              </a:spcBef>
              <a:buSzPct val="100000"/>
              <a:defRPr sz="5200"/>
            </a:lvl3pPr>
            <a:lvl4pPr algn="ctr">
              <a:spcBef>
                <a:spcPts val="0"/>
              </a:spcBef>
              <a:buSzPct val="100000"/>
              <a:defRPr sz="5200"/>
            </a:lvl4pPr>
            <a:lvl5pPr algn="ctr">
              <a:spcBef>
                <a:spcPts val="0"/>
              </a:spcBef>
              <a:buSzPct val="100000"/>
              <a:defRPr sz="5200"/>
            </a:lvl5pPr>
            <a:lvl6pPr algn="ctr">
              <a:spcBef>
                <a:spcPts val="0"/>
              </a:spcBef>
              <a:buSzPct val="100000"/>
              <a:defRPr sz="5200"/>
            </a:lvl6pPr>
            <a:lvl7pPr algn="ctr">
              <a:spcBef>
                <a:spcPts val="0"/>
              </a:spcBef>
              <a:buSzPct val="100000"/>
              <a:defRPr sz="5200"/>
            </a:lvl7pPr>
            <a:lvl8pPr algn="ctr">
              <a:spcBef>
                <a:spcPts val="0"/>
              </a:spcBef>
              <a:buSzPct val="100000"/>
              <a:defRPr sz="5200"/>
            </a:lvl8pPr>
            <a:lvl9pPr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235" name="Shape 235"/>
          <p:cNvSpPr txBox="1">
            <a:spLocks noGrp="1"/>
          </p:cNvSpPr>
          <p:nvPr>
            <p:ph type="subTitle" idx="1"/>
          </p:nvPr>
        </p:nvSpPr>
        <p:spPr>
          <a:xfrm>
            <a:off x="311700" y="3778833"/>
            <a:ext cx="8520599" cy="105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236" name="Shape 236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title"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title"/>
          </p:nvPr>
        </p:nvSpPr>
        <p:spPr>
          <a:xfrm>
            <a:off x="311700" y="2867800"/>
            <a:ext cx="8520599" cy="11222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algn="ctr">
              <a:spcBef>
                <a:spcPts val="0"/>
              </a:spcBef>
              <a:buSzPct val="100000"/>
              <a:defRPr sz="3600"/>
            </a:lvl1pPr>
            <a:lvl2pPr algn="ctr">
              <a:spcBef>
                <a:spcPts val="0"/>
              </a:spcBef>
              <a:buSzPct val="100000"/>
              <a:defRPr sz="3600"/>
            </a:lvl2pPr>
            <a:lvl3pPr algn="ctr">
              <a:spcBef>
                <a:spcPts val="0"/>
              </a:spcBef>
              <a:buSzPct val="100000"/>
              <a:defRPr sz="3600"/>
            </a:lvl3pPr>
            <a:lvl4pPr algn="ctr">
              <a:spcBef>
                <a:spcPts val="0"/>
              </a:spcBef>
              <a:buSzPct val="100000"/>
              <a:defRPr sz="3600"/>
            </a:lvl4pPr>
            <a:lvl5pPr algn="ctr">
              <a:spcBef>
                <a:spcPts val="0"/>
              </a:spcBef>
              <a:buSzPct val="100000"/>
              <a:defRPr sz="3600"/>
            </a:lvl5pPr>
            <a:lvl6pPr algn="ctr">
              <a:spcBef>
                <a:spcPts val="0"/>
              </a:spcBef>
              <a:buSzPct val="100000"/>
              <a:defRPr sz="3600"/>
            </a:lvl6pPr>
            <a:lvl7pPr algn="ctr">
              <a:spcBef>
                <a:spcPts val="0"/>
              </a:spcBef>
              <a:buSzPct val="100000"/>
              <a:defRPr sz="3600"/>
            </a:lvl7pPr>
            <a:lvl8pPr algn="ctr">
              <a:spcBef>
                <a:spcPts val="0"/>
              </a:spcBef>
              <a:buSzPct val="100000"/>
              <a:defRPr sz="3600"/>
            </a:lvl8pPr>
            <a:lvl9pPr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239" name="Shape 239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599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2" name="Shape 242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599" cy="4555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3" name="Shape 243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599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3999899" cy="4555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7" name="Shape 247"/>
          <p:cNvSpPr txBox="1">
            <a:spLocks noGrp="1"/>
          </p:cNvSpPr>
          <p:nvPr>
            <p:ph type="body" idx="2"/>
          </p:nvPr>
        </p:nvSpPr>
        <p:spPr>
          <a:xfrm>
            <a:off x="4832400" y="1536633"/>
            <a:ext cx="3999899" cy="4555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8" name="Shape 248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Otsikko ja sisältö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84212" y="1436687"/>
            <a:ext cx="7772400" cy="3947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81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 sz="24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9750" indent="8255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 sz="24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719138" indent="30162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 sz="20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898525" indent="3175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079500" indent="-127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 sz="16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200" cy="306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Font typeface="Arial"/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Font typeface="Arial"/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599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1" name="Shape 251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7999" cy="1007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SzPct val="100000"/>
              <a:defRPr sz="2400"/>
            </a:lvl1pPr>
            <a:lvl2pPr>
              <a:spcBef>
                <a:spcPts val="0"/>
              </a:spcBef>
              <a:buSzPct val="100000"/>
              <a:defRPr sz="2400"/>
            </a:lvl2pPr>
            <a:lvl3pPr>
              <a:spcBef>
                <a:spcPts val="0"/>
              </a:spcBef>
              <a:buSzPct val="100000"/>
              <a:defRPr sz="2400"/>
            </a:lvl3pPr>
            <a:lvl4pPr>
              <a:spcBef>
                <a:spcPts val="0"/>
              </a:spcBef>
              <a:buSzPct val="100000"/>
              <a:defRPr sz="2400"/>
            </a:lvl4pPr>
            <a:lvl5pPr>
              <a:spcBef>
                <a:spcPts val="0"/>
              </a:spcBef>
              <a:buSzPct val="100000"/>
              <a:defRPr sz="2400"/>
            </a:lvl5pPr>
            <a:lvl6pPr>
              <a:spcBef>
                <a:spcPts val="0"/>
              </a:spcBef>
              <a:buSzPct val="100000"/>
              <a:defRPr sz="2400"/>
            </a:lvl6pPr>
            <a:lvl7pPr>
              <a:spcBef>
                <a:spcPts val="0"/>
              </a:spcBef>
              <a:buSzPct val="100000"/>
              <a:defRPr sz="2400"/>
            </a:lvl7pPr>
            <a:lvl8pPr>
              <a:spcBef>
                <a:spcPts val="0"/>
              </a:spcBef>
              <a:buSzPct val="100000"/>
              <a:defRPr sz="2400"/>
            </a:lvl8pPr>
            <a:lvl9pPr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254" name="Shape 254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7999" cy="4239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2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55" name="Shape 255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>
            <a:spLocks noGrp="1"/>
          </p:cNvSpPr>
          <p:nvPr>
            <p:ph type="title"/>
          </p:nvPr>
        </p:nvSpPr>
        <p:spPr>
          <a:xfrm>
            <a:off x="490250" y="600200"/>
            <a:ext cx="6367800" cy="54542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SzPct val="100000"/>
              <a:defRPr sz="4800"/>
            </a:lvl1pPr>
            <a:lvl2pPr>
              <a:spcBef>
                <a:spcPts val="0"/>
              </a:spcBef>
              <a:buSzPct val="100000"/>
              <a:defRPr sz="4800"/>
            </a:lvl2pPr>
            <a:lvl3pPr>
              <a:spcBef>
                <a:spcPts val="0"/>
              </a:spcBef>
              <a:buSzPct val="100000"/>
              <a:defRPr sz="4800"/>
            </a:lvl3pPr>
            <a:lvl4pPr>
              <a:spcBef>
                <a:spcPts val="0"/>
              </a:spcBef>
              <a:buSzPct val="100000"/>
              <a:defRPr sz="4800"/>
            </a:lvl4pPr>
            <a:lvl5pPr>
              <a:spcBef>
                <a:spcPts val="0"/>
              </a:spcBef>
              <a:buSzPct val="100000"/>
              <a:defRPr sz="4800"/>
            </a:lvl5pPr>
            <a:lvl6pPr>
              <a:spcBef>
                <a:spcPts val="0"/>
              </a:spcBef>
              <a:buSzPct val="100000"/>
              <a:defRPr sz="4800"/>
            </a:lvl6pPr>
            <a:lvl7pPr>
              <a:spcBef>
                <a:spcPts val="0"/>
              </a:spcBef>
              <a:buSzPct val="100000"/>
              <a:defRPr sz="4800"/>
            </a:lvl7pPr>
            <a:lvl8pPr>
              <a:spcBef>
                <a:spcPts val="0"/>
              </a:spcBef>
              <a:buSzPct val="100000"/>
              <a:defRPr sz="4800"/>
            </a:lvl8pPr>
            <a:lvl9pPr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258" name="Shape 258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/>
          <p:nvPr/>
        </p:nvSpPr>
        <p:spPr>
          <a:xfrm>
            <a:off x="4572000" y="-166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1" name="Shape 261"/>
          <p:cNvSpPr txBox="1">
            <a:spLocks noGrp="1"/>
          </p:cNvSpPr>
          <p:nvPr>
            <p:ph type="title"/>
          </p:nvPr>
        </p:nvSpPr>
        <p:spPr>
          <a:xfrm>
            <a:off x="265500" y="1644233"/>
            <a:ext cx="4045199" cy="1976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200"/>
            </a:lvl1pPr>
            <a:lvl2pPr algn="ctr">
              <a:spcBef>
                <a:spcPts val="0"/>
              </a:spcBef>
              <a:buSzPct val="100000"/>
              <a:defRPr sz="4200"/>
            </a:lvl2pPr>
            <a:lvl3pPr algn="ctr">
              <a:spcBef>
                <a:spcPts val="0"/>
              </a:spcBef>
              <a:buSzPct val="100000"/>
              <a:defRPr sz="4200"/>
            </a:lvl3pPr>
            <a:lvl4pPr algn="ctr">
              <a:spcBef>
                <a:spcPts val="0"/>
              </a:spcBef>
              <a:buSzPct val="100000"/>
              <a:defRPr sz="4200"/>
            </a:lvl4pPr>
            <a:lvl5pPr algn="ctr">
              <a:spcBef>
                <a:spcPts val="0"/>
              </a:spcBef>
              <a:buSzPct val="100000"/>
              <a:defRPr sz="4200"/>
            </a:lvl5pPr>
            <a:lvl6pPr algn="ctr">
              <a:spcBef>
                <a:spcPts val="0"/>
              </a:spcBef>
              <a:buSzPct val="100000"/>
              <a:defRPr sz="4200"/>
            </a:lvl6pPr>
            <a:lvl7pPr algn="ctr">
              <a:spcBef>
                <a:spcPts val="0"/>
              </a:spcBef>
              <a:buSzPct val="100000"/>
              <a:defRPr sz="4200"/>
            </a:lvl7pPr>
            <a:lvl8pPr algn="ctr">
              <a:spcBef>
                <a:spcPts val="0"/>
              </a:spcBef>
              <a:buSzPct val="100000"/>
              <a:defRPr sz="4200"/>
            </a:lvl8pPr>
            <a:lvl9pPr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262" name="Shape 262"/>
          <p:cNvSpPr txBox="1">
            <a:spLocks noGrp="1"/>
          </p:cNvSpPr>
          <p:nvPr>
            <p:ph type="subTitle" idx="1"/>
          </p:nvPr>
        </p:nvSpPr>
        <p:spPr>
          <a:xfrm>
            <a:off x="265500" y="3737433"/>
            <a:ext cx="4045199" cy="1646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263" name="Shape 263"/>
          <p:cNvSpPr txBox="1">
            <a:spLocks noGrp="1"/>
          </p:cNvSpPr>
          <p:nvPr>
            <p:ph type="body" idx="2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4" name="Shape 264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311700" y="5640766"/>
            <a:ext cx="5998800" cy="8067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267" name="Shape 267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Shape 269"/>
          <p:cNvSpPr txBox="1">
            <a:spLocks noGrp="1"/>
          </p:cNvSpPr>
          <p:nvPr>
            <p:ph type="title"/>
          </p:nvPr>
        </p:nvSpPr>
        <p:spPr>
          <a:xfrm>
            <a:off x="311700" y="1474833"/>
            <a:ext cx="8520599" cy="2618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12000"/>
            </a:lvl1pPr>
            <a:lvl2pPr algn="ctr">
              <a:spcBef>
                <a:spcPts val="0"/>
              </a:spcBef>
              <a:buSzPct val="100000"/>
              <a:defRPr sz="12000"/>
            </a:lvl2pPr>
            <a:lvl3pPr algn="ctr">
              <a:spcBef>
                <a:spcPts val="0"/>
              </a:spcBef>
              <a:buSzPct val="100000"/>
              <a:defRPr sz="12000"/>
            </a:lvl3pPr>
            <a:lvl4pPr algn="ctr">
              <a:spcBef>
                <a:spcPts val="0"/>
              </a:spcBef>
              <a:buSzPct val="100000"/>
              <a:defRPr sz="12000"/>
            </a:lvl4pPr>
            <a:lvl5pPr algn="ctr">
              <a:spcBef>
                <a:spcPts val="0"/>
              </a:spcBef>
              <a:buSzPct val="100000"/>
              <a:defRPr sz="12000"/>
            </a:lvl5pPr>
            <a:lvl6pPr algn="ctr">
              <a:spcBef>
                <a:spcPts val="0"/>
              </a:spcBef>
              <a:buSzPct val="100000"/>
              <a:defRPr sz="12000"/>
            </a:lvl6pPr>
            <a:lvl7pPr algn="ctr">
              <a:spcBef>
                <a:spcPts val="0"/>
              </a:spcBef>
              <a:buSzPct val="100000"/>
              <a:defRPr sz="12000"/>
            </a:lvl7pPr>
            <a:lvl8pPr algn="ctr">
              <a:spcBef>
                <a:spcPts val="0"/>
              </a:spcBef>
              <a:buSzPct val="100000"/>
              <a:defRPr sz="12000"/>
            </a:lvl8pPr>
            <a:lvl9pPr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270" name="Shape 270"/>
          <p:cNvSpPr txBox="1">
            <a:spLocks noGrp="1"/>
          </p:cNvSpPr>
          <p:nvPr>
            <p:ph type="body" idx="1"/>
          </p:nvPr>
        </p:nvSpPr>
        <p:spPr>
          <a:xfrm>
            <a:off x="311700" y="4202966"/>
            <a:ext cx="8520599" cy="1734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1" name="Shape 271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684212" y="72390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099" cy="63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 sz="2400" b="1"/>
            </a:lvl1pPr>
            <a:lvl2pPr marL="457200" indent="0" rtl="0">
              <a:spcBef>
                <a:spcPts val="0"/>
              </a:spcBef>
              <a:buFont typeface="Arial"/>
              <a:buNone/>
              <a:defRPr sz="2000" b="1"/>
            </a:lvl2pPr>
            <a:lvl3pPr marL="914400" indent="0" rtl="0">
              <a:spcBef>
                <a:spcPts val="0"/>
              </a:spcBef>
              <a:buFont typeface="Arial"/>
              <a:buNone/>
              <a:defRPr sz="1800" b="1"/>
            </a:lvl3pPr>
            <a:lvl4pPr marL="1371600" indent="0" rtl="0">
              <a:spcBef>
                <a:spcPts val="0"/>
              </a:spcBef>
              <a:buFont typeface="Arial"/>
              <a:buNone/>
              <a:defRPr sz="1600" b="1"/>
            </a:lvl4pPr>
            <a:lvl5pPr marL="1828800" indent="0" rtl="0">
              <a:spcBef>
                <a:spcPts val="0"/>
              </a:spcBef>
              <a:buFont typeface="Arial"/>
              <a:buNone/>
              <a:defRPr sz="1600" b="1"/>
            </a:lvl5pPr>
            <a:lvl6pPr marL="2286000" indent="0" rtl="0">
              <a:spcBef>
                <a:spcPts val="0"/>
              </a:spcBef>
              <a:buFont typeface="Arial"/>
              <a:buNone/>
              <a:defRPr sz="1600" b="1"/>
            </a:lvl6pPr>
            <a:lvl7pPr marL="2743200" indent="0" rtl="0">
              <a:spcBef>
                <a:spcPts val="0"/>
              </a:spcBef>
              <a:buFont typeface="Arial"/>
              <a:buNone/>
              <a:defRPr sz="1600" b="1"/>
            </a:lvl7pPr>
            <a:lvl8pPr marL="3200400" indent="0" rtl="0">
              <a:spcBef>
                <a:spcPts val="0"/>
              </a:spcBef>
              <a:buFont typeface="Arial"/>
              <a:buNone/>
              <a:defRPr sz="1600" b="1"/>
            </a:lvl8pPr>
            <a:lvl9pPr marL="3657600" indent="0" rtl="0">
              <a:spcBef>
                <a:spcPts val="0"/>
              </a:spcBef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099" cy="395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 sz="2400" b="1"/>
            </a:lvl1pPr>
            <a:lvl2pPr marL="457200" indent="0" rtl="0">
              <a:spcBef>
                <a:spcPts val="0"/>
              </a:spcBef>
              <a:buFont typeface="Arial"/>
              <a:buNone/>
              <a:defRPr sz="2000" b="1"/>
            </a:lvl2pPr>
            <a:lvl3pPr marL="914400" indent="0" rtl="0">
              <a:spcBef>
                <a:spcPts val="0"/>
              </a:spcBef>
              <a:buFont typeface="Arial"/>
              <a:buNone/>
              <a:defRPr sz="1800" b="1"/>
            </a:lvl3pPr>
            <a:lvl4pPr marL="1371600" indent="0" rtl="0">
              <a:spcBef>
                <a:spcPts val="0"/>
              </a:spcBef>
              <a:buFont typeface="Arial"/>
              <a:buNone/>
              <a:defRPr sz="1600" b="1"/>
            </a:lvl4pPr>
            <a:lvl5pPr marL="1828800" indent="0" rtl="0">
              <a:spcBef>
                <a:spcPts val="0"/>
              </a:spcBef>
              <a:buFont typeface="Arial"/>
              <a:buNone/>
              <a:defRPr sz="1600" b="1"/>
            </a:lvl5pPr>
            <a:lvl6pPr marL="2286000" indent="0" rtl="0">
              <a:spcBef>
                <a:spcPts val="0"/>
              </a:spcBef>
              <a:buFont typeface="Arial"/>
              <a:buNone/>
              <a:defRPr sz="1600" b="1"/>
            </a:lvl6pPr>
            <a:lvl7pPr marL="2743200" indent="0" rtl="0">
              <a:spcBef>
                <a:spcPts val="0"/>
              </a:spcBef>
              <a:buFont typeface="Arial"/>
              <a:buNone/>
              <a:defRPr sz="1600" b="1"/>
            </a:lvl7pPr>
            <a:lvl8pPr marL="3200400" indent="0" rtl="0">
              <a:spcBef>
                <a:spcPts val="0"/>
              </a:spcBef>
              <a:buFont typeface="Arial"/>
              <a:buNone/>
              <a:defRPr sz="1600" b="1"/>
            </a:lvl8pPr>
            <a:lvl9pPr marL="3657600" indent="0" rtl="0">
              <a:spcBef>
                <a:spcPts val="0"/>
              </a:spcBef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Font typeface="Arial"/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200" cy="306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Font typeface="Arial"/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Vertailu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688974" y="715962"/>
            <a:ext cx="7767600" cy="1036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688974" y="2003425"/>
            <a:ext cx="3808500" cy="3317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645026" y="2003425"/>
            <a:ext cx="3811499" cy="3329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200" cy="306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Font typeface="Arial"/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40" name="Shape 40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Font typeface="Arial"/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1649933" y="4708551"/>
            <a:ext cx="7125899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3200">
                <a:solidFill>
                  <a:srgbClr val="4F5150"/>
                </a:solidFill>
              </a:defRPr>
            </a:lvl1pPr>
            <a:lvl2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43" name="Shape 43"/>
          <p:cNvSpPr/>
          <p:nvPr/>
        </p:nvSpPr>
        <p:spPr>
          <a:xfrm>
            <a:off x="-1585" y="5441421"/>
            <a:ext cx="9144000" cy="1416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44" name="Shape 4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450667" y="5847580"/>
            <a:ext cx="1473300" cy="7847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5" name="Shape 45"/>
          <p:cNvGrpSpPr/>
          <p:nvPr/>
        </p:nvGrpSpPr>
        <p:grpSpPr>
          <a:xfrm>
            <a:off x="0" y="0"/>
            <a:ext cx="9144000" cy="4356663"/>
            <a:chOff x="0" y="0"/>
            <a:chExt cx="9144000" cy="4356663"/>
          </a:xfrm>
        </p:grpSpPr>
        <p:pic>
          <p:nvPicPr>
            <p:cNvPr id="46" name="Shape 46"/>
            <p:cNvPicPr preferRelativeResize="0"/>
            <p:nvPr/>
          </p:nvPicPr>
          <p:blipFill rotWithShape="1">
            <a:blip r:embed="rId3">
              <a:alphaModFix/>
            </a:blip>
            <a:srcRect t="16333" b="8712"/>
            <a:stretch/>
          </p:blipFill>
          <p:spPr>
            <a:xfrm>
              <a:off x="0" y="0"/>
              <a:ext cx="9144000" cy="425449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7" name="Shape 47"/>
            <p:cNvSpPr/>
            <p:nvPr/>
          </p:nvSpPr>
          <p:spPr>
            <a:xfrm>
              <a:off x="8500713" y="4127369"/>
              <a:ext cx="275058" cy="185201"/>
            </a:xfrm>
            <a:prstGeom prst="triangle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ahoma"/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endParaRPr>
            </a:p>
          </p:txBody>
        </p:sp>
        <p:sp>
          <p:nvSpPr>
            <p:cNvPr id="48" name="Shape 48"/>
            <p:cNvSpPr/>
            <p:nvPr/>
          </p:nvSpPr>
          <p:spPr>
            <a:xfrm>
              <a:off x="8634653" y="4145005"/>
              <a:ext cx="509347" cy="21165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ahoma"/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endParaRPr>
            </a:p>
          </p:txBody>
        </p:sp>
        <p:pic>
          <p:nvPicPr>
            <p:cNvPr id="49" name="Shape 49"/>
            <p:cNvPicPr preferRelativeResize="0"/>
            <p:nvPr/>
          </p:nvPicPr>
          <p:blipFill rotWithShape="1">
            <a:blip r:embed="rId4">
              <a:alphaModFix/>
            </a:blip>
            <a:srcRect t="47965"/>
            <a:stretch/>
          </p:blipFill>
          <p:spPr>
            <a:xfrm>
              <a:off x="0" y="3985328"/>
              <a:ext cx="9144000" cy="3420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0" name="Shape 50"/>
            <p:cNvPicPr preferRelativeResize="0"/>
            <p:nvPr/>
          </p:nvPicPr>
          <p:blipFill rotWithShape="1">
            <a:blip r:embed="rId5">
              <a:alphaModFix/>
            </a:blip>
            <a:srcRect r="4805"/>
            <a:stretch/>
          </p:blipFill>
          <p:spPr>
            <a:xfrm>
              <a:off x="5621867" y="377359"/>
              <a:ext cx="3522132" cy="175141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1658588" y="5389035"/>
            <a:ext cx="7011900" cy="538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Font typeface="Arial"/>
              <a:buNone/>
              <a:defRPr/>
            </a:lvl1pPr>
            <a:lvl2pPr rtl="0">
              <a:spcBef>
                <a:spcPts val="0"/>
              </a:spcBef>
              <a:defRPr sz="24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>
              <a:spcBef>
                <a:spcPts val="0"/>
              </a:spcBef>
              <a:defRPr sz="20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>
              <a:spcBef>
                <a:spcPts val="0"/>
              </a:spcBef>
              <a:defRPr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>
              <a:spcBef>
                <a:spcPts val="0"/>
              </a:spcBef>
              <a:defRPr sz="16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>
              <a:spcBef>
                <a:spcPts val="0"/>
              </a:spcBef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rtl="0">
              <a:spcBef>
                <a:spcPts val="0"/>
              </a:spcBef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rtl="0">
              <a:spcBef>
                <a:spcPts val="0"/>
              </a:spcBef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rtl="0">
              <a:spcBef>
                <a:spcPts val="0"/>
              </a:spcBef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yhjä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200" cy="306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Font typeface="Arial"/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55" name="Shape 55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Font typeface="Arial"/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tsikkodia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Shape 5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36500" cy="3787799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>
                <a:solidFill>
                  <a:srgbClr val="4F5150"/>
                </a:solidFill>
              </a:defRPr>
            </a:lvl1pPr>
            <a:lvl2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60" name="Shape 60"/>
          <p:cNvSpPr/>
          <p:nvPr/>
        </p:nvSpPr>
        <p:spPr>
          <a:xfrm>
            <a:off x="0" y="5441421"/>
            <a:ext cx="9144000" cy="1416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61" name="Shape 6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99" cy="79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Shape 6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00" cy="3787799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>
                <a:solidFill>
                  <a:srgbClr val="4F5150"/>
                </a:solidFill>
              </a:defRPr>
            </a:lvl1pPr>
            <a:lvl2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65" name="Shape 65"/>
          <p:cNvSpPr/>
          <p:nvPr/>
        </p:nvSpPr>
        <p:spPr>
          <a:xfrm>
            <a:off x="0" y="5441421"/>
            <a:ext cx="9144000" cy="1416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66" name="Shape 6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99" cy="79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hape 5"/>
          <p:cNvPicPr preferRelativeResize="0"/>
          <p:nvPr/>
        </p:nvPicPr>
        <p:blipFill rotWithShape="1">
          <a:blip r:embed="rId17">
            <a:alphaModFix/>
          </a:blip>
          <a:srcRect t="44933"/>
          <a:stretch/>
        </p:blipFill>
        <p:spPr>
          <a:xfrm>
            <a:off x="0" y="6045200"/>
            <a:ext cx="9144000" cy="3621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684212" y="72390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Arial"/>
              <a:buNone/>
              <a:defRPr sz="28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684212" y="1444625"/>
            <a:ext cx="7772400" cy="3952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381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539750" marR="0" indent="8255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L="719138" marR="0" indent="30162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 sz="20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898525" marR="0" indent="3175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 sz="18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L="1079500" marR="0" indent="-127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 sz="16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L="251460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L="297180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L="342900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L="3886200" marR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200" cy="306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Font typeface="Arial"/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SzPct val="25000"/>
              <a:buFont typeface="Arial"/>
              <a:buNone/>
            </a:pPr>
            <a:fld id="{00000000-1234-1234-1234-123412341234}" type="slidenum">
              <a:rPr lang="en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  <a:endParaRPr lang="en"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0" name="Shape 10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8989"/>
              </a:buClr>
              <a:buFont typeface="Arial"/>
              <a:buNone/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L="457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2pPr>
            <a:lvl3pPr marL="914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3pPr>
            <a:lvl4pPr marL="1371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4pPr>
            <a:lvl5pPr marL="18288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5pPr>
            <a:lvl6pPr marL="22860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6pPr>
            <a:lvl7pPr marL="27432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7pPr>
            <a:lvl8pPr marL="32004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8pPr>
            <a:lvl9pPr marL="365760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  <a:rtl val="0"/>
              </a:defRPr>
            </a:lvl9pPr>
          </a:lstStyle>
          <a:p>
            <a:endParaRPr/>
          </a:p>
        </p:txBody>
      </p:sp>
      <p:sp>
        <p:nvSpPr>
          <p:cNvPr id="11" name="Shap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  <a:rtl val="0"/>
            </a:endParaRPr>
          </a:p>
        </p:txBody>
      </p:sp>
      <p:pic>
        <p:nvPicPr>
          <p:cNvPr id="12" name="Shape 12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679450" y="5587998"/>
            <a:ext cx="1238400" cy="659699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599" cy="763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31" name="Shape 231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599" cy="4555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32" name="Shape 232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699" cy="524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mailto:erica.winter@metropolia.fi" TargetMode="External"/><Relationship Id="rId3" Type="http://schemas.openxmlformats.org/officeDocument/2006/relationships/hyperlink" Target="mailto:hanne.cojoc@metropolia.fi" TargetMode="External"/><Relationship Id="rId7" Type="http://schemas.openxmlformats.org/officeDocument/2006/relationships/hyperlink" Target="mailto:riina.tolvanen@metropolia.fi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eija.tapionlinna@metropolia.fi" TargetMode="External"/><Relationship Id="rId5" Type="http://schemas.openxmlformats.org/officeDocument/2006/relationships/hyperlink" Target="mailto:laura.kosonen@metropolia.fi" TargetMode="External"/><Relationship Id="rId4" Type="http://schemas.openxmlformats.org/officeDocument/2006/relationships/hyperlink" Target="mailto:taneli.kaalikoski@metropolia.fi" TargetMode="External"/><Relationship Id="rId9" Type="http://schemas.openxmlformats.org/officeDocument/2006/relationships/hyperlink" Target="mailto:helena.yli@metropolia.fi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powtoon.com/online-presentation/brQ4FmhImTB/tiina-tomera/#/" TargetMode="Externa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Arial"/>
              <a:buNone/>
            </a:pPr>
            <a:r>
              <a:rPr lang="en" sz="28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MINNO® Innovaatioprojekti 2015 - Loppukatselmus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en" sz="24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Virtuaaliopas Tiina Tomera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en" sz="24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Virtuaalihoito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en" sz="24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  <a:rtl val="0"/>
              </a:rPr>
              <a:t>6.11.2015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Arial"/>
              <a:buNone/>
            </a:pPr>
            <a:r>
              <a:rPr lang="en" sz="28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Sisäinen ja ulkoinen viestintä</a:t>
            </a:r>
          </a:p>
        </p:txBody>
      </p:sp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4212" y="1436687"/>
            <a:ext cx="7772400" cy="3947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en"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  <a:rtl val="0"/>
              </a:rPr>
              <a:t>Ryhmän sisäinen viestintä tapahtui etänä sosiaalisen median (Facebook) sekä pilvipalvelun (Google Drive) kautta. Tapaamisissa viestintä tapahtui keskustelemalla.</a:t>
            </a:r>
          </a:p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en"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  <a:rtl val="0"/>
              </a:rPr>
              <a:t>Ryhmän ulkoista viestintää olivat yhteydenotot kotihoitoon ja Palmiaan puhelimitse ja sähköpostitse, fyysiset vierailut työelämäkumppaneiden luona, sekä kommunikointi ohjaavien opettajien kanssa kasvotusten ja Connect Pron kautta. </a:t>
            </a:r>
          </a:p>
        </p:txBody>
      </p:sp>
      <p:sp>
        <p:nvSpPr>
          <p:cNvPr id="178" name="Shape 178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/>
            <a:r>
              <a:rPr lang="en" dirty="0" smtClean="0"/>
              <a:t>06.11.2015 </a:t>
            </a:r>
            <a:endParaRPr lang="en" dirty="0"/>
          </a:p>
        </p:txBody>
      </p:sp>
      <p:sp>
        <p:nvSpPr>
          <p:cNvPr id="179" name="Shape 179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r">
              <a:buClr>
                <a:srgbClr val="878989"/>
              </a:buClr>
              <a:buSzPct val="25000"/>
            </a:pPr>
            <a:r>
              <a:rPr lang="en" sz="1000" dirty="0" smtClean="0">
                <a:solidFill>
                  <a:srgbClr val="878989"/>
                </a:solidFill>
                <a:rtl val="0"/>
              </a:rPr>
              <a:t>10</a:t>
            </a:r>
            <a:endParaRPr lang="en" dirty="0">
              <a:rtl val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title"/>
          </p:nvPr>
        </p:nvSpPr>
        <p:spPr>
          <a:xfrm>
            <a:off x="685800" y="294075"/>
            <a:ext cx="6995399" cy="552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Tahoma"/>
              <a:buNone/>
            </a:pPr>
            <a:r>
              <a:rPr lang="en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Mitä opitte? Jokainen listaa</a:t>
            </a:r>
          </a:p>
        </p:txBody>
      </p:sp>
      <p:sp>
        <p:nvSpPr>
          <p:cNvPr id="185" name="Shape 185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/>
            <a:r>
              <a:rPr lang="en" dirty="0" smtClean="0"/>
              <a:t>06.11.2015 </a:t>
            </a:r>
            <a:endParaRPr lang="en" dirty="0"/>
          </a:p>
        </p:txBody>
      </p:sp>
      <p:sp>
        <p:nvSpPr>
          <p:cNvPr id="186" name="Shape 186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r">
              <a:buClr>
                <a:srgbClr val="878989"/>
              </a:buClr>
              <a:buSzPct val="25000"/>
            </a:pPr>
            <a:r>
              <a:rPr lang="en" sz="1000" dirty="0" smtClean="0">
                <a:solidFill>
                  <a:srgbClr val="878989"/>
                </a:solidFill>
                <a:rtl val="0"/>
              </a:rPr>
              <a:t>11</a:t>
            </a:r>
            <a:endParaRPr lang="en" dirty="0">
              <a:rtl val="0"/>
            </a:endParaRPr>
          </a:p>
        </p:txBody>
      </p:sp>
      <p:sp>
        <p:nvSpPr>
          <p:cNvPr id="187" name="Shape 187"/>
          <p:cNvSpPr txBox="1"/>
          <p:nvPr/>
        </p:nvSpPr>
        <p:spPr>
          <a:xfrm>
            <a:off x="299700" y="763775"/>
            <a:ext cx="8544600" cy="496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342900" lvl="0" indent="-279400" rtl="0">
              <a:lnSpc>
                <a:spcPct val="115000"/>
              </a:lnSpc>
              <a:spcBef>
                <a:spcPts val="0"/>
              </a:spcBef>
              <a:buClr>
                <a:srgbClr val="FF9900"/>
              </a:buClr>
              <a:buFont typeface="Noto Symbol"/>
              <a:buChar char="▪"/>
            </a:pPr>
            <a:r>
              <a:rPr lang="en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Kotihoidon toiminnasta ja haasteista</a:t>
            </a:r>
          </a:p>
          <a:p>
            <a:pPr marL="342900" lvl="0" indent="-279400" rtl="0">
              <a:lnSpc>
                <a:spcPct val="115000"/>
              </a:lnSpc>
              <a:spcBef>
                <a:spcPts val="0"/>
              </a:spcBef>
              <a:buClr>
                <a:srgbClr val="FF9900"/>
              </a:buClr>
              <a:buFont typeface="Tahoma"/>
              <a:buChar char="▪"/>
            </a:pPr>
            <a:r>
              <a:rPr lang="en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Palmian virtuaalihoidon toiminnasta ja historiasta</a:t>
            </a:r>
          </a:p>
          <a:p>
            <a:pPr marL="342900" lvl="0" indent="-279400" rtl="0">
              <a:lnSpc>
                <a:spcPct val="115000"/>
              </a:lnSpc>
              <a:spcBef>
                <a:spcPts val="0"/>
              </a:spcBef>
              <a:buClr>
                <a:srgbClr val="FF9900"/>
              </a:buClr>
              <a:buFont typeface="Tahoma"/>
              <a:buChar char="▪"/>
            </a:pPr>
            <a:r>
              <a:rPr lang="en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Muista koulutusohjelmista</a:t>
            </a:r>
          </a:p>
          <a:p>
            <a:pPr marL="342900" lvl="0" indent="-279400" rtl="0">
              <a:lnSpc>
                <a:spcPct val="115000"/>
              </a:lnSpc>
              <a:spcBef>
                <a:spcPts val="0"/>
              </a:spcBef>
              <a:buClr>
                <a:srgbClr val="FF9900"/>
              </a:buClr>
              <a:buFont typeface="Tahoma"/>
              <a:buChar char="▪"/>
            </a:pPr>
            <a:r>
              <a:rPr lang="en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Projektityöskentelystä ja sen aikatauluttamisesta</a:t>
            </a:r>
          </a:p>
          <a:p>
            <a:pPr marL="342900" lvl="0" indent="-279400" rtl="0">
              <a:lnSpc>
                <a:spcPct val="115000"/>
              </a:lnSpc>
              <a:spcBef>
                <a:spcPts val="0"/>
              </a:spcBef>
              <a:buClr>
                <a:srgbClr val="FF9900"/>
              </a:buClr>
              <a:buFont typeface="Tahoma"/>
              <a:buChar char="▪"/>
            </a:pPr>
            <a:r>
              <a:rPr lang="en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Suunnitelmallisuuden merkityksestä, vaikka tarkkaa aikataulutusta ei voisikaan tehdä </a:t>
            </a:r>
          </a:p>
          <a:p>
            <a:pPr marL="342900" lvl="0" indent="-279400" rtl="0">
              <a:lnSpc>
                <a:spcPct val="115000"/>
              </a:lnSpc>
              <a:spcBef>
                <a:spcPts val="0"/>
              </a:spcBef>
              <a:buClr>
                <a:srgbClr val="FF9900"/>
              </a:buClr>
              <a:buFont typeface="Tahoma"/>
              <a:buChar char="▪"/>
            </a:pPr>
            <a:r>
              <a:rPr lang="en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Miten toimii hyvä projektiryhmä: viestintä, avoin ilmapiiri</a:t>
            </a:r>
          </a:p>
          <a:p>
            <a:pPr marL="342900" lvl="0" indent="-279400" rtl="0">
              <a:lnSpc>
                <a:spcPct val="115000"/>
              </a:lnSpc>
              <a:spcBef>
                <a:spcPts val="0"/>
              </a:spcBef>
              <a:buClr>
                <a:srgbClr val="FF9900"/>
              </a:buClr>
              <a:buFont typeface="Tahoma"/>
              <a:buChar char="▪"/>
            </a:pPr>
            <a:r>
              <a:rPr lang="en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Jo suunnitellusta ei kannata pitää kiinni, jos huomaa, ettei se ole toimiva idea</a:t>
            </a:r>
          </a:p>
          <a:p>
            <a:pPr marL="342900" lvl="0" indent="-279400" rtl="0">
              <a:lnSpc>
                <a:spcPct val="115000"/>
              </a:lnSpc>
              <a:spcBef>
                <a:spcPts val="0"/>
              </a:spcBef>
              <a:buClr>
                <a:srgbClr val="FF9900"/>
              </a:buClr>
              <a:buFont typeface="Tahoma"/>
              <a:buChar char="▪"/>
            </a:pPr>
            <a:r>
              <a:rPr lang="en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Innovointi ei ole aina helppoa ja yksinkertaista</a:t>
            </a:r>
          </a:p>
          <a:p>
            <a:pPr marL="342900" lvl="0" indent="-279400" rtl="0">
              <a:lnSpc>
                <a:spcPct val="115000"/>
              </a:lnSpc>
              <a:spcBef>
                <a:spcPts val="0"/>
              </a:spcBef>
              <a:buClr>
                <a:srgbClr val="FF9900"/>
              </a:buClr>
              <a:buFont typeface="Tahoma"/>
              <a:buChar char="▪"/>
            </a:pPr>
            <a:r>
              <a:rPr lang="en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Kaikki oppiminen lähtee lopulta omasta asenteesta</a:t>
            </a:r>
          </a:p>
          <a:p>
            <a:pPr marL="342900" lvl="0" indent="-279400" rtl="0">
              <a:lnSpc>
                <a:spcPct val="115000"/>
              </a:lnSpc>
              <a:spcBef>
                <a:spcPts val="0"/>
              </a:spcBef>
              <a:buClr>
                <a:srgbClr val="FF9900"/>
              </a:buClr>
              <a:buFont typeface="Tahoma"/>
              <a:buChar char="▪"/>
            </a:pPr>
            <a:r>
              <a:rPr lang="en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Ryhmässä on osattava tehdä kompromisseja</a:t>
            </a:r>
          </a:p>
          <a:p>
            <a:pPr marL="342900" lvl="0" indent="-279400" rtl="0">
              <a:lnSpc>
                <a:spcPct val="115000"/>
              </a:lnSpc>
              <a:spcBef>
                <a:spcPts val="0"/>
              </a:spcBef>
              <a:buClr>
                <a:srgbClr val="FF9900"/>
              </a:buClr>
              <a:buFont typeface="Tahoma"/>
              <a:buChar char="▪"/>
            </a:pPr>
            <a:r>
              <a:rPr lang="en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Joustavuus on tärkeää ryhmän toiminnan ja hyvän ilmapiirin säilymisen kannalta</a:t>
            </a:r>
          </a:p>
          <a:p>
            <a:pPr marL="342900" lvl="0" indent="-279400" rtl="0">
              <a:lnSpc>
                <a:spcPct val="115000"/>
              </a:lnSpc>
              <a:spcBef>
                <a:spcPts val="0"/>
              </a:spcBef>
              <a:buClr>
                <a:srgbClr val="FF9900"/>
              </a:buClr>
              <a:buFont typeface="Tahoma"/>
              <a:buChar char="▪"/>
            </a:pPr>
            <a:r>
              <a:rPr lang="en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Ryhmäläisillä on erilaista osaamista, mitä kannattaa hyödyntää</a:t>
            </a:r>
          </a:p>
          <a:p>
            <a:pPr marL="342900" lvl="0" indent="-279400" rtl="0">
              <a:lnSpc>
                <a:spcPct val="115000"/>
              </a:lnSpc>
              <a:spcBef>
                <a:spcPts val="0"/>
              </a:spcBef>
              <a:buClr>
                <a:srgbClr val="FF9900"/>
              </a:buClr>
              <a:buFont typeface="Tahoma"/>
              <a:buChar char="▪"/>
            </a:pPr>
            <a:r>
              <a:rPr lang="en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Ryhmän jäsenet ovat erilaisia, joten erilaisuuden sietäminen on tärkeää</a:t>
            </a:r>
          </a:p>
          <a:p>
            <a:pPr marL="342900" lvl="0" indent="-279400" rtl="0">
              <a:lnSpc>
                <a:spcPct val="115000"/>
              </a:lnSpc>
              <a:spcBef>
                <a:spcPts val="0"/>
              </a:spcBef>
              <a:buClr>
                <a:srgbClr val="FF9900"/>
              </a:buClr>
              <a:buFont typeface="Tahoma"/>
              <a:buChar char="▪"/>
            </a:pPr>
            <a:r>
              <a:rPr lang="en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Kaikki eivät ole samoissa asioissa hyviä, mutta jokainen osaa jotain</a:t>
            </a:r>
          </a:p>
          <a:p>
            <a:pPr marL="342900" lvl="0" indent="-279400" rtl="0">
              <a:lnSpc>
                <a:spcPct val="115000"/>
              </a:lnSpc>
              <a:spcBef>
                <a:spcPts val="0"/>
              </a:spcBef>
              <a:buClr>
                <a:srgbClr val="FF9900"/>
              </a:buClr>
              <a:buFont typeface="Tahoma"/>
              <a:buChar char="▪"/>
            </a:pPr>
            <a:r>
              <a:rPr lang="en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Projektiryhmäläisten erilaiset taustat ja ikärakenne ovat haasteita, mutta myös rikkaus</a:t>
            </a:r>
          </a:p>
          <a:p>
            <a:pPr marL="342900" lvl="0" indent="-279400" rtl="0">
              <a:lnSpc>
                <a:spcPct val="115000"/>
              </a:lnSpc>
              <a:spcBef>
                <a:spcPts val="0"/>
              </a:spcBef>
              <a:buClr>
                <a:srgbClr val="FF9900"/>
              </a:buClr>
              <a:buFont typeface="Tahoma"/>
              <a:buChar char="▪"/>
            </a:pPr>
            <a:r>
              <a:rPr lang="en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Uusia ohjelmia työskentelyyn tietokoneella</a:t>
            </a:r>
          </a:p>
          <a:p>
            <a:pPr marL="342900" lvl="0" indent="-279400" rtl="0">
              <a:lnSpc>
                <a:spcPct val="115000"/>
              </a:lnSpc>
              <a:spcBef>
                <a:spcPts val="0"/>
              </a:spcBef>
              <a:buClr>
                <a:srgbClr val="FF9900"/>
              </a:buClr>
              <a:buFont typeface="Tahoma"/>
              <a:buChar char="▪"/>
            </a:pPr>
            <a:r>
              <a:rPr lang="en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Hyvä oppimisympäristö on tärkeä</a:t>
            </a:r>
          </a:p>
          <a:p>
            <a:pPr marL="342900" lvl="0" indent="-279400" rtl="0">
              <a:lnSpc>
                <a:spcPct val="115000"/>
              </a:lnSpc>
              <a:spcBef>
                <a:spcPts val="0"/>
              </a:spcBef>
              <a:buClr>
                <a:srgbClr val="FF9900"/>
              </a:buClr>
              <a:buFont typeface="Tahoma"/>
              <a:buChar char="▪"/>
            </a:pPr>
            <a:r>
              <a:rPr lang="en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Verkostoituminen ja taustatyö ovat olennaisia</a:t>
            </a:r>
          </a:p>
          <a:p>
            <a:pPr marL="342900" lvl="0" indent="-279400" rtl="0">
              <a:lnSpc>
                <a:spcPct val="115000"/>
              </a:lnSpc>
              <a:spcBef>
                <a:spcPts val="0"/>
              </a:spcBef>
              <a:buClr>
                <a:srgbClr val="FF9900"/>
              </a:buClr>
              <a:buFont typeface="Tahoma"/>
              <a:buChar char="▪"/>
            </a:pPr>
            <a:r>
              <a:rPr lang="en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Projektityöskentelyn tulos on aina osiensa summa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Tahoma"/>
              <a:buNone/>
            </a:pPr>
            <a:r>
              <a:rPr lang="en" sz="252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Kuinka monialaista Innovaatioprojektia voisi kehittää?</a:t>
            </a:r>
            <a:r>
              <a:rPr lang="en" sz="120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Tahoma"/>
              <a:buNone/>
            </a:pPr>
            <a:endParaRPr sz="1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3" name="Shape 193"/>
          <p:cNvSpPr txBox="1">
            <a:spLocks noGrp="1"/>
          </p:cNvSpPr>
          <p:nvPr>
            <p:ph type="body" idx="1"/>
          </p:nvPr>
        </p:nvSpPr>
        <p:spPr>
          <a:xfrm>
            <a:off x="684200" y="1575698"/>
            <a:ext cx="7772400" cy="4509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en" sz="1800">
                <a:latin typeface="Tahoma"/>
                <a:ea typeface="Tahoma"/>
                <a:cs typeface="Tahoma"/>
                <a:sym typeface="Tahoma"/>
                <a:rtl val="0"/>
              </a:rPr>
              <a:t>Varsinaiselle ryhmän omalle projektityöskentelylle enemmän aikaa, orientaation osuus koko opintokokonaisuudessa oli liian pitkä. </a:t>
            </a:r>
          </a:p>
          <a:p>
            <a:pPr marL="3429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en" sz="1800">
                <a:latin typeface="Tahoma"/>
                <a:ea typeface="Tahoma"/>
                <a:cs typeface="Tahoma"/>
                <a:sym typeface="Tahoma"/>
                <a:rtl val="0"/>
              </a:rPr>
              <a:t>Ohjaavilta opettajilta saatu ohjaus oli riittävää, jokainen ryhmä määrittelee oman ohjaustarpeensa.</a:t>
            </a:r>
          </a:p>
          <a:p>
            <a:pPr marL="3429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en" sz="1800">
                <a:latin typeface="Tahoma"/>
                <a:ea typeface="Tahoma"/>
                <a:cs typeface="Tahoma"/>
                <a:sym typeface="Tahoma"/>
                <a:rtl val="0"/>
              </a:rPr>
              <a:t>Orientoitumista alkuvaiheessa helpottaisi selkeä informaatio, mitkä innovaatiohaasteista ovat mahdollisia suorittaa monimuoto-opiskelun puitteissa.</a:t>
            </a:r>
          </a:p>
          <a:p>
            <a:pPr marL="3429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en" sz="1800">
                <a:latin typeface="Tahoma"/>
                <a:ea typeface="Tahoma"/>
                <a:cs typeface="Tahoma"/>
                <a:sym typeface="Tahoma"/>
                <a:rtl val="0"/>
              </a:rPr>
              <a:t>Connect Pro -yhteyden parempi toimivuus</a:t>
            </a:r>
          </a:p>
          <a:p>
            <a:pPr marL="3429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en" sz="1800">
                <a:latin typeface="Tahoma"/>
                <a:ea typeface="Tahoma"/>
                <a:cs typeface="Tahoma"/>
                <a:sym typeface="Tahoma"/>
                <a:rtl val="0"/>
              </a:rPr>
              <a:t>Monimuoto-opiskelijoille enemmän ja monipuolisempia aiheita. Aina ei voi osallistua päiväopetuksen projekteihin esim. työesteiden vuoksi. On pakko valita pienemmästä määrästä vaihtoehtoja.</a:t>
            </a:r>
          </a:p>
          <a:p>
            <a:pPr marL="342900" marR="0" lvl="0" indent="-304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en" sz="1800">
                <a:latin typeface="Tahoma"/>
                <a:ea typeface="Tahoma"/>
                <a:cs typeface="Tahoma"/>
                <a:sym typeface="Tahoma"/>
                <a:rtl val="0"/>
              </a:rPr>
              <a:t>Tilaajan rooli selkeäksi, vaikka olisi kaksi eri toimijaa, jotka toimivat tilaajana yhdessä. Syytä myös määritellä, jos ovatkin tilaaja &amp; yhteistyötaho.</a:t>
            </a:r>
          </a:p>
        </p:txBody>
      </p:sp>
      <p:sp>
        <p:nvSpPr>
          <p:cNvPr id="194" name="Shape 194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/>
            <a:r>
              <a:rPr lang="en" dirty="0" smtClean="0"/>
              <a:t>06.11.2015 </a:t>
            </a:r>
            <a:endParaRPr lang="en" dirty="0"/>
          </a:p>
        </p:txBody>
      </p:sp>
      <p:sp>
        <p:nvSpPr>
          <p:cNvPr id="195" name="Shape 195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r">
              <a:buClr>
                <a:srgbClr val="878989"/>
              </a:buClr>
              <a:buSzPct val="25000"/>
            </a:pPr>
            <a:r>
              <a:rPr lang="en" sz="1000" dirty="0" smtClean="0">
                <a:solidFill>
                  <a:srgbClr val="878989"/>
                </a:solidFill>
                <a:rtl val="0"/>
              </a:rPr>
              <a:t>12</a:t>
            </a:r>
            <a:endParaRPr lang="en" dirty="0">
              <a:rtl val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>
            <a:spLocks noGrp="1"/>
          </p:cNvSpPr>
          <p:nvPr>
            <p:ph type="title"/>
          </p:nvPr>
        </p:nvSpPr>
        <p:spPr>
          <a:xfrm>
            <a:off x="685812" y="53081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Arial"/>
              <a:buNone/>
            </a:pPr>
            <a:r>
              <a:rPr lang="en" b="1"/>
              <a:t>Virtuaaliopas Tiina Tomera</a:t>
            </a:r>
          </a:p>
        </p:txBody>
      </p:sp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562550" y="1279487"/>
            <a:ext cx="7822799" cy="441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en" sz="1800"/>
              <a:t>Haaste: Miten saamme virtuaalihoidon houkuttelevammaksi?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en" sz="1800"/>
              <a:t>Tuotos: Kuvakäsikirjoitus ja demo virtuaalihoidon markkinointimateriaalia varten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en" sz="1800"/>
              <a:t>Virtuaaliopas Tiina Tomera päähenkilönä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en" sz="1800"/>
              <a:t>Tilaajana Helsingin kaupungin Eteläinen kotihoitoyksikkö, yhteistyökumppanina Palmian puhelin- ja hyvinvointipalvelut.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en" sz="1800"/>
              <a:t>Tekijät:</a:t>
            </a:r>
          </a:p>
          <a:p>
            <a:pPr lvl="1" rtl="0">
              <a:spcBef>
                <a:spcPts val="0"/>
              </a:spcBef>
              <a:buSzPct val="100000"/>
            </a:pPr>
            <a:r>
              <a:rPr lang="en" sz="1800">
                <a:latin typeface="Tahoma"/>
                <a:ea typeface="Tahoma"/>
                <a:cs typeface="Tahoma"/>
                <a:sym typeface="Tahoma"/>
              </a:rPr>
              <a:t>Hanne Cojoc, hyvinvointiteknologia</a:t>
            </a:r>
          </a:p>
          <a:p>
            <a:pPr lvl="1" rtl="0">
              <a:spcBef>
                <a:spcPts val="0"/>
              </a:spcBef>
              <a:buSzPct val="100000"/>
            </a:pPr>
            <a:r>
              <a:rPr lang="en" sz="1800">
                <a:latin typeface="Tahoma"/>
                <a:ea typeface="Tahoma"/>
                <a:cs typeface="Tahoma"/>
                <a:sym typeface="Tahoma"/>
              </a:rPr>
              <a:t>Taneli Kaalikoski, apuvälinetekniikka</a:t>
            </a:r>
          </a:p>
          <a:p>
            <a:pPr lvl="1" rtl="0">
              <a:spcBef>
                <a:spcPts val="0"/>
              </a:spcBef>
              <a:buSzPct val="100000"/>
            </a:pPr>
            <a:r>
              <a:rPr lang="en" sz="1800">
                <a:latin typeface="Tahoma"/>
                <a:ea typeface="Tahoma"/>
                <a:cs typeface="Tahoma"/>
                <a:sym typeface="Tahoma"/>
              </a:rPr>
              <a:t>Laura Kosonen, vanhustyö</a:t>
            </a:r>
          </a:p>
          <a:p>
            <a:pPr lvl="1" rtl="0">
              <a:spcBef>
                <a:spcPts val="0"/>
              </a:spcBef>
              <a:buSzPct val="100000"/>
            </a:pPr>
            <a:r>
              <a:rPr lang="en" sz="1800">
                <a:latin typeface="Tahoma"/>
                <a:ea typeface="Tahoma"/>
                <a:cs typeface="Tahoma"/>
                <a:sym typeface="Tahoma"/>
              </a:rPr>
              <a:t>Eija Tapionlinna, vanhustyö</a:t>
            </a:r>
          </a:p>
          <a:p>
            <a:pPr lvl="1" rtl="0">
              <a:spcBef>
                <a:spcPts val="0"/>
              </a:spcBef>
              <a:buSzPct val="100000"/>
            </a:pPr>
            <a:r>
              <a:rPr lang="en" sz="1800">
                <a:latin typeface="Tahoma"/>
                <a:ea typeface="Tahoma"/>
                <a:cs typeface="Tahoma"/>
                <a:sym typeface="Tahoma"/>
              </a:rPr>
              <a:t>Riina Tolvanen, vanhustyö</a:t>
            </a:r>
          </a:p>
          <a:p>
            <a:pPr lvl="1" rtl="0">
              <a:spcBef>
                <a:spcPts val="0"/>
              </a:spcBef>
              <a:buSzPct val="100000"/>
            </a:pPr>
            <a:r>
              <a:rPr lang="en" sz="1800">
                <a:latin typeface="Tahoma"/>
                <a:ea typeface="Tahoma"/>
                <a:cs typeface="Tahoma"/>
                <a:sym typeface="Tahoma"/>
              </a:rPr>
              <a:t>Erica Winter, vanhustyö</a:t>
            </a:r>
          </a:p>
          <a:p>
            <a:pPr lvl="1" rtl="0">
              <a:spcBef>
                <a:spcPts val="0"/>
              </a:spcBef>
              <a:buSzPct val="100000"/>
            </a:pPr>
            <a:r>
              <a:rPr lang="en" sz="1800">
                <a:latin typeface="Tahoma"/>
                <a:ea typeface="Tahoma"/>
                <a:cs typeface="Tahoma"/>
                <a:sym typeface="Tahoma"/>
              </a:rPr>
              <a:t>Helena Yli, vanhustyö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en" sz="1800"/>
              <a:t>Ohjaavat opettajat: Mari Heitto ja Satu Vahaluoto</a:t>
            </a:r>
          </a:p>
          <a:p>
            <a:pPr marL="0" marR="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8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2413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6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342900" marR="0" lvl="0" indent="-2413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6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02" name="Shape 202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/>
            <a:r>
              <a:rPr lang="en" dirty="0" smtClean="0"/>
              <a:t>06.11.2015 </a:t>
            </a:r>
            <a:endParaRPr lang="en" dirty="0"/>
          </a:p>
        </p:txBody>
      </p:sp>
      <p:sp>
        <p:nvSpPr>
          <p:cNvPr id="203" name="Shape 203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r">
              <a:buClr>
                <a:srgbClr val="878989"/>
              </a:buClr>
              <a:buSzPct val="25000"/>
            </a:pPr>
            <a:r>
              <a:rPr lang="en" sz="1000" dirty="0" smtClean="0">
                <a:solidFill>
                  <a:srgbClr val="878989"/>
                </a:solidFill>
                <a:rtl val="0"/>
              </a:rPr>
              <a:t>13</a:t>
            </a:r>
            <a:endParaRPr lang="en" dirty="0">
              <a:rtl val="0"/>
            </a:endParaRPr>
          </a:p>
        </p:txBody>
      </p:sp>
      <p:pic>
        <p:nvPicPr>
          <p:cNvPr id="204" name="Shape 2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69075" y="3264375"/>
            <a:ext cx="3408948" cy="1916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>
            <a:spLocks noGrp="1"/>
          </p:cNvSpPr>
          <p:nvPr>
            <p:ph type="title"/>
          </p:nvPr>
        </p:nvSpPr>
        <p:spPr>
          <a:xfrm>
            <a:off x="685812" y="53081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Arial"/>
              <a:buNone/>
            </a:pPr>
            <a:r>
              <a:rPr lang="en" b="1"/>
              <a:t>Virtual guide Tiina Tomera</a:t>
            </a:r>
          </a:p>
        </p:txBody>
      </p:sp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562550" y="1279487"/>
            <a:ext cx="7822799" cy="4416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en" sz="1800"/>
              <a:t>Challenge: How do we make virtual service more appealing? 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en" sz="1800"/>
              <a:t>Product: Storyboard and demo as marketing material for virtual service.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en" sz="1800"/>
              <a:t>Virtual guide Tiina Tomera as main character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en" sz="1800"/>
              <a:t>Ordering client: Southern Homecare Unit of Helsinki City, partner: Palmia Telephone and Wellbeing Services.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en" sz="1800"/>
              <a:t>Project group:</a:t>
            </a:r>
          </a:p>
          <a:p>
            <a:pPr lvl="1" rtl="0">
              <a:spcBef>
                <a:spcPts val="0"/>
              </a:spcBef>
              <a:buSzPct val="100000"/>
            </a:pPr>
            <a:r>
              <a:rPr lang="en" sz="1800">
                <a:latin typeface="Tahoma"/>
                <a:ea typeface="Tahoma"/>
                <a:cs typeface="Tahoma"/>
                <a:sym typeface="Tahoma"/>
              </a:rPr>
              <a:t>Hanne Cojoc, Health Informatics</a:t>
            </a:r>
          </a:p>
          <a:p>
            <a:pPr lvl="1" rtl="0">
              <a:spcBef>
                <a:spcPts val="0"/>
              </a:spcBef>
              <a:buSzPct val="100000"/>
            </a:pPr>
            <a:r>
              <a:rPr lang="en" sz="1800">
                <a:latin typeface="Tahoma"/>
                <a:ea typeface="Tahoma"/>
                <a:cs typeface="Tahoma"/>
                <a:sym typeface="Tahoma"/>
              </a:rPr>
              <a:t>Taneli Kaalikoski, Prosthetics and Orthotics</a:t>
            </a:r>
          </a:p>
          <a:p>
            <a:pPr lvl="1" rtl="0">
              <a:spcBef>
                <a:spcPts val="0"/>
              </a:spcBef>
              <a:buSzPct val="100000"/>
            </a:pPr>
            <a:r>
              <a:rPr lang="en" sz="1800">
                <a:latin typeface="Tahoma"/>
                <a:ea typeface="Tahoma"/>
                <a:cs typeface="Tahoma"/>
                <a:sym typeface="Tahoma"/>
              </a:rPr>
              <a:t>Laura Kosonen, Elderly Care</a:t>
            </a:r>
          </a:p>
          <a:p>
            <a:pPr lvl="1" rtl="0">
              <a:spcBef>
                <a:spcPts val="0"/>
              </a:spcBef>
              <a:buSzPct val="100000"/>
            </a:pPr>
            <a:r>
              <a:rPr lang="en" sz="1800">
                <a:latin typeface="Tahoma"/>
                <a:ea typeface="Tahoma"/>
                <a:cs typeface="Tahoma"/>
                <a:sym typeface="Tahoma"/>
              </a:rPr>
              <a:t>Eija Tapionlinna, Elderly Care</a:t>
            </a:r>
          </a:p>
          <a:p>
            <a:pPr lvl="1" rtl="0">
              <a:spcBef>
                <a:spcPts val="0"/>
              </a:spcBef>
              <a:buSzPct val="100000"/>
            </a:pPr>
            <a:r>
              <a:rPr lang="en" sz="1800">
                <a:latin typeface="Tahoma"/>
                <a:ea typeface="Tahoma"/>
                <a:cs typeface="Tahoma"/>
                <a:sym typeface="Tahoma"/>
              </a:rPr>
              <a:t>Riina Tolvanen, Elderly Care</a:t>
            </a:r>
          </a:p>
          <a:p>
            <a:pPr lvl="1" rtl="0">
              <a:spcBef>
                <a:spcPts val="0"/>
              </a:spcBef>
              <a:buSzPct val="100000"/>
            </a:pPr>
            <a:r>
              <a:rPr lang="en" sz="1800">
                <a:latin typeface="Tahoma"/>
                <a:ea typeface="Tahoma"/>
                <a:cs typeface="Tahoma"/>
                <a:sym typeface="Tahoma"/>
              </a:rPr>
              <a:t>Erica Winter, Elderly Care</a:t>
            </a:r>
          </a:p>
          <a:p>
            <a:pPr lvl="1" rtl="0">
              <a:spcBef>
                <a:spcPts val="0"/>
              </a:spcBef>
              <a:buSzPct val="100000"/>
            </a:pPr>
            <a:r>
              <a:rPr lang="en" sz="1800">
                <a:latin typeface="Tahoma"/>
                <a:ea typeface="Tahoma"/>
                <a:cs typeface="Tahoma"/>
                <a:sym typeface="Tahoma"/>
              </a:rPr>
              <a:t>Helena Yli, Elderly Care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en" sz="1800"/>
              <a:t>Instructors: Mari Heitto and Satu Vahaluoto</a:t>
            </a:r>
          </a:p>
          <a:p>
            <a:pPr marL="0" marR="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8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6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6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Shape 212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/>
            <a:r>
              <a:rPr lang="en" dirty="0" smtClean="0"/>
              <a:t>06.11.2015 </a:t>
            </a:r>
            <a:endParaRPr lang="en" dirty="0"/>
          </a:p>
        </p:txBody>
      </p:sp>
      <p:sp>
        <p:nvSpPr>
          <p:cNvPr id="213" name="Shape 213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r">
              <a:buClr>
                <a:srgbClr val="878989"/>
              </a:buClr>
              <a:buSzPct val="25000"/>
            </a:pPr>
            <a:r>
              <a:rPr lang="en" sz="1000" dirty="0" smtClean="0">
                <a:solidFill>
                  <a:srgbClr val="878989"/>
                </a:solidFill>
              </a:rPr>
              <a:t>14</a:t>
            </a:r>
            <a:endParaRPr lang="en" dirty="0"/>
          </a:p>
        </p:txBody>
      </p:sp>
      <p:pic>
        <p:nvPicPr>
          <p:cNvPr id="214" name="Shape 2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31025" y="3711800"/>
            <a:ext cx="3092299" cy="1738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>
            <a:spLocks noGrp="1"/>
          </p:cNvSpPr>
          <p:nvPr>
            <p:ph type="title"/>
          </p:nvPr>
        </p:nvSpPr>
        <p:spPr>
          <a:xfrm>
            <a:off x="688974" y="715962"/>
            <a:ext cx="7767600" cy="1036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Arial"/>
              <a:buNone/>
            </a:pPr>
            <a:endParaRPr sz="2800" b="0" i="0" u="none" strike="noStrike" cap="none" baseline="0">
              <a:solidFill>
                <a:srgbClr val="F08A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688974" y="2003425"/>
            <a:ext cx="3808500" cy="3317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222" name="Shape 222"/>
          <p:cNvSpPr txBox="1">
            <a:spLocks noGrp="1"/>
          </p:cNvSpPr>
          <p:nvPr>
            <p:ph type="body" idx="2"/>
          </p:nvPr>
        </p:nvSpPr>
        <p:spPr>
          <a:xfrm>
            <a:off x="4645026" y="2003425"/>
            <a:ext cx="3811499" cy="3329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223" name="Shape 223"/>
          <p:cNvPicPr preferRelativeResize="0"/>
          <p:nvPr/>
        </p:nvPicPr>
        <p:blipFill rotWithShape="1">
          <a:blip r:embed="rId3">
            <a:alphaModFix/>
          </a:blip>
          <a:srcRect l="23999" t="11585" r="15999" b="5288"/>
          <a:stretch/>
        </p:blipFill>
        <p:spPr>
          <a:xfrm>
            <a:off x="457206" y="124381"/>
            <a:ext cx="8403000" cy="6548699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Shape 224"/>
          <p:cNvSpPr txBox="1"/>
          <p:nvPr/>
        </p:nvSpPr>
        <p:spPr>
          <a:xfrm>
            <a:off x="688974" y="6529830"/>
            <a:ext cx="1463699" cy="286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 dirty="0" smtClean="0">
                <a:solidFill>
                  <a:srgbClr val="878989"/>
                </a:solidFill>
              </a:rPr>
              <a:t>06.11.2015</a:t>
            </a:r>
            <a:endParaRPr lang="en" sz="1000" dirty="0">
              <a:solidFill>
                <a:srgbClr val="878989"/>
              </a:solidFill>
            </a:endParaRPr>
          </a:p>
        </p:txBody>
      </p:sp>
      <p:sp>
        <p:nvSpPr>
          <p:cNvPr id="225" name="Shape 225"/>
          <p:cNvSpPr txBox="1"/>
          <p:nvPr/>
        </p:nvSpPr>
        <p:spPr>
          <a:xfrm>
            <a:off x="6783933" y="6511912"/>
            <a:ext cx="1463699" cy="286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r" rtl="0">
              <a:spcBef>
                <a:spcPts val="0"/>
              </a:spcBef>
              <a:buClr>
                <a:srgbClr val="878989"/>
              </a:buClr>
              <a:buSzPct val="25000"/>
              <a:buFont typeface="Arial"/>
              <a:buNone/>
            </a:pPr>
            <a:r>
              <a:rPr lang="en" sz="1000" dirty="0">
                <a:solidFill>
                  <a:srgbClr val="878989"/>
                </a:solidFill>
              </a:rPr>
              <a:t>15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Tahoma"/>
              <a:buNone/>
            </a:pPr>
            <a:r>
              <a:rPr lang="en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Mikä </a:t>
            </a:r>
            <a:r>
              <a:rPr lang="en" sz="28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MINNO®</a:t>
            </a:r>
            <a:r>
              <a:rPr lang="en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 on?</a:t>
            </a:r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4212" y="1436687"/>
            <a:ext cx="7772400" cy="3947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 b="0" i="0" u="none" strike="noStrike" cap="none" baseline="0">
              <a:solidFill>
                <a:schemeClr val="dk2"/>
              </a:solidFill>
              <a:latin typeface="Tahoma"/>
              <a:ea typeface="Tahoma"/>
              <a:cs typeface="Tahoma"/>
              <a:sym typeface="Tahoma"/>
              <a:rtl val="0"/>
            </a:endParaRPr>
          </a:p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en" sz="24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MINNO® </a:t>
            </a:r>
            <a:r>
              <a:rPr lang="en" sz="2400" b="0" i="0" u="none" strike="noStrike" cap="none" baseline="0">
                <a:solidFill>
                  <a:srgbClr val="434343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tarkoittaa Metropolian Innovaatioprojekteja. Ne sisältyvät pakollisena jokaisen opiskelijan opetussuunnitelmaan. </a:t>
            </a:r>
            <a:r>
              <a:rPr lang="en" sz="24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MINNO® </a:t>
            </a:r>
            <a:r>
              <a:rPr lang="en" sz="2400" b="0" i="0" u="none" strike="noStrike" cap="none" baseline="0">
                <a:solidFill>
                  <a:srgbClr val="434343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lisää yhteistyötä yhteistyökumppaneiden, opiskelijoiden ja opettajien välillä. Sen tarkoitus on yhdistää eri alojen opiskelijoita, jolloin jokainen ryhmän jäsen voi hyödyntää omaa asiantuntijaosaamistaan luoden näin monialaisen ratkaisun</a:t>
            </a:r>
            <a:r>
              <a:rPr lang="en" sz="2400" b="0" i="0" u="none" strike="noStrike" cap="none" baseline="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 </a:t>
            </a:r>
            <a:r>
              <a:rPr lang="en" sz="24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MINNO®</a:t>
            </a:r>
            <a:r>
              <a:rPr lang="en" sz="2400" b="0" i="0" u="none" strike="noStrike" cap="none" baseline="0">
                <a:solidFill>
                  <a:srgbClr val="434343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-projektiin.</a:t>
            </a:r>
          </a:p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 b="0" i="0" u="none" strike="noStrike" cap="none" baseline="0">
              <a:solidFill>
                <a:srgbClr val="000000"/>
              </a:solidFill>
              <a:latin typeface="Tahoma"/>
              <a:ea typeface="Tahoma"/>
              <a:cs typeface="Tahoma"/>
              <a:sym typeface="Tahoma"/>
              <a:rtl val="0"/>
            </a:endParaRPr>
          </a:p>
        </p:txBody>
      </p:sp>
      <p:sp>
        <p:nvSpPr>
          <p:cNvPr id="106" name="Shape 106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/>
            <a:r>
              <a:rPr lang="en" dirty="0" smtClean="0"/>
              <a:t>06.11.2015 </a:t>
            </a:r>
            <a:endParaRPr lang="en" dirty="0"/>
          </a:p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r">
              <a:buClr>
                <a:srgbClr val="878989"/>
              </a:buClr>
              <a:buSzPct val="25000"/>
            </a:pPr>
            <a:r>
              <a:rPr lang="en" sz="1000" dirty="0">
                <a:solidFill>
                  <a:srgbClr val="878989"/>
                </a:solidFill>
              </a:rPr>
              <a:t>2</a:t>
            </a:r>
            <a:endParaRPr lang="e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Arial"/>
              <a:buNone/>
            </a:pPr>
            <a:r>
              <a:rPr lang="en" sz="28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Virtuaaliopas Tiina Tomera</a:t>
            </a:r>
          </a:p>
        </p:txBody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4212" y="1436687"/>
            <a:ext cx="7772400" cy="3947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800" b="0" i="0" u="none" strike="noStrike" cap="none" baseline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  <a:rtl val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Hanne Cojoc, </a:t>
            </a:r>
            <a:r>
              <a:rPr lang="en" sz="1800" b="0" i="0" u="sng" strike="noStrike" cap="none" baseline="0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3"/>
                <a:rtl val="0"/>
              </a:rPr>
              <a:t>hanne.cojoc@metropolia.fi</a:t>
            </a: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, Projektipäällikkö, Hyvinvointiteknologia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Taneli Kaalikoski, </a:t>
            </a:r>
            <a:r>
              <a:rPr lang="en" sz="1800" b="0" i="0" u="sng" strike="noStrike" cap="none" baseline="0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4"/>
                <a:rtl val="0"/>
              </a:rPr>
              <a:t>taneli.kaalikoski@metropolia.fi</a:t>
            </a: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, Projektityöntekijä, Apuvälinetekniikka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Laura Kosonen, </a:t>
            </a:r>
            <a:r>
              <a:rPr lang="en" sz="1800" b="0" i="0" u="sng" strike="noStrike" cap="none" baseline="0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5"/>
                <a:rtl val="0"/>
              </a:rPr>
              <a:t>laura.kosonen2@metropolia.fi</a:t>
            </a: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, Projektityöntekijä, Vanhustyö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Eija Tapionlinna, </a:t>
            </a:r>
            <a:r>
              <a:rPr lang="en" sz="1800" b="0" i="0" u="sng" strike="noStrike" cap="none" baseline="0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6"/>
                <a:rtl val="0"/>
              </a:rPr>
              <a:t>eija.tapionlinna@metropolia.fi</a:t>
            </a: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, Kontaktivastaava, Vanhustyö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Riina Tolvanen, </a:t>
            </a:r>
            <a:r>
              <a:rPr lang="en" sz="1800" b="0" i="0" u="sng" strike="noStrike" cap="none" baseline="0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7"/>
                <a:rtl val="0"/>
              </a:rPr>
              <a:t>riina.tolvanen@metropolia.fi</a:t>
            </a: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, Projektityöntekijä, Vanhustyö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Erica Winter, </a:t>
            </a:r>
            <a:r>
              <a:rPr lang="en" sz="1800" b="0" i="0" u="sng" strike="noStrike" cap="none" baseline="0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8"/>
                <a:rtl val="0"/>
              </a:rPr>
              <a:t>erica.winter@metropolia.fi</a:t>
            </a: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, Projektisihteeri, Vanhustyö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Helena Yli, </a:t>
            </a:r>
            <a:r>
              <a:rPr lang="en" sz="1800" b="0" i="0" u="sng" strike="noStrike" cap="none" baseline="0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9"/>
                <a:rtl val="0"/>
              </a:rPr>
              <a:t>helena.yli@metropolia.fi</a:t>
            </a: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, Projektityöntekijä, Vanhustyö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600" b="0" i="0" u="none" strike="noStrike" cap="none" baseline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  <a:rtl val="0"/>
            </a:endParaRPr>
          </a:p>
          <a:p>
            <a:pPr marL="342900" marR="0" lvl="0" indent="-1905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 b="0" i="0" u="none" strike="noStrike" cap="none" baseline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  <a:rtl val="0"/>
            </a:endParaRPr>
          </a:p>
        </p:txBody>
      </p:sp>
      <p:sp>
        <p:nvSpPr>
          <p:cNvPr id="114" name="Shape 114"/>
          <p:cNvSpPr txBox="1"/>
          <p:nvPr/>
        </p:nvSpPr>
        <p:spPr>
          <a:xfrm>
            <a:off x="-144814" y="2878703"/>
            <a:ext cx="9433500" cy="1100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15" name="Shape 115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/>
            <a:r>
              <a:rPr lang="en" dirty="0"/>
              <a:t>06.11.2015</a:t>
            </a:r>
          </a:p>
        </p:txBody>
      </p:sp>
      <p:sp>
        <p:nvSpPr>
          <p:cNvPr id="116" name="Shape 116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r">
              <a:buClr>
                <a:srgbClr val="878989"/>
              </a:buClr>
              <a:buSzPct val="25000"/>
            </a:pPr>
            <a:r>
              <a:rPr lang="en" sz="1000" dirty="0">
                <a:solidFill>
                  <a:srgbClr val="878989"/>
                </a:solidFill>
              </a:rPr>
              <a:t>3</a:t>
            </a:r>
            <a:endParaRPr lang="e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Tahoma"/>
              <a:buNone/>
            </a:pPr>
            <a:r>
              <a:rPr lang="en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Ryhmämme vastaanottama haaste ja tilaaja</a:t>
            </a:r>
          </a:p>
        </p:txBody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4212" y="1436687"/>
            <a:ext cx="7772400" cy="3947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400" b="0" i="0" u="none" strike="noStrike" cap="none" baseline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  <a:rtl val="0"/>
              </a:rPr>
              <a:t>Innovaatioprojektimme tavoitteena oli keksiä keino tehdä Palmian tarjoamasta virtuaalihoidosta houkuttelevampaa Helsingin kaupungin Eteläiselle kotihoitoyksikölle.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>
              <a:solidFill>
                <a:srgbClr val="434343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400" b="0" i="0" u="none" strike="noStrike" cap="none" baseline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  <a:rtl val="0"/>
              </a:rPr>
              <a:t>Projektin tilaajana oli Helsingin kaupungin Eteläinen kotihoitoyksikkö</a:t>
            </a:r>
            <a:r>
              <a:rPr lang="en">
                <a:solidFill>
                  <a:srgbClr val="434343"/>
                </a:solidFill>
                <a:rtl val="0"/>
              </a:rPr>
              <a:t> ja</a:t>
            </a:r>
            <a:r>
              <a:rPr lang="en" sz="2400" b="0" i="0" u="none" strike="noStrike" cap="none" baseline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  <a:rtl val="0"/>
              </a:rPr>
              <a:t> </a:t>
            </a:r>
            <a:r>
              <a:rPr lang="en">
                <a:solidFill>
                  <a:srgbClr val="434343"/>
                </a:solidFill>
                <a:rtl val="0"/>
              </a:rPr>
              <a:t>yhteistyökumppanina Palmian puhelin- ja hyvinvointipalvelut.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/>
            <a:r>
              <a:rPr lang="en" dirty="0" smtClean="0"/>
              <a:t>06.11.2015 </a:t>
            </a:r>
            <a:endParaRPr lang="en" dirty="0"/>
          </a:p>
        </p:txBody>
      </p:sp>
      <p:sp>
        <p:nvSpPr>
          <p:cNvPr id="124" name="Shape 124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r">
              <a:buClr>
                <a:srgbClr val="878989"/>
              </a:buClr>
              <a:buSzPct val="25000"/>
            </a:pPr>
            <a:r>
              <a:rPr lang="en" sz="1000" dirty="0" smtClean="0">
                <a:solidFill>
                  <a:srgbClr val="878989"/>
                </a:solidFill>
              </a:rPr>
              <a:t>4</a:t>
            </a:r>
            <a:endParaRPr lang="e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Tahoma"/>
              <a:buNone/>
            </a:pPr>
            <a:r>
              <a:rPr lang="en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Ratkaisu - Projektikuvaus</a:t>
            </a:r>
          </a:p>
        </p:txBody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4212" y="1436687"/>
            <a:ext cx="7772400" cy="3947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2400" b="0" i="0" u="none" strike="noStrike" cap="none" baseline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  <a:rtl val="0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" sz="2400" b="0" i="0" u="none" strike="noStrike" cap="none" baseline="0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  <a:rtl val="0"/>
              </a:rPr>
              <a:t>Päädyimme ideoimaan virtuaalihoidolle virtuaalisen oppaan, Tiina Tomeran, joka toisi innostavalla tavalla esille virtuaalihoidon mahdollisuuksia kotihoidon henkilökunnalle ja asiakkaille, ja kannustaisi huomioimaan virtuaalihoitoa nykyistä enemmän hoidon suunnittelussa ja toteutuksessa.</a:t>
            </a:r>
          </a:p>
        </p:txBody>
      </p:sp>
      <p:sp>
        <p:nvSpPr>
          <p:cNvPr id="131" name="Shape 131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/>
            <a:r>
              <a:rPr lang="en" dirty="0" smtClean="0"/>
              <a:t>06.11.2015 </a:t>
            </a:r>
            <a:endParaRPr lang="en" dirty="0"/>
          </a:p>
        </p:txBody>
      </p:sp>
      <p:sp>
        <p:nvSpPr>
          <p:cNvPr id="132" name="Shape 132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r">
              <a:buClr>
                <a:srgbClr val="878989"/>
              </a:buClr>
              <a:buSzPct val="25000"/>
            </a:pPr>
            <a:r>
              <a:rPr lang="en" sz="1000" dirty="0" smtClean="0">
                <a:solidFill>
                  <a:srgbClr val="878989"/>
                </a:solidFill>
              </a:rPr>
              <a:t>5</a:t>
            </a:r>
            <a:endParaRPr lang="e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Tahoma"/>
              <a:buNone/>
            </a:pPr>
            <a:r>
              <a:rPr lang="en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Lopputulos – virtuaaliopas Tiina Tomera</a:t>
            </a:r>
          </a:p>
        </p:txBody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755575" y="1556791"/>
            <a:ext cx="5720100" cy="418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en" sz="24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  Lopputulosten käyttöoikeuden omistaa Helsingin kaupungin Eteläinen kotihoitoyksikkö, Palmian puhelin- ja hyvinvointipalvelut, Metropolia ammattikorkeakoulu ja innovaatioprojektiryhmä.</a:t>
            </a:r>
          </a:p>
        </p:txBody>
      </p:sp>
      <p:pic>
        <p:nvPicPr>
          <p:cNvPr id="139" name="Shape 1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75728" y="1603375"/>
            <a:ext cx="1705499" cy="3984599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Shape 140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/>
            <a:r>
              <a:rPr lang="en" dirty="0" smtClean="0"/>
              <a:t>06.11.2015 </a:t>
            </a:r>
            <a:endParaRPr lang="en" dirty="0"/>
          </a:p>
        </p:txBody>
      </p:sp>
      <p:sp>
        <p:nvSpPr>
          <p:cNvPr id="141" name="Shape 141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r">
              <a:buClr>
                <a:srgbClr val="878989"/>
              </a:buClr>
              <a:buSzPct val="25000"/>
            </a:pPr>
            <a:r>
              <a:rPr lang="en" sz="1000" dirty="0" smtClean="0">
                <a:solidFill>
                  <a:srgbClr val="878989"/>
                </a:solidFill>
              </a:rPr>
              <a:t>6</a:t>
            </a:r>
            <a:endParaRPr lang="e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/>
            <a:r>
              <a:rPr lang="en" dirty="0" smtClean="0"/>
              <a:t>06.11.2015 </a:t>
            </a:r>
            <a:endParaRPr lang="en" dirty="0"/>
          </a:p>
        </p:txBody>
      </p:sp>
      <p:sp>
        <p:nvSpPr>
          <p:cNvPr id="147" name="Shape 147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r">
              <a:buClr>
                <a:srgbClr val="878989"/>
              </a:buClr>
              <a:buSzPct val="25000"/>
            </a:pPr>
            <a:r>
              <a:rPr lang="en" sz="1000" dirty="0" smtClean="0">
                <a:solidFill>
                  <a:srgbClr val="878989"/>
                </a:solidFill>
              </a:rPr>
              <a:t>7</a:t>
            </a:r>
            <a:endParaRPr lang="en" dirty="0"/>
          </a:p>
        </p:txBody>
      </p:sp>
      <p:pic>
        <p:nvPicPr>
          <p:cNvPr id="148" name="Shape 1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26396" y="18200"/>
            <a:ext cx="2315100" cy="2093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Shape 14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-51" y="962226"/>
            <a:ext cx="2653799" cy="265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Shape 15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5400000">
            <a:off x="2703948" y="962226"/>
            <a:ext cx="2697300" cy="269730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Shape 151"/>
          <p:cNvSpPr txBox="1"/>
          <p:nvPr/>
        </p:nvSpPr>
        <p:spPr>
          <a:xfrm>
            <a:off x="5572444" y="4772832"/>
            <a:ext cx="3423000" cy="30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1400" b="0" i="0" u="sng" strike="noStrike" cap="none" baseline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6"/>
                <a:rtl val="0"/>
              </a:rPr>
              <a:t>Linkki demovideoon</a:t>
            </a:r>
          </a:p>
        </p:txBody>
      </p:sp>
      <p:pic>
        <p:nvPicPr>
          <p:cNvPr id="152" name="Shape 15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572444" y="2634081"/>
            <a:ext cx="3423000" cy="1924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title"/>
          </p:nvPr>
        </p:nvSpPr>
        <p:spPr>
          <a:xfrm>
            <a:off x="684212" y="72390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Tahoma"/>
              <a:buNone/>
            </a:pPr>
            <a:r>
              <a:rPr lang="en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Projektin plussat ja miinukset</a:t>
            </a:r>
          </a:p>
        </p:txBody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765174" y="1687510"/>
            <a:ext cx="3657600" cy="568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en" sz="2400" b="1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  <a:rtl val="0"/>
              </a:rPr>
              <a:t>+</a:t>
            </a:r>
          </a:p>
        </p:txBody>
      </p:sp>
      <p:sp>
        <p:nvSpPr>
          <p:cNvPr id="159" name="Shape 159"/>
          <p:cNvSpPr txBox="1">
            <a:spLocks noGrp="1"/>
          </p:cNvSpPr>
          <p:nvPr>
            <p:ph type="body" idx="2"/>
          </p:nvPr>
        </p:nvSpPr>
        <p:spPr>
          <a:xfrm>
            <a:off x="600820" y="2256116"/>
            <a:ext cx="3657600" cy="4001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Mielenkiintoinen aihe</a:t>
            </a:r>
          </a:p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Monialainen, hyvin toimiva työryhmä</a:t>
            </a:r>
          </a:p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Hyvä ryhmähenki</a:t>
            </a:r>
          </a:p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Tavallisesta poikkeavaa työskentelyä</a:t>
            </a:r>
          </a:p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Joustavaa työskentelyä</a:t>
            </a:r>
          </a:p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Työelämäkumppanin kanssa yhteistyö sujui jouhevasti</a:t>
            </a:r>
          </a:p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Uusien asioiden oppiminen</a:t>
            </a:r>
          </a:p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800" b="0" i="0" u="none" strike="noStrike" cap="none" baseline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  <a:rtl val="0"/>
            </a:endParaRPr>
          </a:p>
        </p:txBody>
      </p:sp>
      <p:sp>
        <p:nvSpPr>
          <p:cNvPr id="160" name="Shape 160"/>
          <p:cNvSpPr txBox="1">
            <a:spLocks noGrp="1"/>
          </p:cNvSpPr>
          <p:nvPr>
            <p:ph type="body" idx="3"/>
          </p:nvPr>
        </p:nvSpPr>
        <p:spPr>
          <a:xfrm>
            <a:off x="4719637" y="1687510"/>
            <a:ext cx="3657600" cy="568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en" sz="2400" b="1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  <a:rtl val="0"/>
              </a:rPr>
              <a:t>-</a:t>
            </a:r>
          </a:p>
        </p:txBody>
      </p:sp>
      <p:sp>
        <p:nvSpPr>
          <p:cNvPr id="161" name="Shape 161"/>
          <p:cNvSpPr txBox="1">
            <a:spLocks noGrp="1"/>
          </p:cNvSpPr>
          <p:nvPr>
            <p:ph type="body" idx="4"/>
          </p:nvPr>
        </p:nvSpPr>
        <p:spPr>
          <a:xfrm>
            <a:off x="4587128" y="2256116"/>
            <a:ext cx="3657600" cy="4001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Aikarajoitteet</a:t>
            </a:r>
          </a:p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Alkua haittasi projektin tilaajan hahmottamisen vaikeus</a:t>
            </a:r>
          </a:p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Connect Pro -yhteyden huono toimivuus</a:t>
            </a:r>
          </a:p>
          <a:p>
            <a:pPr marL="342900" marR="0" lvl="0" indent="-190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en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Projektin kokonaisajasta orientaatioon käytettiin turhan paljon aikaa.</a:t>
            </a:r>
          </a:p>
        </p:txBody>
      </p:sp>
      <p:sp>
        <p:nvSpPr>
          <p:cNvPr id="162" name="Shape 162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/>
            <a:r>
              <a:rPr lang="en" dirty="0" smtClean="0"/>
              <a:t>06.11.2015 </a:t>
            </a:r>
            <a:endParaRPr lang="en" dirty="0"/>
          </a:p>
        </p:txBody>
      </p:sp>
      <p:sp>
        <p:nvSpPr>
          <p:cNvPr id="163" name="Shape 163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r">
              <a:buClr>
                <a:srgbClr val="878989"/>
              </a:buClr>
              <a:buSzPct val="25000"/>
            </a:pPr>
            <a:r>
              <a:rPr lang="en" sz="1000" dirty="0" smtClean="0">
                <a:solidFill>
                  <a:srgbClr val="878989"/>
                </a:solidFill>
              </a:rPr>
              <a:t>8</a:t>
            </a:r>
            <a:endParaRPr lang="en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Tahoma"/>
              <a:buNone/>
            </a:pPr>
            <a:r>
              <a:rPr lang="en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Ryhmätyö – kuinka onnistui?</a:t>
            </a:r>
          </a:p>
        </p:txBody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4212" y="1436687"/>
            <a:ext cx="7772400" cy="3947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en" sz="19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Ryhmätyö onnistui hyvin, kaikki olivat osallisena toteutuksessa.</a:t>
            </a:r>
          </a:p>
          <a:p>
            <a:pPr marL="342900" marR="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en" sz="19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Monimuoto- ja päivä</a:t>
            </a:r>
            <a:r>
              <a:rPr lang="en" sz="1900">
                <a:latin typeface="Tahoma"/>
                <a:ea typeface="Tahoma"/>
                <a:cs typeface="Tahoma"/>
                <a:sym typeface="Tahoma"/>
                <a:rtl val="0"/>
              </a:rPr>
              <a:t>toteutuksen</a:t>
            </a:r>
            <a:r>
              <a:rPr lang="en" sz="19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 aikataulujen yhdistäminen ei ollut täysin ongelmatonta, mutta onnistui aina lopu</a:t>
            </a:r>
            <a:r>
              <a:rPr lang="en" sz="1900">
                <a:latin typeface="Tahoma"/>
                <a:ea typeface="Tahoma"/>
                <a:cs typeface="Tahoma"/>
                <a:sym typeface="Tahoma"/>
                <a:rtl val="0"/>
              </a:rPr>
              <a:t>ksi</a:t>
            </a:r>
            <a:r>
              <a:rPr lang="en" sz="19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.</a:t>
            </a:r>
          </a:p>
          <a:p>
            <a:pPr marL="342900" marR="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en" sz="19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Ryhmätyö oli joustavaa tarvittaessa.</a:t>
            </a:r>
          </a:p>
          <a:p>
            <a:pPr marL="342900" marR="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en" sz="19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Ryhmän viestintä toimi hyvin useiden eri kanavien käytön vuoksi.</a:t>
            </a:r>
          </a:p>
          <a:p>
            <a:pPr marL="342900" marR="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en" sz="19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Ryhmämme mukautui hyvin uusiin tilanteisiin päämäärän saavuttamiseksi. Etenkin yhteistyökumppaneilta saatu informaatio loi tarvetta joustaa ja arvioida projektin etenemistä uudelleen.</a:t>
            </a:r>
          </a:p>
          <a:p>
            <a:pPr marL="342900" marR="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en" sz="19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Ryhmätyöskentely oli jäsentynyttä ja hyvin aikataulutettua.</a:t>
            </a:r>
          </a:p>
          <a:p>
            <a:pPr marL="342900" marR="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en" sz="19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Kaikki sitoutuivat yhteisiin tavoitteisiin ja aikatauluihin.</a:t>
            </a:r>
          </a:p>
          <a:p>
            <a:pPr marL="342900" marR="0" lvl="0" indent="-279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en" sz="19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  <a:rtl val="0"/>
              </a:rPr>
              <a:t>Kompromisseihin päästiin aina; ryhmän jäsenten kesken ei ilmennyt ristiriitoja.</a:t>
            </a:r>
          </a:p>
          <a:p>
            <a:pPr marL="342900" marR="0" lvl="0" indent="-158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Tahoma"/>
              <a:buNone/>
            </a:pPr>
            <a:endParaRPr sz="1900" b="0" i="0" u="none" strike="noStrike" cap="none" baseline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  <a:rtl val="0"/>
            </a:endParaRPr>
          </a:p>
        </p:txBody>
      </p:sp>
      <p:sp>
        <p:nvSpPr>
          <p:cNvPr id="170" name="Shape 170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/>
            <a:r>
              <a:rPr lang="en" dirty="0"/>
              <a:t>06.11.2015</a:t>
            </a:r>
          </a:p>
        </p:txBody>
      </p:sp>
      <p:sp>
        <p:nvSpPr>
          <p:cNvPr id="171" name="Shape 171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r">
              <a:buClr>
                <a:srgbClr val="878989"/>
              </a:buClr>
              <a:buSzPct val="25000"/>
            </a:pPr>
            <a:r>
              <a:rPr lang="en" sz="1000" dirty="0" smtClean="0">
                <a:solidFill>
                  <a:srgbClr val="878989"/>
                </a:solidFill>
              </a:rPr>
              <a:t>9</a:t>
            </a:r>
            <a:endParaRPr lang="e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855</Words>
  <Application>Microsoft Office PowerPoint</Application>
  <PresentationFormat>Näytössä katseltava diaesitys (4:3)</PresentationFormat>
  <Paragraphs>142</Paragraphs>
  <Slides>15</Slides>
  <Notes>15</Notes>
  <HiddenSlides>0</HiddenSlides>
  <MMClips>0</MMClips>
  <ScaleCrop>false</ScaleCrop>
  <HeadingPairs>
    <vt:vector size="6" baseType="variant">
      <vt:variant>
        <vt:lpstr>Käytetyt fontit</vt:lpstr>
      </vt:variant>
      <vt:variant>
        <vt:i4>4</vt:i4>
      </vt:variant>
      <vt:variant>
        <vt:lpstr>Teema</vt:lpstr>
      </vt:variant>
      <vt:variant>
        <vt:i4>2</vt:i4>
      </vt:variant>
      <vt:variant>
        <vt:lpstr>Dian otsikot</vt:lpstr>
      </vt:variant>
      <vt:variant>
        <vt:i4>15</vt:i4>
      </vt:variant>
    </vt:vector>
  </HeadingPairs>
  <TitlesOfParts>
    <vt:vector size="21" baseType="lpstr">
      <vt:lpstr>Noto Symbol</vt:lpstr>
      <vt:lpstr>Tahoma</vt:lpstr>
      <vt:lpstr>Arial</vt:lpstr>
      <vt:lpstr>Times New Roman</vt:lpstr>
      <vt:lpstr>2_Metropolia_strategia</vt:lpstr>
      <vt:lpstr>simple-light-2</vt:lpstr>
      <vt:lpstr>MINNO® Innovaatioprojekti 2015 - Loppukatselmus</vt:lpstr>
      <vt:lpstr>Mikä MINNO® on?</vt:lpstr>
      <vt:lpstr>Virtuaaliopas Tiina Tomera</vt:lpstr>
      <vt:lpstr>Ryhmämme vastaanottama haaste ja tilaaja</vt:lpstr>
      <vt:lpstr>Ratkaisu - Projektikuvaus</vt:lpstr>
      <vt:lpstr>Lopputulos – virtuaaliopas Tiina Tomera</vt:lpstr>
      <vt:lpstr>PowerPoint-esitys</vt:lpstr>
      <vt:lpstr>Projektin plussat ja miinukset</vt:lpstr>
      <vt:lpstr>Ryhmätyö – kuinka onnistui?</vt:lpstr>
      <vt:lpstr>Sisäinen ja ulkoinen viestintä</vt:lpstr>
      <vt:lpstr>Mitä opitte? Jokainen listaa</vt:lpstr>
      <vt:lpstr>Kuinka monialaista Innovaatioprojektia voisi kehittää?  </vt:lpstr>
      <vt:lpstr>Virtuaaliopas Tiina Tomera</vt:lpstr>
      <vt:lpstr>Virtual guide Tiina Tomera</vt:lpstr>
      <vt:lpstr>PowerPoint-esitys</vt:lpstr>
    </vt:vector>
  </TitlesOfParts>
  <Company>Metropolia AMK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Loppupresentaatio - Virtuaalihoito</dc:title>
  <dc:subject>MINNO® Innovaatio-opinnot syksy 2015 - Loppukatselmus</dc:subject>
  <dc:creator>Erica Winter</dc:creator>
  <cp:lastModifiedBy>Erica Winter</cp:lastModifiedBy>
  <cp:revision>7</cp:revision>
  <dcterms:modified xsi:type="dcterms:W3CDTF">2015-11-05T19:10:30Z</dcterms:modified>
</cp:coreProperties>
</file>