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3" r:id="rId1"/>
  </p:sldMasterIdLst>
  <p:notesMasterIdLst>
    <p:notesMasterId r:id="rId18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</p:sldIdLst>
  <p:sldSz cx="9144000" cy="6858000" type="screen4x3"/>
  <p:notesSz cx="6794500" cy="9931400"/>
  <p:embeddedFontLst>
    <p:embeddedFont>
      <p:font typeface="Tahoma" panose="020B0604030504040204" pitchFamily="34" charset="0"/>
      <p:regular r:id="rId19"/>
      <p:bold r:id="rId20"/>
    </p:embeddedFont>
  </p:embeddedFontLst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778ABDA2-CFE1-4CDB-A690-1F308DE1C0E3}">
  <a:tblStyle styleId="{778ABDA2-CFE1-4CDB-A690-1F308DE1C0E3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  <a:fill>
          <a:solidFill>
            <a:srgbClr val="E6E6E6"/>
          </a:solidFill>
        </a:fill>
      </a:tcStyle>
    </a:wholeTbl>
    <a:band1H>
      <a:tcStyle>
        <a:tcBdr/>
        <a:fill>
          <a:solidFill>
            <a:srgbClr val="CACACA"/>
          </a:solidFill>
        </a:fill>
      </a:tcStyle>
    </a:band1H>
    <a:band1V>
      <a:tcStyle>
        <a:tcBdr/>
        <a:fill>
          <a:solidFill>
            <a:srgbClr val="CACACA"/>
          </a:solidFill>
        </a:fill>
      </a:tcStyle>
    </a:band1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top>
        </a:tcBdr>
        <a:fill>
          <a:solidFill>
            <a:schemeClr val="dk1"/>
          </a:solidFill>
        </a:fill>
      </a:tcStyle>
    </a:lastRow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med" len="med"/>
              <a:tailEnd type="none" w="med" len="med"/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138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2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font" Target="fonts/font1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44813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3849687" y="0"/>
            <a:ext cx="2944811" cy="4968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914400" y="744537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360"/>
              </a:spcBef>
              <a:spcAft>
                <a:spcPts val="0"/>
              </a:spcAft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360"/>
              </a:spcBef>
              <a:spcAft>
                <a:spcPts val="0"/>
              </a:spcAft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spcBef>
                <a:spcPts val="360"/>
              </a:spcBef>
              <a:spcAft>
                <a:spcPts val="0"/>
              </a:spcAft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spcBef>
                <a:spcPts val="360"/>
              </a:spcBef>
              <a:spcAft>
                <a:spcPts val="0"/>
              </a:spcAft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spcBef>
                <a:spcPts val="360"/>
              </a:spcBef>
              <a:spcAft>
                <a:spcPts val="0"/>
              </a:spcAft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27432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2004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3657600" marR="0" indent="0" algn="l" rtl="0">
              <a:spcBef>
                <a:spcPts val="0"/>
              </a:spcBef>
              <a:defRPr sz="1200" b="0" i="0" u="none" strike="noStrike" cap="none" baseline="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9434513"/>
            <a:ext cx="2944813" cy="4968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12904139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Shape 10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06" name="Shape 10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4171849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Shape 166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7" name="Shape 167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95727243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Shape 172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3" name="Shape 17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78768972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Shape 178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79" name="Shape 17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40206112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Shape 188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89" name="Shape 189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64447347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Shape 197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miter/>
            <a:headEnd type="none" w="med" len="med"/>
            <a:tailEnd type="none" w="med" len="med"/>
          </a:ln>
        </p:spPr>
      </p:sp>
      <p:sp>
        <p:nvSpPr>
          <p:cNvPr id="198" name="Shape 198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Susanna Tikkanen DEVELOPER, COMMUNICATIONS SHERIFF susanna.tikkanen@iki.fi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Heini Honkaniemi DEVELOPER, CONTENT MANAGER heinihonkaniemi@gmail.com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SzPct val="25000"/>
              <a:buNone/>
            </a:pPr>
            <a:r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Arttu Volanto DEVELOPER, PROJECT MANAGER arttu.volanto@gmail.com</a:t>
            </a:r>
          </a:p>
          <a:p>
            <a:pPr marL="0" marR="0" lvl="0" indent="0" algn="l" rtl="0">
              <a:spcBef>
                <a:spcPts val="360"/>
              </a:spcBef>
              <a:spcAft>
                <a:spcPts val="0"/>
              </a:spcAft>
              <a:buNone/>
            </a:pPr>
            <a:endParaRPr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9" name="Shape 199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811" cy="4968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2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14</a:t>
            </a:fld>
            <a:endParaRPr lang="fi-FI" sz="12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33850743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Shape 20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207" name="Shape 207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00" cy="44687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08" name="Shape 208"/>
          <p:cNvSpPr txBox="1">
            <a:spLocks noGrp="1"/>
          </p:cNvSpPr>
          <p:nvPr>
            <p:ph type="sldNum" idx="12"/>
          </p:nvPr>
        </p:nvSpPr>
        <p:spPr>
          <a:xfrm>
            <a:off x="3849687" y="9434513"/>
            <a:ext cx="2944799" cy="496800"/>
          </a:xfrm>
          <a:prstGeom prst="rect">
            <a:avLst/>
          </a:prstGeom>
        </p:spPr>
        <p:txBody>
          <a:bodyPr lIns="91425" tIns="45700" rIns="91425" bIns="45700" anchor="b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15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53211424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Shape 217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218" name="Shape 218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36972665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Shape 114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15" name="Shape 115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36603937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Shape 120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1" name="Shape 121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26237722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Shape 126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27" name="Shape 127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94085088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Shape 132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33" name="Shape 133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8590295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Shape 139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0" name="Shape 140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49768371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Shape 145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46" name="Shape 146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39963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Shape 154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55" name="Shape 155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192309306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Shape 160"/>
          <p:cNvSpPr txBox="1">
            <a:spLocks noGrp="1"/>
          </p:cNvSpPr>
          <p:nvPr>
            <p:ph type="body" idx="1"/>
          </p:nvPr>
        </p:nvSpPr>
        <p:spPr>
          <a:xfrm>
            <a:off x="906462" y="4718050"/>
            <a:ext cx="4981574" cy="4468813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endParaRPr/>
          </a:p>
        </p:txBody>
      </p:sp>
      <p:sp>
        <p:nvSpPr>
          <p:cNvPr id="161" name="Shape 161"/>
          <p:cNvSpPr>
            <a:spLocks noGrp="1" noRot="1" noChangeAspect="1"/>
          </p:cNvSpPr>
          <p:nvPr>
            <p:ph type="sldImg" idx="2"/>
          </p:nvPr>
        </p:nvSpPr>
        <p:spPr>
          <a:xfrm>
            <a:off x="914400" y="744538"/>
            <a:ext cx="4965700" cy="3724275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</p:spTree>
    <p:extLst>
      <p:ext uri="{BB962C8B-B14F-4D97-AF65-F5344CB8AC3E}">
        <p14:creationId xmlns:p14="http://schemas.microsoft.com/office/powerpoint/2010/main" val="320657569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8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13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7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Title Slide">
    <p:spTree>
      <p:nvGrpSpPr>
        <p:cNvPr id="1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hape 18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9" name="Shape 19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20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  <a:defRPr sz="16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ctr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None/>
              <a:defRPr sz="18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0" name="Shape 2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1" name="Shape 21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2" name="Shape 2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Custom Layout"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2" name="Shape 7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Shape 7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4" name="Shape 7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5" name="Shape 7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4_Custom Layout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" name="Shape 7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Shape 7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79" name="Shape 7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0" name="Shape 8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5_Custom Layout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Shape 82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3" name="Shape 83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84" name="Shape 8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Shape 8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6_Custom Layout"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Shape 8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Shape 8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89" name="Shape 8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Shape 9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7_Custom Layout">
    <p:spTree>
      <p:nvGrpSpPr>
        <p:cNvPr id="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Shape 92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93" name="Shape 93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4" name="Shape 94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  <p:pic>
        <p:nvPicPr>
          <p:cNvPr id="95" name="Shape 9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8_Custom Layout"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7" name="Shape 9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98" name="Shape 9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99" name="Shape 9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0" name="Shape 10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Otsikko ja sisältö">
    <p:spTree>
      <p:nvGrpSpPr>
        <p:cNvPr id="1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Shape 24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5" name="Shape 25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975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19138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0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898525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7950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16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6" name="Shape 26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27" name="Shape 2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28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>
  <p:cSld name="Comparison">
    <p:spTree>
      <p:nvGrpSpPr>
        <p:cNvPr id="1" name="Shape 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hape 30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1" name="Shape 31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2400" b="1"/>
            </a:lvl1pPr>
            <a:lvl2pPr marL="457200" indent="0" rtl="0">
              <a:spcBef>
                <a:spcPts val="0"/>
              </a:spcBef>
              <a:buFont typeface="Arial"/>
              <a:buNone/>
              <a:defRPr sz="2000" b="1"/>
            </a:lvl2pPr>
            <a:lvl3pPr marL="914400" indent="0" rtl="0">
              <a:spcBef>
                <a:spcPts val="0"/>
              </a:spcBef>
              <a:buFont typeface="Arial"/>
              <a:buNone/>
              <a:defRPr sz="1800" b="1"/>
            </a:lvl3pPr>
            <a:lvl4pPr marL="1371600" indent="0" rtl="0">
              <a:spcBef>
                <a:spcPts val="0"/>
              </a:spcBef>
              <a:buFont typeface="Arial"/>
              <a:buNone/>
              <a:defRPr sz="1600" b="1"/>
            </a:lvl4pPr>
            <a:lvl5pPr marL="1828800" indent="0" rtl="0">
              <a:spcBef>
                <a:spcPts val="0"/>
              </a:spcBef>
              <a:buFont typeface="Arial"/>
              <a:buNone/>
              <a:defRPr sz="1600" b="1"/>
            </a:lvl5pPr>
            <a:lvl6pPr marL="2286000" indent="0" rtl="0">
              <a:spcBef>
                <a:spcPts val="0"/>
              </a:spcBef>
              <a:buFont typeface="Arial"/>
              <a:buNone/>
              <a:defRPr sz="1600" b="1"/>
            </a:lvl6pPr>
            <a:lvl7pPr marL="2743200" indent="0" rtl="0">
              <a:spcBef>
                <a:spcPts val="0"/>
              </a:spcBef>
              <a:buFont typeface="Arial"/>
              <a:buNone/>
              <a:defRPr sz="1600" b="1"/>
            </a:lvl7pPr>
            <a:lvl8pPr marL="3200400" indent="0" rtl="0">
              <a:spcBef>
                <a:spcPts val="0"/>
              </a:spcBef>
              <a:buFont typeface="Arial"/>
              <a:buNone/>
              <a:defRPr sz="1600" b="1"/>
            </a:lvl8pPr>
            <a:lvl9pPr marL="3657600" indent="0" rtl="0">
              <a:spcBef>
                <a:spcPts val="0"/>
              </a:spcBef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2" name="Shape 32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33" name="Shape 33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spcBef>
                <a:spcPts val="0"/>
              </a:spcBef>
              <a:buFont typeface="Arial"/>
              <a:buNone/>
              <a:defRPr sz="2400" b="1"/>
            </a:lvl1pPr>
            <a:lvl2pPr marL="457200" indent="0" rtl="0">
              <a:spcBef>
                <a:spcPts val="0"/>
              </a:spcBef>
              <a:buFont typeface="Arial"/>
              <a:buNone/>
              <a:defRPr sz="2000" b="1"/>
            </a:lvl2pPr>
            <a:lvl3pPr marL="914400" indent="0" rtl="0">
              <a:spcBef>
                <a:spcPts val="0"/>
              </a:spcBef>
              <a:buFont typeface="Arial"/>
              <a:buNone/>
              <a:defRPr sz="1800" b="1"/>
            </a:lvl3pPr>
            <a:lvl4pPr marL="1371600" indent="0" rtl="0">
              <a:spcBef>
                <a:spcPts val="0"/>
              </a:spcBef>
              <a:buFont typeface="Arial"/>
              <a:buNone/>
              <a:defRPr sz="1600" b="1"/>
            </a:lvl4pPr>
            <a:lvl5pPr marL="1828800" indent="0" rtl="0">
              <a:spcBef>
                <a:spcPts val="0"/>
              </a:spcBef>
              <a:buFont typeface="Arial"/>
              <a:buNone/>
              <a:defRPr sz="1600" b="1"/>
            </a:lvl5pPr>
            <a:lvl6pPr marL="2286000" indent="0" rtl="0">
              <a:spcBef>
                <a:spcPts val="0"/>
              </a:spcBef>
              <a:buFont typeface="Arial"/>
              <a:buNone/>
              <a:defRPr sz="1600" b="1"/>
            </a:lvl6pPr>
            <a:lvl7pPr marL="2743200" indent="0" rtl="0">
              <a:spcBef>
                <a:spcPts val="0"/>
              </a:spcBef>
              <a:buFont typeface="Arial"/>
              <a:buNone/>
              <a:defRPr sz="1600" b="1"/>
            </a:lvl7pPr>
            <a:lvl8pPr marL="3200400" indent="0" rtl="0">
              <a:spcBef>
                <a:spcPts val="0"/>
              </a:spcBef>
              <a:buFont typeface="Arial"/>
              <a:buNone/>
              <a:defRPr sz="1600" b="1"/>
            </a:lvl8pPr>
            <a:lvl9pPr marL="3657600" indent="0" rtl="0">
              <a:spcBef>
                <a:spcPts val="0"/>
              </a:spcBef>
              <a:buFont typeface="Arial"/>
              <a:buNone/>
              <a:defRPr sz="1600" b="1"/>
            </a:lvl9pPr>
          </a:lstStyle>
          <a:p>
            <a:endParaRPr/>
          </a:p>
        </p:txBody>
      </p:sp>
      <p:sp>
        <p:nvSpPr>
          <p:cNvPr id="34" name="Shape 34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35" name="Shape 35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6" name="Shape 36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37" name="Shape 37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Vertailu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Shape 39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38" cy="103683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/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0" name="Shape 40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413" cy="331787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1" name="Shape 41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588" cy="332939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/>
            </a:lvl1pPr>
            <a:lvl2pPr rtl="0">
              <a:spcBef>
                <a:spcPts val="0"/>
              </a:spcBef>
              <a:defRPr sz="2000"/>
            </a:lvl2pPr>
            <a:lvl3pPr rtl="0">
              <a:spcBef>
                <a:spcPts val="0"/>
              </a:spcBef>
              <a:defRPr sz="1800"/>
            </a:lvl3pPr>
            <a:lvl4pPr rtl="0">
              <a:spcBef>
                <a:spcPts val="0"/>
              </a:spcBef>
              <a:defRPr sz="1600"/>
            </a:lvl4pPr>
            <a:lvl5pPr rtl="0">
              <a:spcBef>
                <a:spcPts val="0"/>
              </a:spcBef>
              <a:defRPr sz="1600"/>
            </a:lvl5pPr>
            <a:lvl6pPr rtl="0">
              <a:spcBef>
                <a:spcPts val="0"/>
              </a:spcBef>
              <a:defRPr sz="1600"/>
            </a:lvl6pPr>
            <a:lvl7pPr rtl="0">
              <a:spcBef>
                <a:spcPts val="0"/>
              </a:spcBef>
              <a:defRPr sz="1600"/>
            </a:lvl7pPr>
            <a:lvl8pPr rtl="0">
              <a:spcBef>
                <a:spcPts val="0"/>
              </a:spcBef>
              <a:defRPr sz="1600"/>
            </a:lvl8pPr>
            <a:lvl9pPr rtl="0">
              <a:spcBef>
                <a:spcPts val="0"/>
              </a:spcBef>
              <a:defRPr sz="1600"/>
            </a:lvl9pPr>
          </a:lstStyle>
          <a:p>
            <a:endParaRPr/>
          </a:p>
        </p:txBody>
      </p:sp>
      <p:sp>
        <p:nvSpPr>
          <p:cNvPr id="42" name="Shape 4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3" name="Shape 4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4" name="Shape 4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Custom Layout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Shape 46"/>
          <p:cNvSpPr txBox="1">
            <a:spLocks noGrp="1"/>
          </p:cNvSpPr>
          <p:nvPr>
            <p:ph type="title"/>
          </p:nvPr>
        </p:nvSpPr>
        <p:spPr>
          <a:xfrm>
            <a:off x="1649934" y="4708551"/>
            <a:ext cx="7125833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32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47" name="Shape 47"/>
          <p:cNvSpPr/>
          <p:nvPr/>
        </p:nvSpPr>
        <p:spPr>
          <a:xfrm>
            <a:off x="-1586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48" name="Shape 4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450667" y="5847580"/>
            <a:ext cx="1473199" cy="784704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49" name="Shape 49"/>
          <p:cNvGrpSpPr/>
          <p:nvPr/>
        </p:nvGrpSpPr>
        <p:grpSpPr>
          <a:xfrm>
            <a:off x="0" y="0"/>
            <a:ext cx="9144000" cy="4356664"/>
            <a:chOff x="0" y="0"/>
            <a:chExt cx="9144000" cy="4356664"/>
          </a:xfrm>
        </p:grpSpPr>
        <p:pic>
          <p:nvPicPr>
            <p:cNvPr id="50" name="Shape 50"/>
            <p:cNvPicPr preferRelativeResize="0"/>
            <p:nvPr/>
          </p:nvPicPr>
          <p:blipFill rotWithShape="1">
            <a:blip r:embed="rId3">
              <a:alphaModFix/>
            </a:blip>
            <a:srcRect t="16333" b="8712"/>
            <a:stretch/>
          </p:blipFill>
          <p:spPr>
            <a:xfrm>
              <a:off x="0" y="0"/>
              <a:ext cx="9144000" cy="4254499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51" name="Shape 51"/>
            <p:cNvSpPr/>
            <p:nvPr/>
          </p:nvSpPr>
          <p:spPr>
            <a:xfrm>
              <a:off x="8500713" y="4127369"/>
              <a:ext cx="275058" cy="185201"/>
            </a:xfrm>
            <a:prstGeom prst="triangle">
              <a:avLst>
                <a:gd name="adj" fmla="val 50000"/>
              </a:avLst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sp>
          <p:nvSpPr>
            <p:cNvPr id="52" name="Shape 52"/>
            <p:cNvSpPr/>
            <p:nvPr/>
          </p:nvSpPr>
          <p:spPr>
            <a:xfrm>
              <a:off x="8634653" y="4145005"/>
              <a:ext cx="509347" cy="211658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</p:spPr>
          <p:txBody>
            <a:bodyPr lIns="91425" tIns="45700" rIns="91425" bIns="45700" anchor="t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Font typeface="Tahoma"/>
                <a:buNone/>
              </a:pPr>
              <a:endPara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53" name="Shape 53"/>
            <p:cNvPicPr preferRelativeResize="0"/>
            <p:nvPr/>
          </p:nvPicPr>
          <p:blipFill rotWithShape="1">
            <a:blip r:embed="rId4">
              <a:alphaModFix/>
            </a:blip>
            <a:srcRect t="47965"/>
            <a:stretch/>
          </p:blipFill>
          <p:spPr>
            <a:xfrm>
              <a:off x="0" y="3985328"/>
              <a:ext cx="9144000" cy="342029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54" name="Shape 54"/>
            <p:cNvPicPr preferRelativeResize="0"/>
            <p:nvPr/>
          </p:nvPicPr>
          <p:blipFill rotWithShape="1">
            <a:blip r:embed="rId5">
              <a:alphaModFix/>
            </a:blip>
            <a:srcRect r="4805"/>
            <a:stretch/>
          </p:blipFill>
          <p:spPr>
            <a:xfrm>
              <a:off x="5621867" y="377359"/>
              <a:ext cx="3522132" cy="1751412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55" name="Shape 55"/>
          <p:cNvSpPr txBox="1">
            <a:spLocks noGrp="1"/>
          </p:cNvSpPr>
          <p:nvPr>
            <p:ph type="body" idx="1"/>
          </p:nvPr>
        </p:nvSpPr>
        <p:spPr>
          <a:xfrm>
            <a:off x="1658588" y="5389035"/>
            <a:ext cx="7011986" cy="5381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buFont typeface="Arial"/>
              <a:buNone/>
              <a:defRPr/>
            </a:lvl1pPr>
            <a:lvl2pPr rtl="0">
              <a:spcBef>
                <a:spcPts val="0"/>
              </a:spcBef>
              <a:defRPr sz="24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rtl="0">
              <a:spcBef>
                <a:spcPts val="0"/>
              </a:spcBef>
              <a:defRPr sz="20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rtl="0">
              <a:spcBef>
                <a:spcPts val="0"/>
              </a:spcBef>
              <a:defRPr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rtl="0">
              <a:spcBef>
                <a:spcPts val="0"/>
              </a:spcBef>
              <a:defRPr sz="160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rtl="0">
              <a:spcBef>
                <a:spcPts val="0"/>
              </a:spcBef>
              <a:defRPr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Tyhjä"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Shape 57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58" name="Shape 58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59" name="Shape 59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Otsikkodia"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1_Custom Layout"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" name="Shape 62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4" name="Shape 64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65" name="Shape 6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2_Custom Layou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Shape 6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704" y="0"/>
            <a:ext cx="9136588" cy="3787877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Shape 68"/>
          <p:cNvSpPr txBox="1">
            <a:spLocks noGrp="1"/>
          </p:cNvSpPr>
          <p:nvPr>
            <p:ph type="title"/>
          </p:nvPr>
        </p:nvSpPr>
        <p:spPr>
          <a:xfrm>
            <a:off x="701852" y="418823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spcBef>
                <a:spcPts val="0"/>
              </a:spcBef>
              <a:defRPr sz="2400">
                <a:solidFill>
                  <a:srgbClr val="4F5150"/>
                </a:solidFill>
              </a:defRPr>
            </a:lvl1pPr>
            <a:lvl2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rtl="0">
              <a:spcBef>
                <a:spcPts val="0"/>
              </a:spcBef>
              <a:defRPr sz="280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rtl="0">
              <a:spcBef>
                <a:spcPts val="0"/>
              </a:spcBef>
              <a:defRPr sz="360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69" name="Shape 69"/>
          <p:cNvSpPr/>
          <p:nvPr/>
        </p:nvSpPr>
        <p:spPr>
          <a:xfrm>
            <a:off x="0" y="5441421"/>
            <a:ext cx="9144000" cy="1416578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Tahoma"/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70" name="Shape 7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88975" y="5837762"/>
            <a:ext cx="1495424" cy="79452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Shape 9"/>
          <p:cNvPicPr preferRelativeResize="0"/>
          <p:nvPr/>
        </p:nvPicPr>
        <p:blipFill rotWithShape="1">
          <a:blip r:embed="rId17">
            <a:alphaModFix/>
          </a:blip>
          <a:srcRect t="44934"/>
          <a:stretch/>
        </p:blipFill>
        <p:spPr>
          <a:xfrm>
            <a:off x="0" y="6045200"/>
            <a:ext cx="9144000" cy="361950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Shape 10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600" b="0" i="0" u="none" strike="noStrike" cap="none" baseline="0">
                <a:solidFill>
                  <a:schemeClr val="dk2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1" name="Shape 11"/>
          <p:cNvSpPr txBox="1">
            <a:spLocks noGrp="1"/>
          </p:cNvSpPr>
          <p:nvPr>
            <p:ph type="body" idx="1"/>
          </p:nvPr>
        </p:nvSpPr>
        <p:spPr>
          <a:xfrm>
            <a:off x="684212" y="1444625"/>
            <a:ext cx="7772400" cy="395287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539750" marR="0" indent="-6985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719138" marR="0" indent="-96837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20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898525" marR="0" indent="-111125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18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079500" marR="0" indent="-114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Char char="▪"/>
              <a:defRPr sz="16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14300" algn="l" rtl="0">
              <a:spcBef>
                <a:spcPts val="360"/>
              </a:spcBef>
              <a:spcAft>
                <a:spcPts val="0"/>
              </a:spcAft>
              <a:buClr>
                <a:schemeClr val="hlink"/>
              </a:buClr>
              <a:buFont typeface="Times New Roman"/>
              <a:buChar char="•"/>
              <a:defRPr sz="1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2" name="Shape 1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ctr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3" name="Shape 1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4" name="Shape 1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2pPr>
            <a:lvl3pPr marL="9144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3pPr>
            <a:lvl4pPr marL="13716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4pPr>
            <a:lvl5pPr marL="1828800" marR="0" indent="0" algn="l" rtl="0">
              <a:spcBef>
                <a:spcPts val="0"/>
              </a:spcBef>
              <a:spcAft>
                <a:spcPts val="0"/>
              </a:spcAft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5pPr>
            <a:lvl6pPr marL="22860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6pPr>
            <a:lvl7pPr marL="27432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7pPr>
            <a:lvl8pPr marL="32004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8pPr>
            <a:lvl9pPr marL="3657600" marR="0" indent="0" algn="l" rtl="0">
              <a:spcBef>
                <a:spcPts val="0"/>
              </a:spcBef>
              <a:defRPr sz="2400" b="0" i="0" u="none" strike="noStrike" cap="none" baseline="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defRPr>
            </a:lvl9pPr>
          </a:lstStyle>
          <a:p>
            <a:endParaRPr/>
          </a:p>
        </p:txBody>
      </p:sp>
      <p:sp>
        <p:nvSpPr>
          <p:cNvPr id="15" name="Shape 15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31750" cap="flat" cmpd="sng">
            <a:solidFill>
              <a:schemeClr val="lt1"/>
            </a:solidFill>
            <a:prstDash val="solid"/>
            <a:miter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chemeClr val="dk1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6" name="Shape 16"/>
          <p:cNvPicPr preferRelativeResize="0"/>
          <p:nvPr/>
        </p:nvPicPr>
        <p:blipFill rotWithShape="1">
          <a:blip r:embed="rId18">
            <a:alphaModFix/>
          </a:blip>
          <a:srcRect/>
          <a:stretch/>
        </p:blipFill>
        <p:spPr>
          <a:xfrm>
            <a:off x="679450" y="5587998"/>
            <a:ext cx="1238396" cy="659634"/>
          </a:xfrm>
          <a:prstGeom prst="rect">
            <a:avLst/>
          </a:prstGeom>
          <a:noFill/>
          <a:ln>
            <a:noFill/>
          </a:ln>
        </p:spPr>
      </p:pic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</p:sldLayoutIdLst>
  <p:hf hdr="0" ftr="0" dt="0"/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 txBox="1">
            <a:spLocks noGrp="1"/>
          </p:cNvSpPr>
          <p:nvPr>
            <p:ph type="ctrTitle"/>
          </p:nvPr>
        </p:nvSpPr>
        <p:spPr>
          <a:xfrm>
            <a:off x="685800" y="2130425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MINNO® Innovaatioprojekti 2015 - Loppukatselmus</a:t>
            </a:r>
          </a:p>
        </p:txBody>
      </p:sp>
      <p:sp>
        <p:nvSpPr>
          <p:cNvPr id="103" name="Shape 103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Team Hyrrä</a:t>
            </a:r>
          </a:p>
          <a:p>
            <a:pPr marL="0" marR="0" lvl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Liikuntakeskus Hyrrä</a:t>
            </a:r>
          </a:p>
          <a:p>
            <a:pPr marL="0" marR="0" lvl="0" indent="0" algn="ctr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16.10.2015</a:t>
            </a:r>
          </a:p>
        </p:txBody>
      </p:sp>
    </p:spTree>
  </p:cSld>
  <p:clrMapOvr>
    <a:masterClrMapping/>
  </p:clrMapOvr>
  <p:transition spd="slow">
    <p:cut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Shape 163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Sisäinen ja ulkoinen viestintä</a:t>
            </a:r>
          </a:p>
        </p:txBody>
      </p:sp>
      <p:sp>
        <p:nvSpPr>
          <p:cNvPr id="164" name="Shape 164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</a:pPr>
            <a:r>
              <a:rPr lang="fi-FI"/>
              <a:t>Ryhmän jäsenten kesken viestintään käytimme Whatsapp-sovellusta ja Google driveä.</a:t>
            </a:r>
          </a:p>
          <a:p>
            <a:pPr marL="457200" marR="0" lvl="0" indent="-228600" algn="l" rtl="0">
              <a:spcBef>
                <a:spcPts val="0"/>
              </a:spcBef>
              <a:spcAft>
                <a:spcPts val="0"/>
              </a:spcAft>
            </a:pPr>
            <a:r>
              <a:rPr lang="fi-FI"/>
              <a:t>VALO:n kanssa viestintä kulki sähköpostien välityksellä</a:t>
            </a:r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Shape 169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Mitä opitte? Jokainen listaa</a:t>
            </a:r>
          </a:p>
        </p:txBody>
      </p:sp>
      <p:sp>
        <p:nvSpPr>
          <p:cNvPr id="170" name="Shape 170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Moniammatillinen yhteistyö on tullut tutuksi.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Innovaatioprojektin työvaiheet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Ideointia, ideoiden jalostamista ja rajaamista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Oppinut sietämään epätietoisuutta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projektinhallinta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Valo-organisaatio tullut tutummaksi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Shape 175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52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Kuinka monialaista Innovaatioprojektia voisi kehittää?</a:t>
            </a:r>
          </a:p>
        </p:txBody>
      </p:sp>
      <p:sp>
        <p:nvSpPr>
          <p:cNvPr id="176" name="Shape 176"/>
          <p:cNvSpPr txBox="1">
            <a:spLocks noGrp="1"/>
          </p:cNvSpPr>
          <p:nvPr>
            <p:ph type="body" idx="1"/>
          </p:nvPr>
        </p:nvSpPr>
        <p:spPr>
          <a:xfrm>
            <a:off x="684212" y="1338058"/>
            <a:ext cx="7772400" cy="39479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Projektin ajankohtaa voisi suunnitella niin, että se ei olisi paljon kursseja tai ainakaan harjoittelua samaan aikaan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Innovaatioaiheiden kohdentaminen omaan alaan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Enemmän ohjausta ryhmätapaamisiin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Loppuraporttien (mm. powerpoint ja posteri) yhtenäistäminen -&gt; jotta vältyttäisiin toistamiselta samoja asioita useaan kertaan loppuraporteissa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Shape 181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2" name="Shape 182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sp>
        <p:nvSpPr>
          <p:cNvPr id="183" name="Shape 18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13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4" name="Shape 184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85" name="Shape 185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graphicFrame>
        <p:nvGraphicFramePr>
          <p:cNvPr id="186" name="Shape 186"/>
          <p:cNvGraphicFramePr/>
          <p:nvPr/>
        </p:nvGraphicFramePr>
        <p:xfrm>
          <a:off x="0" y="1"/>
          <a:ext cx="3000000" cy="3000000"/>
        </p:xfrm>
        <a:graphic>
          <a:graphicData uri="http://schemas.openxmlformats.org/drawingml/2006/table">
            <a:tbl>
              <a:tblPr firstRow="1" firstCol="1" bandRow="1">
                <a:noFill/>
                <a:tableStyleId>{778ABDA2-CFE1-4CDB-A690-1F308DE1C0E3}</a:tableStyleId>
              </a:tblPr>
              <a:tblGrid>
                <a:gridCol w="2250450"/>
                <a:gridCol w="2250450"/>
                <a:gridCol w="2250450"/>
                <a:gridCol w="2499525"/>
              </a:tblGrid>
              <a:tr h="4866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Arviointikohteet </a:t>
                      </a:r>
                      <a:br>
                        <a:rPr lang="fi-FI" sz="1200" u="none" strike="noStrike" cap="none" baseline="0"/>
                      </a:br>
                      <a:r>
                        <a:rPr lang="fi-FI" sz="1200" u="none" strike="noStrike" cap="none" baseline="0"/>
                        <a:t> 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Kiitettävä (5)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Hyvä (4-3)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Tyydyttävä (2-1) </a:t>
                      </a:r>
                    </a:p>
                  </a:txBody>
                  <a:tcPr marL="30250" marR="30250" marT="30250" marB="30250"/>
                </a:tc>
              </a:tr>
              <a:tr h="137160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Projekti- ja verkosto-osaaminen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soveltaa ansiokkaasti projekti- ja verkostotyöskentelyn perusteita ja osaamistaan alueellisessa, valtakunnallisessa tai kansainvälisessä kehittämistyössä.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käyttää projekti- ja verkostotyöskentelyn perusteita ja osaamistaan alueellisessa, valtakunnallisessa tai kansainvälisessä kehittämistyössä.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tietää projekti- ja verkostotyöskentelyn perusteet. Opiskelija tunnistaa projekti- ja verkosto-osaamistaan </a:t>
                      </a:r>
                    </a:p>
                  </a:txBody>
                  <a:tcPr marL="30250" marR="30250" marT="30250" marB="30250"/>
                </a:tc>
              </a:tr>
              <a:tr h="2256550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Yhteistoiminnallisuus, ryhmätyö-, neuvottelu- ja viestintäosaaminen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analysoi ja kehittää monipuolisesti yhteistyö- ja viestintäosaamistaan yhteisöllisessä kehittämisprosessissa ja päätöksenteossa. Opiskelija osaa tulkita yhteistoiminnallista neuvottelukulttuuria ja rakentaa sitä muiden toimijoiden kanssa.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käyttää tarkoituksenmukaisesti yhteistyö- ja viestintäosaamistaan yhteisöllisessä kehittämisprosessissa ja päätöksenteossa. Opiskelija luo yhteistoiminnallista neuvottelukulttuuria muiden toimijoiden kanssa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käyttää yhteistyö- ja viestintäosaamistaan ja hyödyntää niitä kehittämisprosessissa ja päätöksenteossa. </a:t>
                      </a:r>
                    </a:p>
                  </a:txBody>
                  <a:tcPr marL="30250" marR="30250" marT="30250" marB="30250"/>
                </a:tc>
              </a:tr>
              <a:tr h="115037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Asiantuntijaosaaminen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analysoi ja kehittää asiantuntijaosaamistaan ja tuo sen moniasiantuntijuuteen perustuvaan toimintaan.  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hyödyntää omaa asiantuntijaosaamistaan ja tuo sen moniasiantuntijuuteen perustuvaan toimintaan. 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tunnistaa ja osaa määritellä omaa asiantuntijaosaamistaan ja tuo sitä osittain moniasiantuntijuuteen perustuvaan toimintaa. </a:t>
                      </a:r>
                    </a:p>
                  </a:txBody>
                  <a:tcPr marL="30250" marR="30250" marT="30250" marB="30250"/>
                </a:tc>
              </a:tr>
              <a:tr h="1592825"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200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Ongelmanratkaisu-, kehittämis- ja uudistamis-osaaminen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kehittää muiden toimijoiden kanssa käytännöllisiä, luovia ja innovatiivisia ratkaisuja, toimintatapoja tai palveluja, joilla vastataan metropolialueen monimuotoisiin tarpeisiin.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kehittää toimijoiden kanssa käytännöllisiä ratkaisuja, toimintatapoja tai palveluja, joilla vastataan metropolialueen monimuotoisiin tarpeisiin. </a:t>
                      </a:r>
                    </a:p>
                  </a:txBody>
                  <a:tcPr marL="30250" marR="30250" marT="30250" marB="30250"/>
                </a:tc>
                <a:tc>
                  <a:txBody>
                    <a:bodyPr/>
                    <a:lstStyle/>
                    <a:p>
                      <a:pPr marL="0" marR="0" lvl="0" indent="0" algn="l" rtl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375"/>
                        </a:spcAft>
                        <a:buSzPct val="25000"/>
                        <a:buNone/>
                      </a:pPr>
                      <a:r>
                        <a:rPr lang="fi-FI" sz="1200" u="none" strike="noStrike" cap="none" baseline="0"/>
                        <a:t>Opiskelija on mukana kehittämässä toimintatapoja tai palveluja. </a:t>
                      </a:r>
                    </a:p>
                  </a:txBody>
                  <a:tcPr marL="30250" marR="30250" marT="30250" marB="30250"/>
                </a:tc>
              </a:tr>
            </a:tbl>
          </a:graphicData>
        </a:graphic>
      </p:graphicFrame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1" name="Shape 191"/>
          <p:cNvSpPr txBox="1">
            <a:spLocks noGrp="1"/>
          </p:cNvSpPr>
          <p:nvPr>
            <p:ph type="title"/>
          </p:nvPr>
        </p:nvSpPr>
        <p:spPr>
          <a:xfrm>
            <a:off x="684225" y="715986"/>
            <a:ext cx="7772400" cy="10164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b="1"/>
              <a:t>Harrastelikunnan kohtaamispaikka Hyrrä- liikuntahalli</a:t>
            </a:r>
            <a: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/>
            </a:r>
            <a:br>
              <a:rPr lang="fi-FI" sz="2800" b="1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</a:br>
            <a:endParaRPr lang="fi-FI" sz="2800" b="1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2" name="Shape 192"/>
          <p:cNvSpPr txBox="1">
            <a:spLocks noGrp="1"/>
          </p:cNvSpPr>
          <p:nvPr>
            <p:ph type="body" idx="1"/>
          </p:nvPr>
        </p:nvSpPr>
        <p:spPr>
          <a:xfrm>
            <a:off x="516412" y="1635999"/>
            <a:ext cx="7968300" cy="37617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17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Työelämän haaste: </a:t>
            </a: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tulevaisuuden urheiluseura vuonna 2020, lisää liikettä kaikille.</a:t>
            </a:r>
          </a:p>
          <a:p>
            <a:pPr marL="342900" marR="0" lvl="0" indent="-317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4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Tulokset: </a:t>
            </a: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Uusi, matalan kynnyksen harrasteliikunta-konsepti</a:t>
            </a:r>
          </a:p>
          <a:p>
            <a:pPr marL="719137" marR="0" lvl="2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Liikuntahalli, jossa on mahdollisuus harrastaa eri liikuntalajeja kertaluonteisesti ja edullisesti sitoutumatta.</a:t>
            </a:r>
          </a:p>
          <a:p>
            <a:pPr marL="719137" lvl="2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Mahdollisuus myös ohjattuun harrastamiseen.</a:t>
            </a:r>
          </a:p>
          <a:p>
            <a:pPr marL="719137" lvl="2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Seuroista valmennusosaamista</a:t>
            </a:r>
          </a:p>
          <a:p>
            <a:pPr marL="719137" lvl="2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Lajeina muun muassa futsal, salibandy, tennis, lentopallo, sulkapallo, koripallo, boulderointi, kamppailulajit, kuntosali, tanssi.</a:t>
            </a:r>
          </a:p>
          <a:p>
            <a:pPr marL="719137" lvl="2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Mahdollisuus lainata varusteita.</a:t>
            </a:r>
            <a:r>
              <a:rPr lang="fi-FI" sz="1800">
                <a:latin typeface="Tahoma"/>
                <a:ea typeface="Tahoma"/>
                <a:cs typeface="Tahoma"/>
                <a:sym typeface="Tahoma"/>
              </a:rPr>
              <a:t> </a:t>
            </a:r>
          </a:p>
          <a:p>
            <a:pPr marL="457200" marR="0" lvl="0" indent="-228600" algn="l" rtl="0">
              <a:spcBef>
                <a:spcPts val="200"/>
              </a:spcBef>
              <a:spcAft>
                <a:spcPts val="0"/>
              </a:spcAft>
              <a:buSzPct val="100000"/>
            </a:pPr>
            <a:r>
              <a:rPr lang="fi-FI" sz="1200"/>
              <a:t>Yhteistyökumppani: Valo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Tahoma"/>
            </a:pPr>
            <a:r>
              <a:rPr lang="fi-FI" sz="1200">
                <a:latin typeface="Tahoma"/>
                <a:ea typeface="Tahoma"/>
                <a:cs typeface="Tahoma"/>
                <a:sym typeface="Tahoma"/>
              </a:rPr>
              <a:t>Sander Mosel, Kulttuurituotanto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Tahoma"/>
            </a:pPr>
            <a:r>
              <a:rPr lang="fi-FI" sz="1200">
                <a:latin typeface="Tahoma"/>
                <a:ea typeface="Tahoma"/>
                <a:cs typeface="Tahoma"/>
                <a:sym typeface="Tahoma"/>
              </a:rPr>
              <a:t>Atte Otronen, Fysioterapia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Tahoma"/>
            </a:pPr>
            <a:r>
              <a:rPr lang="fi-FI" sz="1200">
                <a:latin typeface="Tahoma"/>
                <a:ea typeface="Tahoma"/>
                <a:cs typeface="Tahoma"/>
                <a:sym typeface="Tahoma"/>
              </a:rPr>
              <a:t>Mona Blom, Fysioterapia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Tahoma"/>
            </a:pPr>
            <a:r>
              <a:rPr lang="fi-FI" sz="1200">
                <a:latin typeface="Tahoma"/>
                <a:ea typeface="Tahoma"/>
                <a:cs typeface="Tahoma"/>
                <a:sym typeface="Tahoma"/>
              </a:rPr>
              <a:t>Hanna Kankaanpää, Sosionomi</a:t>
            </a:r>
          </a:p>
          <a:p>
            <a:pPr marL="457200" lvl="0" indent="-228600" rtl="0">
              <a:spcBef>
                <a:spcPts val="0"/>
              </a:spcBef>
              <a:buSzPct val="100000"/>
              <a:buFont typeface="Tahoma"/>
            </a:pPr>
            <a:r>
              <a:rPr lang="fi-FI" sz="1200">
                <a:latin typeface="Tahoma"/>
                <a:ea typeface="Tahoma"/>
                <a:cs typeface="Tahoma"/>
                <a:sym typeface="Tahoma"/>
              </a:rPr>
              <a:t>Laura Paasivaara, Apuvälinetekniikka</a:t>
            </a:r>
          </a:p>
          <a:p>
            <a:pPr marL="457200" marR="0" lvl="0" indent="-228600" algn="l" rtl="0">
              <a:spcBef>
                <a:spcPts val="200"/>
              </a:spcBef>
              <a:spcAft>
                <a:spcPts val="0"/>
              </a:spcAft>
              <a:buSzPct val="100000"/>
            </a:pPr>
            <a:r>
              <a:rPr lang="fi-FI" sz="12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Ohjaava opettaja: Anita Ahlstrand ja </a:t>
            </a:r>
            <a:r>
              <a:rPr lang="fi-FI" sz="1200"/>
              <a:t>Tuija Jokinen</a:t>
            </a:r>
          </a:p>
          <a:p>
            <a:pPr marL="342900" marR="0" lvl="0" indent="-3048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1200" b="0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Yhteyshenkilö</a:t>
            </a:r>
            <a:r>
              <a:rPr lang="fi-FI" sz="1200"/>
              <a:t>: Laura Paasivaara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  <a:p>
            <a:pPr marL="342900" marR="0" lvl="0" indent="-2413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6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3" name="Shape 193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sp>
        <p:nvSpPr>
          <p:cNvPr id="194" name="Shape 194"/>
          <p:cNvSpPr txBox="1"/>
          <p:nvPr/>
        </p:nvSpPr>
        <p:spPr>
          <a:xfrm>
            <a:off x="6721434" y="1270659"/>
            <a:ext cx="1793824" cy="46166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400" b="0" i="0" u="none" strike="noStrike" cap="none" baseline="0">
                <a:solidFill>
                  <a:schemeClr val="lt1"/>
                </a:solidFill>
                <a:latin typeface="Tahoma"/>
                <a:ea typeface="Tahoma"/>
                <a:cs typeface="Tahoma"/>
                <a:sym typeface="Tahoma"/>
              </a:rPr>
              <a:t>KUVA tähän</a:t>
            </a:r>
          </a:p>
        </p:txBody>
      </p:sp>
      <p:pic>
        <p:nvPicPr>
          <p:cNvPr id="195" name="Shape 19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68800" y="3504324"/>
            <a:ext cx="3532600" cy="20842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" name="Shape 201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>
              <a:spcBef>
                <a:spcPts val="0"/>
              </a:spcBef>
              <a:buNone/>
            </a:pPr>
            <a:r>
              <a:rPr lang="fi-FI" b="1"/>
              <a:t>Hyrrä Sports hall </a:t>
            </a:r>
          </a:p>
        </p:txBody>
      </p:sp>
      <p:sp>
        <p:nvSpPr>
          <p:cNvPr id="202" name="Shape 202"/>
          <p:cNvSpPr txBox="1">
            <a:spLocks noGrp="1"/>
          </p:cNvSpPr>
          <p:nvPr>
            <p:ph type="body" idx="1"/>
          </p:nvPr>
        </p:nvSpPr>
        <p:spPr>
          <a:xfrm>
            <a:off x="684225" y="1436700"/>
            <a:ext cx="7772400" cy="42963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fi-FI" sz="1400"/>
              <a:t>Working life challenge: </a:t>
            </a: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futures club in 2020, “more movement for everyone”.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fi-FI" sz="1400"/>
              <a:t>Results: </a:t>
            </a: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new, low thershold recreational sports consept</a:t>
            </a:r>
          </a:p>
          <a:p>
            <a:pPr marL="1371600" lvl="2" indent="-228600" rtl="0">
              <a:spcBef>
                <a:spcPts val="0"/>
              </a:spcBef>
              <a:buClr>
                <a:schemeClr val="dk2"/>
              </a:buClr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Sports hall, where you have the opportunity to practise different types of sprots with a single cheap price and without being bound </a:t>
            </a:r>
          </a:p>
          <a:p>
            <a:pPr marL="1371600" lvl="2" indent="-228600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The possibility of guided activity.</a:t>
            </a:r>
          </a:p>
          <a:p>
            <a:pPr marL="1371600" lvl="2" indent="-228600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Coaching can be provided by clubs</a:t>
            </a:r>
          </a:p>
          <a:p>
            <a:pPr marL="1371600" lvl="2" indent="-228600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sports like futsal, floorball, tennis, volleyball, badminton, basketball, bouldering, martial arts, gym, dance.</a:t>
            </a:r>
          </a:p>
          <a:p>
            <a:pPr marL="1371600" lvl="2" indent="-228600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The possibility to rent equipment. 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</a:pPr>
            <a:r>
              <a:rPr lang="fi-FI" sz="1400">
                <a:solidFill>
                  <a:srgbClr val="4F5150"/>
                </a:solidFill>
              </a:rPr>
              <a:t>Partner in cooperation</a:t>
            </a:r>
            <a:r>
              <a:rPr lang="fi-FI" sz="1400"/>
              <a:t>: Valo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Sander Mosel, Culture Management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Atte Otronen, Physiotherapy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Mona Blom, Physiotherapy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Hanna Kankaanpää, Ba in social services</a:t>
            </a:r>
          </a:p>
          <a:p>
            <a:pPr marL="457200" lvl="0" indent="-228600" rtl="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>
                <a:latin typeface="Tahoma"/>
                <a:ea typeface="Tahoma"/>
                <a:cs typeface="Tahoma"/>
                <a:sym typeface="Tahoma"/>
              </a:rPr>
              <a:t>Laura Paasivaara, Prosthetics and Orthotics</a:t>
            </a:r>
          </a:p>
          <a:p>
            <a:pPr marL="457200" lvl="0" indent="-228600">
              <a:spcBef>
                <a:spcPts val="0"/>
              </a:spcBef>
              <a:buClr>
                <a:schemeClr val="dk2"/>
              </a:buClr>
              <a:buFont typeface="Tahoma"/>
            </a:pPr>
            <a:r>
              <a:rPr lang="fi-FI" sz="1400"/>
              <a:t>Teachers: Anita Ahlstrand and Tuija Jokinen</a:t>
            </a:r>
          </a:p>
        </p:txBody>
      </p:sp>
      <p:sp>
        <p:nvSpPr>
          <p:cNvPr id="203" name="Shape 203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60099" cy="306299"/>
          </a:xfrm>
          <a:prstGeom prst="rect">
            <a:avLst/>
          </a:prstGeom>
        </p:spPr>
        <p:txBody>
          <a:bodyPr lIns="91425" tIns="45700" rIns="91425" bIns="45700" anchor="t" anchorCtr="0">
            <a:noAutofit/>
          </a:bodyPr>
          <a:lstStyle/>
          <a:p>
            <a:pPr lvl="0">
              <a:spcBef>
                <a:spcPts val="0"/>
              </a:spcBef>
              <a:buClr>
                <a:srgbClr val="000000"/>
              </a:buClr>
              <a:buSzPct val="25000"/>
              <a:buFont typeface="Arial"/>
              <a:buNone/>
            </a:pPr>
            <a:fld id="{00000000-1234-1234-1234-123412341234}" type="slidenum">
              <a:rPr lang="fi-FI"/>
              <a:t>15</a:t>
            </a:fld>
            <a:endParaRPr lang="fi-FI"/>
          </a:p>
        </p:txBody>
      </p:sp>
      <p:pic>
        <p:nvPicPr>
          <p:cNvPr id="204" name="Shape 20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279175" y="3533925"/>
            <a:ext cx="3364950" cy="19852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Shape 210"/>
          <p:cNvSpPr txBox="1">
            <a:spLocks noGrp="1"/>
          </p:cNvSpPr>
          <p:nvPr>
            <p:ph type="title"/>
          </p:nvPr>
        </p:nvSpPr>
        <p:spPr>
          <a:xfrm>
            <a:off x="688974" y="715962"/>
            <a:ext cx="7767638" cy="1036835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2800" b="0" i="0" u="none" strike="noStrike" cap="none" baseline="0">
              <a:solidFill>
                <a:srgbClr val="F08A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1" name="Shape 211"/>
          <p:cNvSpPr txBox="1">
            <a:spLocks noGrp="1"/>
          </p:cNvSpPr>
          <p:nvPr>
            <p:ph type="body" idx="1"/>
          </p:nvPr>
        </p:nvSpPr>
        <p:spPr>
          <a:xfrm>
            <a:off x="688974" y="2003425"/>
            <a:ext cx="3808413" cy="331787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2" name="Shape 212"/>
          <p:cNvSpPr txBox="1">
            <a:spLocks noGrp="1"/>
          </p:cNvSpPr>
          <p:nvPr>
            <p:ph type="body" idx="2"/>
          </p:nvPr>
        </p:nvSpPr>
        <p:spPr>
          <a:xfrm>
            <a:off x="4645026" y="2003425"/>
            <a:ext cx="3811588" cy="3329393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3" name="Shape 213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Kalvosarjan tekijän nimi</a:t>
            </a:r>
          </a:p>
        </p:txBody>
      </p:sp>
      <p:sp>
        <p:nvSpPr>
          <p:cNvPr id="214" name="Shape 214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16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15" name="Shape 215"/>
          <p:cNvPicPr preferRelativeResize="0"/>
          <p:nvPr/>
        </p:nvPicPr>
        <p:blipFill rotWithShape="1">
          <a:blip r:embed="rId3">
            <a:alphaModFix/>
          </a:blip>
          <a:srcRect l="23999" t="11585" r="15999" b="5288"/>
          <a:stretch/>
        </p:blipFill>
        <p:spPr>
          <a:xfrm>
            <a:off x="371294" y="-251793"/>
            <a:ext cx="8403000" cy="654869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Shape 108"/>
          <p:cNvSpPr txBox="1">
            <a:spLocks noGrp="1"/>
          </p:cNvSpPr>
          <p:nvPr>
            <p:ph type="ctrTitle"/>
          </p:nvPr>
        </p:nvSpPr>
        <p:spPr>
          <a:xfrm>
            <a:off x="709550" y="1144773"/>
            <a:ext cx="7772400" cy="147002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Tässä kalvosetissä tiimimme esittelee projektin ja siitä opitut asiat.</a:t>
            </a:r>
            <a:r>
              <a:rPr lang="fi-FI"/>
              <a:t> </a:t>
            </a: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Kulttuurin ja hyvinvoinnin innovaatioprojektit/ </a:t>
            </a:r>
            <a:r>
              <a:rPr lang="fi-FI"/>
              <a:t>Syksy </a:t>
            </a:r>
            <a:r>
              <a:rPr lang="fi-FI" sz="2800" b="0" i="0" u="none" strike="noStrike" cap="none" baseline="0">
                <a:solidFill>
                  <a:srgbClr val="F08A00"/>
                </a:solidFill>
                <a:latin typeface="Arial"/>
                <a:ea typeface="Arial"/>
                <a:cs typeface="Arial"/>
                <a:sym typeface="Arial"/>
              </a:rPr>
              <a:t>2015)</a:t>
            </a:r>
          </a:p>
        </p:txBody>
      </p:sp>
      <p:sp>
        <p:nvSpPr>
          <p:cNvPr id="109" name="Shape 109"/>
          <p:cNvSpPr txBox="1">
            <a:spLocks noGrp="1"/>
          </p:cNvSpPr>
          <p:nvPr>
            <p:ph type="subTitle" idx="1"/>
          </p:nvPr>
        </p:nvSpPr>
        <p:spPr>
          <a:xfrm>
            <a:off x="2119744" y="3731821"/>
            <a:ext cx="6400799" cy="17526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Tämän esittelydokumentin lisäksi tiimimme koko projektia kuvaava </a:t>
            </a:r>
            <a:r>
              <a:rPr lang="fi-FI"/>
              <a:t>suunnitelma</a:t>
            </a: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sekä kaikki tuotokset on saatavilla </a:t>
            </a:r>
            <a:r>
              <a:rPr lang="fi-FI"/>
              <a:t>Wiki-sivuilta</a:t>
            </a: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 ja on toimitettu tilaajalle</a:t>
            </a:r>
            <a:r>
              <a:rPr lang="fi-FI"/>
              <a:t> ja </a:t>
            </a:r>
            <a:r>
              <a:rPr lang="fi-FI" sz="2400" b="0" i="0" u="none" strike="noStrike" cap="none" baseline="0">
                <a:solidFill>
                  <a:srgbClr val="888888"/>
                </a:solidFill>
                <a:latin typeface="Arial"/>
                <a:ea typeface="Arial"/>
                <a:cs typeface="Arial"/>
                <a:sym typeface="Arial"/>
              </a:rPr>
              <a:t>opettajalle sovitulla tavalla</a:t>
            </a:r>
          </a:p>
        </p:txBody>
      </p:sp>
      <p:sp>
        <p:nvSpPr>
          <p:cNvPr id="110" name="Shape 110"/>
          <p:cNvSpPr txBox="1">
            <a:spLocks noGrp="1"/>
          </p:cNvSpPr>
          <p:nvPr>
            <p:ph type="dt" idx="10"/>
          </p:nvPr>
        </p:nvSpPr>
        <p:spPr>
          <a:xfrm>
            <a:off x="685800" y="6551612"/>
            <a:ext cx="1524000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16.10.15</a:t>
            </a:r>
          </a:p>
        </p:txBody>
      </p:sp>
      <p:sp>
        <p:nvSpPr>
          <p:cNvPr id="111" name="Shape 111"/>
          <p:cNvSpPr txBox="1">
            <a:spLocks noGrp="1"/>
          </p:cNvSpPr>
          <p:nvPr>
            <p:ph type="ftr" idx="11"/>
          </p:nvPr>
        </p:nvSpPr>
        <p:spPr>
          <a:xfrm>
            <a:off x="2286000" y="6551612"/>
            <a:ext cx="4429124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endParaRPr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2" name="Shape 112"/>
          <p:cNvSpPr txBox="1">
            <a:spLocks noGrp="1"/>
          </p:cNvSpPr>
          <p:nvPr>
            <p:ph type="sldNum" idx="12"/>
          </p:nvPr>
        </p:nvSpPr>
        <p:spPr>
          <a:xfrm>
            <a:off x="6786563" y="6551612"/>
            <a:ext cx="1459969" cy="30638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fld id="{00000000-1234-1234-1234-123412341234}" type="slidenum">
              <a:rPr lang="fi-FI" sz="1000" b="0" i="0" u="none" strike="noStrike" cap="none" baseline="0">
                <a:solidFill>
                  <a:srgbClr val="878989"/>
                </a:solidFill>
                <a:latin typeface="Arial"/>
                <a:ea typeface="Arial"/>
                <a:cs typeface="Arial"/>
                <a:sym typeface="Arial"/>
              </a:rPr>
              <a:t>2</a:t>
            </a:fld>
            <a:endParaRPr lang="fi-FI" sz="1000" b="0" i="0" u="none" strike="noStrike" cap="none" baseline="0">
              <a:solidFill>
                <a:srgbClr val="878989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  <p:transition spd="slow">
    <p:cut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Shape 117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Team Hyrrä</a:t>
            </a:r>
          </a:p>
        </p:txBody>
      </p:sp>
      <p:sp>
        <p:nvSpPr>
          <p:cNvPr id="118" name="Shape 118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Sander Mosel, sander.mosel@metropolia.fi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Atte Otronen, atte.otronen@metropolia.fi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Mona Blom, mona.blom@metropolia.fi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Laura Paasivaara, laura.paasivaara@metropolia.fi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18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Hanna Kankaanpää, hanna.kankaanpaa@metropolia.fi</a:t>
            </a: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0" marR="0" lvl="0" indent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18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  <a:p>
            <a:pPr marL="342900" marR="0" lvl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Shape 123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Ryhmänne vastaanottama haaste ja tilaaja</a:t>
            </a:r>
          </a:p>
        </p:txBody>
      </p:sp>
      <p:sp>
        <p:nvSpPr>
          <p:cNvPr id="124" name="Shape 124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Haasteemme: tulevaisuuden urheiluseura vuonna 2020, lisä</a:t>
            </a:r>
            <a:r>
              <a:rPr lang="fi-FI">
                <a:latin typeface="Tahoma"/>
                <a:ea typeface="Tahoma"/>
                <a:cs typeface="Tahoma"/>
                <a:sym typeface="Tahoma"/>
              </a:rPr>
              <a:t>ä liikettä kaikille.</a:t>
            </a:r>
          </a:p>
          <a:p>
            <a:pPr marL="342900" marR="0" lvl="0" indent="-3429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Tilaaja o</a:t>
            </a:r>
            <a:r>
              <a:rPr lang="fi-FI">
                <a:latin typeface="Tahoma"/>
                <a:ea typeface="Tahoma"/>
                <a:cs typeface="Tahoma"/>
                <a:sym typeface="Tahoma"/>
              </a:rPr>
              <a:t>n</a:t>
            </a: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 VALO, suomalaisen urheilun kattojärjestö</a:t>
            </a:r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Shape 129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Ratkaisu - Projektikuvaus</a:t>
            </a:r>
          </a:p>
        </p:txBody>
      </p:sp>
      <p:sp>
        <p:nvSpPr>
          <p:cNvPr id="130" name="Shape 130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 sz="2400" b="0" i="0" u="none" strike="noStrike" cap="none" baseline="0">
                <a:solidFill>
                  <a:srgbClr val="4F5150"/>
                </a:solidFill>
                <a:latin typeface="Tahoma"/>
                <a:ea typeface="Tahoma"/>
                <a:cs typeface="Tahoma"/>
                <a:sym typeface="Tahoma"/>
              </a:rPr>
              <a:t>Uusi, matalan kynnyksen harrasteliikunta-konsepti</a:t>
            </a:r>
          </a:p>
          <a:p>
            <a:pPr marR="0" lvl="1" algn="l" rtl="0">
              <a:spcBef>
                <a:spcPts val="200"/>
              </a:spcBef>
              <a:spcAft>
                <a:spcPts val="0"/>
              </a:spcAft>
              <a:buFont typeface="Tahoma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Liikuntahalli, jossa on mahdollisuus harrastaa eri liikuntalajeja kertaluonteisesti ja edullisesti sitoutumatta.</a:t>
            </a:r>
          </a:p>
          <a:p>
            <a:pPr marR="0" lvl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Mahdollisuus myös ohjattuun harrastamiseen.</a:t>
            </a:r>
          </a:p>
          <a:p>
            <a:pPr marR="0" lvl="1" algn="l" rtl="0">
              <a:spcBef>
                <a:spcPts val="200"/>
              </a:spcBef>
              <a:spcAft>
                <a:spcPts val="0"/>
              </a:spcAft>
              <a:buFont typeface="Tahoma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Seuroista valmennusosaamista</a:t>
            </a:r>
          </a:p>
          <a:p>
            <a:pPr marR="0" lvl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Lajeina muun muassa futsal, salibandy, tennis, lentopallo, sulkapallo, koripallo, boulderointi, kamppailulajit, kuntosali, tanssi.</a:t>
            </a:r>
          </a:p>
          <a:p>
            <a:pPr marR="0" lvl="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Mahdollisuus lainata varusteita. </a:t>
            </a:r>
          </a:p>
          <a:p>
            <a:pPr marL="342900" marR="0" lvl="0" indent="-190500" algn="l" rtl="0">
              <a:spcBef>
                <a:spcPts val="20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 sz="2400" b="0" i="0" u="none" strike="noStrike" cap="none" baseline="0">
              <a:solidFill>
                <a:srgbClr val="4F5150"/>
              </a:solidFill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Shape 135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Lopputulos – mikä? </a:t>
            </a:r>
          </a:p>
        </p:txBody>
      </p:sp>
      <p:sp>
        <p:nvSpPr>
          <p:cNvPr id="136" name="Shape 136"/>
          <p:cNvSpPr txBox="1">
            <a:spLocks noGrp="1"/>
          </p:cNvSpPr>
          <p:nvPr>
            <p:ph type="body" idx="1"/>
          </p:nvPr>
        </p:nvSpPr>
        <p:spPr>
          <a:xfrm>
            <a:off x="755575" y="1556791"/>
            <a:ext cx="7612064" cy="4182034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None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Hyrrä-liikuntahalli; pohjapiirustus ja suunnitelma liikuntahallin toteutuksesta ja toiminnasta</a:t>
            </a: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pic>
        <p:nvPicPr>
          <p:cNvPr id="137" name="Shape 13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420950" y="2314749"/>
            <a:ext cx="5719924" cy="337474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Shape 142"/>
          <p:cNvSpPr txBox="1"/>
          <p:nvPr/>
        </p:nvSpPr>
        <p:spPr>
          <a:xfrm>
            <a:off x="457200" y="274637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Tahoma"/>
              <a:buNone/>
            </a:pPr>
            <a:r>
              <a:rPr lang="fi-FI" sz="4400">
                <a:solidFill>
                  <a:schemeClr val="dk1"/>
                </a:solidFill>
                <a:latin typeface="Tahoma"/>
                <a:ea typeface="Tahoma"/>
                <a:cs typeface="Tahoma"/>
                <a:sym typeface="Tahoma"/>
              </a:rPr>
              <a:t>Pohjapiirustus</a:t>
            </a:r>
          </a:p>
        </p:txBody>
      </p:sp>
      <p:pic>
        <p:nvPicPr>
          <p:cNvPr id="143" name="Shape 14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31047" y="1259550"/>
            <a:ext cx="3281900" cy="4651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slow">
    <p:cut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" name="Shape 148"/>
          <p:cNvSpPr txBox="1">
            <a:spLocks noGrp="1"/>
          </p:cNvSpPr>
          <p:nvPr>
            <p:ph type="title"/>
          </p:nvPr>
        </p:nvSpPr>
        <p:spPr>
          <a:xfrm>
            <a:off x="684212" y="723900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Projektin plussat ja miinukset</a:t>
            </a:r>
          </a:p>
        </p:txBody>
      </p:sp>
      <p:sp>
        <p:nvSpPr>
          <p:cNvPr id="149" name="Shape 149"/>
          <p:cNvSpPr txBox="1">
            <a:spLocks noGrp="1"/>
          </p:cNvSpPr>
          <p:nvPr>
            <p:ph type="body" idx="1"/>
          </p:nvPr>
        </p:nvSpPr>
        <p:spPr>
          <a:xfrm>
            <a:off x="765174" y="1687511"/>
            <a:ext cx="3657600" cy="56860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36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+</a:t>
            </a:r>
          </a:p>
        </p:txBody>
      </p:sp>
      <p:sp>
        <p:nvSpPr>
          <p:cNvPr id="150" name="Shape 150"/>
          <p:cNvSpPr txBox="1">
            <a:spLocks noGrp="1"/>
          </p:cNvSpPr>
          <p:nvPr>
            <p:ph type="body" idx="2"/>
          </p:nvPr>
        </p:nvSpPr>
        <p:spPr>
          <a:xfrm>
            <a:off x="600820" y="2256117"/>
            <a:ext cx="3657600" cy="40012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Käyttäjäryhmän ideat otettu huomioon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Mahdollisuus toteuttaa käytännössä ja kehittää eteenpäin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Monipuolisuus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Kertaluonteisuus -&gt; ei sitoutumispakkoa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Ohjatun toiminnan kautta linkki seuratoimintaan ja toisinpäin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Terveyden edistäminen ja hyvinvoinnin lisääminen</a:t>
            </a: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>
              <a:latin typeface="Tahoma"/>
              <a:ea typeface="Tahoma"/>
              <a:cs typeface="Tahoma"/>
              <a:sym typeface="Tahoma"/>
            </a:endParaRPr>
          </a:p>
        </p:txBody>
      </p:sp>
      <p:sp>
        <p:nvSpPr>
          <p:cNvPr id="151" name="Shape 151"/>
          <p:cNvSpPr txBox="1">
            <a:spLocks noGrp="1"/>
          </p:cNvSpPr>
          <p:nvPr>
            <p:ph type="body" idx="3"/>
          </p:nvPr>
        </p:nvSpPr>
        <p:spPr>
          <a:xfrm>
            <a:off x="4719637" y="1687511"/>
            <a:ext cx="3657600" cy="568500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b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25000"/>
              <a:buFont typeface="Noto Symbol"/>
              <a:buNone/>
            </a:pPr>
            <a:r>
              <a:rPr lang="fi-FI" sz="3600" b="1" i="0" u="none" strike="noStrike" cap="none" baseline="0">
                <a:solidFill>
                  <a:srgbClr val="4F5150"/>
                </a:solidFill>
                <a:latin typeface="Arial"/>
                <a:ea typeface="Arial"/>
                <a:cs typeface="Arial"/>
                <a:sym typeface="Arial"/>
              </a:rPr>
              <a:t>-</a:t>
            </a:r>
          </a:p>
        </p:txBody>
      </p:sp>
      <p:sp>
        <p:nvSpPr>
          <p:cNvPr id="152" name="Shape 152"/>
          <p:cNvSpPr txBox="1">
            <a:spLocks noGrp="1"/>
          </p:cNvSpPr>
          <p:nvPr>
            <p:ph type="body" idx="4"/>
          </p:nvPr>
        </p:nvSpPr>
        <p:spPr>
          <a:xfrm>
            <a:off x="4719637" y="2256118"/>
            <a:ext cx="3657600" cy="4001246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Hanke jäisi liian vajaaksi. Ei toteutusmahdollisuutta puutteellisten tietojen takia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Rahoituksen saaminen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Tavoitettavuus</a:t>
            </a:r>
          </a:p>
          <a:p>
            <a:pPr marL="457200" lvl="0" indent="-228600" rtl="0">
              <a:spcBef>
                <a:spcPts val="0"/>
              </a:spcBef>
              <a:buClr>
                <a:schemeClr val="dk1"/>
              </a:buClr>
              <a:buSzPct val="100000"/>
            </a:pPr>
            <a:r>
              <a:rPr lang="fi-FI" sz="1800">
                <a:solidFill>
                  <a:schemeClr val="dk1"/>
                </a:solidFill>
              </a:rPr>
              <a:t>Idean toimivuus</a:t>
            </a:r>
          </a:p>
          <a:p>
            <a:pPr marL="342900" marR="0" lvl="0" indent="-1905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Font typeface="Noto Symbol"/>
              <a:buNone/>
            </a:pP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 spd="slow">
    <p:cut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Shape 157"/>
          <p:cNvSpPr txBox="1">
            <a:spLocks noGrp="1"/>
          </p:cNvSpPr>
          <p:nvPr>
            <p:ph type="title"/>
          </p:nvPr>
        </p:nvSpPr>
        <p:spPr>
          <a:xfrm>
            <a:off x="684212" y="715962"/>
            <a:ext cx="7772400" cy="533399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SzPct val="25000"/>
              <a:buNone/>
            </a:pPr>
            <a:r>
              <a:rPr lang="fi-FI" sz="2800" b="0" i="0" u="none" strike="noStrike" cap="none" baseline="0">
                <a:solidFill>
                  <a:srgbClr val="F08A00"/>
                </a:solidFill>
                <a:latin typeface="Tahoma"/>
                <a:ea typeface="Tahoma"/>
                <a:cs typeface="Tahoma"/>
                <a:sym typeface="Tahoma"/>
              </a:rPr>
              <a:t>Ryhmätyö – kuinka onnistui?</a:t>
            </a:r>
          </a:p>
        </p:txBody>
      </p:sp>
      <p:sp>
        <p:nvSpPr>
          <p:cNvPr id="158" name="Shape 158"/>
          <p:cNvSpPr txBox="1">
            <a:spLocks noGrp="1"/>
          </p:cNvSpPr>
          <p:nvPr>
            <p:ph type="body" idx="1"/>
          </p:nvPr>
        </p:nvSpPr>
        <p:spPr>
          <a:xfrm>
            <a:off x="684212" y="1436688"/>
            <a:ext cx="7772400" cy="3948111"/>
          </a:xfrm>
          <a:prstGeom prst="rect">
            <a:avLst/>
          </a:prstGeom>
          <a:noFill/>
          <a:ln>
            <a:noFill/>
          </a:ln>
        </p:spPr>
        <p:txBody>
          <a:bodyPr lIns="91425" tIns="45700" rIns="91425" bIns="45700" anchor="t" anchorCtr="0">
            <a:noAutofit/>
          </a:bodyPr>
          <a:lstStyle/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Noto Symbol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Ryhmämme toimi hyvin ja tasapuolisesti.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Roolitus sovittiin tilanteen mukaan.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Välillä veimme ajatuksia liian pitkälle.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Ideoita syntyi paljon. Aiheen rajaamiseen meni aikaa.</a:t>
            </a:r>
          </a:p>
          <a:p>
            <a:pPr marL="342900" marR="0" lvl="0" indent="-342900" algn="l" rtl="0">
              <a:spcBef>
                <a:spcPts val="0"/>
              </a:spcBef>
              <a:spcAft>
                <a:spcPts val="0"/>
              </a:spcAft>
              <a:buClr>
                <a:srgbClr val="F08A00"/>
              </a:buClr>
              <a:buSzPct val="100000"/>
              <a:buFont typeface="Tahoma"/>
              <a:buChar char="▪"/>
            </a:pPr>
            <a:r>
              <a:rPr lang="fi-FI">
                <a:latin typeface="Tahoma"/>
                <a:ea typeface="Tahoma"/>
                <a:cs typeface="Tahoma"/>
                <a:sym typeface="Tahoma"/>
              </a:rPr>
              <a:t>Yhtenäisen linjan löytäminen vei aikaa.</a:t>
            </a:r>
          </a:p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latin typeface="Tahoma"/>
              <a:ea typeface="Tahoma"/>
              <a:cs typeface="Tahoma"/>
              <a:sym typeface="Tahoma"/>
            </a:endParaRPr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825</Words>
  <Application>Microsoft Office PowerPoint</Application>
  <PresentationFormat>Näytössä katseltava diaesitys (4:3)</PresentationFormat>
  <Paragraphs>127</Paragraphs>
  <Slides>16</Slides>
  <Notes>16</Notes>
  <HiddenSlides>0</HiddenSlides>
  <MMClips>0</MMClips>
  <ScaleCrop>false</ScaleCrop>
  <HeadingPairs>
    <vt:vector size="6" baseType="variant">
      <vt:variant>
        <vt:lpstr>Käytetyt fontit</vt:lpstr>
      </vt:variant>
      <vt:variant>
        <vt:i4>4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16</vt:i4>
      </vt:variant>
    </vt:vector>
  </HeadingPairs>
  <TitlesOfParts>
    <vt:vector size="21" baseType="lpstr">
      <vt:lpstr>Arial</vt:lpstr>
      <vt:lpstr>Times New Roman</vt:lpstr>
      <vt:lpstr>Noto Symbol</vt:lpstr>
      <vt:lpstr>Tahoma</vt:lpstr>
      <vt:lpstr>2_Metropolia_strategia</vt:lpstr>
      <vt:lpstr>MINNO® Innovaatioprojekti 2015 - Loppukatselmus</vt:lpstr>
      <vt:lpstr>Tässä kalvosetissä tiimimme esittelee projektin ja siitä opitut asiat. Kulttuurin ja hyvinvoinnin innovaatioprojektit/ Syksy 2015)</vt:lpstr>
      <vt:lpstr>Team Hyrrä</vt:lpstr>
      <vt:lpstr>Ryhmänne vastaanottama haaste ja tilaaja</vt:lpstr>
      <vt:lpstr>Ratkaisu - Projektikuvaus</vt:lpstr>
      <vt:lpstr>Lopputulos – mikä? </vt:lpstr>
      <vt:lpstr>PowerPoint-esitys</vt:lpstr>
      <vt:lpstr>Projektin plussat ja miinukset</vt:lpstr>
      <vt:lpstr>Ryhmätyö – kuinka onnistui?</vt:lpstr>
      <vt:lpstr>Sisäinen ja ulkoinen viestintä</vt:lpstr>
      <vt:lpstr>Mitä opitte? Jokainen listaa</vt:lpstr>
      <vt:lpstr>Kuinka monialaista Innovaatioprojektia voisi kehittää?</vt:lpstr>
      <vt:lpstr>PowerPoint-esitys</vt:lpstr>
      <vt:lpstr>Harrastelikunnan kohtaamispaikka Hyrrä- liikuntahalli </vt:lpstr>
      <vt:lpstr>Hyrrä Sports hall </vt:lpstr>
      <vt:lpstr>PowerPoint-esitys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MINNO® Innovaatioprojekti 2015 - Loppukatselmus</dc:title>
  <dc:creator>Mona Blom</dc:creator>
  <cp:lastModifiedBy>Mona Blom</cp:lastModifiedBy>
  <cp:revision>1</cp:revision>
  <dcterms:modified xsi:type="dcterms:W3CDTF">2015-11-20T09:55:00Z</dcterms:modified>
</cp:coreProperties>
</file>